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78" r:id="rId4"/>
    <p:sldId id="256" r:id="rId5"/>
    <p:sldId id="259" r:id="rId6"/>
    <p:sldId id="284" r:id="rId7"/>
    <p:sldId id="286" r:id="rId8"/>
    <p:sldId id="287" r:id="rId9"/>
    <p:sldId id="281" r:id="rId10"/>
    <p:sldId id="263" r:id="rId11"/>
    <p:sldId id="282" r:id="rId12"/>
    <p:sldId id="279" r:id="rId13"/>
    <p:sldId id="285" r:id="rId14"/>
    <p:sldId id="288" r:id="rId15"/>
    <p:sldId id="289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030A0"/>
    <a:srgbClr val="00B0F0"/>
    <a:srgbClr val="FFFF00"/>
    <a:srgbClr val="646462"/>
    <a:srgbClr val="4D4E4D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배구공 프로젝트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70329" y="6004013"/>
            <a:ext cx="4570087" cy="3693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55402" y="5985924"/>
            <a:ext cx="44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박지환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이창우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정동인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윤지환</a:t>
            </a:r>
            <a:r>
              <a:rPr lang="en-US" altLang="ko-KR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정현지</a:t>
            </a: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591" y="466347"/>
            <a:ext cx="6675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3.5m </a:t>
            </a:r>
            <a:r>
              <a:rPr lang="ko-KR" altLang="en-US" sz="3000" dirty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높이 위에 카메라를 설치하자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474C86-6FDA-438A-B8F6-A62601AD5E29}"/>
              </a:ext>
            </a:extLst>
          </p:cNvPr>
          <p:cNvSpPr txBox="1"/>
          <p:nvPr/>
        </p:nvSpPr>
        <p:spPr>
          <a:xfrm>
            <a:off x="8025126" y="2314933"/>
            <a:ext cx="14154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0DC2B8-9181-4F56-943C-6E8AAA505AE9}"/>
              </a:ext>
            </a:extLst>
          </p:cNvPr>
          <p:cNvSpPr txBox="1"/>
          <p:nvPr/>
        </p:nvSpPr>
        <p:spPr>
          <a:xfrm>
            <a:off x="7968930" y="4001702"/>
            <a:ext cx="1098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9960A3-9BF3-45DF-A200-3486C11A529A}"/>
              </a:ext>
            </a:extLst>
          </p:cNvPr>
          <p:cNvSpPr txBox="1"/>
          <p:nvPr/>
        </p:nvSpPr>
        <p:spPr>
          <a:xfrm>
            <a:off x="8000251" y="2791987"/>
            <a:ext cx="394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복잡한 프로그래밍 없이 기능 구현 가능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8DB271-400F-4B53-8F71-8056E3B4DEFE}"/>
              </a:ext>
            </a:extLst>
          </p:cNvPr>
          <p:cNvSpPr txBox="1"/>
          <p:nvPr/>
        </p:nvSpPr>
        <p:spPr>
          <a:xfrm>
            <a:off x="7968930" y="4476110"/>
            <a:ext cx="4282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카메라를 수평 되게 </a:t>
            </a:r>
            <a:r>
              <a:rPr lang="en-US" altLang="ko-KR" sz="22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3.5M</a:t>
            </a:r>
            <a:r>
              <a:rPr lang="ko-KR" altLang="en-US" sz="22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endParaRPr lang="en-US" altLang="ko-KR" sz="2200" dirty="0">
              <a:solidFill>
                <a:srgbClr val="F4F3F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2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위치까지 올리는 것이 쉽지 않음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65292A4-BD73-4BED-AF78-76756A03E366}"/>
              </a:ext>
            </a:extLst>
          </p:cNvPr>
          <p:cNvSpPr/>
          <p:nvPr/>
        </p:nvSpPr>
        <p:spPr>
          <a:xfrm>
            <a:off x="7816291" y="2484209"/>
            <a:ext cx="152639" cy="1518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655A548-67CD-446A-AA34-7DCDF605211C}"/>
              </a:ext>
            </a:extLst>
          </p:cNvPr>
          <p:cNvSpPr/>
          <p:nvPr/>
        </p:nvSpPr>
        <p:spPr>
          <a:xfrm>
            <a:off x="7760096" y="4170978"/>
            <a:ext cx="141020" cy="1518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E4E369-3D2A-4B19-8212-0656D55E40E9}"/>
              </a:ext>
            </a:extLst>
          </p:cNvPr>
          <p:cNvSpPr txBox="1"/>
          <p:nvPr/>
        </p:nvSpPr>
        <p:spPr>
          <a:xfrm rot="5400000">
            <a:off x="-512749" y="2956122"/>
            <a:ext cx="216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아이디어 제안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D5CCD8-70C7-4119-826F-F5F276FF594D}"/>
              </a:ext>
            </a:extLst>
          </p:cNvPr>
          <p:cNvGrpSpPr/>
          <p:nvPr/>
        </p:nvGrpSpPr>
        <p:grpSpPr>
          <a:xfrm>
            <a:off x="1042552" y="1411506"/>
            <a:ext cx="6568192" cy="4544632"/>
            <a:chOff x="936383" y="1467853"/>
            <a:chExt cx="6568192" cy="4544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D0478FF-B6EA-4FAF-B2C6-80999292D6EA}"/>
                </a:ext>
              </a:extLst>
            </p:cNvPr>
            <p:cNvSpPr/>
            <p:nvPr/>
          </p:nvSpPr>
          <p:spPr>
            <a:xfrm>
              <a:off x="936383" y="1467853"/>
              <a:ext cx="6568192" cy="4544632"/>
            </a:xfrm>
            <a:prstGeom prst="rect">
              <a:avLst/>
            </a:prstGeom>
            <a:solidFill>
              <a:srgbClr val="646462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5196EA4-DCA2-41E4-9584-0E7997870845}"/>
                </a:ext>
              </a:extLst>
            </p:cNvPr>
            <p:cNvSpPr/>
            <p:nvPr/>
          </p:nvSpPr>
          <p:spPr>
            <a:xfrm>
              <a:off x="3384284" y="3620118"/>
              <a:ext cx="1672390" cy="163629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56409F-64FA-41A5-803D-3B3B1072B4CF}"/>
                </a:ext>
              </a:extLst>
            </p:cNvPr>
            <p:cNvSpPr txBox="1"/>
            <p:nvPr/>
          </p:nvSpPr>
          <p:spPr>
            <a:xfrm>
              <a:off x="936383" y="3401615"/>
              <a:ext cx="927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3.5M</a:t>
              </a:r>
              <a:endParaRPr lang="ko-KR" altLang="en-US" sz="1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38C795-E2EC-4A7D-B8E8-5AF9FC1C97B9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1042552" y="3683822"/>
            <a:ext cx="656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8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아이디어 제안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6369" y="2238998"/>
            <a:ext cx="95550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개의 카메라를 정면</a:t>
            </a:r>
            <a:r>
              <a:rPr lang="en-US" altLang="ko-KR" sz="3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옆면에 놓아 </a:t>
            </a:r>
            <a:endParaRPr lang="en-US" altLang="ko-KR" sz="3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거리를 측정하여 공의 높이를 판단하자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44224" y="3767394"/>
            <a:ext cx="853577" cy="1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9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1BB1E169-3CD5-4D21-B4D5-8AFD67B34C3A}"/>
              </a:ext>
            </a:extLst>
          </p:cNvPr>
          <p:cNvSpPr/>
          <p:nvPr/>
        </p:nvSpPr>
        <p:spPr>
          <a:xfrm>
            <a:off x="3070664" y="1627599"/>
            <a:ext cx="460645" cy="41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127ABC1-2353-4A2E-A958-24266B8EDAC5}"/>
              </a:ext>
            </a:extLst>
          </p:cNvPr>
          <p:cNvCxnSpPr>
            <a:cxnSpLocks/>
          </p:cNvCxnSpPr>
          <p:nvPr/>
        </p:nvCxnSpPr>
        <p:spPr>
          <a:xfrm flipH="1" flipV="1">
            <a:off x="3426782" y="1705814"/>
            <a:ext cx="1304256" cy="7546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512747" y="3071524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아이디어 제안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B1FAB30-E8CB-4555-B4D6-8BDC191BBB5E}"/>
              </a:ext>
            </a:extLst>
          </p:cNvPr>
          <p:cNvCxnSpPr>
            <a:cxnSpLocks/>
          </p:cNvCxnSpPr>
          <p:nvPr/>
        </p:nvCxnSpPr>
        <p:spPr>
          <a:xfrm flipV="1">
            <a:off x="1519639" y="3919079"/>
            <a:ext cx="4162070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6C162B-DCC5-45FA-8433-6ED4AFCA0C1E}"/>
              </a:ext>
            </a:extLst>
          </p:cNvPr>
          <p:cNvSpPr/>
          <p:nvPr/>
        </p:nvSpPr>
        <p:spPr>
          <a:xfrm>
            <a:off x="4900315" y="2468009"/>
            <a:ext cx="564522" cy="145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016316E-12E3-44F4-A48D-2462DD52939C}"/>
              </a:ext>
            </a:extLst>
          </p:cNvPr>
          <p:cNvSpPr/>
          <p:nvPr/>
        </p:nvSpPr>
        <p:spPr>
          <a:xfrm>
            <a:off x="4516560" y="1627599"/>
            <a:ext cx="460645" cy="41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09E8A8-EBF9-4A38-B511-C030ED5673FD}"/>
              </a:ext>
            </a:extLst>
          </p:cNvPr>
          <p:cNvCxnSpPr>
            <a:cxnSpLocks/>
            <a:stCxn id="52" idx="0"/>
          </p:cNvCxnSpPr>
          <p:nvPr/>
        </p:nvCxnSpPr>
        <p:spPr>
          <a:xfrm flipH="1">
            <a:off x="4731038" y="1627599"/>
            <a:ext cx="15845" cy="2320292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9EC2B7-18A0-4C0D-BE13-C18EF1A8380E}"/>
              </a:ext>
            </a:extLst>
          </p:cNvPr>
          <p:cNvSpPr txBox="1"/>
          <p:nvPr/>
        </p:nvSpPr>
        <p:spPr>
          <a:xfrm>
            <a:off x="4167421" y="2635833"/>
            <a:ext cx="8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height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840CA3-715B-4B89-8116-D0EE2534BDAC}"/>
              </a:ext>
            </a:extLst>
          </p:cNvPr>
          <p:cNvSpPr txBox="1"/>
          <p:nvPr/>
        </p:nvSpPr>
        <p:spPr>
          <a:xfrm>
            <a:off x="2681012" y="3913194"/>
            <a:ext cx="108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distance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A085B6-E0BD-438D-A1E8-A8163AF1DABA}"/>
              </a:ext>
            </a:extLst>
          </p:cNvPr>
          <p:cNvSpPr txBox="1"/>
          <p:nvPr/>
        </p:nvSpPr>
        <p:spPr>
          <a:xfrm>
            <a:off x="6096001" y="2957419"/>
            <a:ext cx="5471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92D050"/>
                </a:solidFill>
              </a:rPr>
              <a:t>초록 카메라는 </a:t>
            </a:r>
            <a:r>
              <a:rPr lang="ko-KR" altLang="en-US" sz="2200" dirty="0">
                <a:solidFill>
                  <a:schemeClr val="bg1"/>
                </a:solidFill>
              </a:rPr>
              <a:t>공을 추적하여 공과</a:t>
            </a:r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ko-KR" altLang="en-US" sz="2200" dirty="0">
                <a:solidFill>
                  <a:schemeClr val="bg1"/>
                </a:solidFill>
              </a:rPr>
              <a:t>회색카메라 사이의 </a:t>
            </a:r>
            <a:endParaRPr lang="en-US" altLang="ko-KR" sz="2200" dirty="0">
              <a:solidFill>
                <a:schemeClr val="bg1"/>
              </a:solidFill>
            </a:endParaRPr>
          </a:p>
          <a:p>
            <a:r>
              <a:rPr lang="en-US" altLang="ko-KR" sz="2200" dirty="0">
                <a:solidFill>
                  <a:schemeClr val="bg1"/>
                </a:solidFill>
              </a:rPr>
              <a:t>Distance</a:t>
            </a:r>
            <a:r>
              <a:rPr lang="ko-KR" altLang="en-US" sz="2200" dirty="0">
                <a:solidFill>
                  <a:schemeClr val="bg1"/>
                </a:solidFill>
              </a:rPr>
              <a:t>를 </a:t>
            </a:r>
            <a:r>
              <a:rPr lang="ko-KR" altLang="en-US" sz="2200" b="1" dirty="0">
                <a:ln w="3175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회색 카메라</a:t>
            </a:r>
            <a:r>
              <a:rPr lang="ko-KR" altLang="en-US" sz="2200" dirty="0">
                <a:solidFill>
                  <a:schemeClr val="bg1"/>
                </a:solidFill>
              </a:rPr>
              <a:t>에게 전달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1D46A-8278-4480-968D-7A6F3D60F48A}"/>
              </a:ext>
            </a:extLst>
          </p:cNvPr>
          <p:cNvSpPr txBox="1"/>
          <p:nvPr/>
        </p:nvSpPr>
        <p:spPr>
          <a:xfrm>
            <a:off x="6101814" y="2420122"/>
            <a:ext cx="5032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</a:rPr>
              <a:t>일정한 거리에 카메라 </a:t>
            </a:r>
            <a:r>
              <a:rPr lang="en-US" altLang="ko-KR" sz="2200" dirty="0">
                <a:solidFill>
                  <a:schemeClr val="bg1"/>
                </a:solidFill>
              </a:rPr>
              <a:t>2</a:t>
            </a:r>
            <a:r>
              <a:rPr lang="ko-KR" altLang="en-US" sz="2200" dirty="0">
                <a:solidFill>
                  <a:schemeClr val="bg1"/>
                </a:solidFill>
              </a:rPr>
              <a:t>대를 고정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9C24A-2A74-495E-BF4C-36EE834A6DA8}"/>
              </a:ext>
            </a:extLst>
          </p:cNvPr>
          <p:cNvSpPr/>
          <p:nvPr/>
        </p:nvSpPr>
        <p:spPr>
          <a:xfrm>
            <a:off x="1097348" y="3612795"/>
            <a:ext cx="489908" cy="548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CECA85A-4D83-47AD-8EB8-73742EDCF3B3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097348" y="3886832"/>
            <a:ext cx="4899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7F3D48-0961-4D47-811F-84266BDCFB5B}"/>
              </a:ext>
            </a:extLst>
          </p:cNvPr>
          <p:cNvSpPr/>
          <p:nvPr/>
        </p:nvSpPr>
        <p:spPr>
          <a:xfrm>
            <a:off x="4380107" y="4537386"/>
            <a:ext cx="802469" cy="75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카메라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0120712-431A-4C4A-A3E3-2EDD47F5BC49}"/>
              </a:ext>
            </a:extLst>
          </p:cNvPr>
          <p:cNvSpPr/>
          <p:nvPr/>
        </p:nvSpPr>
        <p:spPr>
          <a:xfrm>
            <a:off x="1015502" y="3642362"/>
            <a:ext cx="6450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카메라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F53DBC5-EC6C-432F-BF1C-8B0C26978D0C}"/>
              </a:ext>
            </a:extLst>
          </p:cNvPr>
          <p:cNvSpPr/>
          <p:nvPr/>
        </p:nvSpPr>
        <p:spPr>
          <a:xfrm>
            <a:off x="5835925" y="2559626"/>
            <a:ext cx="152639" cy="1518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941CE42-1443-40C1-81CF-027D5AF41E95}"/>
              </a:ext>
            </a:extLst>
          </p:cNvPr>
          <p:cNvSpPr/>
          <p:nvPr/>
        </p:nvSpPr>
        <p:spPr>
          <a:xfrm>
            <a:off x="5835924" y="3092816"/>
            <a:ext cx="152639" cy="1518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9CBAF-2376-4774-9ACB-61481C2FF41A}"/>
              </a:ext>
            </a:extLst>
          </p:cNvPr>
          <p:cNvSpPr/>
          <p:nvPr/>
        </p:nvSpPr>
        <p:spPr>
          <a:xfrm>
            <a:off x="3600674" y="1776184"/>
            <a:ext cx="140741" cy="140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C3EFF-63FA-4956-AF63-5C0C833D1063}"/>
              </a:ext>
            </a:extLst>
          </p:cNvPr>
          <p:cNvSpPr/>
          <p:nvPr/>
        </p:nvSpPr>
        <p:spPr>
          <a:xfrm>
            <a:off x="3938169" y="1966322"/>
            <a:ext cx="140741" cy="140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BB5972-C82A-4777-A700-1F4A4FC8B04A}"/>
              </a:ext>
            </a:extLst>
          </p:cNvPr>
          <p:cNvSpPr/>
          <p:nvPr/>
        </p:nvSpPr>
        <p:spPr>
          <a:xfrm>
            <a:off x="4323469" y="2193207"/>
            <a:ext cx="140741" cy="1407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11CE42-9ED9-4786-B5D0-F403F0C499D3}"/>
              </a:ext>
            </a:extLst>
          </p:cNvPr>
          <p:cNvCxnSpPr/>
          <p:nvPr/>
        </p:nvCxnSpPr>
        <p:spPr>
          <a:xfrm flipH="1">
            <a:off x="3671044" y="3927463"/>
            <a:ext cx="10441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56C09AE-BBEF-4778-BA7A-4F96148F0632}"/>
              </a:ext>
            </a:extLst>
          </p:cNvPr>
          <p:cNvCxnSpPr/>
          <p:nvPr/>
        </p:nvCxnSpPr>
        <p:spPr>
          <a:xfrm flipH="1">
            <a:off x="2626895" y="3927463"/>
            <a:ext cx="104414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829C15-3450-4F2B-8F8E-6178725A0F4D}"/>
              </a:ext>
            </a:extLst>
          </p:cNvPr>
          <p:cNvCxnSpPr/>
          <p:nvPr/>
        </p:nvCxnSpPr>
        <p:spPr>
          <a:xfrm flipH="1">
            <a:off x="1587256" y="3927463"/>
            <a:ext cx="104414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3D6D31-837F-4FCB-A1D3-FFE858235315}"/>
              </a:ext>
            </a:extLst>
          </p:cNvPr>
          <p:cNvCxnSpPr>
            <a:cxnSpLocks/>
            <a:stCxn id="38" idx="0"/>
          </p:cNvCxnSpPr>
          <p:nvPr/>
        </p:nvCxnSpPr>
        <p:spPr>
          <a:xfrm flipH="1">
            <a:off x="3285142" y="1627599"/>
            <a:ext cx="15845" cy="2320292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2774A9A-0F91-496A-ABD8-035527F99A09}"/>
              </a:ext>
            </a:extLst>
          </p:cNvPr>
          <p:cNvSpPr/>
          <p:nvPr/>
        </p:nvSpPr>
        <p:spPr>
          <a:xfrm>
            <a:off x="1915229" y="1627599"/>
            <a:ext cx="460645" cy="41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1CDF7A-CB4A-4964-B6EA-60C73322CF1A}"/>
              </a:ext>
            </a:extLst>
          </p:cNvPr>
          <p:cNvCxnSpPr>
            <a:cxnSpLocks/>
            <a:stCxn id="40" idx="0"/>
          </p:cNvCxnSpPr>
          <p:nvPr/>
        </p:nvCxnSpPr>
        <p:spPr>
          <a:xfrm flipH="1">
            <a:off x="2129707" y="1627599"/>
            <a:ext cx="15845" cy="2320292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8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512747" y="3071524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아이디어 제안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8CEF26-5D9C-474A-8530-A8D417F9B0CD}"/>
              </a:ext>
            </a:extLst>
          </p:cNvPr>
          <p:cNvSpPr txBox="1"/>
          <p:nvPr/>
        </p:nvSpPr>
        <p:spPr>
          <a:xfrm>
            <a:off x="1050689" y="909272"/>
            <a:ext cx="6761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B0F0"/>
                </a:solidFill>
              </a:rPr>
              <a:t>회색카메라가 하는 일</a:t>
            </a:r>
            <a:endParaRPr lang="en-US" altLang="ko-KR" sz="2200" b="1" dirty="0">
              <a:solidFill>
                <a:srgbClr val="00B0F0"/>
              </a:solidFill>
            </a:endParaRPr>
          </a:p>
          <a:p>
            <a:r>
              <a:rPr lang="ko-KR" altLang="en-US" sz="2200" dirty="0">
                <a:solidFill>
                  <a:schemeClr val="bg1"/>
                </a:solidFill>
              </a:rPr>
              <a:t>가상의 선 생성과 공을 추적하여 선을 넘었는지 판단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99DABF-4664-499D-8589-7A0BAB81FA00}"/>
              </a:ext>
            </a:extLst>
          </p:cNvPr>
          <p:cNvGrpSpPr/>
          <p:nvPr/>
        </p:nvGrpSpPr>
        <p:grpSpPr>
          <a:xfrm>
            <a:off x="3653166" y="1871755"/>
            <a:ext cx="4885667" cy="4604504"/>
            <a:chOff x="6738151" y="1492252"/>
            <a:chExt cx="4350049" cy="40997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FF111F-A908-4A30-A78D-868513C77910}"/>
                </a:ext>
              </a:extLst>
            </p:cNvPr>
            <p:cNvSpPr/>
            <p:nvPr/>
          </p:nvSpPr>
          <p:spPr>
            <a:xfrm>
              <a:off x="6738151" y="1492252"/>
              <a:ext cx="4350049" cy="4099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CD22009-29F6-4B4A-970B-4F62E4A71D1C}"/>
                </a:ext>
              </a:extLst>
            </p:cNvPr>
            <p:cNvSpPr/>
            <p:nvPr/>
          </p:nvSpPr>
          <p:spPr>
            <a:xfrm>
              <a:off x="8655715" y="2387651"/>
              <a:ext cx="514913" cy="50974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9914B0B-8A29-45AF-BC05-A1F4334475CB}"/>
                </a:ext>
              </a:extLst>
            </p:cNvPr>
            <p:cNvCxnSpPr/>
            <p:nvPr/>
          </p:nvCxnSpPr>
          <p:spPr>
            <a:xfrm>
              <a:off x="7514941" y="2284046"/>
              <a:ext cx="3027285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37A7D3-8D06-4E7B-8068-B5D7F4F05399}"/>
                </a:ext>
              </a:extLst>
            </p:cNvPr>
            <p:cNvSpPr/>
            <p:nvPr/>
          </p:nvSpPr>
          <p:spPr>
            <a:xfrm>
              <a:off x="8518116" y="4222969"/>
              <a:ext cx="790113" cy="790113"/>
            </a:xfrm>
            <a:prstGeom prst="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카메라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15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구현방법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3103" y="2673777"/>
            <a:ext cx="95550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구현방법</a:t>
            </a:r>
            <a:endParaRPr lang="ko-KR" altLang="en-US" sz="3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44224" y="3589841"/>
            <a:ext cx="853577" cy="1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7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512747" y="3071524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구현방법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droid studio에 대한 이미지 검색결과">
            <a:extLst>
              <a:ext uri="{FF2B5EF4-FFF2-40B4-BE49-F238E27FC236}">
                <a16:creationId xmlns:a16="http://schemas.microsoft.com/office/drawing/2014/main" id="{D4733739-2664-4162-8A7C-32917EC7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82" y="2066544"/>
            <a:ext cx="2348514" cy="23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카메라">
            <a:extLst>
              <a:ext uri="{FF2B5EF4-FFF2-40B4-BE49-F238E27FC236}">
                <a16:creationId xmlns:a16="http://schemas.microsoft.com/office/drawing/2014/main" id="{41E689D4-3F1C-4511-951E-26DA68A8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7334" y="1797727"/>
            <a:ext cx="2617331" cy="2617331"/>
          </a:xfrm>
          <a:prstGeom prst="rect">
            <a:avLst/>
          </a:prstGeom>
        </p:spPr>
      </p:pic>
      <p:pic>
        <p:nvPicPr>
          <p:cNvPr id="1030" name="Picture 6" descr="opencv에 대한 이미지 검색결과">
            <a:extLst>
              <a:ext uri="{FF2B5EF4-FFF2-40B4-BE49-F238E27FC236}">
                <a16:creationId xmlns:a16="http://schemas.microsoft.com/office/drawing/2014/main" id="{EC9E6F85-ECC1-4649-93C0-AEE9CE8C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53" y="1623984"/>
            <a:ext cx="2427407" cy="29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2B1B14-B0E5-4B54-9FAA-73F9375EA80E}"/>
              </a:ext>
            </a:extLst>
          </p:cNvPr>
          <p:cNvSpPr txBox="1"/>
          <p:nvPr/>
        </p:nvSpPr>
        <p:spPr>
          <a:xfrm>
            <a:off x="1438182" y="4648015"/>
            <a:ext cx="234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Android Studio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1E2B9-89C2-4556-BFA4-12B149083073}"/>
              </a:ext>
            </a:extLst>
          </p:cNvPr>
          <p:cNvSpPr txBox="1"/>
          <p:nvPr/>
        </p:nvSpPr>
        <p:spPr>
          <a:xfrm>
            <a:off x="4921742" y="4648015"/>
            <a:ext cx="234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영상처리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57E344-F707-4FA1-97EE-C199DBC95A83}"/>
              </a:ext>
            </a:extLst>
          </p:cNvPr>
          <p:cNvSpPr txBox="1"/>
          <p:nvPr/>
        </p:nvSpPr>
        <p:spPr>
          <a:xfrm>
            <a:off x="8806653" y="4693266"/>
            <a:ext cx="234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OpenCV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12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754314" y="2568290"/>
            <a:ext cx="786381" cy="7952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702809" y="2517134"/>
            <a:ext cx="786381" cy="79528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01666" y="3429000"/>
            <a:ext cx="629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9737" y="2463672"/>
            <a:ext cx="41396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7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16484"/>
            <a:ext cx="216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2192" y="5235972"/>
            <a:ext cx="4309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측정 기준이 모호하다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161747-E978-4B2D-AAB6-33A23D0C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43" y="1245428"/>
            <a:ext cx="4713025" cy="1871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44FCFE-CEB2-4B99-ADDD-BE275C31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96" y="3127761"/>
            <a:ext cx="8259041" cy="2063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5C5B7-9FFA-46DA-9386-C763440C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867" y="1243097"/>
            <a:ext cx="5310720" cy="1871201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9D48BF35-E43C-4BB1-BF13-EBE6E2518C45}"/>
              </a:ext>
            </a:extLst>
          </p:cNvPr>
          <p:cNvSpPr/>
          <p:nvPr/>
        </p:nvSpPr>
        <p:spPr>
          <a:xfrm>
            <a:off x="2884593" y="3379272"/>
            <a:ext cx="7715344" cy="1091954"/>
          </a:xfrm>
          <a:prstGeom prst="frame">
            <a:avLst>
              <a:gd name="adj1" fmla="val 5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E9C961-707D-41C1-9CB0-2E927895F657}"/>
              </a:ext>
            </a:extLst>
          </p:cNvPr>
          <p:cNvSpPr/>
          <p:nvPr/>
        </p:nvSpPr>
        <p:spPr>
          <a:xfrm>
            <a:off x="7608163" y="3888419"/>
            <a:ext cx="878889" cy="22194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7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85" y="29864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419562" y="3124530"/>
            <a:ext cx="2162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개요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61480" y="1147044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05139" y="5184563"/>
            <a:ext cx="471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 입시학원의 높이 측정법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6" name="그룹 1">
            <a:extLst>
              <a:ext uri="{FF2B5EF4-FFF2-40B4-BE49-F238E27FC236}">
                <a16:creationId xmlns:a16="http://schemas.microsoft.com/office/drawing/2014/main" id="{88205611-A9EE-4DBF-89BD-3E69EC8A453D}"/>
              </a:ext>
            </a:extLst>
          </p:cNvPr>
          <p:cNvGrpSpPr>
            <a:grpSpLocks/>
          </p:cNvGrpSpPr>
          <p:nvPr/>
        </p:nvGrpSpPr>
        <p:grpSpPr bwMode="auto">
          <a:xfrm>
            <a:off x="1303317" y="1603669"/>
            <a:ext cx="5523612" cy="3492118"/>
            <a:chOff x="2054225" y="800100"/>
            <a:chExt cx="8083550" cy="5664200"/>
          </a:xfrm>
        </p:grpSpPr>
        <p:pic>
          <p:nvPicPr>
            <p:cNvPr id="17" name="그림 6">
              <a:extLst>
                <a:ext uri="{FF2B5EF4-FFF2-40B4-BE49-F238E27FC236}">
                  <a16:creationId xmlns:a16="http://schemas.microsoft.com/office/drawing/2014/main" id="{6A295AEC-EEDD-492D-8856-4C2D84A9C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225" y="800100"/>
              <a:ext cx="8083550" cy="566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74CE4E53-D433-4484-83F9-9053FD569F77}"/>
                </a:ext>
              </a:extLst>
            </p:cNvPr>
            <p:cNvSpPr/>
            <p:nvPr/>
          </p:nvSpPr>
          <p:spPr>
            <a:xfrm>
              <a:off x="6348413" y="1808163"/>
              <a:ext cx="1908175" cy="1908175"/>
            </a:xfrm>
            <a:prstGeom prst="donut">
              <a:avLst>
                <a:gd name="adj" fmla="val 4574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F64C45-EFFF-4369-96BF-E7AB2869B4B1}"/>
              </a:ext>
            </a:extLst>
          </p:cNvPr>
          <p:cNvSpPr txBox="1"/>
          <p:nvPr/>
        </p:nvSpPr>
        <p:spPr>
          <a:xfrm>
            <a:off x="7066885" y="2225165"/>
            <a:ext cx="487358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/>
                </a:solidFill>
              </a:rPr>
              <a:t>특별한 장치가 없기 때문에 벽에 선을 만들어서 높이를 판단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/>
                </a:solidFill>
              </a:rPr>
              <a:t>벽 근처에서만 확인이 가능하다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3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solidFill>
                  <a:schemeClr val="bg1"/>
                </a:solidFill>
              </a:rPr>
              <a:t>일정 높이를 넘어가면 벽을 기준으로 확인하기가 힘들다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r>
              <a:rPr lang="ko-KR" altLang="en-US" sz="2300" dirty="0">
                <a:solidFill>
                  <a:schemeClr val="bg1"/>
                </a:solidFill>
              </a:rPr>
              <a:t> 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차별성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9737" y="2463672"/>
            <a:ext cx="56399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 측정 앱과의 차별성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512747" y="3071524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2FE8F93D-0356-4543-ADFB-5B496B3C5C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11" y="1047871"/>
            <a:ext cx="5289805" cy="282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FE3650E-1823-44AA-917E-EB2A3F5152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2" y="1047871"/>
            <a:ext cx="2697628" cy="28050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8E547-9103-48E3-8477-2750F85992EE}"/>
              </a:ext>
            </a:extLst>
          </p:cNvPr>
          <p:cNvSpPr txBox="1"/>
          <p:nvPr/>
        </p:nvSpPr>
        <p:spPr>
          <a:xfrm>
            <a:off x="1380329" y="4576282"/>
            <a:ext cx="10528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내가 서있는 바닥의 위치</a:t>
            </a:r>
            <a:r>
              <a:rPr lang="en-US" altLang="ko-KR" sz="2200" dirty="0">
                <a:solidFill>
                  <a:schemeClr val="bg1"/>
                </a:solidFill>
              </a:rPr>
              <a:t>, </a:t>
            </a:r>
            <a:r>
              <a:rPr lang="ko-KR" altLang="en-US" sz="2200" dirty="0">
                <a:solidFill>
                  <a:schemeClr val="bg1"/>
                </a:solidFill>
              </a:rPr>
              <a:t>측정하려는 거리까지의 </a:t>
            </a:r>
            <a:r>
              <a:rPr lang="ko-KR" altLang="en-US" sz="2200" b="1" dirty="0">
                <a:solidFill>
                  <a:srgbClr val="FFC000"/>
                </a:solidFill>
              </a:rPr>
              <a:t>바닥위치가 같아야 한다</a:t>
            </a:r>
            <a:r>
              <a:rPr lang="en-US" altLang="ko-KR" sz="2200" b="1" dirty="0">
                <a:solidFill>
                  <a:srgbClr val="FFC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십자가 모양이 있는데 </a:t>
            </a:r>
            <a:r>
              <a:rPr lang="ko-KR" altLang="en-US" sz="2200" b="1" dirty="0">
                <a:solidFill>
                  <a:srgbClr val="FFC000"/>
                </a:solidFill>
              </a:rPr>
              <a:t>십자가 모양이 측정하려는 거리의 물건의 바닥을 맞춰야 한다</a:t>
            </a:r>
            <a:r>
              <a:rPr lang="en-US" altLang="ko-KR" sz="2200" b="1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5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512747" y="3071524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F0B5980-A1BC-413F-9F08-DC9A232D08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826743"/>
            <a:ext cx="4724569" cy="2232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9784A-248C-46C8-83D1-A37ECF7CFF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826743"/>
            <a:ext cx="4732940" cy="22363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3BA658-0469-4B70-9A46-64A83CE8A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98896"/>
            <a:ext cx="4724569" cy="22323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B39663-8589-45C2-ABDC-E360C9F3CD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94940"/>
            <a:ext cx="4732940" cy="223631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183303-8988-41D2-854C-BA92454F3E43}"/>
              </a:ext>
            </a:extLst>
          </p:cNvPr>
          <p:cNvCxnSpPr/>
          <p:nvPr/>
        </p:nvCxnSpPr>
        <p:spPr>
          <a:xfrm>
            <a:off x="1021080" y="3429000"/>
            <a:ext cx="1045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95C738-92D8-43F4-B0A1-637F3CA851FF}"/>
              </a:ext>
            </a:extLst>
          </p:cNvPr>
          <p:cNvCxnSpPr/>
          <p:nvPr/>
        </p:nvCxnSpPr>
        <p:spPr>
          <a:xfrm>
            <a:off x="6096000" y="624840"/>
            <a:ext cx="0" cy="576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8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73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512747" y="3071524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차별성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8295" y="1047871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D8E547-9103-48E3-8477-2750F85992EE}"/>
              </a:ext>
            </a:extLst>
          </p:cNvPr>
          <p:cNvSpPr txBox="1"/>
          <p:nvPr/>
        </p:nvSpPr>
        <p:spPr>
          <a:xfrm>
            <a:off x="1309307" y="4741668"/>
            <a:ext cx="4487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물체가 고정되어 있어야 한다</a:t>
            </a:r>
            <a:r>
              <a:rPr lang="en-US" altLang="ko-KR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bg1"/>
                </a:solidFill>
              </a:rPr>
              <a:t>측정값의 </a:t>
            </a:r>
            <a:r>
              <a:rPr lang="ko-KR" altLang="en-US" sz="2200" b="1" dirty="0">
                <a:solidFill>
                  <a:srgbClr val="FFC000"/>
                </a:solidFill>
              </a:rPr>
              <a:t>오차가 크다</a:t>
            </a:r>
            <a:r>
              <a:rPr lang="en-US" altLang="ko-KR" sz="2200" b="1" dirty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1026" name="Picture 2" descr="아이폰 측정에 대한 이미지 검색결과">
            <a:extLst>
              <a:ext uri="{FF2B5EF4-FFF2-40B4-BE49-F238E27FC236}">
                <a16:creationId xmlns:a16="http://schemas.microsoft.com/office/drawing/2014/main" id="{7BC2ED33-A07F-4965-B582-ADD70913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08" y="1250846"/>
            <a:ext cx="2133593" cy="21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88D28-387C-4F99-9462-484A6A8C477C}"/>
              </a:ext>
            </a:extLst>
          </p:cNvPr>
          <p:cNvSpPr txBox="1"/>
          <p:nvPr/>
        </p:nvSpPr>
        <p:spPr>
          <a:xfrm>
            <a:off x="2248564" y="3952512"/>
            <a:ext cx="213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</a:t>
            </a:r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아이폰 측정 앱</a:t>
            </a:r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9B159-406A-45D3-A0D4-8607BCBA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06" y="1116818"/>
            <a:ext cx="5158999" cy="45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9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아이디어 제안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9736" y="2463672"/>
            <a:ext cx="79836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3.5M </a:t>
            </a:r>
            <a:r>
              <a:rPr lang="ko-KR" altLang="en-US" sz="3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높이 위에 카메라를 설치하자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5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200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KoPub돋움체 Bold</vt:lpstr>
      <vt:lpstr>KoPub돋움체 Light</vt:lpstr>
      <vt:lpstr>KoPub바탕체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정 현지</cp:lastModifiedBy>
  <cp:revision>43</cp:revision>
  <dcterms:created xsi:type="dcterms:W3CDTF">2017-12-29T01:13:06Z</dcterms:created>
  <dcterms:modified xsi:type="dcterms:W3CDTF">2019-11-25T09:51:50Z</dcterms:modified>
</cp:coreProperties>
</file>