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A879F-E9F9-4E6A-A20C-07C9F984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4EB1F-91A7-42F0-ABF2-358577EC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11A44-13BA-4D8A-B2D2-B21715F0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823AA-B539-43FC-960C-5F267286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02D04-ECD5-49C2-AF07-E65A9EAC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B0A92-C34F-43B0-AC24-385C2C3A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792F5-4D84-4CD9-8FF5-F9C975D53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C182E-ACF4-4E62-A083-A9259645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F1398-7CDE-441F-87A5-50CF1EF6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DD72E-3349-48CB-A9A9-2D186040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748241-761E-419E-9E24-5B355FFE8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16ECA-4A64-4B48-92A8-6E7934A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7F83-3F2D-4B34-B931-FD8FE93C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8CCB1-F953-4FAE-BBB9-28ABC60D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8BB5C-76A8-4C85-A815-6D6C1195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71F9B-AF44-48F5-9898-95EF47EE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D230C-335F-40E2-B78D-A994D7CE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13552-59EA-4225-8E73-89D836CE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1421D-1CBB-418D-A443-66E7E52B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CDE89-A06B-45BF-B226-0FD69B23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B65D0-E4D0-462A-8D65-FF78C564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F2AB6-7558-42AC-91CE-98A28F27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AA5E1-6305-4BE2-99A8-98DB2883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2B808-731F-4CD1-8C96-2D2C8C84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9AAF8-FE24-43F5-BE53-8FA34F4E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7179-EAA4-44C7-96EC-456F3649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24901-E8D5-48D7-B1A8-9021514D7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2A5B56-27AC-456B-92F9-711AC16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21040-6DCF-4C2E-82A6-8305B7EF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B98EA-D225-4DBC-850B-EB5FCA1F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7012D-89E6-427D-B3B7-4F9AA7B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D853-F709-4DDF-A259-85F03EE3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BEC7F-AD7C-4C70-9DFC-373B186E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6F6D9-1184-443C-A3A7-0B71B510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56CC8-3270-464D-973C-69003C43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6EA04-43BA-46B2-AFCA-793E0FCC3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349DF-09AE-4E95-9F75-27826CE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42699-F60D-4A08-83AF-C75CDAA0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DE6C3-389C-4657-B269-901F3A0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0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2E5B-3C4A-48E0-BC90-80DB226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7BB8F-A258-47E7-8A1D-AF622BCB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ADA1AE-1BF8-42C2-B905-C33E5289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53C31-9D80-4AE6-8215-7F464671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FD15B-CD59-4211-B87C-6FEB30B9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66CCF-B2BD-4292-A17E-6B3A6661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45878-8797-42E5-BEA6-A88D3C4E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FF331-0578-48C8-835D-790F705E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B8B2B-1CB2-4B13-83B3-CEE51E28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7600FC-AFE6-46E4-9F4C-9E7C8E12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AB301-DA2D-460A-A7FD-43D9831E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74048-25CE-4A62-93D0-A06C69C8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195BF-1A64-4999-ACB5-845113A7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C532-DB2F-4C54-9642-98D90EE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540F9-6BAD-4EAC-A128-6701C6A9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9B2E5-F772-4BBA-8829-4C339E18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2C563-8C0A-4BD5-8FBC-BD7FC8FB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9B00C-241A-4422-B1E7-42A6236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E5F47-1606-4DEA-B6A5-3366C582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2D0E4E-C570-497A-A9DD-C3C556B8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F9BE02-B82A-41E9-B0BF-24EFACC3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3E03-B76D-476B-968E-D2A011893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D927-ED8E-4B19-B70C-3873AA5BD30C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C86C4-590E-4532-81D7-F0E68E6B1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97B52-EAF1-4142-A2A2-08506212E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0974-43EF-475E-9DD6-49801834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9D6E6-CFC9-48F8-9458-ECD1D749E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A2C38-E454-43DB-ABE1-2030EBF02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30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DB657-4D82-48E8-9D25-7E52A998F90F}"/>
              </a:ext>
            </a:extLst>
          </p:cNvPr>
          <p:cNvSpPr txBox="1"/>
          <p:nvPr/>
        </p:nvSpPr>
        <p:spPr>
          <a:xfrm>
            <a:off x="838200" y="1321627"/>
            <a:ext cx="2538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파일 위치 찾기 </a:t>
            </a:r>
            <a:r>
              <a:rPr lang="en-US" altLang="ko-KR" sz="1400" b="1" dirty="0"/>
              <a:t>(locate, find)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01993-4AA5-41D3-B372-0B89D61C1F3B}"/>
              </a:ext>
            </a:extLst>
          </p:cNvPr>
          <p:cNvSpPr txBox="1"/>
          <p:nvPr/>
        </p:nvSpPr>
        <p:spPr>
          <a:xfrm>
            <a:off x="838200" y="2155226"/>
            <a:ext cx="880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폴더를 뒤지는게 아니라 데이터베이스를 뒤진다</a:t>
            </a:r>
            <a:r>
              <a:rPr lang="en-US" altLang="ko-KR" sz="1400" b="1" dirty="0"/>
              <a:t>!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파일들에 대한 정보를 담고 있는 데이터베이스가 있다</a:t>
            </a:r>
            <a:r>
              <a:rPr lang="en-US" altLang="ko-KR" sz="1400" b="1" dirty="0"/>
              <a:t>!, </a:t>
            </a:r>
            <a:r>
              <a:rPr lang="ko-KR" altLang="en-US" sz="1400" b="1" dirty="0"/>
              <a:t>빠르게 가져올 수 있다</a:t>
            </a:r>
            <a:r>
              <a:rPr lang="en-US" altLang="ko-KR" sz="1400" b="1" dirty="0"/>
              <a:t>!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>
                <a:sym typeface="Wingdings" panose="05000000000000000000" pitchFamily="2" charset="2"/>
              </a:rPr>
              <a:t>mlocate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데이터베이스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3438A-A661-454C-8FD2-0A60B1004956}"/>
              </a:ext>
            </a:extLst>
          </p:cNvPr>
          <p:cNvSpPr txBox="1"/>
          <p:nvPr/>
        </p:nvSpPr>
        <p:spPr>
          <a:xfrm>
            <a:off x="838200" y="1919597"/>
            <a:ext cx="429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locate *.log : .log</a:t>
            </a:r>
            <a:r>
              <a:rPr lang="ko-KR" altLang="en-US" sz="1400" b="1" dirty="0"/>
              <a:t>로 끝나는 모든 파일을 찾아줘라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ADBB6-6594-4DD7-B01A-EF917EE18591}"/>
              </a:ext>
            </a:extLst>
          </p:cNvPr>
          <p:cNvSpPr txBox="1"/>
          <p:nvPr/>
        </p:nvSpPr>
        <p:spPr>
          <a:xfrm>
            <a:off x="2006173" y="7032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데이터를 보관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해야 될 일 실행파일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037EA-987E-432F-A0C1-BA89BC911659}"/>
              </a:ext>
            </a:extLst>
          </p:cNvPr>
          <p:cNvSpPr txBox="1"/>
          <p:nvPr/>
        </p:nvSpPr>
        <p:spPr>
          <a:xfrm>
            <a:off x="838200" y="2767408"/>
            <a:ext cx="39646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sudo</a:t>
            </a:r>
            <a:r>
              <a:rPr lang="en-US" altLang="ko-KR" sz="1400" b="1" dirty="0"/>
              <a:t> updated : </a:t>
            </a:r>
            <a:r>
              <a:rPr lang="en-US" altLang="ko-KR" sz="1400" b="1" dirty="0" err="1"/>
              <a:t>mlocate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데이터베이스 최신화</a:t>
            </a:r>
            <a:endParaRPr lang="en-US" altLang="ko-KR" sz="1400" b="1" dirty="0"/>
          </a:p>
          <a:p>
            <a:r>
              <a:rPr lang="en-US" altLang="ko-KR" sz="1100" b="1" dirty="0"/>
              <a:t>(</a:t>
            </a:r>
            <a:r>
              <a:rPr lang="ko-KR" altLang="en-US" sz="1100" b="1" dirty="0"/>
              <a:t>리눅스는 하루에 한번씩 정기적으로 되도록 설정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95AEF-BFC5-40D6-B4C2-2915EE4A8B76}"/>
              </a:ext>
            </a:extLst>
          </p:cNvPr>
          <p:cNvSpPr txBox="1"/>
          <p:nvPr/>
        </p:nvSpPr>
        <p:spPr>
          <a:xfrm>
            <a:off x="838200" y="3598150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find : </a:t>
            </a:r>
            <a:r>
              <a:rPr lang="ko-KR" altLang="en-US" sz="1400" b="1" dirty="0"/>
              <a:t>폴더를 뒤져서 파일을 찾는다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359F9-2851-4FB4-9A9A-043841636B6A}"/>
              </a:ext>
            </a:extLst>
          </p:cNvPr>
          <p:cNvSpPr txBox="1"/>
          <p:nvPr/>
        </p:nvSpPr>
        <p:spPr>
          <a:xfrm>
            <a:off x="838200" y="3825485"/>
            <a:ext cx="8801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폴더를 뒤진다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파일들에 대한 정보를 담고 있는 데이터베이스가 있다</a:t>
            </a:r>
            <a:r>
              <a:rPr lang="en-US" altLang="ko-KR" sz="1400" b="1" dirty="0"/>
              <a:t>!, </a:t>
            </a:r>
            <a:r>
              <a:rPr lang="ko-KR" altLang="en-US" sz="1400" b="1" dirty="0"/>
              <a:t>빠르게 가져올 수 있다</a:t>
            </a:r>
            <a:r>
              <a:rPr lang="en-US" altLang="ko-KR" sz="1400" b="1" dirty="0"/>
              <a:t>!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>
                <a:sym typeface="Wingdings" panose="05000000000000000000" pitchFamily="2" charset="2"/>
              </a:rPr>
              <a:t>mlocate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데이터베이스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604A0-B8CE-4BE2-B5E8-64BC2834AF2A}"/>
              </a:ext>
            </a:extLst>
          </p:cNvPr>
          <p:cNvSpPr txBox="1"/>
          <p:nvPr/>
        </p:nvSpPr>
        <p:spPr>
          <a:xfrm>
            <a:off x="838200" y="4437413"/>
            <a:ext cx="395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find –help | head : find</a:t>
            </a:r>
            <a:r>
              <a:rPr lang="ko-KR" altLang="en-US" sz="1400" b="1" dirty="0"/>
              <a:t>의 도움말 위쪽을 본다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65475-49B8-4B65-A4E1-EE25E92BBB9D}"/>
              </a:ext>
            </a:extLst>
          </p:cNvPr>
          <p:cNvSpPr txBox="1"/>
          <p:nvPr/>
        </p:nvSpPr>
        <p:spPr>
          <a:xfrm>
            <a:off x="838200" y="4971049"/>
            <a:ext cx="466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find (</a:t>
            </a:r>
            <a:r>
              <a:rPr lang="ko-KR" altLang="en-US" sz="1400" b="1" dirty="0" err="1"/>
              <a:t>어디폴더부터하위폴더로</a:t>
            </a:r>
            <a:r>
              <a:rPr lang="en-US" altLang="ko-KR" sz="1400" b="1" dirty="0"/>
              <a:t>) (</a:t>
            </a:r>
            <a:r>
              <a:rPr lang="ko-KR" altLang="en-US" sz="1400" b="1" dirty="0" err="1"/>
              <a:t>어떠한방법으로</a:t>
            </a:r>
            <a:r>
              <a:rPr lang="en-US" altLang="ko-KR" sz="1400" b="1" dirty="0"/>
              <a:t>) *.log 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203E4-1795-4E3C-B720-F3EF3B3C8530}"/>
              </a:ext>
            </a:extLst>
          </p:cNvPr>
          <p:cNvSpPr txBox="1"/>
          <p:nvPr/>
        </p:nvSpPr>
        <p:spPr>
          <a:xfrm>
            <a:off x="838200" y="5278826"/>
            <a:ext cx="100444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예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find / -name *.log </a:t>
            </a:r>
          </a:p>
          <a:p>
            <a:r>
              <a:rPr lang="en-US" altLang="ko-KR" sz="1400" b="1" dirty="0"/>
              <a:t>find ~ -name *.log </a:t>
            </a:r>
            <a:r>
              <a:rPr lang="en-US" altLang="ko-KR" sz="1400" b="1" dirty="0">
                <a:sym typeface="Wingdings" panose="05000000000000000000" pitchFamily="2" charset="2"/>
              </a:rPr>
              <a:t> -name</a:t>
            </a:r>
            <a:r>
              <a:rPr lang="ko-KR" altLang="en-US" sz="1400" b="1" dirty="0">
                <a:sym typeface="Wingdings" panose="05000000000000000000" pitchFamily="2" charset="2"/>
              </a:rPr>
              <a:t>은 이름</a:t>
            </a:r>
            <a:endParaRPr lang="en-US" altLang="ko-KR" sz="1400" b="1" dirty="0"/>
          </a:p>
          <a:p>
            <a:r>
              <a:rPr lang="en-US" altLang="ko-KR" sz="1400" b="1" dirty="0"/>
              <a:t>find . -type f –name *.log </a:t>
            </a:r>
            <a:r>
              <a:rPr lang="en-US" altLang="ko-KR" sz="1400" b="1" dirty="0">
                <a:sym typeface="Wingdings" panose="05000000000000000000" pitchFamily="2" charset="2"/>
              </a:rPr>
              <a:t> -type</a:t>
            </a:r>
            <a:r>
              <a:rPr lang="ko-KR" altLang="en-US" sz="1400" b="1" dirty="0">
                <a:sym typeface="Wingdings" panose="05000000000000000000" pitchFamily="2" charset="2"/>
              </a:rPr>
              <a:t>은 확장자 </a:t>
            </a:r>
            <a:r>
              <a:rPr lang="en-US" altLang="ko-KR" sz="1400" b="1" dirty="0">
                <a:sym typeface="Wingdings" panose="05000000000000000000" pitchFamily="2" charset="2"/>
              </a:rPr>
              <a:t>(f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  <a:r>
              <a:rPr lang="ko-KR" altLang="en-US" sz="1400" b="1" dirty="0">
                <a:sym typeface="Wingdings" panose="05000000000000000000" pitchFamily="2" charset="2"/>
              </a:rPr>
              <a:t> 파일</a:t>
            </a:r>
            <a:r>
              <a:rPr lang="en-US" altLang="ko-KR" sz="1400" b="1" dirty="0">
                <a:sym typeface="Wingdings" panose="05000000000000000000" pitchFamily="2" charset="2"/>
              </a:rPr>
              <a:t>, d : </a:t>
            </a:r>
            <a:r>
              <a:rPr lang="ko-KR" altLang="en-US" sz="1400" b="1" dirty="0">
                <a:sym typeface="Wingdings" panose="05000000000000000000" pitchFamily="2" charset="2"/>
              </a:rPr>
              <a:t>폴더</a:t>
            </a:r>
            <a:r>
              <a:rPr lang="en-US" altLang="ko-KR" sz="1400" b="1">
                <a:sym typeface="Wingdings" panose="05000000000000000000" pitchFamily="2" charset="2"/>
              </a:rPr>
              <a:t>)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en-US" altLang="ko-KR" sz="1400" b="1" dirty="0"/>
              <a:t>find . –type f –name “tecmit.txt” –exec </a:t>
            </a:r>
            <a:r>
              <a:rPr lang="en-US" altLang="ko-KR" sz="1400" b="1" dirty="0" err="1"/>
              <a:t>rm</a:t>
            </a:r>
            <a:r>
              <a:rPr lang="en-US" altLang="ko-KR" sz="1400" b="1" dirty="0"/>
              <a:t> –f {} \; </a:t>
            </a:r>
            <a:r>
              <a:rPr lang="en-US" altLang="ko-KR" sz="1400" b="1" dirty="0">
                <a:sym typeface="Wingdings" panose="05000000000000000000" pitchFamily="2" charset="2"/>
              </a:rPr>
              <a:t> -exec </a:t>
            </a:r>
            <a:r>
              <a:rPr lang="ko-KR" altLang="en-US" sz="1400" b="1" dirty="0">
                <a:sym typeface="Wingdings" panose="05000000000000000000" pitchFamily="2" charset="2"/>
              </a:rPr>
              <a:t>실행 </a:t>
            </a:r>
            <a:r>
              <a:rPr lang="en-US" altLang="ko-KR" sz="1400" b="1" dirty="0" err="1">
                <a:sym typeface="Wingdings" panose="05000000000000000000" pitchFamily="2" charset="2"/>
              </a:rPr>
              <a:t>rm</a:t>
            </a:r>
            <a:r>
              <a:rPr lang="en-US" altLang="ko-KR" sz="1400" b="1" dirty="0">
                <a:sym typeface="Wingdings" panose="05000000000000000000" pitchFamily="2" charset="2"/>
              </a:rPr>
              <a:t> -f</a:t>
            </a:r>
            <a:r>
              <a:rPr lang="ko-KR" altLang="en-US" sz="1400" b="1" dirty="0">
                <a:sym typeface="Wingdings" panose="05000000000000000000" pitchFamily="2" charset="2"/>
              </a:rPr>
              <a:t>를 실행</a:t>
            </a:r>
            <a:r>
              <a:rPr lang="en-US" altLang="ko-KR" sz="1400" b="1" dirty="0">
                <a:sym typeface="Wingdings" panose="05000000000000000000" pitchFamily="2" charset="2"/>
              </a:rPr>
              <a:t>,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{} find</a:t>
            </a:r>
            <a:r>
              <a:rPr lang="ko-KR" altLang="en-US" sz="1400" b="1" dirty="0">
                <a:sym typeface="Wingdings" panose="05000000000000000000" pitchFamily="2" charset="2"/>
              </a:rPr>
              <a:t>를 통해서 찾은 위치가 안에 표현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즉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sym typeface="Wingdings" panose="05000000000000000000" pitchFamily="2" charset="2"/>
              </a:rPr>
              <a:t>rm</a:t>
            </a:r>
            <a:r>
              <a:rPr lang="en-US" altLang="ko-KR" sz="1400" b="1" dirty="0">
                <a:sym typeface="Wingdings" panose="05000000000000000000" pitchFamily="2" charset="2"/>
              </a:rPr>
              <a:t> –f find</a:t>
            </a:r>
            <a:r>
              <a:rPr lang="ko-KR" altLang="en-US" sz="1400" b="1" dirty="0" err="1">
                <a:sym typeface="Wingdings" panose="05000000000000000000" pitchFamily="2" charset="2"/>
              </a:rPr>
              <a:t>로찾은위치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 err="1">
                <a:sym typeface="Wingdings" panose="05000000000000000000" pitchFamily="2" charset="2"/>
              </a:rPr>
              <a:t>가됨</a:t>
            </a:r>
            <a:r>
              <a:rPr lang="en-US" altLang="ko-KR" sz="1400" b="1" dirty="0">
                <a:sym typeface="Wingdings" panose="05000000000000000000" pitchFamily="2" charset="2"/>
              </a:rPr>
              <a:t>!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3D4B94-D15E-49BD-93D2-FD0E00E201BE}"/>
              </a:ext>
            </a:extLst>
          </p:cNvPr>
          <p:cNvSpPr/>
          <p:nvPr/>
        </p:nvSpPr>
        <p:spPr>
          <a:xfrm>
            <a:off x="838200" y="3382301"/>
            <a:ext cx="10515600" cy="466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6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ABD2-0660-4916-90F3-BE5366C17983}"/>
              </a:ext>
            </a:extLst>
          </p:cNvPr>
          <p:cNvSpPr txBox="1"/>
          <p:nvPr/>
        </p:nvSpPr>
        <p:spPr>
          <a:xfrm>
            <a:off x="838200" y="1321627"/>
            <a:ext cx="289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파일 위치 찾기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whereis</a:t>
            </a:r>
            <a:r>
              <a:rPr lang="en-US" altLang="ko-KR" sz="1400" b="1" dirty="0"/>
              <a:t>, $PATH)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04E6-83C5-491F-AE62-2293BE725762}"/>
              </a:ext>
            </a:extLst>
          </p:cNvPr>
          <p:cNvSpPr txBox="1"/>
          <p:nvPr/>
        </p:nvSpPr>
        <p:spPr>
          <a:xfrm>
            <a:off x="838200" y="1919597"/>
            <a:ext cx="534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whereis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ls</a:t>
            </a:r>
            <a:r>
              <a:rPr lang="ko-KR" altLang="en-US" sz="1400" b="1" dirty="0"/>
              <a:t>의 실행파일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소스파일 그리고 매뉴얼을 찾아준다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56BAE-AD01-4BF0-B3E1-E8427FAC9867}"/>
              </a:ext>
            </a:extLst>
          </p:cNvPr>
          <p:cNvSpPr txBox="1"/>
          <p:nvPr/>
        </p:nvSpPr>
        <p:spPr>
          <a:xfrm>
            <a:off x="838200" y="3429000"/>
            <a:ext cx="23583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어느 </a:t>
            </a:r>
            <a:r>
              <a:rPr lang="ko-KR" altLang="en-US" sz="1400" b="1" dirty="0" err="1"/>
              <a:t>위치에서든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ls</a:t>
            </a:r>
            <a:r>
              <a:rPr lang="ko-KR" altLang="en-US" sz="1400" b="1" dirty="0"/>
              <a:t>가 가능</a:t>
            </a:r>
            <a:r>
              <a:rPr lang="en-US" altLang="ko-KR" sz="1400" b="1" dirty="0"/>
              <a:t>!</a:t>
            </a:r>
          </a:p>
          <a:p>
            <a:r>
              <a:rPr lang="en-US" altLang="ko-KR" sz="1200" b="1" dirty="0"/>
              <a:t>$PATH</a:t>
            </a:r>
            <a:r>
              <a:rPr lang="ko-KR" altLang="en-US" sz="1200" b="1" dirty="0"/>
              <a:t>때문에 </a:t>
            </a:r>
            <a:r>
              <a:rPr lang="en-US" altLang="ko-KR" sz="1200" b="1" dirty="0"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sym typeface="Wingdings" panose="05000000000000000000" pitchFamily="2" charset="2"/>
              </a:rPr>
              <a:t>환경변수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4101E-E9A0-4D84-A674-CEA8C396D93A}"/>
              </a:ext>
            </a:extLst>
          </p:cNvPr>
          <p:cNvSpPr txBox="1"/>
          <p:nvPr/>
        </p:nvSpPr>
        <p:spPr>
          <a:xfrm>
            <a:off x="838200" y="4110426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echo $PATH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6D001-AA11-4514-84B4-8876B0255B89}"/>
              </a:ext>
            </a:extLst>
          </p:cNvPr>
          <p:cNvSpPr txBox="1"/>
          <p:nvPr/>
        </p:nvSpPr>
        <p:spPr>
          <a:xfrm>
            <a:off x="838200" y="4526638"/>
            <a:ext cx="649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ls</a:t>
            </a:r>
            <a:r>
              <a:rPr lang="ko-KR" altLang="en-US" sz="1400" b="1" dirty="0"/>
              <a:t>라고 치면 </a:t>
            </a:r>
            <a:r>
              <a:rPr lang="en-US" altLang="ko-KR" sz="1400" b="1" dirty="0"/>
              <a:t>$PATH</a:t>
            </a:r>
            <a:r>
              <a:rPr lang="ko-KR" altLang="en-US" sz="1400" b="1" dirty="0"/>
              <a:t>에 그 </a:t>
            </a:r>
            <a:r>
              <a:rPr lang="en-US" altLang="ko-KR" sz="1400" b="1" dirty="0"/>
              <a:t>ls</a:t>
            </a:r>
            <a:r>
              <a:rPr lang="ko-KR" altLang="en-US" sz="1400" b="1" dirty="0"/>
              <a:t>가 있는지 검색을 하다가 </a:t>
            </a:r>
            <a:r>
              <a:rPr lang="en-US" altLang="ko-KR" sz="1400" b="1" dirty="0"/>
              <a:t>ls</a:t>
            </a:r>
            <a:r>
              <a:rPr lang="ko-KR" altLang="en-US" sz="1400" b="1" dirty="0"/>
              <a:t>가 있으면 그걸 실행한다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178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FDE8E-D1FF-41EA-8FE1-47E03A64D12D}"/>
              </a:ext>
            </a:extLst>
          </p:cNvPr>
          <p:cNvSpPr txBox="1"/>
          <p:nvPr/>
        </p:nvSpPr>
        <p:spPr>
          <a:xfrm>
            <a:off x="838200" y="132135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커널</a:t>
            </a:r>
            <a:r>
              <a:rPr lang="en-US" altLang="ko-KR" b="1" dirty="0"/>
              <a:t>, Shell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62145-C254-493D-8B21-6D27FB15AD7F}"/>
              </a:ext>
            </a:extLst>
          </p:cNvPr>
          <p:cNvSpPr txBox="1"/>
          <p:nvPr/>
        </p:nvSpPr>
        <p:spPr>
          <a:xfrm>
            <a:off x="838200" y="1814586"/>
            <a:ext cx="1019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</a:t>
            </a:r>
            <a:r>
              <a:rPr lang="ko-KR" altLang="en-US" dirty="0"/>
              <a:t>에 우리가 입력한 프로그램들이 명령을 해석해서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커널이 이해하는 언어로 바꾼 뒤 알려줌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1A1D8-FA33-49E5-81EF-2EE22826C596}"/>
              </a:ext>
            </a:extLst>
          </p:cNvPr>
          <p:cNvSpPr txBox="1"/>
          <p:nvPr/>
        </p:nvSpPr>
        <p:spPr>
          <a:xfrm>
            <a:off x="838200" y="2462253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shell </a:t>
            </a:r>
            <a:r>
              <a:rPr lang="ko-KR" altLang="en-US" b="1" dirty="0"/>
              <a:t>사용자가 입력한 명령을 해석하는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D53A2-A000-453B-AA5C-D51FCDA59BA2}"/>
              </a:ext>
            </a:extLst>
          </p:cNvPr>
          <p:cNvSpPr txBox="1"/>
          <p:nvPr/>
        </p:nvSpPr>
        <p:spPr>
          <a:xfrm>
            <a:off x="838200" y="3210829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shell</a:t>
            </a:r>
            <a:r>
              <a:rPr lang="ko-KR" altLang="en-US" b="1" dirty="0"/>
              <a:t>은 언어</a:t>
            </a:r>
            <a:r>
              <a:rPr lang="en-US" altLang="ko-KR" b="1" dirty="0"/>
              <a:t>? </a:t>
            </a:r>
            <a:r>
              <a:rPr lang="ko-KR" altLang="en-US" b="1" dirty="0"/>
              <a:t>말</a:t>
            </a:r>
            <a:r>
              <a:rPr lang="en-US" altLang="ko-KR" b="1" dirty="0"/>
              <a:t>?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커널은 행동</a:t>
            </a:r>
            <a:r>
              <a:rPr lang="en-US" altLang="ko-KR" b="1" dirty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우리 몸</a:t>
            </a:r>
            <a:r>
              <a:rPr lang="en-US" altLang="ko-KR" b="1" dirty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이 행동을 해라</a:t>
            </a:r>
            <a:r>
              <a:rPr lang="en-US" altLang="ko-KR" b="1" dirty="0">
                <a:sym typeface="Wingdings" panose="05000000000000000000" pitchFamily="2" charset="2"/>
              </a:rPr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581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A530-5BC9-419C-860A-596AC6C0DDD4}"/>
              </a:ext>
            </a:extLst>
          </p:cNvPr>
          <p:cNvSpPr txBox="1"/>
          <p:nvPr/>
        </p:nvSpPr>
        <p:spPr>
          <a:xfrm>
            <a:off x="838200" y="2206628"/>
            <a:ext cx="437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echo “Hello” : Hello</a:t>
            </a:r>
            <a:r>
              <a:rPr lang="ko-KR" altLang="en-US" b="1" dirty="0"/>
              <a:t>를 터미널에 띄운다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C35AF-067C-4BD2-A720-BAECB2D4A1D8}"/>
              </a:ext>
            </a:extLst>
          </p:cNvPr>
          <p:cNvSpPr txBox="1"/>
          <p:nvPr/>
        </p:nvSpPr>
        <p:spPr>
          <a:xfrm>
            <a:off x="838200" y="2575960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echo $0 : shell</a:t>
            </a:r>
            <a:r>
              <a:rPr lang="ko-KR" altLang="en-US" b="1" dirty="0"/>
              <a:t>의 구체적인 제품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7083A-7947-4614-8BB2-F3BC12E5682D}"/>
              </a:ext>
            </a:extLst>
          </p:cNvPr>
          <p:cNvSpPr txBox="1"/>
          <p:nvPr/>
        </p:nvSpPr>
        <p:spPr>
          <a:xfrm>
            <a:off x="838200" y="132135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zsh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E543-50D7-4236-BD9C-0958A157BCCD}"/>
              </a:ext>
            </a:extLst>
          </p:cNvPr>
          <p:cNvSpPr txBox="1"/>
          <p:nvPr/>
        </p:nvSpPr>
        <p:spPr>
          <a:xfrm>
            <a:off x="838200" y="4036774"/>
            <a:ext cx="390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install </a:t>
            </a:r>
            <a:r>
              <a:rPr lang="en-US" altLang="ko-KR" b="1" dirty="0" err="1"/>
              <a:t>zsh</a:t>
            </a:r>
            <a:r>
              <a:rPr lang="en-US" altLang="ko-KR" b="1" dirty="0"/>
              <a:t> : </a:t>
            </a:r>
            <a:r>
              <a:rPr lang="en-US" altLang="ko-KR" b="1" dirty="0" err="1"/>
              <a:t>zsh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en-US" altLang="ko-KR" sz="1400" b="1" dirty="0"/>
              <a:t> : 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yum install </a:t>
            </a:r>
            <a:r>
              <a:rPr lang="en-US" altLang="ko-KR" sz="1400" b="1" dirty="0" err="1"/>
              <a:t>zsh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F2EA9-B5AE-4838-AC58-7DCF03B8B89F}"/>
              </a:ext>
            </a:extLst>
          </p:cNvPr>
          <p:cNvSpPr txBox="1"/>
          <p:nvPr/>
        </p:nvSpPr>
        <p:spPr>
          <a:xfrm>
            <a:off x="838200" y="5197542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zsh</a:t>
            </a:r>
            <a:r>
              <a:rPr lang="en-US" altLang="ko-KR" b="1" dirty="0"/>
              <a:t> : </a:t>
            </a:r>
            <a:r>
              <a:rPr lang="en-US" altLang="ko-KR" b="1" dirty="0" err="1"/>
              <a:t>zsh</a:t>
            </a:r>
            <a:r>
              <a:rPr lang="en-US" altLang="ko-KR" b="1" dirty="0"/>
              <a:t> shell</a:t>
            </a:r>
            <a:r>
              <a:rPr lang="ko-KR" altLang="en-US" b="1" dirty="0"/>
              <a:t>로 들어간다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B7643-7F3A-415A-B603-FF4FDBEF293B}"/>
              </a:ext>
            </a:extLst>
          </p:cNvPr>
          <p:cNvSpPr txBox="1"/>
          <p:nvPr/>
        </p:nvSpPr>
        <p:spPr>
          <a:xfrm>
            <a:off x="838200" y="5536644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echo $0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en-US" altLang="ko-KR" b="1" dirty="0"/>
              <a:t> </a:t>
            </a:r>
            <a:r>
              <a:rPr lang="en-US" altLang="ko-KR" b="1" dirty="0" err="1"/>
              <a:t>zsh</a:t>
            </a:r>
            <a:r>
              <a:rPr lang="ko-KR" altLang="en-US" b="1" dirty="0"/>
              <a:t>가 나온다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C893E-5805-4C21-838C-103BF080A20A}"/>
              </a:ext>
            </a:extLst>
          </p:cNvPr>
          <p:cNvSpPr txBox="1"/>
          <p:nvPr/>
        </p:nvSpPr>
        <p:spPr>
          <a:xfrm>
            <a:off x="838200" y="3284394"/>
            <a:ext cx="676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bash</a:t>
            </a:r>
            <a:r>
              <a:rPr lang="ko-KR" altLang="en-US" b="1" dirty="0"/>
              <a:t>의 위치 </a:t>
            </a:r>
            <a:r>
              <a:rPr lang="en-US" altLang="ko-KR" b="1" dirty="0">
                <a:sym typeface="Wingdings" panose="05000000000000000000" pitchFamily="2" charset="2"/>
              </a:rPr>
              <a:t> ls /bin  </a:t>
            </a:r>
            <a:r>
              <a:rPr lang="ko-KR" altLang="en-US" b="1" dirty="0">
                <a:sym typeface="Wingdings" panose="05000000000000000000" pitchFamily="2" charset="2"/>
              </a:rPr>
              <a:t>기본으로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여러 프로그램들이 있는 곳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390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6C815-6946-4D2D-B380-F1C8ACB0C673}"/>
              </a:ext>
            </a:extLst>
          </p:cNvPr>
          <p:cNvSpPr txBox="1"/>
          <p:nvPr/>
        </p:nvSpPr>
        <p:spPr>
          <a:xfrm>
            <a:off x="838200" y="1321356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bash</a:t>
            </a:r>
            <a:r>
              <a:rPr lang="ko-KR" altLang="en-US" b="1" dirty="0"/>
              <a:t> </a:t>
            </a:r>
            <a:r>
              <a:rPr lang="en-US" altLang="ko-KR" b="1" dirty="0"/>
              <a:t>vs </a:t>
            </a:r>
            <a:r>
              <a:rPr lang="en-US" altLang="ko-KR" b="1" dirty="0" err="1"/>
              <a:t>zsh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BB3FF-AA38-4B99-8BDD-B9A1A235631D}"/>
              </a:ext>
            </a:extLst>
          </p:cNvPr>
          <p:cNvSpPr txBox="1"/>
          <p:nvPr/>
        </p:nvSpPr>
        <p:spPr>
          <a:xfrm>
            <a:off x="838200" y="1942120"/>
            <a:ext cx="665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zsh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bash</a:t>
            </a:r>
            <a:r>
              <a:rPr lang="ko-KR" altLang="en-US" b="1" dirty="0">
                <a:sym typeface="Wingdings" panose="05000000000000000000" pitchFamily="2" charset="2"/>
              </a:rPr>
              <a:t>가 가지고 있지 않은 추가적인 기능을 가지고 있음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41A1A-E65F-4338-989D-FDDBF6DC0ADA}"/>
              </a:ext>
            </a:extLst>
          </p:cNvPr>
          <p:cNvSpPr txBox="1"/>
          <p:nvPr/>
        </p:nvSpPr>
        <p:spPr>
          <a:xfrm>
            <a:off x="838200" y="3012760"/>
            <a:ext cx="730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bash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cd</a:t>
            </a:r>
            <a:r>
              <a:rPr lang="ko-KR" altLang="en-US" b="1" dirty="0">
                <a:sym typeface="Wingdings" panose="05000000000000000000" pitchFamily="2" charset="2"/>
              </a:rPr>
              <a:t> 탭 키 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번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현재 위치의 파일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폴더들이 보임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 err="1">
                <a:sym typeface="Wingdings" panose="05000000000000000000" pitchFamily="2" charset="2"/>
              </a:rPr>
              <a:t>숨김까지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E761-D4B2-4B28-95FC-B63835AAA3EB}"/>
              </a:ext>
            </a:extLst>
          </p:cNvPr>
          <p:cNvSpPr txBox="1"/>
          <p:nvPr/>
        </p:nvSpPr>
        <p:spPr>
          <a:xfrm>
            <a:off x="838200" y="3339778"/>
            <a:ext cx="605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zsh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cd</a:t>
            </a:r>
            <a:r>
              <a:rPr lang="ko-KR" altLang="en-US" b="1" dirty="0">
                <a:sym typeface="Wingdings" panose="05000000000000000000" pitchFamily="2" charset="2"/>
              </a:rPr>
              <a:t> 탭 키 </a:t>
            </a:r>
            <a:r>
              <a:rPr lang="en-US" altLang="ko-KR" b="1" dirty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번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현재 위치의 파일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폴더들이 보임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3C2BB-4869-4BE8-BB1D-16AACAF18F0B}"/>
              </a:ext>
            </a:extLst>
          </p:cNvPr>
          <p:cNvSpPr txBox="1"/>
          <p:nvPr/>
        </p:nvSpPr>
        <p:spPr>
          <a:xfrm>
            <a:off x="838200" y="4111936"/>
            <a:ext cx="46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bash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cd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/home/ubuntu  </a:t>
            </a:r>
            <a:r>
              <a:rPr lang="ko-KR" altLang="en-US" b="1" dirty="0">
                <a:sym typeface="Wingdings" panose="05000000000000000000" pitchFamily="2" charset="2"/>
              </a:rPr>
              <a:t>위치로 가기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8EC68-519F-45C1-9FA0-85659FCE58C9}"/>
              </a:ext>
            </a:extLst>
          </p:cNvPr>
          <p:cNvSpPr txBox="1"/>
          <p:nvPr/>
        </p:nvSpPr>
        <p:spPr>
          <a:xfrm>
            <a:off x="838200" y="4438954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zsh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cd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/h/u </a:t>
            </a:r>
            <a:r>
              <a:rPr lang="ko-KR" altLang="en-US" b="1" dirty="0">
                <a:sym typeface="Wingdings" panose="05000000000000000000" pitchFamily="2" charset="2"/>
              </a:rPr>
              <a:t>탭 키 </a:t>
            </a:r>
            <a:r>
              <a:rPr lang="en-US" altLang="ko-KR" b="1" dirty="0">
                <a:sym typeface="Wingdings" panose="05000000000000000000" pitchFamily="2" charset="2"/>
              </a:rPr>
              <a:t> cd /home/ubuntu  </a:t>
            </a:r>
            <a:r>
              <a:rPr lang="ko-KR" altLang="en-US" b="1" dirty="0">
                <a:sym typeface="Wingdings" panose="05000000000000000000" pitchFamily="2" charset="2"/>
              </a:rPr>
              <a:t>위치로 가기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62AD8-4371-4308-A03D-2358C08587C7}"/>
              </a:ext>
            </a:extLst>
          </p:cNvPr>
          <p:cNvSpPr txBox="1"/>
          <p:nvPr/>
        </p:nvSpPr>
        <p:spPr>
          <a:xfrm>
            <a:off x="838200" y="5353464"/>
            <a:ext cx="21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bash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작동 안함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B8B13-927A-4F35-9148-9C433FEB23D5}"/>
              </a:ext>
            </a:extLst>
          </p:cNvPr>
          <p:cNvSpPr txBox="1"/>
          <p:nvPr/>
        </p:nvSpPr>
        <p:spPr>
          <a:xfrm>
            <a:off x="838200" y="5680482"/>
            <a:ext cx="1017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zsh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cd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why dir1  </a:t>
            </a:r>
            <a:r>
              <a:rPr lang="ko-KR" altLang="en-US" b="1" dirty="0">
                <a:sym typeface="Wingdings" panose="05000000000000000000" pitchFamily="2" charset="2"/>
              </a:rPr>
              <a:t>현재는 </a:t>
            </a:r>
            <a:r>
              <a:rPr lang="en-US" altLang="ko-KR" b="1" dirty="0">
                <a:sym typeface="Wingdings" panose="05000000000000000000" pitchFamily="2" charset="2"/>
              </a:rPr>
              <a:t>why</a:t>
            </a:r>
            <a:r>
              <a:rPr lang="ko-KR" altLang="en-US" b="1" dirty="0">
                <a:sym typeface="Wingdings" panose="05000000000000000000" pitchFamily="2" charset="2"/>
              </a:rPr>
              <a:t>라는 폴더에 있지만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전에 있는 폴더 위치에서 </a:t>
            </a:r>
            <a:r>
              <a:rPr lang="en-US" altLang="ko-KR" b="1" dirty="0">
                <a:sym typeface="Wingdings" panose="05000000000000000000" pitchFamily="2" charset="2"/>
              </a:rPr>
              <a:t>dir1</a:t>
            </a:r>
            <a:r>
              <a:rPr lang="ko-KR" altLang="en-US" b="1" dirty="0">
                <a:sym typeface="Wingdings" panose="05000000000000000000" pitchFamily="2" charset="2"/>
              </a:rPr>
              <a:t>으로 간다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0C5F6-6A17-4C71-98FB-7F4A8B0F42A6}"/>
              </a:ext>
            </a:extLst>
          </p:cNvPr>
          <p:cNvSpPr txBox="1"/>
          <p:nvPr/>
        </p:nvSpPr>
        <p:spPr>
          <a:xfrm>
            <a:off x="823853" y="2239005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</a:t>
            </a:r>
            <a:r>
              <a:rPr lang="en-US" altLang="ko-KR" sz="1200" b="1" dirty="0" err="1"/>
              <a:t>eixt</a:t>
            </a:r>
            <a:r>
              <a:rPr lang="ko-KR" altLang="en-US" sz="1200" b="1" dirty="0"/>
              <a:t>하면 나갈 수 있다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4411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Script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372E6-A373-45D2-9F30-4942084A2AC2}"/>
              </a:ext>
            </a:extLst>
          </p:cNvPr>
          <p:cNvSpPr txBox="1"/>
          <p:nvPr/>
        </p:nvSpPr>
        <p:spPr>
          <a:xfrm>
            <a:off x="838200" y="1321356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여러 개의 명령을 순차적으로 저장한 것을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8331-0AED-4D38-A411-1C02711BDFEA}"/>
              </a:ext>
            </a:extLst>
          </p:cNvPr>
          <p:cNvSpPr txBox="1"/>
          <p:nvPr/>
        </p:nvSpPr>
        <p:spPr>
          <a:xfrm>
            <a:off x="2883827" y="3595789"/>
            <a:ext cx="294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touch a.log b.log c.log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3EFD-72A2-4DC3-8CED-6B92237B1D51}"/>
              </a:ext>
            </a:extLst>
          </p:cNvPr>
          <p:cNvSpPr txBox="1"/>
          <p:nvPr/>
        </p:nvSpPr>
        <p:spPr>
          <a:xfrm>
            <a:off x="2883827" y="3965121"/>
            <a:ext cx="628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cp</a:t>
            </a:r>
            <a:r>
              <a:rPr lang="en-US" altLang="ko-KR" b="1" dirty="0"/>
              <a:t> *.log </a:t>
            </a:r>
            <a:r>
              <a:rPr lang="en-US" altLang="ko-KR" b="1" dirty="0" err="1"/>
              <a:t>bak</a:t>
            </a:r>
            <a:r>
              <a:rPr lang="en-US" altLang="ko-KR" b="1" dirty="0"/>
              <a:t> : </a:t>
            </a:r>
            <a:r>
              <a:rPr lang="ko-KR" altLang="en-US" b="1" dirty="0"/>
              <a:t>확장자가 </a:t>
            </a:r>
            <a:r>
              <a:rPr lang="en-US" altLang="ko-KR" b="1" dirty="0"/>
              <a:t>log</a:t>
            </a:r>
            <a:r>
              <a:rPr lang="ko-KR" altLang="en-US" b="1" dirty="0"/>
              <a:t>인 모든 파일을 </a:t>
            </a:r>
            <a:r>
              <a:rPr lang="en-US" altLang="ko-KR" b="1" dirty="0" err="1"/>
              <a:t>bak</a:t>
            </a:r>
            <a:r>
              <a:rPr lang="ko-KR" altLang="en-US" b="1" dirty="0"/>
              <a:t>에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F2B48-3285-4F49-919D-01BCF1C4BDE1}"/>
              </a:ext>
            </a:extLst>
          </p:cNvPr>
          <p:cNvSpPr txBox="1"/>
          <p:nvPr/>
        </p:nvSpPr>
        <p:spPr>
          <a:xfrm>
            <a:off x="2883827" y="288246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자주 일어나는 작업일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20E77-2D47-4400-857D-B0378AA9EA3D}"/>
              </a:ext>
            </a:extLst>
          </p:cNvPr>
          <p:cNvSpPr txBox="1"/>
          <p:nvPr/>
        </p:nvSpPr>
        <p:spPr>
          <a:xfrm>
            <a:off x="2883827" y="3244869"/>
            <a:ext cx="157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mkdir</a:t>
            </a:r>
            <a:r>
              <a:rPr lang="ko-KR" altLang="en-US" b="1" dirty="0"/>
              <a:t> </a:t>
            </a:r>
            <a:r>
              <a:rPr lang="en-US" altLang="ko-KR" b="1" dirty="0" err="1"/>
              <a:t>bak</a:t>
            </a:r>
            <a:endParaRPr lang="ko-KR" altLang="en-US" b="1" dirty="0"/>
          </a:p>
        </p:txBody>
      </p:sp>
      <p:sp>
        <p:nvSpPr>
          <p:cNvPr id="8" name="화살표: 위로 구부러짐 7">
            <a:extLst>
              <a:ext uri="{FF2B5EF4-FFF2-40B4-BE49-F238E27FC236}">
                <a16:creationId xmlns:a16="http://schemas.microsoft.com/office/drawing/2014/main" id="{241C06B2-3168-4080-B686-3D7827E3F61C}"/>
              </a:ext>
            </a:extLst>
          </p:cNvPr>
          <p:cNvSpPr/>
          <p:nvPr/>
        </p:nvSpPr>
        <p:spPr>
          <a:xfrm rot="16200000">
            <a:off x="8864217" y="3360091"/>
            <a:ext cx="1114862" cy="731520"/>
          </a:xfrm>
          <a:prstGeom prst="curvedUp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305B2-21D0-4E0A-97D6-5A22EECE606B}"/>
              </a:ext>
            </a:extLst>
          </p:cNvPr>
          <p:cNvSpPr txBox="1"/>
          <p:nvPr/>
        </p:nvSpPr>
        <p:spPr>
          <a:xfrm>
            <a:off x="8932883" y="35957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15764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Script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86E1B-2317-4E94-A94A-6BCFBA29F0BC}"/>
              </a:ext>
            </a:extLst>
          </p:cNvPr>
          <p:cNvSpPr txBox="1"/>
          <p:nvPr/>
        </p:nvSpPr>
        <p:spPr>
          <a:xfrm>
            <a:off x="838200" y="1433826"/>
            <a:ext cx="661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nano</a:t>
            </a:r>
            <a:r>
              <a:rPr lang="ko-KR" altLang="en-US" b="1" dirty="0"/>
              <a:t> </a:t>
            </a:r>
            <a:r>
              <a:rPr lang="en-US" altLang="ko-KR" b="1" dirty="0"/>
              <a:t>backup (shell </a:t>
            </a:r>
            <a:r>
              <a:rPr lang="ko-KR" altLang="en-US" b="1" dirty="0"/>
              <a:t>명령어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bash</a:t>
            </a:r>
            <a:r>
              <a:rPr lang="ko-KR" altLang="en-US" b="1" dirty="0">
                <a:sym typeface="Wingdings" panose="05000000000000000000" pitchFamily="2" charset="2"/>
              </a:rPr>
              <a:t>를 위한 스크립트 만들기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FCC8A-4983-4B9D-AFB4-CCB626E2EAAA}"/>
              </a:ext>
            </a:extLst>
          </p:cNvPr>
          <p:cNvSpPr txBox="1"/>
          <p:nvPr/>
        </p:nvSpPr>
        <p:spPr>
          <a:xfrm>
            <a:off x="838200" y="1842966"/>
            <a:ext cx="10515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b="1" u="sng" dirty="0">
                <a:solidFill>
                  <a:srgbClr val="FF0000"/>
                </a:solidFill>
              </a:rPr>
              <a:t>#!/bin/bash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코드</a:t>
            </a:r>
            <a:r>
              <a:rPr lang="en-US" altLang="ko-KR" b="1" dirty="0"/>
              <a:t>)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우리가 작성중인 </a:t>
            </a:r>
            <a:r>
              <a:rPr lang="en-US" altLang="ko-KR" b="1" dirty="0">
                <a:sym typeface="Wingdings" panose="05000000000000000000" pitchFamily="2" charset="2"/>
              </a:rPr>
              <a:t>backup</a:t>
            </a:r>
            <a:r>
              <a:rPr lang="ko-KR" altLang="en-US" b="1" dirty="0">
                <a:sym typeface="Wingdings" panose="05000000000000000000" pitchFamily="2" charset="2"/>
              </a:rPr>
              <a:t>이라는 프로그램을 실행 했을 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운영체제는 첫번째 줄의</a:t>
            </a:r>
            <a:r>
              <a:rPr lang="en-US" altLang="ko-KR" b="1" dirty="0">
                <a:sym typeface="Wingdings" panose="05000000000000000000" pitchFamily="2" charset="2"/>
              </a:rPr>
              <a:t> #!</a:t>
            </a:r>
            <a:r>
              <a:rPr lang="ko-KR" altLang="en-US" b="1" dirty="0">
                <a:sym typeface="Wingdings" panose="05000000000000000000" pitchFamily="2" charset="2"/>
              </a:rPr>
              <a:t>를 본다</a:t>
            </a:r>
            <a:r>
              <a:rPr lang="en-US" altLang="ko-KR" b="1" dirty="0">
                <a:sym typeface="Wingdings" panose="05000000000000000000" pitchFamily="2" charset="2"/>
              </a:rPr>
              <a:t>! 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이 아래의 코드들은</a:t>
            </a:r>
            <a:r>
              <a:rPr lang="en-US" altLang="ko-KR" b="1" dirty="0">
                <a:sym typeface="Wingdings" panose="05000000000000000000" pitchFamily="2" charset="2"/>
              </a:rPr>
              <a:t> /bin/bash</a:t>
            </a:r>
            <a:r>
              <a:rPr lang="ko-KR" altLang="en-US" b="1" dirty="0">
                <a:sym typeface="Wingdings" panose="05000000000000000000" pitchFamily="2" charset="2"/>
              </a:rPr>
              <a:t>로 해석되야 한다</a:t>
            </a:r>
            <a:r>
              <a:rPr lang="en-US" altLang="ko-KR" b="1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C3CEDC-7F13-4298-A619-247341251928}"/>
              </a:ext>
            </a:extLst>
          </p:cNvPr>
          <p:cNvSpPr/>
          <p:nvPr/>
        </p:nvSpPr>
        <p:spPr>
          <a:xfrm>
            <a:off x="838199" y="2828835"/>
            <a:ext cx="10515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u="sng" dirty="0"/>
              <a:t>if ! [ -d </a:t>
            </a:r>
            <a:r>
              <a:rPr lang="en-US" altLang="ko-KR" b="1" u="sng" dirty="0" err="1"/>
              <a:t>bak</a:t>
            </a:r>
            <a:r>
              <a:rPr lang="en-US" altLang="ko-KR" b="1" u="sng" dirty="0"/>
              <a:t> ]; then</a:t>
            </a:r>
            <a:r>
              <a:rPr lang="en-US" altLang="ko-KR" b="1" dirty="0"/>
              <a:t> (</a:t>
            </a:r>
            <a:r>
              <a:rPr lang="ko-KR" altLang="en-US" b="1" dirty="0"/>
              <a:t>코드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! </a:t>
            </a:r>
            <a:r>
              <a:rPr lang="ko-KR" altLang="en-US" b="1" dirty="0">
                <a:sym typeface="Wingdings" panose="05000000000000000000" pitchFamily="2" charset="2"/>
              </a:rPr>
              <a:t>않는다</a:t>
            </a:r>
            <a:r>
              <a:rPr lang="en-US" altLang="ko-KR" b="1" dirty="0">
                <a:sym typeface="Wingdings" panose="05000000000000000000" pitchFamily="2" charset="2"/>
              </a:rPr>
              <a:t>, -d</a:t>
            </a:r>
            <a:r>
              <a:rPr lang="ko-KR" altLang="en-US" b="1" dirty="0">
                <a:sym typeface="Wingdings" panose="05000000000000000000" pitchFamily="2" charset="2"/>
              </a:rPr>
              <a:t>는 디렉토리 </a:t>
            </a:r>
            <a:r>
              <a:rPr lang="en-US" altLang="ko-KR" b="1" dirty="0">
                <a:sym typeface="Wingdings" panose="05000000000000000000" pitchFamily="2" charset="2"/>
              </a:rPr>
              <a:t>[]</a:t>
            </a:r>
            <a:r>
              <a:rPr lang="ko-KR" altLang="en-US" b="1" dirty="0" err="1">
                <a:sym typeface="Wingdings" panose="05000000000000000000" pitchFamily="2" charset="2"/>
              </a:rPr>
              <a:t>할때</a:t>
            </a:r>
            <a:r>
              <a:rPr lang="ko-KR" altLang="en-US" b="1" dirty="0">
                <a:sym typeface="Wingdings" panose="05000000000000000000" pitchFamily="2" charset="2"/>
              </a:rPr>
              <a:t> 띄어쓰기 필수</a:t>
            </a:r>
            <a:r>
              <a:rPr lang="en-US" altLang="ko-KR" b="1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	</a:t>
            </a:r>
            <a:r>
              <a:rPr lang="en-US" altLang="ko-KR" b="1" u="sng" dirty="0" err="1">
                <a:sym typeface="Wingdings" panose="05000000000000000000" pitchFamily="2" charset="2"/>
              </a:rPr>
              <a:t>mkdir</a:t>
            </a:r>
            <a:r>
              <a:rPr lang="en-US" altLang="ko-KR" b="1" u="sng" dirty="0">
                <a:sym typeface="Wingdings" panose="05000000000000000000" pitchFamily="2" charset="2"/>
              </a:rPr>
              <a:t> </a:t>
            </a:r>
            <a:r>
              <a:rPr lang="en-US" altLang="ko-KR" b="1" u="sng" dirty="0" err="1">
                <a:sym typeface="Wingdings" panose="05000000000000000000" pitchFamily="2" charset="2"/>
              </a:rPr>
              <a:t>bak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코드</a:t>
            </a:r>
            <a:r>
              <a:rPr lang="en-US" altLang="ko-KR" b="1" dirty="0"/>
              <a:t>)</a:t>
            </a:r>
            <a:endParaRPr lang="en-US" altLang="ko-KR" b="1" u="sng" dirty="0">
              <a:sym typeface="Wingdings" panose="05000000000000000000" pitchFamily="2" charset="2"/>
            </a:endParaRPr>
          </a:p>
          <a:p>
            <a:r>
              <a:rPr lang="en-US" altLang="ko-KR" b="1" u="sng" dirty="0">
                <a:sym typeface="Wingdings" panose="05000000000000000000" pitchFamily="2" charset="2"/>
              </a:rPr>
              <a:t>fi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코드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 err="1">
                <a:sym typeface="Wingdings" panose="05000000000000000000" pitchFamily="2" charset="2"/>
              </a:rPr>
              <a:t>조건문</a:t>
            </a:r>
            <a:r>
              <a:rPr lang="ko-KR" altLang="en-US" b="1" dirty="0">
                <a:sym typeface="Wingdings" panose="05000000000000000000" pitchFamily="2" charset="2"/>
              </a:rPr>
              <a:t> 종료</a:t>
            </a:r>
            <a:endParaRPr lang="en-US" altLang="ko-KR" b="1" dirty="0"/>
          </a:p>
          <a:p>
            <a:r>
              <a:rPr lang="ko-KR" altLang="en-US" b="1" dirty="0"/>
              <a:t>현재 폴더에 </a:t>
            </a:r>
            <a:r>
              <a:rPr lang="en-US" altLang="ko-KR" b="1" dirty="0" err="1"/>
              <a:t>bak</a:t>
            </a:r>
            <a:r>
              <a:rPr lang="ko-KR" altLang="en-US" b="1" dirty="0"/>
              <a:t>라는 폴더가 없으면 </a:t>
            </a:r>
            <a:r>
              <a:rPr lang="en-US" altLang="ko-KR" b="1" dirty="0" err="1"/>
              <a:t>bak</a:t>
            </a:r>
            <a:r>
              <a:rPr lang="ko-KR" altLang="en-US" b="1" dirty="0"/>
              <a:t>를 만들고 있으면 만들지 않는다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88B94-20E0-4B43-816B-9FE9EA987CA2}"/>
              </a:ext>
            </a:extLst>
          </p:cNvPr>
          <p:cNvSpPr/>
          <p:nvPr/>
        </p:nvSpPr>
        <p:spPr>
          <a:xfrm>
            <a:off x="838199" y="4072048"/>
            <a:ext cx="1051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u="sng" dirty="0" err="1"/>
              <a:t>cp</a:t>
            </a:r>
            <a:r>
              <a:rPr lang="en-US" altLang="ko-KR" b="1" u="sng" dirty="0"/>
              <a:t> *.log </a:t>
            </a:r>
            <a:r>
              <a:rPr lang="en-US" altLang="ko-KR" b="1" u="sng" dirty="0" err="1"/>
              <a:t>bak</a:t>
            </a:r>
            <a:r>
              <a:rPr lang="en-US" altLang="ko-KR" b="1" dirty="0"/>
              <a:t> (</a:t>
            </a:r>
            <a:r>
              <a:rPr lang="ko-KR" altLang="en-US" b="1" dirty="0"/>
              <a:t>코드</a:t>
            </a:r>
            <a:r>
              <a:rPr lang="en-US" altLang="ko-KR" b="1" dirty="0"/>
              <a:t>)</a:t>
            </a:r>
            <a:endParaRPr lang="en-US" altLang="ko-KR" b="1" u="sng" dirty="0"/>
          </a:p>
          <a:p>
            <a:r>
              <a:rPr lang="ko-KR" altLang="en-US" b="1" dirty="0"/>
              <a:t>현재 폴더에 있는 모든 파일 중</a:t>
            </a:r>
            <a:r>
              <a:rPr lang="en-US" altLang="ko-KR" b="1" dirty="0"/>
              <a:t>, .log</a:t>
            </a:r>
            <a:r>
              <a:rPr lang="ko-KR" altLang="en-US" b="1" dirty="0"/>
              <a:t>로 끝나는 파일들을 </a:t>
            </a:r>
            <a:r>
              <a:rPr lang="en-US" altLang="ko-KR" b="1" dirty="0" err="1"/>
              <a:t>bak</a:t>
            </a:r>
            <a:r>
              <a:rPr lang="en-US" altLang="ko-KR" b="1" dirty="0"/>
              <a:t> </a:t>
            </a:r>
            <a:r>
              <a:rPr lang="ko-KR" altLang="en-US" b="1" dirty="0"/>
              <a:t>폴더로 복사한다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9DDD14-A0C8-4226-88E8-E027F66F545E}"/>
              </a:ext>
            </a:extLst>
          </p:cNvPr>
          <p:cNvSpPr/>
          <p:nvPr/>
        </p:nvSpPr>
        <p:spPr>
          <a:xfrm>
            <a:off x="838199" y="5183804"/>
            <a:ext cx="108758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en-US" altLang="ko-KR" b="1" dirty="0" err="1"/>
              <a:t>chmod</a:t>
            </a:r>
            <a:r>
              <a:rPr lang="en-US" altLang="ko-KR" b="1" dirty="0"/>
              <a:t> +x backup (shell </a:t>
            </a:r>
            <a:r>
              <a:rPr lang="ko-KR" altLang="en-US" b="1" dirty="0"/>
              <a:t>명령어</a:t>
            </a:r>
            <a:r>
              <a:rPr lang="en-US" altLang="ko-KR" b="1" dirty="0"/>
              <a:t>)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ym typeface="Wingdings" panose="05000000000000000000" pitchFamily="2" charset="2"/>
              </a:rPr>
              <a:t>리눅스에게 이건 실행 가능한 프로그램이다 라고 알려주기</a:t>
            </a:r>
            <a:r>
              <a:rPr lang="en-US" altLang="ko-KR" sz="1600" b="1" dirty="0">
                <a:sym typeface="Wingdings" panose="05000000000000000000" pitchFamily="2" charset="2"/>
              </a:rPr>
              <a:t>! (</a:t>
            </a:r>
            <a:r>
              <a:rPr lang="ko-KR" altLang="en-US" sz="1600" b="1" dirty="0">
                <a:sym typeface="Wingdings" panose="05000000000000000000" pitchFamily="2" charset="2"/>
              </a:rPr>
              <a:t>모드 변경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  <a:r>
              <a:rPr lang="en-US" altLang="ko-KR" sz="1600" b="1" dirty="0"/>
              <a:t> 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9FC1E9-E4EF-4F24-A53D-DD25B4DC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65" y="5667651"/>
            <a:ext cx="1750838" cy="1099582"/>
          </a:xfrm>
          <a:prstGeom prst="rect">
            <a:avLst/>
          </a:prstGeom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F225157E-903F-44DA-BB1D-5E0E452F6E2F}"/>
              </a:ext>
            </a:extLst>
          </p:cNvPr>
          <p:cNvSpPr/>
          <p:nvPr/>
        </p:nvSpPr>
        <p:spPr>
          <a:xfrm>
            <a:off x="3620333" y="6250559"/>
            <a:ext cx="978408" cy="484632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DF103-7675-47C0-858F-56CC74023F35}"/>
              </a:ext>
            </a:extLst>
          </p:cNvPr>
          <p:cNvSpPr txBox="1"/>
          <p:nvPr/>
        </p:nvSpPr>
        <p:spPr>
          <a:xfrm>
            <a:off x="4598741" y="6308209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초록색으로 바뀌고 </a:t>
            </a:r>
            <a:r>
              <a:rPr lang="en-US" altLang="ko-KR" b="1" dirty="0"/>
              <a:t>x</a:t>
            </a:r>
            <a:r>
              <a:rPr lang="ko-KR" altLang="en-US" b="1" dirty="0"/>
              <a:t>가 추가됨 </a:t>
            </a:r>
            <a:r>
              <a:rPr lang="en-US" altLang="ko-KR" b="1" dirty="0"/>
              <a:t>(x : </a:t>
            </a:r>
            <a:r>
              <a:rPr lang="ko-KR" altLang="en-US" b="1" dirty="0"/>
              <a:t>실행가능한</a:t>
            </a:r>
            <a:r>
              <a:rPr lang="en-US" altLang="ko-KR" b="1" dirty="0"/>
              <a:t>!)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5DE9CD-0438-4350-B11B-434DC19541D0}"/>
              </a:ext>
            </a:extLst>
          </p:cNvPr>
          <p:cNvSpPr/>
          <p:nvPr/>
        </p:nvSpPr>
        <p:spPr>
          <a:xfrm>
            <a:off x="838199" y="4770116"/>
            <a:ext cx="105156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17170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Script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321056-E814-4302-9EB3-921EBA9FA3E1}"/>
              </a:ext>
            </a:extLst>
          </p:cNvPr>
          <p:cNvSpPr/>
          <p:nvPr/>
        </p:nvSpPr>
        <p:spPr>
          <a:xfrm>
            <a:off x="838200" y="1690688"/>
            <a:ext cx="98020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/>
              <a:t>6. ./backup (shell </a:t>
            </a:r>
            <a:r>
              <a:rPr lang="ko-KR" altLang="en-US" b="1" dirty="0"/>
              <a:t>명령어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 </a:t>
            </a:r>
            <a:r>
              <a:rPr lang="ko-KR" altLang="en-US" b="1" dirty="0">
                <a:sym typeface="Wingdings" panose="05000000000000000000" pitchFamily="2" charset="2"/>
              </a:rPr>
              <a:t>현재 폴더위치</a:t>
            </a:r>
            <a:r>
              <a:rPr lang="en-US" altLang="ko-KR" b="1" dirty="0">
                <a:sym typeface="Wingdings" panose="05000000000000000000" pitchFamily="2" charset="2"/>
              </a:rPr>
              <a:t>, backup </a:t>
            </a:r>
            <a:r>
              <a:rPr lang="ko-KR" altLang="en-US" b="1" dirty="0">
                <a:sym typeface="Wingdings" panose="05000000000000000000" pitchFamily="2" charset="2"/>
              </a:rPr>
              <a:t>실행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프로그램 </a:t>
            </a:r>
            <a:r>
              <a:rPr lang="ko-KR" altLang="en-US" b="1" dirty="0" err="1">
                <a:solidFill>
                  <a:srgbClr val="FF0000"/>
                </a:solidFill>
              </a:rPr>
              <a:t>실행기</a:t>
            </a:r>
            <a:r>
              <a:rPr lang="ko-KR" altLang="en-US" b="1" dirty="0">
                <a:solidFill>
                  <a:srgbClr val="FF0000"/>
                </a:solidFill>
              </a:rPr>
              <a:t> 위해서는 이렇게</a:t>
            </a:r>
            <a:r>
              <a:rPr lang="en-US" altLang="ko-KR" b="1" dirty="0">
                <a:solidFill>
                  <a:srgbClr val="FF0000"/>
                </a:solidFill>
              </a:rPr>
              <a:t>!!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7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CE5095-45B3-4D62-87B3-6E0EEE22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932" y="428603"/>
            <a:ext cx="4152930" cy="600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92144B-B11B-4983-A21E-4EE70A096043}"/>
              </a:ext>
            </a:extLst>
          </p:cNvPr>
          <p:cNvSpPr txBox="1"/>
          <p:nvPr/>
        </p:nvSpPr>
        <p:spPr>
          <a:xfrm>
            <a:off x="471152" y="1321627"/>
            <a:ext cx="2062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 : </a:t>
            </a:r>
            <a:r>
              <a:rPr lang="ko-KR" altLang="en-US" sz="1400" b="1" dirty="0"/>
              <a:t>루트</a:t>
            </a:r>
            <a:r>
              <a:rPr lang="en-US" altLang="ko-KR" sz="1400" b="1" dirty="0"/>
              <a:t>(root) </a:t>
            </a:r>
            <a:r>
              <a:rPr lang="ko-KR" altLang="en-US" sz="1400" b="1" dirty="0"/>
              <a:t>디렉토리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4291B-B262-45CD-ADE6-B6108A64F2B3}"/>
              </a:ext>
            </a:extLst>
          </p:cNvPr>
          <p:cNvSpPr txBox="1"/>
          <p:nvPr/>
        </p:nvSpPr>
        <p:spPr>
          <a:xfrm>
            <a:off x="471152" y="1743410"/>
            <a:ext cx="519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/bin : User Binaries </a:t>
            </a:r>
            <a:r>
              <a:rPr lang="ko-KR" altLang="en-US" sz="1400" b="1" dirty="0"/>
              <a:t>실행가능한 프로그램</a:t>
            </a:r>
            <a:r>
              <a:rPr lang="en-US" altLang="ko-KR" sz="1400" b="1" dirty="0"/>
              <a:t>(binary</a:t>
            </a:r>
            <a:r>
              <a:rPr lang="ko-KR" altLang="en-US" sz="1400" b="1" dirty="0"/>
              <a:t>라고도 부름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2A5DE-9420-40F6-A380-A536E6962A5F}"/>
              </a:ext>
            </a:extLst>
          </p:cNvPr>
          <p:cNvSpPr txBox="1"/>
          <p:nvPr/>
        </p:nvSpPr>
        <p:spPr>
          <a:xfrm>
            <a:off x="471152" y="2165193"/>
            <a:ext cx="610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sbin</a:t>
            </a:r>
            <a:r>
              <a:rPr lang="en-US" altLang="ko-KR" sz="1400" b="1" dirty="0"/>
              <a:t> : System Binaries </a:t>
            </a:r>
            <a:r>
              <a:rPr lang="ko-KR" altLang="en-US" sz="1400" b="1" dirty="0"/>
              <a:t>시스템 실행가능한 프로그램</a:t>
            </a:r>
            <a:r>
              <a:rPr lang="en-US" altLang="ko-KR" sz="1400" b="1" dirty="0"/>
              <a:t>(binary</a:t>
            </a:r>
            <a:r>
              <a:rPr lang="ko-KR" altLang="en-US" sz="1400" b="1" dirty="0"/>
              <a:t>라고도 부름</a:t>
            </a:r>
            <a:r>
              <a:rPr lang="en-US" altLang="ko-KR" sz="1400" b="1" dirty="0"/>
              <a:t>)</a:t>
            </a:r>
          </a:p>
          <a:p>
            <a:r>
              <a:rPr lang="en-US" altLang="ko-KR" sz="1200" b="1" dirty="0"/>
              <a:t>(reboot, shutdown </a:t>
            </a:r>
            <a:r>
              <a:rPr lang="ko-KR" altLang="en-US" sz="1200" b="1" dirty="0"/>
              <a:t>등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F812E-0717-4CDD-9B65-554CAA49500F}"/>
              </a:ext>
            </a:extLst>
          </p:cNvPr>
          <p:cNvSpPr txBox="1"/>
          <p:nvPr/>
        </p:nvSpPr>
        <p:spPr>
          <a:xfrm>
            <a:off x="471152" y="2771642"/>
            <a:ext cx="6154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etc</a:t>
            </a:r>
            <a:r>
              <a:rPr lang="en-US" altLang="ko-KR" sz="1400" b="1" dirty="0"/>
              <a:t> : Configuration Files </a:t>
            </a:r>
            <a:r>
              <a:rPr lang="ko-KR" altLang="en-US" sz="1400" b="1" dirty="0"/>
              <a:t>설정하는 정보 같은 것이다</a:t>
            </a:r>
            <a:r>
              <a:rPr lang="en-US" altLang="ko-KR" sz="1400" b="1" dirty="0"/>
              <a:t>!</a:t>
            </a:r>
          </a:p>
          <a:p>
            <a:r>
              <a:rPr lang="en-US" altLang="ko-KR" sz="1100" b="1" dirty="0"/>
              <a:t>(</a:t>
            </a:r>
            <a:r>
              <a:rPr lang="ko-KR" altLang="en-US" sz="1100" b="1" dirty="0"/>
              <a:t>예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휴대폰 설정</a:t>
            </a:r>
            <a:r>
              <a:rPr lang="en-US" altLang="ko-KR" sz="1100" b="1" dirty="0"/>
              <a:t>! </a:t>
            </a:r>
            <a:r>
              <a:rPr lang="ko-KR" altLang="en-US" sz="1100" b="1" dirty="0"/>
              <a:t>우리는 클릭해서 설정을 바꾸는데</a:t>
            </a:r>
            <a:r>
              <a:rPr lang="en-US" altLang="ko-KR" sz="1100" b="1" dirty="0"/>
              <a:t>, Linux</a:t>
            </a:r>
            <a:r>
              <a:rPr lang="ko-KR" altLang="en-US" sz="1100" b="1" dirty="0"/>
              <a:t>는 파일로 되어있어서 코드를 변경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29A50-0007-49F9-B35F-100F1773FB01}"/>
              </a:ext>
            </a:extLst>
          </p:cNvPr>
          <p:cNvSpPr txBox="1"/>
          <p:nvPr/>
        </p:nvSpPr>
        <p:spPr>
          <a:xfrm>
            <a:off x="471152" y="336270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/dev : </a:t>
            </a:r>
            <a:r>
              <a:rPr lang="ko-KR" altLang="en-US" sz="1400" b="1" dirty="0"/>
              <a:t>나중에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38F0F-8FA9-4C33-B3BF-560B0AC710F5}"/>
              </a:ext>
            </a:extLst>
          </p:cNvPr>
          <p:cNvSpPr txBox="1"/>
          <p:nvPr/>
        </p:nvSpPr>
        <p:spPr>
          <a:xfrm>
            <a:off x="471152" y="3784485"/>
            <a:ext cx="17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/proc : </a:t>
            </a:r>
            <a:r>
              <a:rPr lang="ko-KR" altLang="en-US" sz="1400" b="1" dirty="0"/>
              <a:t>나중에 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29BA7-74A8-4FB4-9B96-D1151144A7A3}"/>
              </a:ext>
            </a:extLst>
          </p:cNvPr>
          <p:cNvSpPr txBox="1"/>
          <p:nvPr/>
        </p:nvSpPr>
        <p:spPr>
          <a:xfrm>
            <a:off x="471152" y="4202177"/>
            <a:ext cx="3914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: Variable Files </a:t>
            </a:r>
            <a:r>
              <a:rPr lang="ko-KR" altLang="en-US" sz="1400" b="1" dirty="0"/>
              <a:t>용량이 바뀔 수 있는 파일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3E96F-F21A-446C-83BE-195563760050}"/>
              </a:ext>
            </a:extLst>
          </p:cNvPr>
          <p:cNvSpPr txBox="1"/>
          <p:nvPr/>
        </p:nvSpPr>
        <p:spPr>
          <a:xfrm>
            <a:off x="471152" y="4619869"/>
            <a:ext cx="581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: Temporary Files </a:t>
            </a:r>
            <a:r>
              <a:rPr lang="ko-KR" altLang="en-US" sz="1400" b="1" dirty="0"/>
              <a:t>임시파일들 저장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sym typeface="Wingdings" panose="05000000000000000000" pitchFamily="2" charset="2"/>
              </a:rPr>
              <a:t>끄고 키면 자동으로 삭제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66FDB-425B-4C12-9AF7-271A1A44EB46}"/>
              </a:ext>
            </a:extLst>
          </p:cNvPr>
          <p:cNvSpPr txBox="1"/>
          <p:nvPr/>
        </p:nvSpPr>
        <p:spPr>
          <a:xfrm>
            <a:off x="471152" y="5037561"/>
            <a:ext cx="524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/home : Home Directories </a:t>
            </a:r>
            <a:r>
              <a:rPr lang="ko-KR" altLang="en-US" sz="1400" b="1" dirty="0"/>
              <a:t>사용자 폴더가 저장 되어있는 폴더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E5DEA-FC46-4B1C-87C7-1DED01E4B60D}"/>
              </a:ext>
            </a:extLst>
          </p:cNvPr>
          <p:cNvSpPr txBox="1"/>
          <p:nvPr/>
        </p:nvSpPr>
        <p:spPr>
          <a:xfrm>
            <a:off x="471152" y="5214533"/>
            <a:ext cx="2069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(cd ~ </a:t>
            </a:r>
            <a:r>
              <a:rPr lang="en-US" altLang="ko-KR" sz="1100" b="1" dirty="0">
                <a:sym typeface="Wingdings" panose="05000000000000000000" pitchFamily="2" charset="2"/>
              </a:rPr>
              <a:t> </a:t>
            </a:r>
            <a:r>
              <a:rPr lang="ko-KR" altLang="en-US" sz="1100" b="1" dirty="0">
                <a:sym typeface="Wingdings" panose="05000000000000000000" pitchFamily="2" charset="2"/>
              </a:rPr>
              <a:t>현재 사용자의 폴더</a:t>
            </a:r>
            <a:r>
              <a:rPr lang="en-US" altLang="ko-KR" sz="1100" b="1" dirty="0">
                <a:sym typeface="Wingdings" panose="05000000000000000000" pitchFamily="2" charset="2"/>
              </a:rPr>
              <a:t>)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0F5EC-D703-4402-8DC9-1053DD6A158B}"/>
              </a:ext>
            </a:extLst>
          </p:cNvPr>
          <p:cNvSpPr txBox="1"/>
          <p:nvPr/>
        </p:nvSpPr>
        <p:spPr>
          <a:xfrm>
            <a:off x="471152" y="5586134"/>
            <a:ext cx="454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/boot : Boot Loader Files </a:t>
            </a:r>
            <a:r>
              <a:rPr lang="ko-KR" altLang="en-US" sz="1400" b="1" dirty="0"/>
              <a:t>운영체제와 관련 넘어가자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75F3-A6E5-4951-8839-BB169C9A7ACD}"/>
              </a:ext>
            </a:extLst>
          </p:cNvPr>
          <p:cNvSpPr txBox="1"/>
          <p:nvPr/>
        </p:nvSpPr>
        <p:spPr>
          <a:xfrm>
            <a:off x="471152" y="6004794"/>
            <a:ext cx="4075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/lib : System Library </a:t>
            </a:r>
            <a:r>
              <a:rPr lang="ko-KR" altLang="en-US" sz="1400" b="1" dirty="0"/>
              <a:t>운영체제와 관련 넘어가자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624A4-95FC-4F7F-B396-1E170196CEEA}"/>
              </a:ext>
            </a:extLst>
          </p:cNvPr>
          <p:cNvSpPr txBox="1"/>
          <p:nvPr/>
        </p:nvSpPr>
        <p:spPr>
          <a:xfrm>
            <a:off x="471152" y="6423454"/>
            <a:ext cx="9743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/opt : Optional add-on Applications </a:t>
            </a:r>
            <a:r>
              <a:rPr lang="ko-KR" altLang="en-US" sz="1400" b="1" dirty="0"/>
              <a:t>소프트웨어를 설치 할 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자동으로 </a:t>
            </a:r>
            <a:r>
              <a:rPr lang="en-US" altLang="ko-KR" sz="1400" b="1" dirty="0"/>
              <a:t>/bin</a:t>
            </a:r>
            <a:r>
              <a:rPr lang="ko-KR" altLang="en-US" sz="1400" b="1" dirty="0"/>
              <a:t>으로 가지만 </a:t>
            </a:r>
            <a:r>
              <a:rPr lang="ko-KR" altLang="en-US" sz="1400" b="1" dirty="0" err="1"/>
              <a:t>지정해야되는</a:t>
            </a:r>
            <a:r>
              <a:rPr lang="ko-KR" altLang="en-US" sz="1400" b="1" dirty="0"/>
              <a:t> 경우 </a:t>
            </a:r>
            <a:r>
              <a:rPr lang="en-US" altLang="ko-KR" sz="1400" b="1" dirty="0"/>
              <a:t>/opt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0026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4403-269F-4E0C-BDCE-6C977A96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06D0D-6F5A-4CC5-AA18-AD96EA36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932" y="428603"/>
            <a:ext cx="4152930" cy="6000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4C34B-60A6-471B-B1B2-9D06C9A01E82}"/>
              </a:ext>
            </a:extLst>
          </p:cNvPr>
          <p:cNvSpPr txBox="1"/>
          <p:nvPr/>
        </p:nvSpPr>
        <p:spPr>
          <a:xfrm>
            <a:off x="471152" y="1321627"/>
            <a:ext cx="358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mnt</a:t>
            </a:r>
            <a:r>
              <a:rPr lang="en-US" altLang="ko-KR" sz="1400" b="1" dirty="0"/>
              <a:t> : Mount Directory </a:t>
            </a:r>
            <a:r>
              <a:rPr lang="ko-KR" altLang="en-US" sz="1400" b="1" dirty="0"/>
              <a:t>시스템적 나중에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9AB17-99C3-443E-A8F2-025FB3547140}"/>
              </a:ext>
            </a:extLst>
          </p:cNvPr>
          <p:cNvSpPr txBox="1"/>
          <p:nvPr/>
        </p:nvSpPr>
        <p:spPr>
          <a:xfrm>
            <a:off x="471152" y="1690688"/>
            <a:ext cx="4588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/media : Removable Media Devices </a:t>
            </a:r>
            <a:r>
              <a:rPr lang="ko-KR" altLang="en-US" sz="1400" b="1" dirty="0"/>
              <a:t>시스템적 나중에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65563-FF87-42B0-BBD7-C33C76CEAB88}"/>
              </a:ext>
            </a:extLst>
          </p:cNvPr>
          <p:cNvSpPr txBox="1"/>
          <p:nvPr/>
        </p:nvSpPr>
        <p:spPr>
          <a:xfrm>
            <a:off x="471152" y="2059749"/>
            <a:ext cx="3147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srv</a:t>
            </a:r>
            <a:r>
              <a:rPr lang="en-US" altLang="ko-KR" sz="1400" b="1" dirty="0"/>
              <a:t> : Service Data </a:t>
            </a:r>
            <a:r>
              <a:rPr lang="ko-KR" altLang="en-US" sz="1400" b="1" dirty="0"/>
              <a:t>시스템적 나중에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A92C5-65EC-4BE5-BAE5-59E5F1A2BB59}"/>
              </a:ext>
            </a:extLst>
          </p:cNvPr>
          <p:cNvSpPr txBox="1"/>
          <p:nvPr/>
        </p:nvSpPr>
        <p:spPr>
          <a:xfrm>
            <a:off x="471152" y="2801078"/>
            <a:ext cx="1964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/</a:t>
            </a:r>
            <a:r>
              <a:rPr lang="en-US" altLang="ko-KR" sz="1400" b="1" dirty="0" err="1"/>
              <a:t>usr</a:t>
            </a:r>
            <a:r>
              <a:rPr lang="en-US" altLang="ko-KR" sz="1400" b="1" dirty="0"/>
              <a:t> : User Programs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FD008-9A2A-46C8-B6DE-E8BA215713AD}"/>
              </a:ext>
            </a:extLst>
          </p:cNvPr>
          <p:cNvSpPr txBox="1"/>
          <p:nvPr/>
        </p:nvSpPr>
        <p:spPr>
          <a:xfrm>
            <a:off x="471152" y="3108855"/>
            <a:ext cx="648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옛날에는 컴퓨터 용량이 작아서 실행시킬 때 필요한 프로그램을 </a:t>
            </a:r>
            <a:r>
              <a:rPr lang="en-US" altLang="ko-KR" sz="1400" b="1" dirty="0"/>
              <a:t>/bin</a:t>
            </a:r>
            <a:r>
              <a:rPr lang="ko-KR" altLang="en-US" sz="1400" b="1" dirty="0"/>
              <a:t>에 넣었고</a:t>
            </a:r>
            <a:endParaRPr lang="en-US" altLang="ko-KR" sz="1400" b="1" dirty="0"/>
          </a:p>
          <a:p>
            <a:r>
              <a:rPr lang="ko-KR" altLang="en-US" sz="1400" b="1" dirty="0"/>
              <a:t>실행하고 쓸 프로그램은 </a:t>
            </a:r>
            <a:r>
              <a:rPr lang="en-US" altLang="ko-KR" sz="1400" b="1" dirty="0"/>
              <a:t>/</a:t>
            </a:r>
            <a:r>
              <a:rPr lang="en-US" altLang="ko-KR" sz="1400" b="1" dirty="0" err="1"/>
              <a:t>usr</a:t>
            </a:r>
            <a:r>
              <a:rPr lang="en-US" altLang="ko-KR" sz="1400" b="1" dirty="0"/>
              <a:t>/bin</a:t>
            </a:r>
            <a:r>
              <a:rPr lang="ko-KR" altLang="en-US" sz="1400" b="1" dirty="0"/>
              <a:t>에 넣었다고 한다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984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871</Words>
  <Application>Microsoft Office PowerPoint</Application>
  <PresentationFormat>와이드스크린</PresentationFormat>
  <Paragraphs>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Linux</vt:lpstr>
      <vt:lpstr>Shell</vt:lpstr>
      <vt:lpstr>Shell</vt:lpstr>
      <vt:lpstr>Shell</vt:lpstr>
      <vt:lpstr>Shell Script</vt:lpstr>
      <vt:lpstr>Shell Script</vt:lpstr>
      <vt:lpstr>Shell Script</vt:lpstr>
      <vt:lpstr>디렉토리 구조</vt:lpstr>
      <vt:lpstr>디렉토리 구조</vt:lpstr>
      <vt:lpstr>파일</vt:lpstr>
      <vt:lpstr>파일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214</cp:revision>
  <dcterms:created xsi:type="dcterms:W3CDTF">2020-02-10T01:05:55Z</dcterms:created>
  <dcterms:modified xsi:type="dcterms:W3CDTF">2020-02-12T05:16:00Z</dcterms:modified>
</cp:coreProperties>
</file>