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7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D59CD-3B8C-4CD2-85D6-67BC2EF46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BC076D-8B11-4526-A8D3-80F34D6DC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E98EB4-6499-4B76-B58A-4F21954C8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868C-6288-4752-8FB6-906A62E787D5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46DD4-B236-4331-BB13-88898E30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90684-9676-4289-ACB6-00089EC7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C1A6-9007-41BA-9F6A-A9B33669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0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F6305-C41B-4171-8DE5-B0C4752C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ACB384-F498-4ED8-90D4-3DD702007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4838F-40D7-483C-823B-23A19624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868C-6288-4752-8FB6-906A62E787D5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B8438-75CD-470A-ABB9-F79A55C4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5004C-64C4-4A2F-9733-80443C99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C1A6-9007-41BA-9F6A-A9B33669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73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9D499B-02FE-4D1E-AF91-636065862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CCE9E2-13D7-4CEC-890F-EF1D1A539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12F547-BB95-46C0-AC05-E5941420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868C-6288-4752-8FB6-906A62E787D5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110B5-7230-4748-99A7-757AD538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54E3C-0287-4299-A5C3-34AB9202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C1A6-9007-41BA-9F6A-A9B33669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3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1B392-0A75-46F8-9353-DF4E131E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B748C-E41F-42CA-9F91-9167D467B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08D8E-66C8-4804-BA96-552A3B57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868C-6288-4752-8FB6-906A62E787D5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0652DC-5CB8-421F-988D-5D9E4BF6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5CF7D-6605-4B6C-B8E0-7459410EC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C1A6-9007-41BA-9F6A-A9B33669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40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D4112-F114-402A-9959-8650304C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BF36D-DE50-4D2D-97C6-2CF0EDB02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CCCA9-D3DB-4AF7-9FE6-E1B4F5D8A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868C-6288-4752-8FB6-906A62E787D5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F6DD8-8CB6-4FF1-A764-BEB5EAE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0501C-9131-4BB0-A072-BA32F5C4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C1A6-9007-41BA-9F6A-A9B33669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77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A845F-7925-49AB-AA3E-F5F91566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A2127-FED4-48D5-B0E1-1683DA204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2C7458-0B88-4CE2-ACFD-008A465A9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FCE3F-5B70-41B5-BA16-46A4BA82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868C-6288-4752-8FB6-906A62E787D5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43520B-63CD-4B2F-91DB-33C6855E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7B7DD6-19C6-4BA1-9C82-B1EFD7DC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C1A6-9007-41BA-9F6A-A9B33669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4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89760-A107-4F17-91DF-94D9EB35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D9404-A190-4127-A268-5EB6223F4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A274CE-DF68-483E-9B27-AD271E9FC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7B6A7A-7CAF-4657-BD65-22C221B55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7F3C70-4E3D-46C2-9F7D-92BC1D816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D320AD-7BE2-4A76-81CD-1D7B68AF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868C-6288-4752-8FB6-906A62E787D5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93A104-77B1-4803-A36C-A2ED1A3FF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B4D67B-DCC9-4F27-BE36-149B75EB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C1A6-9007-41BA-9F6A-A9B33669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73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D2389-5600-4662-B378-12A1E037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646566-6D9B-48C5-9CAA-F5B97517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868C-6288-4752-8FB6-906A62E787D5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4D6D28-CA68-4EF8-B28B-38C12FDA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4CBE7E-9892-4B19-8359-3434EDD2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C1A6-9007-41BA-9F6A-A9B33669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1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C12810-DC21-4064-B046-26B047A3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868C-6288-4752-8FB6-906A62E787D5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355C29-23B6-492F-B850-11EC9364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6947D9-BA38-463E-8018-8BE52BD7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C1A6-9007-41BA-9F6A-A9B33669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7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1DA8C-71B9-4E8B-B36D-204AD397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A86A0-7CA8-4496-9327-79000EF0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116EC9-FC67-4B55-A176-0F3D98FD1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058AC-0311-4B77-A86A-D0CFFE39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868C-6288-4752-8FB6-906A62E787D5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4059B-2F08-41B0-9BFC-EB185EEB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A28072-D9F5-470F-B3EB-1836FB6C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C1A6-9007-41BA-9F6A-A9B33669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19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06BE6-96F8-434F-8612-90778BD3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7F5A8A-30BE-4697-ABFD-C93D14BBF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4CC7E-E6BF-4C7B-913B-526F5A310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40AEAA-CB1A-4880-BF8F-EC12B168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B868C-6288-4752-8FB6-906A62E787D5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4D7BC-5AD6-43E0-9787-367D5B95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FE68D0-614C-42AA-B1AF-7F01F4D1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3C1A6-9007-41BA-9F6A-A9B33669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4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4E4F59-A768-4EFE-BD55-D4D989B0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0E061D-2AD9-42E8-B9F6-2AFE28E04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3CCF7-F5E2-40FA-8682-47207FCD8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B868C-6288-4752-8FB6-906A62E787D5}" type="datetimeFigureOut">
              <a:rPr lang="ko-KR" altLang="en-US" smtClean="0"/>
              <a:t>2020-02-24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6061F-0F49-452E-961F-D621B5263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A6C60-5F72-4B81-9E43-84CC927BB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3C1A6-9007-41BA-9F6A-A9B33669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44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8A21C-268B-45C0-B841-F8BED76E28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5A122A-C31F-4E44-8B39-371624063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Linux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66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97CC7-6EE1-492C-A05D-7B2D275C476A}"/>
              </a:ext>
            </a:extLst>
          </p:cNvPr>
          <p:cNvSpPr txBox="1"/>
          <p:nvPr/>
        </p:nvSpPr>
        <p:spPr>
          <a:xfrm>
            <a:off x="838200" y="1546309"/>
            <a:ext cx="593463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조건문</a:t>
            </a:r>
            <a:endParaRPr lang="en-US" altLang="ko-KR" sz="2400" b="1" dirty="0"/>
          </a:p>
          <a:p>
            <a:r>
              <a:rPr lang="en-US" altLang="ko-KR" dirty="0"/>
              <a:t>if [ </a:t>
            </a:r>
            <a:r>
              <a:rPr lang="ko-KR" altLang="en-US" dirty="0"/>
              <a:t>조건 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then</a:t>
            </a:r>
          </a:p>
          <a:p>
            <a:r>
              <a:rPr lang="ko-KR" altLang="en-US" dirty="0"/>
              <a:t>참일 경우 실행</a:t>
            </a:r>
            <a:endParaRPr lang="en-US" altLang="ko-KR" dirty="0"/>
          </a:p>
          <a:p>
            <a:r>
              <a:rPr lang="en-US" altLang="ko-KR" dirty="0"/>
              <a:t>fi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[ </a:t>
            </a:r>
            <a:r>
              <a:rPr lang="ko-KR" altLang="en-US" b="1" dirty="0">
                <a:solidFill>
                  <a:srgbClr val="FF0000"/>
                </a:solidFill>
              </a:rPr>
              <a:t>조건 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  <a:r>
              <a:rPr lang="ko-KR" altLang="en-US" b="1" dirty="0">
                <a:solidFill>
                  <a:srgbClr val="FF0000"/>
                </a:solidFill>
              </a:rPr>
              <a:t>의 사이의 각 단어에는 모두 공백이 있어야 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CE632-E3D7-436B-AF6C-AED8647BF759}"/>
              </a:ext>
            </a:extLst>
          </p:cNvPr>
          <p:cNvSpPr txBox="1"/>
          <p:nvPr/>
        </p:nvSpPr>
        <p:spPr>
          <a:xfrm>
            <a:off x="838200" y="39624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5F2D71-55EA-47B2-A8C2-D7CC5B9B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30" y="3962400"/>
            <a:ext cx="4033833" cy="202612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C94DB0-DD39-4D02-9134-AD3A1D1FCD1C}"/>
              </a:ext>
            </a:extLst>
          </p:cNvPr>
          <p:cNvCxnSpPr>
            <a:stCxn id="3" idx="2"/>
          </p:cNvCxnSpPr>
          <p:nvPr/>
        </p:nvCxnSpPr>
        <p:spPr>
          <a:xfrm flipH="1">
            <a:off x="3433011" y="3669967"/>
            <a:ext cx="372508" cy="5651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B82D8AF-4802-4C04-A6CD-D8F85E140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133" y="3669967"/>
            <a:ext cx="4006088" cy="257660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DF1698F-5B0C-41DA-8FA2-48B327AA5ED1}"/>
              </a:ext>
            </a:extLst>
          </p:cNvPr>
          <p:cNvCxnSpPr>
            <a:cxnSpLocks/>
          </p:cNvCxnSpPr>
          <p:nvPr/>
        </p:nvCxnSpPr>
        <p:spPr>
          <a:xfrm>
            <a:off x="5760843" y="3684353"/>
            <a:ext cx="1875199" cy="3743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93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18AE0-D608-4210-90B0-5A79D52074A7}"/>
              </a:ext>
            </a:extLst>
          </p:cNvPr>
          <p:cNvSpPr txBox="1"/>
          <p:nvPr/>
        </p:nvSpPr>
        <p:spPr>
          <a:xfrm>
            <a:off x="838200" y="1546309"/>
            <a:ext cx="4512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조건문에 들어가는 비교 연산자</a:t>
            </a:r>
            <a:endParaRPr lang="en-US" altLang="ko-KR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BF53B3-DFC2-48CD-B648-E3740649C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7973"/>
            <a:ext cx="5257800" cy="21738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108402B-05F5-4EFE-9546-641BBC556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286" y="2058015"/>
            <a:ext cx="5257799" cy="381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0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CDBEA-31D6-4DF5-BEE9-D0148D131CBA}"/>
              </a:ext>
            </a:extLst>
          </p:cNvPr>
          <p:cNvSpPr txBox="1"/>
          <p:nvPr/>
        </p:nvSpPr>
        <p:spPr>
          <a:xfrm>
            <a:off x="838200" y="1546309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case~esac</a:t>
            </a:r>
            <a:endParaRPr lang="en-US" altLang="ko-KR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4856B1-C2F9-41E4-9EE7-67F4CD812BD9}"/>
              </a:ext>
            </a:extLst>
          </p:cNvPr>
          <p:cNvSpPr/>
          <p:nvPr/>
        </p:nvSpPr>
        <p:spPr>
          <a:xfrm>
            <a:off x="838200" y="2007974"/>
            <a:ext cx="5355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if </a:t>
            </a:r>
            <a:r>
              <a:rPr lang="ko-KR" altLang="en-US" dirty="0"/>
              <a:t>문은 참과 거짓으로 두 경우만 사용 </a:t>
            </a:r>
            <a:r>
              <a:rPr lang="en-US" altLang="ko-KR" dirty="0"/>
              <a:t>(2</a:t>
            </a:r>
            <a:r>
              <a:rPr lang="ko-KR" altLang="en-US" dirty="0"/>
              <a:t>중 분기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여러 가지 경우의 수가 있다면 </a:t>
            </a:r>
            <a:r>
              <a:rPr lang="en-US" altLang="ko-KR" b="1" dirty="0"/>
              <a:t>case </a:t>
            </a:r>
            <a:r>
              <a:rPr lang="ko-KR" altLang="en-US" b="1" dirty="0"/>
              <a:t>문 </a:t>
            </a:r>
            <a:r>
              <a:rPr lang="en-US" altLang="ko-KR" dirty="0"/>
              <a:t>(</a:t>
            </a:r>
            <a:r>
              <a:rPr lang="ko-KR" altLang="en-US" dirty="0"/>
              <a:t>다중 분기</a:t>
            </a:r>
            <a:r>
              <a:rPr lang="en-US" altLang="ko-KR" dirty="0"/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3D9969A-E0F1-4647-9C35-6243D675A259}"/>
              </a:ext>
            </a:extLst>
          </p:cNvPr>
          <p:cNvGrpSpPr/>
          <p:nvPr/>
        </p:nvGrpSpPr>
        <p:grpSpPr>
          <a:xfrm>
            <a:off x="581527" y="3003404"/>
            <a:ext cx="5355953" cy="3015305"/>
            <a:chOff x="838200" y="2846441"/>
            <a:chExt cx="6477000" cy="364643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C1DAA59-758A-4CF9-B27E-F6246EC99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846441"/>
              <a:ext cx="6477000" cy="364643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F787AD4-C621-4DB2-8315-E00F45CE6894}"/>
                </a:ext>
              </a:extLst>
            </p:cNvPr>
            <p:cNvSpPr/>
            <p:nvPr/>
          </p:nvSpPr>
          <p:spPr>
            <a:xfrm>
              <a:off x="1540042" y="3160295"/>
              <a:ext cx="721895" cy="3368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5D577F-783F-4DBD-8800-4C0BF618353E}"/>
                </a:ext>
              </a:extLst>
            </p:cNvPr>
            <p:cNvSpPr txBox="1"/>
            <p:nvPr/>
          </p:nvSpPr>
          <p:spPr>
            <a:xfrm>
              <a:off x="895907" y="3562197"/>
              <a:ext cx="11095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$1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의 값이</a:t>
              </a:r>
              <a:endParaRPr lang="en-US" altLang="ko-KR" sz="16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start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stop</a:t>
              </a:r>
            </a:p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restart</a:t>
              </a:r>
            </a:p>
            <a:p>
              <a:pPr algn="ctr"/>
              <a:r>
                <a:rPr lang="ko-KR" altLang="en-US" sz="1600" b="1" dirty="0">
                  <a:solidFill>
                    <a:schemeClr val="bg1"/>
                  </a:solidFill>
                </a:rPr>
                <a:t>인지 확인</a:t>
              </a:r>
              <a:endParaRPr lang="en-US" altLang="ko-KR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7FC618A-E105-4592-99BB-2A6DDF2EDD62}"/>
                </a:ext>
              </a:extLst>
            </p:cNvPr>
            <p:cNvSpPr/>
            <p:nvPr/>
          </p:nvSpPr>
          <p:spPr>
            <a:xfrm>
              <a:off x="5358064" y="3801979"/>
              <a:ext cx="304800" cy="3208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38017BF9-B859-449D-9AFB-EBD2ECE66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522" y="2924922"/>
            <a:ext cx="5696745" cy="3172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8AD329-A773-46EB-97E0-FCFC4C958F11}"/>
              </a:ext>
            </a:extLst>
          </p:cNvPr>
          <p:cNvSpPr txBox="1"/>
          <p:nvPr/>
        </p:nvSpPr>
        <p:spPr>
          <a:xfrm>
            <a:off x="2924315" y="5977408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예</a:t>
            </a:r>
            <a:r>
              <a:rPr lang="en-US" altLang="ko-KR" sz="2400" b="1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BEC57-EAF9-4D77-A60E-B8614E0CB122}"/>
              </a:ext>
            </a:extLst>
          </p:cNvPr>
          <p:cNvSpPr txBox="1"/>
          <p:nvPr/>
        </p:nvSpPr>
        <p:spPr>
          <a:xfrm>
            <a:off x="8767706" y="5977408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예</a:t>
            </a:r>
            <a:r>
              <a:rPr lang="en-US" altLang="ko-KR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72555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445C3-29A4-40EF-B272-76F771259115}"/>
              </a:ext>
            </a:extLst>
          </p:cNvPr>
          <p:cNvSpPr txBox="1"/>
          <p:nvPr/>
        </p:nvSpPr>
        <p:spPr>
          <a:xfrm>
            <a:off x="838200" y="1546309"/>
            <a:ext cx="286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파일과 관련된 조건</a:t>
            </a:r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7BCA40-12BD-41ED-82EA-BFB933B4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681" y="2007974"/>
            <a:ext cx="4603634" cy="39130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BE9177-814B-41ED-B04F-94CAC1B73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07974"/>
            <a:ext cx="5706979" cy="2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6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FE7C5-8AA3-4DC5-923B-9F69F3E7747D}"/>
              </a:ext>
            </a:extLst>
          </p:cNvPr>
          <p:cNvSpPr txBox="1"/>
          <p:nvPr/>
        </p:nvSpPr>
        <p:spPr>
          <a:xfrm>
            <a:off x="838200" y="1546309"/>
            <a:ext cx="3245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AND, OR </a:t>
            </a:r>
            <a:r>
              <a:rPr lang="ko-KR" altLang="en-US" sz="2400" b="1" dirty="0"/>
              <a:t>관계 연산자</a:t>
            </a:r>
            <a:endParaRPr lang="en-US" altLang="ko-KR" sz="24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7DA8DB-B836-4569-8F38-6FA3E07E3506}"/>
              </a:ext>
            </a:extLst>
          </p:cNvPr>
          <p:cNvSpPr/>
          <p:nvPr/>
        </p:nvSpPr>
        <p:spPr>
          <a:xfrm>
            <a:off x="838200" y="2007974"/>
            <a:ext cx="2010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and : -a </a:t>
            </a:r>
            <a:r>
              <a:rPr lang="ko-KR" altLang="en-US" dirty="0"/>
              <a:t>또는 </a:t>
            </a:r>
            <a:r>
              <a:rPr lang="en-US" altLang="ko-KR" dirty="0"/>
              <a:t>&amp;&amp;</a:t>
            </a:r>
          </a:p>
          <a:p>
            <a:r>
              <a:rPr lang="en-US" altLang="ko-KR" dirty="0"/>
              <a:t>or : -o </a:t>
            </a:r>
            <a:r>
              <a:rPr lang="ko-KR" altLang="en-US" dirty="0"/>
              <a:t>또는 </a:t>
            </a:r>
            <a:r>
              <a:rPr lang="en-US" altLang="ko-KR" dirty="0"/>
              <a:t>||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01B528-B6BB-4D69-992F-B3CAC3911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63" y="2812276"/>
            <a:ext cx="7703873" cy="36805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E24B17-1D57-460C-BB95-BBF689023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87" b="60394"/>
          <a:stretch/>
        </p:blipFill>
        <p:spPr>
          <a:xfrm>
            <a:off x="7315650" y="2887580"/>
            <a:ext cx="4603634" cy="3529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C92B09-CB30-4DAB-8708-D8D5FA429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514" b="30467"/>
          <a:stretch/>
        </p:blipFill>
        <p:spPr>
          <a:xfrm>
            <a:off x="7315650" y="3252537"/>
            <a:ext cx="4603634" cy="35292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8F2FEB-41D4-466B-8761-4F9836EFC4A1}"/>
              </a:ext>
            </a:extLst>
          </p:cNvPr>
          <p:cNvCxnSpPr>
            <a:stCxn id="6" idx="1"/>
          </p:cNvCxnSpPr>
          <p:nvPr/>
        </p:nvCxnSpPr>
        <p:spPr>
          <a:xfrm flipH="1">
            <a:off x="3914274" y="3064043"/>
            <a:ext cx="3401376" cy="541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70B3152-048C-4E60-9C5A-76AF3B1C634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486400" y="3429000"/>
            <a:ext cx="1829250" cy="1884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177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88B1A-4E34-4EE1-B4E6-8D4F7440B104}"/>
              </a:ext>
            </a:extLst>
          </p:cNvPr>
          <p:cNvSpPr txBox="1"/>
          <p:nvPr/>
        </p:nvSpPr>
        <p:spPr>
          <a:xfrm>
            <a:off x="838200" y="1546309"/>
            <a:ext cx="455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반복문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- for</a:t>
            </a:r>
            <a:r>
              <a:rPr lang="ko-KR" altLang="en-US" sz="2400" b="1" dirty="0"/>
              <a:t>문 </a:t>
            </a:r>
            <a:r>
              <a:rPr lang="en-US" altLang="ko-KR" sz="2400" b="1" dirty="0"/>
              <a:t>(do, done </a:t>
            </a:r>
            <a:r>
              <a:rPr lang="ko-KR" altLang="en-US" sz="2400" b="1" dirty="0"/>
              <a:t>생각</a:t>
            </a:r>
            <a:r>
              <a:rPr lang="en-US" altLang="ko-KR" sz="2400" b="1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D02036-D577-49CD-8E33-63D8F56CF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07974"/>
            <a:ext cx="3862137" cy="21066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C91A71-9841-4CCA-9B8C-9988224D7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091" y="2077334"/>
            <a:ext cx="6741572" cy="2329982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50E0E7F-45ED-439D-99A7-74E9BDF55C5E}"/>
              </a:ext>
            </a:extLst>
          </p:cNvPr>
          <p:cNvSpPr/>
          <p:nvPr/>
        </p:nvSpPr>
        <p:spPr>
          <a:xfrm>
            <a:off x="4443662" y="2944368"/>
            <a:ext cx="718007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7F8653-8864-4202-B677-606D23A4C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779" y="4658757"/>
            <a:ext cx="7026442" cy="200447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DB535D7-876B-44F8-A9CF-C43FA249848A}"/>
              </a:ext>
            </a:extLst>
          </p:cNvPr>
          <p:cNvCxnSpPr/>
          <p:nvPr/>
        </p:nvCxnSpPr>
        <p:spPr>
          <a:xfrm>
            <a:off x="3497179" y="5807242"/>
            <a:ext cx="23581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12875B8-9A39-4462-BE1E-65C72CBF6CFB}"/>
              </a:ext>
            </a:extLst>
          </p:cNvPr>
          <p:cNvSpPr txBox="1"/>
          <p:nvPr/>
        </p:nvSpPr>
        <p:spPr>
          <a:xfrm>
            <a:off x="4538982" y="5186469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괄호가 </a:t>
            </a:r>
            <a:r>
              <a:rPr lang="en-US" altLang="ko-KR" b="1" dirty="0"/>
              <a:t>2</a:t>
            </a:r>
            <a:r>
              <a:rPr lang="ko-KR" altLang="en-US" b="1" dirty="0"/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694470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14146-B860-4672-817E-B6779D28464E}"/>
              </a:ext>
            </a:extLst>
          </p:cNvPr>
          <p:cNvSpPr txBox="1"/>
          <p:nvPr/>
        </p:nvSpPr>
        <p:spPr>
          <a:xfrm>
            <a:off x="838200" y="1546309"/>
            <a:ext cx="455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반복문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- for</a:t>
            </a:r>
            <a:r>
              <a:rPr lang="ko-KR" altLang="en-US" sz="2400" b="1" dirty="0"/>
              <a:t>문 </a:t>
            </a:r>
            <a:r>
              <a:rPr lang="en-US" altLang="ko-KR" sz="2400" b="1" dirty="0"/>
              <a:t>(do, done </a:t>
            </a:r>
            <a:r>
              <a:rPr lang="ko-KR" altLang="en-US" sz="2400" b="1" dirty="0"/>
              <a:t>생각</a:t>
            </a:r>
            <a:r>
              <a:rPr lang="en-US" altLang="ko-KR" sz="24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E7AC2-12D2-4EA0-B2E0-50D58F6A335B}"/>
              </a:ext>
            </a:extLst>
          </p:cNvPr>
          <p:cNvSpPr txBox="1"/>
          <p:nvPr/>
        </p:nvSpPr>
        <p:spPr>
          <a:xfrm>
            <a:off x="838200" y="2007974"/>
            <a:ext cx="9038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디렉터리에 있는 셸 스크립트 파일</a:t>
            </a:r>
            <a:r>
              <a:rPr lang="en-US" altLang="ko-KR" dirty="0"/>
              <a:t>(*.</a:t>
            </a:r>
            <a:r>
              <a:rPr lang="en-US" altLang="ko-KR" dirty="0" err="1"/>
              <a:t>sh</a:t>
            </a:r>
            <a:r>
              <a:rPr lang="en-US" altLang="ko-KR" dirty="0"/>
              <a:t>)</a:t>
            </a:r>
            <a:r>
              <a:rPr lang="ko-KR" altLang="en-US" dirty="0"/>
              <a:t>의 파일명과 앞 </a:t>
            </a:r>
            <a:r>
              <a:rPr lang="en-US" altLang="ko-KR" dirty="0"/>
              <a:t>3</a:t>
            </a:r>
            <a:r>
              <a:rPr lang="ko-KR" altLang="en-US" dirty="0"/>
              <a:t>줄을 출력하는 프로그램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in $(</a:t>
            </a:r>
            <a:r>
              <a:rPr lang="ko-KR" altLang="en-US" dirty="0"/>
              <a:t>명령어</a:t>
            </a:r>
            <a:r>
              <a:rPr lang="en-US" altLang="ko-KR" dirty="0"/>
              <a:t>) </a:t>
            </a:r>
            <a:r>
              <a:rPr lang="ko-KR" altLang="en-US" dirty="0"/>
              <a:t>가능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1152DE-1B93-4DB8-B7C4-F3E22AA7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1872"/>
            <a:ext cx="4712097" cy="27509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178714B-D831-48FB-ABAF-18987EEA2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134" y="2694592"/>
            <a:ext cx="4126497" cy="3202162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E1753F1-A5AB-4A8A-A344-26B87CD089F5}"/>
              </a:ext>
            </a:extLst>
          </p:cNvPr>
          <p:cNvSpPr/>
          <p:nvPr/>
        </p:nvSpPr>
        <p:spPr>
          <a:xfrm>
            <a:off x="5807212" y="4053357"/>
            <a:ext cx="718007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DB8E857-7F59-4404-94CB-7F9F662ECEDE}"/>
              </a:ext>
            </a:extLst>
          </p:cNvPr>
          <p:cNvCxnSpPr/>
          <p:nvPr/>
        </p:nvCxnSpPr>
        <p:spPr>
          <a:xfrm>
            <a:off x="3194248" y="3609474"/>
            <a:ext cx="105691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439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D65B8-6A8B-4B22-A16E-EB0DC37017F4}"/>
              </a:ext>
            </a:extLst>
          </p:cNvPr>
          <p:cNvSpPr txBox="1"/>
          <p:nvPr/>
        </p:nvSpPr>
        <p:spPr>
          <a:xfrm>
            <a:off x="838200" y="1546309"/>
            <a:ext cx="511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반복문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-  while </a:t>
            </a:r>
            <a:r>
              <a:rPr lang="ko-KR" altLang="en-US" sz="2400" b="1" dirty="0"/>
              <a:t>문 </a:t>
            </a:r>
            <a:r>
              <a:rPr lang="en-US" altLang="ko-KR" sz="2400" b="1" dirty="0"/>
              <a:t>(do, done </a:t>
            </a:r>
            <a:r>
              <a:rPr lang="ko-KR" altLang="en-US" sz="2400" b="1" dirty="0"/>
              <a:t>생각</a:t>
            </a:r>
            <a:r>
              <a:rPr lang="en-US" altLang="ko-KR" sz="2400" b="1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579DF3-7DAC-4F5D-8A97-22EC13F6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2103"/>
            <a:ext cx="3377497" cy="26237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BE58E7-750F-496C-8439-5BC1086C1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7187"/>
            <a:ext cx="4020769" cy="21988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34719B-874E-4BF3-9599-791731E71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742" y="5093501"/>
            <a:ext cx="5474515" cy="1602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784EF1-8EFC-4716-809A-43646B7CC873}"/>
              </a:ext>
            </a:extLst>
          </p:cNvPr>
          <p:cNvSpPr txBox="1"/>
          <p:nvPr/>
        </p:nvSpPr>
        <p:spPr>
          <a:xfrm>
            <a:off x="838200" y="2007974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조건식이 참인 동안에 계속 반복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8E48A41-6555-437D-B28D-38712DEDEA61}"/>
              </a:ext>
            </a:extLst>
          </p:cNvPr>
          <p:cNvSpPr/>
          <p:nvPr/>
        </p:nvSpPr>
        <p:spPr>
          <a:xfrm>
            <a:off x="4796845" y="3550353"/>
            <a:ext cx="718007" cy="48463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23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A7993-8457-40BC-A72F-BDA33882CF79}"/>
              </a:ext>
            </a:extLst>
          </p:cNvPr>
          <p:cNvSpPr txBox="1"/>
          <p:nvPr/>
        </p:nvSpPr>
        <p:spPr>
          <a:xfrm>
            <a:off x="838200" y="1546309"/>
            <a:ext cx="511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반복문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-  while </a:t>
            </a:r>
            <a:r>
              <a:rPr lang="ko-KR" altLang="en-US" sz="2400" b="1" dirty="0"/>
              <a:t>문 </a:t>
            </a:r>
            <a:r>
              <a:rPr lang="en-US" altLang="ko-KR" sz="2400" b="1" dirty="0"/>
              <a:t>(do, done </a:t>
            </a:r>
            <a:r>
              <a:rPr lang="ko-KR" altLang="en-US" sz="2400" b="1" dirty="0"/>
              <a:t>생각</a:t>
            </a:r>
            <a:r>
              <a:rPr lang="en-US" altLang="ko-KR" sz="2400" b="1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65044B-ED22-40D2-A6D6-A810CAAF6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37" y="1980613"/>
            <a:ext cx="8887326" cy="45122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109784-1810-409F-872C-C7251CC776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494" b="13584"/>
          <a:stretch/>
        </p:blipFill>
        <p:spPr>
          <a:xfrm>
            <a:off x="5797276" y="3429000"/>
            <a:ext cx="5257799" cy="4170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C7D96B6-D612-4F3F-B7B8-126B47940207}"/>
              </a:ext>
            </a:extLst>
          </p:cNvPr>
          <p:cNvCxnSpPr>
            <a:stCxn id="5" idx="1"/>
          </p:cNvCxnSpPr>
          <p:nvPr/>
        </p:nvCxnSpPr>
        <p:spPr>
          <a:xfrm flipH="1">
            <a:off x="4876800" y="3637548"/>
            <a:ext cx="920476" cy="870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62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2F928-4DCE-42BF-A8C7-16BB72BDAD6B}"/>
              </a:ext>
            </a:extLst>
          </p:cNvPr>
          <p:cNvSpPr txBox="1"/>
          <p:nvPr/>
        </p:nvSpPr>
        <p:spPr>
          <a:xfrm>
            <a:off x="838200" y="1546309"/>
            <a:ext cx="5009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반복문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-  until </a:t>
            </a:r>
            <a:r>
              <a:rPr lang="ko-KR" altLang="en-US" sz="2400" b="1" dirty="0"/>
              <a:t>문 </a:t>
            </a:r>
            <a:r>
              <a:rPr lang="en-US" altLang="ko-KR" sz="2400" b="1" dirty="0"/>
              <a:t>(do, done </a:t>
            </a:r>
            <a:r>
              <a:rPr lang="ko-KR" altLang="en-US" sz="2400" b="1" dirty="0"/>
              <a:t>생각</a:t>
            </a:r>
            <a:r>
              <a:rPr lang="en-US" altLang="ko-KR" sz="24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8C1082-A2F0-4097-907B-D8BE3D1A8B80}"/>
              </a:ext>
            </a:extLst>
          </p:cNvPr>
          <p:cNvSpPr txBox="1"/>
          <p:nvPr/>
        </p:nvSpPr>
        <p:spPr>
          <a:xfrm>
            <a:off x="838200" y="2007974"/>
            <a:ext cx="9740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while</a:t>
            </a:r>
            <a:r>
              <a:rPr lang="ko-KR" altLang="en-US" dirty="0"/>
              <a:t>문과 용도가 거의 같지만</a:t>
            </a:r>
            <a:r>
              <a:rPr lang="en-US" altLang="ko-KR" dirty="0"/>
              <a:t>, until</a:t>
            </a:r>
            <a:r>
              <a:rPr lang="ko-KR" altLang="en-US" dirty="0"/>
              <a:t>문은 조건식이 </a:t>
            </a:r>
            <a:r>
              <a:rPr lang="ko-KR" altLang="en-US" b="1" dirty="0">
                <a:solidFill>
                  <a:srgbClr val="00B0F0"/>
                </a:solidFill>
              </a:rPr>
              <a:t>참일 때까지</a:t>
            </a:r>
            <a:r>
              <a:rPr lang="en-US" altLang="ko-KR" b="1" dirty="0">
                <a:solidFill>
                  <a:srgbClr val="00B0F0"/>
                </a:solidFill>
              </a:rPr>
              <a:t>(=</a:t>
            </a:r>
            <a:r>
              <a:rPr lang="ko-KR" altLang="en-US" b="1" dirty="0">
                <a:solidFill>
                  <a:srgbClr val="00B0F0"/>
                </a:solidFill>
              </a:rPr>
              <a:t>거짓인 동안</a:t>
            </a:r>
            <a:r>
              <a:rPr lang="en-US" altLang="ko-KR" b="1" dirty="0">
                <a:solidFill>
                  <a:srgbClr val="00B0F0"/>
                </a:solidFill>
              </a:rPr>
              <a:t>) </a:t>
            </a:r>
            <a:r>
              <a:rPr lang="ko-KR" altLang="en-US" b="1" dirty="0">
                <a:solidFill>
                  <a:srgbClr val="00B0F0"/>
                </a:solidFill>
              </a:rPr>
              <a:t>계속 반복한다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208A6D-3B65-4FE3-A6FD-895CEB15B75A}"/>
              </a:ext>
            </a:extLst>
          </p:cNvPr>
          <p:cNvGrpSpPr/>
          <p:nvPr/>
        </p:nvGrpSpPr>
        <p:grpSpPr>
          <a:xfrm>
            <a:off x="1981200" y="2391534"/>
            <a:ext cx="8229600" cy="4178322"/>
            <a:chOff x="1652337" y="1980613"/>
            <a:chExt cx="8887326" cy="451226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7F472E4-8E6C-4900-A80D-FC8951673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2337" y="1980613"/>
              <a:ext cx="8887326" cy="451226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588DD6E-A3A1-4042-91DF-AC95D872F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8021" y="3569231"/>
              <a:ext cx="2720863" cy="522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146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7689B-C2CA-4C9E-BE70-7D847AF811A8}"/>
              </a:ext>
            </a:extLst>
          </p:cNvPr>
          <p:cNvSpPr txBox="1"/>
          <p:nvPr/>
        </p:nvSpPr>
        <p:spPr>
          <a:xfrm>
            <a:off x="838200" y="1506022"/>
            <a:ext cx="2180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CentOS </a:t>
            </a:r>
            <a:r>
              <a:rPr lang="en-US" altLang="ko-KR" dirty="0">
                <a:sym typeface="Wingdings" panose="05000000000000000000" pitchFamily="2" charset="2"/>
              </a:rPr>
              <a:t> bash </a:t>
            </a:r>
            <a:r>
              <a:rPr lang="ko-KR" altLang="en-US" dirty="0">
                <a:sym typeface="Wingdings" panose="05000000000000000000" pitchFamily="2" charset="2"/>
              </a:rPr>
              <a:t>셸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D5EF3-997A-4B34-879A-A50A0E5E9EEA}"/>
              </a:ext>
            </a:extLst>
          </p:cNvPr>
          <p:cNvSpPr txBox="1"/>
          <p:nvPr/>
        </p:nvSpPr>
        <p:spPr>
          <a:xfrm>
            <a:off x="838200" y="2260001"/>
            <a:ext cx="3772251" cy="3316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bash </a:t>
            </a:r>
            <a:r>
              <a:rPr lang="ko-KR" altLang="en-US" sz="2400" b="1" dirty="0"/>
              <a:t>셸 특징</a:t>
            </a:r>
            <a:endParaRPr lang="en-US" altLang="ko-KR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Alias </a:t>
            </a:r>
            <a:r>
              <a:rPr lang="ko-KR" altLang="en-US" dirty="0"/>
              <a:t>기능 </a:t>
            </a:r>
            <a:r>
              <a:rPr lang="en-US" altLang="ko-KR" dirty="0"/>
              <a:t>(</a:t>
            </a:r>
            <a:r>
              <a:rPr lang="ko-KR" altLang="en-US" dirty="0"/>
              <a:t>명령어 단축 기능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History </a:t>
            </a:r>
            <a:r>
              <a:rPr lang="ko-KR" altLang="en-US" dirty="0"/>
              <a:t>기능 </a:t>
            </a:r>
            <a:r>
              <a:rPr lang="en-US" altLang="ko-KR" dirty="0"/>
              <a:t>(</a:t>
            </a:r>
            <a:r>
              <a:rPr lang="ko-KR" altLang="en-US" dirty="0"/>
              <a:t>위</a:t>
            </a:r>
            <a:r>
              <a:rPr lang="en-US" altLang="ko-KR" dirty="0"/>
              <a:t>/</a:t>
            </a:r>
            <a:r>
              <a:rPr lang="ko-KR" altLang="en-US" dirty="0"/>
              <a:t>아래 화살표키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연산 기능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Job Control 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자동 이름 완성 기능 </a:t>
            </a:r>
            <a:r>
              <a:rPr lang="en-US" altLang="ko-KR" dirty="0"/>
              <a:t>(</a:t>
            </a:r>
            <a:r>
              <a:rPr lang="ko-KR" altLang="en-US" dirty="0" err="1"/>
              <a:t>탭키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프롬프트 제어 기능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명령 편집 기능</a:t>
            </a:r>
          </a:p>
        </p:txBody>
      </p:sp>
    </p:spTree>
    <p:extLst>
      <p:ext uri="{BB962C8B-B14F-4D97-AF65-F5344CB8AC3E}">
        <p14:creationId xmlns:p14="http://schemas.microsoft.com/office/powerpoint/2010/main" val="1360686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9B785F-2834-4221-9E1C-B2741CAB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047" y="2493639"/>
            <a:ext cx="7828548" cy="39402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B351D8-EEE6-46CA-946F-2D2859767E5D}"/>
              </a:ext>
            </a:extLst>
          </p:cNvPr>
          <p:cNvSpPr txBox="1"/>
          <p:nvPr/>
        </p:nvSpPr>
        <p:spPr>
          <a:xfrm>
            <a:off x="838200" y="1546309"/>
            <a:ext cx="3213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break, continue, exit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DF65B-AF54-4FE0-B7F9-E9F9BDFE8510}"/>
              </a:ext>
            </a:extLst>
          </p:cNvPr>
          <p:cNvSpPr txBox="1"/>
          <p:nvPr/>
        </p:nvSpPr>
        <p:spPr>
          <a:xfrm>
            <a:off x="838200" y="2007974"/>
            <a:ext cx="3137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break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 err="1">
                <a:sym typeface="Wingdings" panose="05000000000000000000" pitchFamily="2" charset="2"/>
              </a:rPr>
              <a:t>반복문</a:t>
            </a:r>
            <a:r>
              <a:rPr lang="ko-KR" altLang="en-US" b="1" dirty="0">
                <a:sym typeface="Wingdings" panose="05000000000000000000" pitchFamily="2" charset="2"/>
              </a:rPr>
              <a:t> 빠져나가기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continue  </a:t>
            </a:r>
            <a:r>
              <a:rPr lang="ko-KR" altLang="en-US" b="1" dirty="0">
                <a:sym typeface="Wingdings" panose="05000000000000000000" pitchFamily="2" charset="2"/>
              </a:rPr>
              <a:t>생략하기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exit 1  </a:t>
            </a:r>
            <a:r>
              <a:rPr lang="ko-KR" altLang="en-US" b="1" dirty="0">
                <a:sym typeface="Wingdings" panose="05000000000000000000" pitchFamily="2" charset="2"/>
              </a:rPr>
              <a:t>프로그램 나가기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14993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929C6-6E51-4D2B-8F0A-3F042DE2F018}"/>
              </a:ext>
            </a:extLst>
          </p:cNvPr>
          <p:cNvSpPr txBox="1"/>
          <p:nvPr/>
        </p:nvSpPr>
        <p:spPr>
          <a:xfrm>
            <a:off x="838200" y="1546309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사용자 정의 함수</a:t>
            </a:r>
            <a:endParaRPr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D8924-74E4-4061-A922-11C720B9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911" y="2007974"/>
            <a:ext cx="3704178" cy="15954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039749-9F00-4D1B-9C39-56D576FC6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178" y="3737129"/>
            <a:ext cx="8245644" cy="289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6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24CE80-59FF-48B9-A0BA-9F3539919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715" y="2098431"/>
            <a:ext cx="5550570" cy="15468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D04113-0466-446E-A9AD-36062E1D3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473" y="3785650"/>
            <a:ext cx="8021054" cy="2701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3FB8BE-F3D2-4E00-B64B-D514E93EDF3A}"/>
              </a:ext>
            </a:extLst>
          </p:cNvPr>
          <p:cNvSpPr txBox="1"/>
          <p:nvPr/>
        </p:nvSpPr>
        <p:spPr>
          <a:xfrm>
            <a:off x="990600" y="1698709"/>
            <a:ext cx="5059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사용자 정의 함수 </a:t>
            </a:r>
            <a:r>
              <a:rPr lang="en-US" altLang="ko-KR" sz="2400" b="1" dirty="0">
                <a:sym typeface="Wingdings" panose="05000000000000000000" pitchFamily="2" charset="2"/>
              </a:rPr>
              <a:t> </a:t>
            </a:r>
            <a:r>
              <a:rPr lang="ko-KR" altLang="en-US" sz="2400" b="1" dirty="0">
                <a:sym typeface="Wingdings" panose="05000000000000000000" pitchFamily="2" charset="2"/>
              </a:rPr>
              <a:t>파라미터 사용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68935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5BEBDF-2D48-448B-8DA6-D84EF833FC4E}"/>
              </a:ext>
            </a:extLst>
          </p:cNvPr>
          <p:cNvSpPr txBox="1"/>
          <p:nvPr/>
        </p:nvSpPr>
        <p:spPr>
          <a:xfrm>
            <a:off x="838200" y="1546309"/>
            <a:ext cx="766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37F2D-4BC7-47D1-8CC3-F9F74670D732}"/>
              </a:ext>
            </a:extLst>
          </p:cNvPr>
          <p:cNvSpPr txBox="1"/>
          <p:nvPr/>
        </p:nvSpPr>
        <p:spPr>
          <a:xfrm>
            <a:off x="838200" y="2007974"/>
            <a:ext cx="389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문자열을 명령문</a:t>
            </a:r>
            <a:r>
              <a:rPr lang="ko-KR" altLang="en-US" dirty="0"/>
              <a:t>으로 인식하고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B4190E-2FC8-48D7-B109-4935F6E6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8463"/>
            <a:ext cx="10515600" cy="404446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978428F-4C77-450D-95E2-CC315B778F86}"/>
              </a:ext>
            </a:extLst>
          </p:cNvPr>
          <p:cNvCxnSpPr/>
          <p:nvPr/>
        </p:nvCxnSpPr>
        <p:spPr>
          <a:xfrm>
            <a:off x="3465095" y="3834063"/>
            <a:ext cx="850231" cy="20213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27093CD-E9AA-4D81-AFC3-E778F9842BA3}"/>
              </a:ext>
            </a:extLst>
          </p:cNvPr>
          <p:cNvCxnSpPr>
            <a:cxnSpLocks/>
          </p:cNvCxnSpPr>
          <p:nvPr/>
        </p:nvCxnSpPr>
        <p:spPr>
          <a:xfrm>
            <a:off x="3208421" y="4395537"/>
            <a:ext cx="1106905" cy="17325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01C46B-5C2D-499A-89FB-B34C85DF74BA}"/>
              </a:ext>
            </a:extLst>
          </p:cNvPr>
          <p:cNvSpPr/>
          <p:nvPr/>
        </p:nvSpPr>
        <p:spPr>
          <a:xfrm>
            <a:off x="1459832" y="4154905"/>
            <a:ext cx="1748589" cy="433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AE2C5B-3B2B-4BA3-BFBC-9DE9F6634BC2}"/>
              </a:ext>
            </a:extLst>
          </p:cNvPr>
          <p:cNvSpPr/>
          <p:nvPr/>
        </p:nvSpPr>
        <p:spPr>
          <a:xfrm>
            <a:off x="1459832" y="3617494"/>
            <a:ext cx="2005263" cy="43313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290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A9C09-F8FC-4893-B3CB-849DE187F5E3}"/>
              </a:ext>
            </a:extLst>
          </p:cNvPr>
          <p:cNvSpPr txBox="1"/>
          <p:nvPr/>
        </p:nvSpPr>
        <p:spPr>
          <a:xfrm>
            <a:off x="838200" y="1546309"/>
            <a:ext cx="115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export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5DCD9-0D19-4399-978E-7EBDA579BA0B}"/>
              </a:ext>
            </a:extLst>
          </p:cNvPr>
          <p:cNvSpPr txBox="1"/>
          <p:nvPr/>
        </p:nvSpPr>
        <p:spPr>
          <a:xfrm>
            <a:off x="838200" y="2007974"/>
            <a:ext cx="934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외부 변수</a:t>
            </a:r>
            <a:r>
              <a:rPr lang="ko-KR" altLang="en-US" dirty="0"/>
              <a:t>로 선언해 준다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선언한 변수를 다른 프로그램에서도 사용할 수 있도록 해 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274B8F-1AF6-4EA0-BB67-1E239DA0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863" y="2488881"/>
            <a:ext cx="6962274" cy="400399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9925C0F-0463-42E0-B143-02C21890BAB8}"/>
              </a:ext>
            </a:extLst>
          </p:cNvPr>
          <p:cNvCxnSpPr/>
          <p:nvPr/>
        </p:nvCxnSpPr>
        <p:spPr>
          <a:xfrm flipH="1">
            <a:off x="2310063" y="5967663"/>
            <a:ext cx="304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17BA7184-9CC7-4AE8-B22B-0E19E59FC328}"/>
              </a:ext>
            </a:extLst>
          </p:cNvPr>
          <p:cNvCxnSpPr/>
          <p:nvPr/>
        </p:nvCxnSpPr>
        <p:spPr>
          <a:xfrm rot="5400000" flipH="1" flipV="1">
            <a:off x="954505" y="4307305"/>
            <a:ext cx="3015916" cy="304800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B01165D-F808-4918-8E52-410F0DE15C94}"/>
              </a:ext>
            </a:extLst>
          </p:cNvPr>
          <p:cNvCxnSpPr>
            <a:cxnSpLocks/>
          </p:cNvCxnSpPr>
          <p:nvPr/>
        </p:nvCxnSpPr>
        <p:spPr>
          <a:xfrm>
            <a:off x="4539916" y="3317425"/>
            <a:ext cx="1860884" cy="10139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5F05018-4350-475E-ACA2-43937976E4FF}"/>
              </a:ext>
            </a:extLst>
          </p:cNvPr>
          <p:cNvCxnSpPr>
            <a:cxnSpLocks/>
          </p:cNvCxnSpPr>
          <p:nvPr/>
        </p:nvCxnSpPr>
        <p:spPr>
          <a:xfrm>
            <a:off x="4539916" y="3597334"/>
            <a:ext cx="1812758" cy="910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780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72A16-534F-4474-85AD-0B261BD47207}"/>
              </a:ext>
            </a:extLst>
          </p:cNvPr>
          <p:cNvSpPr txBox="1"/>
          <p:nvPr/>
        </p:nvSpPr>
        <p:spPr>
          <a:xfrm>
            <a:off x="838200" y="1546309"/>
            <a:ext cx="1006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printf</a:t>
            </a:r>
            <a:endParaRPr lang="en-US" altLang="ko-KR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FD6F5-D439-4E5B-9B99-EC2E5F2557DB}"/>
              </a:ext>
            </a:extLst>
          </p:cNvPr>
          <p:cNvSpPr txBox="1"/>
          <p:nvPr/>
        </p:nvSpPr>
        <p:spPr>
          <a:xfrm>
            <a:off x="838200" y="2007974"/>
            <a:ext cx="591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언어의 </a:t>
            </a:r>
            <a:r>
              <a:rPr lang="en-US" altLang="ko-KR" dirty="0" err="1"/>
              <a:t>printf</a:t>
            </a:r>
            <a:r>
              <a:rPr lang="en-US" altLang="ko-KR" dirty="0"/>
              <a:t>() </a:t>
            </a:r>
            <a:r>
              <a:rPr lang="ko-KR" altLang="en-US" dirty="0"/>
              <a:t>함수와 비슷하게 형식을 지정해서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E34B8F-D24F-4373-9D31-2ED1A37DF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42" y="2562409"/>
            <a:ext cx="7283116" cy="406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02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242AD-FBC7-4859-B179-99EDBC8D3838}"/>
              </a:ext>
            </a:extLst>
          </p:cNvPr>
          <p:cNvSpPr txBox="1"/>
          <p:nvPr/>
        </p:nvSpPr>
        <p:spPr>
          <a:xfrm>
            <a:off x="838200" y="1546309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set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$(</a:t>
            </a:r>
            <a:r>
              <a:rPr lang="ko-KR" altLang="en-US" sz="2400" b="1" dirty="0"/>
              <a:t>명령어</a:t>
            </a:r>
            <a:r>
              <a:rPr lang="en-US" altLang="ko-KR" sz="24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CC28F-8EF9-41F4-943A-BA998FCF5130}"/>
              </a:ext>
            </a:extLst>
          </p:cNvPr>
          <p:cNvSpPr txBox="1"/>
          <p:nvPr/>
        </p:nvSpPr>
        <p:spPr>
          <a:xfrm>
            <a:off x="838200" y="2007974"/>
            <a:ext cx="6795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리눅스 명령어를 결과로 사용하기 위해서는 </a:t>
            </a:r>
            <a:r>
              <a:rPr lang="en-US" altLang="ko-KR" dirty="0"/>
              <a:t>$(</a:t>
            </a:r>
            <a:r>
              <a:rPr lang="ko-KR" altLang="en-US" dirty="0"/>
              <a:t>명령어</a:t>
            </a:r>
            <a:r>
              <a:rPr lang="en-US" altLang="ko-KR" dirty="0"/>
              <a:t>) </a:t>
            </a:r>
            <a:r>
              <a:rPr lang="ko-KR" altLang="en-US" dirty="0"/>
              <a:t>형식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결과를 파라미터로 사용하고자 할 때는 </a:t>
            </a:r>
            <a:r>
              <a:rPr lang="en-US" altLang="ko-KR" dirty="0"/>
              <a:t>set</a:t>
            </a:r>
            <a:r>
              <a:rPr lang="ko-KR" altLang="en-US" dirty="0"/>
              <a:t>과 함께 사용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05CCD9-6262-483C-A485-A3D73A02F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5" y="3206954"/>
            <a:ext cx="7700210" cy="35136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106D84-3ED1-4627-9B74-AFFDE0F26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171" y="4176115"/>
            <a:ext cx="3075300" cy="35069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D390093-FBF8-47B0-BFDD-078FF0123386}"/>
              </a:ext>
            </a:extLst>
          </p:cNvPr>
          <p:cNvCxnSpPr/>
          <p:nvPr/>
        </p:nvCxnSpPr>
        <p:spPr>
          <a:xfrm>
            <a:off x="4491789" y="4315326"/>
            <a:ext cx="9785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82775C-B1D2-4756-AF2C-67A416774C72}"/>
              </a:ext>
            </a:extLst>
          </p:cNvPr>
          <p:cNvSpPr txBox="1"/>
          <p:nvPr/>
        </p:nvSpPr>
        <p:spPr>
          <a:xfrm>
            <a:off x="5854575" y="3929952"/>
            <a:ext cx="45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$1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BDAF25-41EB-46D5-95DE-FDAE6F8B8EC5}"/>
              </a:ext>
            </a:extLst>
          </p:cNvPr>
          <p:cNvSpPr txBox="1"/>
          <p:nvPr/>
        </p:nvSpPr>
        <p:spPr>
          <a:xfrm>
            <a:off x="6672722" y="3929952"/>
            <a:ext cx="45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$2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7A819E-5344-41F7-AAB1-0AAF42E98EE8}"/>
              </a:ext>
            </a:extLst>
          </p:cNvPr>
          <p:cNvSpPr txBox="1"/>
          <p:nvPr/>
        </p:nvSpPr>
        <p:spPr>
          <a:xfrm>
            <a:off x="7314406" y="3929952"/>
            <a:ext cx="45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$3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AB1BCF-F9A4-4768-B81A-EF8102418D8C}"/>
              </a:ext>
            </a:extLst>
          </p:cNvPr>
          <p:cNvSpPr txBox="1"/>
          <p:nvPr/>
        </p:nvSpPr>
        <p:spPr>
          <a:xfrm>
            <a:off x="8100469" y="3929952"/>
            <a:ext cx="45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$4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63D67A-C3D3-496E-953E-BC90D5701C33}"/>
              </a:ext>
            </a:extLst>
          </p:cNvPr>
          <p:cNvSpPr txBox="1"/>
          <p:nvPr/>
        </p:nvSpPr>
        <p:spPr>
          <a:xfrm>
            <a:off x="7882764" y="452680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결과를 나눈다</a:t>
            </a:r>
          </a:p>
        </p:txBody>
      </p:sp>
    </p:spTree>
    <p:extLst>
      <p:ext uri="{BB962C8B-B14F-4D97-AF65-F5344CB8AC3E}">
        <p14:creationId xmlns:p14="http://schemas.microsoft.com/office/powerpoint/2010/main" val="2087256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CAFD0-B394-44FB-8EED-BE679F67A06A}"/>
              </a:ext>
            </a:extLst>
          </p:cNvPr>
          <p:cNvSpPr txBox="1"/>
          <p:nvPr/>
        </p:nvSpPr>
        <p:spPr>
          <a:xfrm>
            <a:off x="838200" y="1546309"/>
            <a:ext cx="84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shift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5AFFC-2C63-4BAB-BF93-330C9DBA8AB2}"/>
              </a:ext>
            </a:extLst>
          </p:cNvPr>
          <p:cNvSpPr txBox="1"/>
          <p:nvPr/>
        </p:nvSpPr>
        <p:spPr>
          <a:xfrm>
            <a:off x="838200" y="2007974"/>
            <a:ext cx="5820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파라미터 변수를 왼쪽으로 한 단계씩 아래로 </a:t>
            </a:r>
            <a:r>
              <a:rPr lang="en-US" altLang="ko-KR" dirty="0"/>
              <a:t>shift</a:t>
            </a:r>
            <a:r>
              <a:rPr lang="ko-KR" altLang="en-US" dirty="0"/>
              <a:t> 시킴</a:t>
            </a:r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개가 넘는 파라미터 변수에 접근할 때 사용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$0 </a:t>
            </a:r>
            <a:r>
              <a:rPr lang="ko-KR" altLang="en-US" dirty="0"/>
              <a:t>파라미터 변수는 변경되지 않음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AF8A2F-8A61-4A7D-89D1-2AC3C5DE5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57" y="2971591"/>
            <a:ext cx="7956886" cy="3062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6D0D54-5976-41B0-AD2D-915016D39C77}"/>
              </a:ext>
            </a:extLst>
          </p:cNvPr>
          <p:cNvSpPr txBox="1"/>
          <p:nvPr/>
        </p:nvSpPr>
        <p:spPr>
          <a:xfrm>
            <a:off x="987871" y="6135407"/>
            <a:ext cx="102162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AAA0, AAA1</a:t>
            </a:r>
            <a:r>
              <a:rPr lang="ko-KR" altLang="en-US" dirty="0"/>
              <a:t>이 나온 이유 </a:t>
            </a:r>
            <a:r>
              <a:rPr lang="en-US" altLang="ko-KR" dirty="0"/>
              <a:t>$10</a:t>
            </a:r>
            <a:r>
              <a:rPr lang="ko-KR" altLang="en-US" dirty="0"/>
              <a:t>을 </a:t>
            </a:r>
            <a:r>
              <a:rPr lang="en-US" altLang="ko-KR" dirty="0"/>
              <a:t>$1 </a:t>
            </a:r>
            <a:r>
              <a:rPr lang="ko-KR" altLang="en-US" dirty="0"/>
              <a:t>그리고 문자 </a:t>
            </a:r>
            <a:r>
              <a:rPr lang="en-US" altLang="ko-KR" dirty="0"/>
              <a:t>0</a:t>
            </a:r>
            <a:r>
              <a:rPr lang="ko-KR" altLang="en-US" dirty="0"/>
              <a:t>으로 인식 </a:t>
            </a:r>
            <a:r>
              <a:rPr lang="en-US" altLang="ko-KR" dirty="0">
                <a:sym typeface="Wingdings" panose="05000000000000000000" pitchFamily="2" charset="2"/>
              </a:rPr>
              <a:t> $1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AAA 0</a:t>
            </a:r>
            <a:r>
              <a:rPr lang="ko-KR" altLang="en-US" dirty="0">
                <a:sym typeface="Wingdings" panose="05000000000000000000" pitchFamily="2" charset="2"/>
              </a:rPr>
              <a:t>은 문자 그래서 </a:t>
            </a:r>
            <a:r>
              <a:rPr lang="en-US" altLang="ko-KR" dirty="0">
                <a:sym typeface="Wingdings" panose="05000000000000000000" pitchFamily="2" charset="2"/>
              </a:rPr>
              <a:t>AAA0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985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DB0695-11C5-4CC7-9B2C-DC21D25A888F}"/>
              </a:ext>
            </a:extLst>
          </p:cNvPr>
          <p:cNvSpPr txBox="1"/>
          <p:nvPr/>
        </p:nvSpPr>
        <p:spPr>
          <a:xfrm>
            <a:off x="838200" y="1546309"/>
            <a:ext cx="840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shift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6605B3-588D-4759-9921-BF449A59B32B}"/>
              </a:ext>
            </a:extLst>
          </p:cNvPr>
          <p:cNvSpPr txBox="1"/>
          <p:nvPr/>
        </p:nvSpPr>
        <p:spPr>
          <a:xfrm>
            <a:off x="838200" y="200797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해결 방법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7D0293-4F2F-410F-99BB-095A53E8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211" y="1546309"/>
            <a:ext cx="6697578" cy="3400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9AE28-BA1F-4618-9565-CF1E8B3EBFB1}"/>
              </a:ext>
            </a:extLst>
          </p:cNvPr>
          <p:cNvSpPr txBox="1"/>
          <p:nvPr/>
        </p:nvSpPr>
        <p:spPr>
          <a:xfrm>
            <a:off x="1434692" y="5163134"/>
            <a:ext cx="932261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AAA, BBB, CCC, DDD, EEE ….</a:t>
            </a:r>
          </a:p>
          <a:p>
            <a:pPr algn="ctr"/>
            <a:r>
              <a:rPr lang="en-US" altLang="ko-KR" dirty="0"/>
              <a:t>shift</a:t>
            </a:r>
            <a:r>
              <a:rPr lang="ko-KR" altLang="en-US" dirty="0"/>
              <a:t> 명령어를 이용하면</a:t>
            </a:r>
            <a:endParaRPr lang="en-US" altLang="ko-KR" dirty="0"/>
          </a:p>
          <a:p>
            <a:pPr algn="ctr"/>
            <a:r>
              <a:rPr lang="en-US" altLang="ko-KR" dirty="0"/>
              <a:t>BBB, CCC, DDD, EEE, FFF … </a:t>
            </a:r>
            <a:r>
              <a:rPr lang="ko-KR" altLang="en-US" dirty="0"/>
              <a:t>이 된다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그래서 </a:t>
            </a:r>
            <a:r>
              <a:rPr lang="en-US" altLang="ko-KR" b="1" dirty="0"/>
              <a:t>$1(</a:t>
            </a:r>
            <a:r>
              <a:rPr lang="ko-KR" altLang="en-US" b="1" dirty="0"/>
              <a:t>바뀌는 녀석</a:t>
            </a:r>
            <a:r>
              <a:rPr lang="en-US" altLang="ko-KR" b="1" dirty="0"/>
              <a:t>)</a:t>
            </a:r>
            <a:r>
              <a:rPr lang="ko-KR" altLang="en-US" b="1" dirty="0"/>
              <a:t> 하나씩 </a:t>
            </a:r>
            <a:r>
              <a:rPr lang="en-US" altLang="ko-KR" b="1" dirty="0"/>
              <a:t>str </a:t>
            </a:r>
            <a:r>
              <a:rPr lang="ko-KR" altLang="en-US" b="1" dirty="0"/>
              <a:t>변수에 추가</a:t>
            </a:r>
            <a:r>
              <a:rPr lang="en-US" altLang="ko-KR" b="1" dirty="0"/>
              <a:t>(AAA, BBB .. </a:t>
            </a:r>
            <a:r>
              <a:rPr lang="ko-KR" altLang="en-US" b="1" dirty="0"/>
              <a:t>식으로 된다</a:t>
            </a:r>
            <a:r>
              <a:rPr lang="en-US" altLang="ko-KR" b="1" dirty="0"/>
              <a:t>)</a:t>
            </a:r>
            <a:r>
              <a:rPr lang="ko-KR" altLang="en-US" b="1" dirty="0"/>
              <a:t>를 계속 한다</a:t>
            </a:r>
            <a:r>
              <a:rPr lang="en-US" altLang="ko-KR" b="1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188138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A7BFB-5287-48E6-A08E-C0EE165233B3}"/>
              </a:ext>
            </a:extLst>
          </p:cNvPr>
          <p:cNvSpPr txBox="1"/>
          <p:nvPr/>
        </p:nvSpPr>
        <p:spPr>
          <a:xfrm>
            <a:off x="838200" y="1554394"/>
            <a:ext cx="54368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환경 변수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en-US" altLang="ko-KR" b="1" dirty="0"/>
              <a:t>echo $</a:t>
            </a:r>
            <a:r>
              <a:rPr lang="ko-KR" altLang="en-US" b="1" dirty="0"/>
              <a:t>환경변수이름</a:t>
            </a:r>
            <a:r>
              <a:rPr lang="en-US" altLang="ko-KR" dirty="0"/>
              <a:t>” </a:t>
            </a:r>
            <a:r>
              <a:rPr lang="ko-KR" altLang="en-US" dirty="0"/>
              <a:t>으로 확인 가능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en-US" altLang="ko-KR" b="1" dirty="0"/>
              <a:t>export </a:t>
            </a:r>
            <a:r>
              <a:rPr lang="ko-KR" altLang="en-US" b="1" dirty="0"/>
              <a:t>환경변수</a:t>
            </a:r>
            <a:r>
              <a:rPr lang="en-US" altLang="ko-KR" b="1" dirty="0"/>
              <a:t>=</a:t>
            </a:r>
            <a:r>
              <a:rPr lang="ko-KR" altLang="en-US" b="1" dirty="0"/>
              <a:t>값</a:t>
            </a:r>
            <a:r>
              <a:rPr lang="en-US" altLang="ko-KR" dirty="0"/>
              <a:t>” </a:t>
            </a:r>
            <a:r>
              <a:rPr lang="ko-KR" altLang="en-US" dirty="0"/>
              <a:t>으로 환경 변수의 값을 변경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17A921-0541-4701-9BCE-2D9132D8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116" y="2693917"/>
            <a:ext cx="6769768" cy="379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6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30189-7CCA-41F6-B17C-4585258BE71E}"/>
              </a:ext>
            </a:extLst>
          </p:cNvPr>
          <p:cNvSpPr txBox="1"/>
          <p:nvPr/>
        </p:nvSpPr>
        <p:spPr>
          <a:xfrm>
            <a:off x="838200" y="1661723"/>
            <a:ext cx="9259266" cy="4264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C</a:t>
            </a:r>
            <a:r>
              <a:rPr lang="ko-KR" altLang="en-US" sz="2800" dirty="0"/>
              <a:t>언어와 유사하게 프로그래밍 가능</a:t>
            </a:r>
            <a:endParaRPr lang="en-US" altLang="ko-KR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변수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반복문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제어문</a:t>
            </a:r>
            <a:r>
              <a:rPr lang="ko-KR" altLang="en-US" sz="2800" dirty="0"/>
              <a:t> 등의 사용이 가능</a:t>
            </a:r>
            <a:endParaRPr lang="en-US" altLang="ko-KR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별도로 컴파일하지 않고 텍스트 파일 형태로 바로 실행</a:t>
            </a:r>
            <a:endParaRPr lang="en-US" altLang="ko-KR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/>
              <a:t>vi</a:t>
            </a:r>
            <a:r>
              <a:rPr lang="ko-KR" altLang="en-US" sz="2800" dirty="0"/>
              <a:t>나 </a:t>
            </a:r>
            <a:r>
              <a:rPr lang="en-US" altLang="ko-KR" sz="2800" dirty="0" err="1"/>
              <a:t>gedit</a:t>
            </a:r>
            <a:r>
              <a:rPr lang="ko-KR" altLang="en-US" sz="2800" dirty="0"/>
              <a:t>으로 작성이 가능</a:t>
            </a:r>
            <a:endParaRPr lang="en-US" altLang="ko-KR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/>
              <a:t>리눅스의 많은 부분이 셸 스크립트로 작성되어 있음</a:t>
            </a:r>
          </a:p>
        </p:txBody>
      </p:sp>
    </p:spTree>
    <p:extLst>
      <p:ext uri="{BB962C8B-B14F-4D97-AF65-F5344CB8AC3E}">
        <p14:creationId xmlns:p14="http://schemas.microsoft.com/office/powerpoint/2010/main" val="319456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8A047-E490-4A82-BE06-D6581AF9707D}"/>
              </a:ext>
            </a:extLst>
          </p:cNvPr>
          <p:cNvSpPr txBox="1"/>
          <p:nvPr/>
        </p:nvSpPr>
        <p:spPr>
          <a:xfrm>
            <a:off x="838200" y="1690688"/>
            <a:ext cx="656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파일의 확장명은 되도록 </a:t>
            </a:r>
            <a:r>
              <a:rPr lang="en-US" altLang="ko-KR" b="1" dirty="0"/>
              <a:t>*.</a:t>
            </a:r>
            <a:r>
              <a:rPr lang="en-US" altLang="ko-KR" b="1" dirty="0" err="1"/>
              <a:t>sh</a:t>
            </a:r>
            <a:r>
              <a:rPr lang="ko-KR" altLang="en-US" dirty="0"/>
              <a:t>로 주는 것이 좋다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E5505-7085-42F3-829F-2F18DDBE029D}"/>
              </a:ext>
            </a:extLst>
          </p:cNvPr>
          <p:cNvSpPr txBox="1"/>
          <p:nvPr/>
        </p:nvSpPr>
        <p:spPr>
          <a:xfrm>
            <a:off x="838200" y="2060020"/>
            <a:ext cx="7261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파일을 작성할 때</a:t>
            </a:r>
            <a:r>
              <a:rPr lang="en-US" altLang="ko-KR" dirty="0"/>
              <a:t>,</a:t>
            </a:r>
            <a:r>
              <a:rPr lang="en-US" altLang="ko-KR" b="1" dirty="0"/>
              <a:t> #!/bin/</a:t>
            </a:r>
            <a:r>
              <a:rPr lang="en-US" altLang="ko-KR" b="1" dirty="0" err="1"/>
              <a:t>sh</a:t>
            </a:r>
            <a:r>
              <a:rPr lang="en-US" altLang="ko-KR" b="1" dirty="0"/>
              <a:t> </a:t>
            </a:r>
            <a:r>
              <a:rPr lang="ko-KR" altLang="en-US" dirty="0"/>
              <a:t>무조건 맨 처음에 써준다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D34284-9DD7-4A1E-968C-82C85B2F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967" y="2999842"/>
            <a:ext cx="5358066" cy="1613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12811B-86A1-41FE-B0A1-2F1974A3237B}"/>
              </a:ext>
            </a:extLst>
          </p:cNvPr>
          <p:cNvSpPr txBox="1"/>
          <p:nvPr/>
        </p:nvSpPr>
        <p:spPr>
          <a:xfrm>
            <a:off x="5412161" y="2608928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vi</a:t>
            </a:r>
            <a:r>
              <a:rPr lang="ko-KR" altLang="en-US" b="1" dirty="0"/>
              <a:t> </a:t>
            </a:r>
            <a:r>
              <a:rPr lang="en-US" altLang="ko-KR" b="1" dirty="0"/>
              <a:t>name.sh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A4191-5CCB-4A68-A2EF-535A37B196EE}"/>
              </a:ext>
            </a:extLst>
          </p:cNvPr>
          <p:cNvSpPr txBox="1"/>
          <p:nvPr/>
        </p:nvSpPr>
        <p:spPr>
          <a:xfrm>
            <a:off x="3679320" y="4821583"/>
            <a:ext cx="48333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shell </a:t>
            </a:r>
            <a:r>
              <a:rPr lang="ko-KR" altLang="en-US" b="1" dirty="0"/>
              <a:t>스크립트 사용 방법</a:t>
            </a:r>
            <a:endParaRPr lang="en-US" altLang="ko-KR" b="1" dirty="0"/>
          </a:p>
          <a:p>
            <a:pPr marL="342900" indent="-342900" algn="ctr">
              <a:buAutoNum type="arabicPeriod"/>
            </a:pPr>
            <a:r>
              <a:rPr lang="en-US" altLang="ko-KR" dirty="0" err="1"/>
              <a:t>sh</a:t>
            </a:r>
            <a:r>
              <a:rPr lang="en-US" altLang="ko-KR" dirty="0"/>
              <a:t> name.sh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1. </a:t>
            </a:r>
            <a:r>
              <a:rPr lang="en-US" altLang="ko-KR" dirty="0" err="1"/>
              <a:t>chmod</a:t>
            </a:r>
            <a:r>
              <a:rPr lang="en-US" altLang="ko-KR" dirty="0"/>
              <a:t> </a:t>
            </a:r>
            <a:r>
              <a:rPr lang="en-US" altLang="ko-KR" dirty="0" err="1"/>
              <a:t>ugo+x</a:t>
            </a:r>
            <a:r>
              <a:rPr lang="en-US" altLang="ko-KR" dirty="0"/>
              <a:t> name.sh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실행 권한 주기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dirty="0">
                <a:sym typeface="Wingdings" panose="05000000000000000000" pitchFamily="2" charset="2"/>
              </a:rPr>
              <a:t>2. ./name.sh</a:t>
            </a:r>
          </a:p>
        </p:txBody>
      </p:sp>
    </p:spTree>
    <p:extLst>
      <p:ext uri="{BB962C8B-B14F-4D97-AF65-F5344CB8AC3E}">
        <p14:creationId xmlns:p14="http://schemas.microsoft.com/office/powerpoint/2010/main" val="143531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25EEC-8BD8-4272-A77E-802407A8F57D}"/>
              </a:ext>
            </a:extLst>
          </p:cNvPr>
          <p:cNvSpPr txBox="1"/>
          <p:nvPr/>
        </p:nvSpPr>
        <p:spPr>
          <a:xfrm>
            <a:off x="838200" y="169068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변수의 기본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E9DA4-2198-40DB-9598-8D1251C24F24}"/>
              </a:ext>
            </a:extLst>
          </p:cNvPr>
          <p:cNvSpPr txBox="1"/>
          <p:nvPr/>
        </p:nvSpPr>
        <p:spPr>
          <a:xfrm>
            <a:off x="838200" y="2060020"/>
            <a:ext cx="5495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변수는 </a:t>
            </a:r>
            <a:r>
              <a:rPr lang="en-US" altLang="ko-KR" dirty="0"/>
              <a:t>‘</a:t>
            </a:r>
            <a:r>
              <a:rPr lang="ko-KR" altLang="en-US" dirty="0" err="1"/>
              <a:t>문자열‘로</a:t>
            </a:r>
            <a:r>
              <a:rPr lang="ko-KR" altLang="en-US" dirty="0"/>
              <a:t> 취급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이름은 대소문자를 구분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변수를 대입할 때 </a:t>
            </a:r>
            <a:r>
              <a:rPr lang="en-US" altLang="ko-KR" b="1" dirty="0"/>
              <a:t>‘=‘ </a:t>
            </a:r>
            <a:r>
              <a:rPr lang="ko-KR" altLang="en-US" b="1" dirty="0"/>
              <a:t>좌우</a:t>
            </a:r>
            <a:r>
              <a:rPr lang="ko-KR" altLang="en-US" dirty="0"/>
              <a:t>에는 </a:t>
            </a:r>
            <a:r>
              <a:rPr lang="ko-KR" altLang="en-US" b="1" dirty="0">
                <a:solidFill>
                  <a:srgbClr val="FF0000"/>
                </a:solidFill>
              </a:rPr>
              <a:t>공백이 없어야 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59D6A2-B0A2-4AFB-BC80-657D38E5C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46" y="3313471"/>
            <a:ext cx="5411808" cy="10282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F48ACA-5AF7-4BA9-B6B5-F179BC33B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08256"/>
            <a:ext cx="5620354" cy="638676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48FBCD9A-3D42-4D9B-83EB-F724CF56D016}"/>
              </a:ext>
            </a:extLst>
          </p:cNvPr>
          <p:cNvSpPr/>
          <p:nvPr/>
        </p:nvSpPr>
        <p:spPr>
          <a:xfrm>
            <a:off x="10796337" y="2983350"/>
            <a:ext cx="484632" cy="44008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8BFA6B-14D6-40AF-9DC7-AADF3E228B25}"/>
              </a:ext>
            </a:extLst>
          </p:cNvPr>
          <p:cNvSpPr txBox="1"/>
          <p:nvPr/>
        </p:nvSpPr>
        <p:spPr>
          <a:xfrm>
            <a:off x="9508163" y="2251680"/>
            <a:ext cx="2576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공백이 있을 경우 </a:t>
            </a:r>
            <a:r>
              <a:rPr lang="en-US" altLang="ko-KR" b="1" dirty="0"/>
              <a:t>“ ”</a:t>
            </a:r>
            <a:r>
              <a:rPr lang="ko-KR" altLang="en-US" b="1" dirty="0"/>
              <a:t>로</a:t>
            </a:r>
            <a:endParaRPr lang="en-US" altLang="ko-KR" b="1" dirty="0"/>
          </a:p>
          <a:p>
            <a:pPr algn="ctr"/>
            <a:r>
              <a:rPr lang="ko-KR" altLang="en-US" b="1" dirty="0"/>
              <a:t>묶음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63D276-9A58-4CA0-BE7C-0B18018AF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837" y="4866057"/>
            <a:ext cx="6824326" cy="1213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8BAF57-8A41-4E22-B1DB-AA047A838C56}"/>
              </a:ext>
            </a:extLst>
          </p:cNvPr>
          <p:cNvSpPr txBox="1"/>
          <p:nvPr/>
        </p:nvSpPr>
        <p:spPr>
          <a:xfrm>
            <a:off x="5270293" y="615090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/>
              <a:t>문자열로 취급</a:t>
            </a:r>
          </a:p>
        </p:txBody>
      </p:sp>
    </p:spTree>
    <p:extLst>
      <p:ext uri="{BB962C8B-B14F-4D97-AF65-F5344CB8AC3E}">
        <p14:creationId xmlns:p14="http://schemas.microsoft.com/office/powerpoint/2010/main" val="204366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491CE-D297-4A42-AB2C-628897989DD7}"/>
              </a:ext>
            </a:extLst>
          </p:cNvPr>
          <p:cNvSpPr txBox="1"/>
          <p:nvPr/>
        </p:nvSpPr>
        <p:spPr>
          <a:xfrm>
            <a:off x="838200" y="1825292"/>
            <a:ext cx="9077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변수의 입력과 출력</a:t>
            </a:r>
            <a:endParaRPr lang="en-US" altLang="ko-KR" b="1" dirty="0"/>
          </a:p>
          <a:p>
            <a:r>
              <a:rPr lang="en-US" altLang="ko-KR" b="1" dirty="0"/>
              <a:t>‘$’ </a:t>
            </a:r>
            <a:r>
              <a:rPr lang="ko-KR" altLang="en-US" b="1" dirty="0"/>
              <a:t>문자가 들어간 글자를 출력</a:t>
            </a:r>
            <a:r>
              <a:rPr lang="ko-KR" altLang="en-US" dirty="0"/>
              <a:t> 하려면 </a:t>
            </a:r>
            <a:r>
              <a:rPr lang="en-US" altLang="ko-KR" dirty="0">
                <a:solidFill>
                  <a:srgbClr val="0070C0"/>
                </a:solidFill>
              </a:rPr>
              <a:t>‘ ‘</a:t>
            </a:r>
            <a:r>
              <a:rPr lang="ko-KR" altLang="en-US" dirty="0">
                <a:solidFill>
                  <a:srgbClr val="0070C0"/>
                </a:solidFill>
              </a:rPr>
              <a:t>로 묶어주거나 앞에 </a:t>
            </a:r>
            <a:r>
              <a:rPr lang="en-US" altLang="ko-KR" dirty="0">
                <a:solidFill>
                  <a:srgbClr val="0070C0"/>
                </a:solidFill>
              </a:rPr>
              <a:t>\</a:t>
            </a:r>
            <a:r>
              <a:rPr lang="ko-KR" altLang="en-US" dirty="0">
                <a:solidFill>
                  <a:srgbClr val="0070C0"/>
                </a:solidFill>
              </a:rPr>
              <a:t>를 붙임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testval</a:t>
            </a:r>
            <a:r>
              <a:rPr lang="en-US" altLang="ko-KR" dirty="0"/>
              <a:t>=Hello </a:t>
            </a:r>
            <a:r>
              <a:rPr lang="en-US" altLang="ko-KR" dirty="0">
                <a:sym typeface="Wingdings" panose="05000000000000000000" pitchFamily="2" charset="2"/>
              </a:rPr>
              <a:t> echo ‘$</a:t>
            </a:r>
            <a:r>
              <a:rPr lang="en-US" altLang="ko-KR" dirty="0" err="1">
                <a:sym typeface="Wingdings" panose="05000000000000000000" pitchFamily="2" charset="2"/>
              </a:rPr>
              <a:t>testval</a:t>
            </a:r>
            <a:r>
              <a:rPr lang="en-US" altLang="ko-KR" dirty="0">
                <a:sym typeface="Wingdings" panose="05000000000000000000" pitchFamily="2" charset="2"/>
              </a:rPr>
              <a:t>’  </a:t>
            </a:r>
            <a:r>
              <a:rPr lang="ko-KR" altLang="en-US" dirty="0">
                <a:sym typeface="Wingdings" panose="05000000000000000000" pitchFamily="2" charset="2"/>
              </a:rPr>
              <a:t>출력 결과 </a:t>
            </a:r>
            <a:r>
              <a:rPr lang="en-US" altLang="ko-KR" dirty="0">
                <a:sym typeface="Wingdings" panose="05000000000000000000" pitchFamily="2" charset="2"/>
              </a:rPr>
              <a:t>: $</a:t>
            </a:r>
            <a:r>
              <a:rPr lang="en-US" altLang="ko-KR" dirty="0" err="1">
                <a:sym typeface="Wingdings" panose="05000000000000000000" pitchFamily="2" charset="2"/>
              </a:rPr>
              <a:t>testval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en-US" altLang="ko-KR" dirty="0" err="1"/>
              <a:t>testval</a:t>
            </a:r>
            <a:r>
              <a:rPr lang="en-US" altLang="ko-KR" dirty="0"/>
              <a:t>=Hello </a:t>
            </a:r>
            <a:r>
              <a:rPr lang="en-US" altLang="ko-KR" dirty="0">
                <a:sym typeface="Wingdings" panose="05000000000000000000" pitchFamily="2" charset="2"/>
              </a:rPr>
              <a:t> echo \$</a:t>
            </a:r>
            <a:r>
              <a:rPr lang="en-US" altLang="ko-KR" dirty="0" err="1">
                <a:sym typeface="Wingdings" panose="05000000000000000000" pitchFamily="2" charset="2"/>
              </a:rPr>
              <a:t>testval</a:t>
            </a:r>
            <a:r>
              <a:rPr lang="en-US" altLang="ko-KR" dirty="0">
                <a:sym typeface="Wingdings" panose="05000000000000000000" pitchFamily="2" charset="2"/>
              </a:rPr>
              <a:t>  </a:t>
            </a:r>
            <a:r>
              <a:rPr lang="ko-KR" altLang="en-US" dirty="0">
                <a:sym typeface="Wingdings" panose="05000000000000000000" pitchFamily="2" charset="2"/>
              </a:rPr>
              <a:t>출력 결과 </a:t>
            </a:r>
            <a:r>
              <a:rPr lang="en-US" altLang="ko-KR" dirty="0">
                <a:sym typeface="Wingdings" panose="05000000000000000000" pitchFamily="2" charset="2"/>
              </a:rPr>
              <a:t>: $</a:t>
            </a:r>
            <a:r>
              <a:rPr lang="en-US" altLang="ko-KR" dirty="0" err="1">
                <a:sym typeface="Wingdings" panose="05000000000000000000" pitchFamily="2" charset="2"/>
              </a:rPr>
              <a:t>testval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변수에 사용자가 입력 하기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read 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변수이름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echo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‘$</a:t>
            </a:r>
            <a:r>
              <a:rPr lang="en-US" altLang="ko-KR" dirty="0" err="1">
                <a:sym typeface="Wingdings" panose="05000000000000000000" pitchFamily="2" charset="2"/>
              </a:rPr>
              <a:t>myvar</a:t>
            </a:r>
            <a:r>
              <a:rPr lang="en-US" altLang="ko-KR" dirty="0">
                <a:sym typeface="Wingdings" panose="05000000000000000000" pitchFamily="2" charset="2"/>
              </a:rPr>
              <a:t>’ = $</a:t>
            </a:r>
            <a:r>
              <a:rPr lang="en-US" altLang="ko-KR" dirty="0" err="1">
                <a:sym typeface="Wingdings" panose="05000000000000000000" pitchFamily="2" charset="2"/>
              </a:rPr>
              <a:t>myvar</a:t>
            </a:r>
            <a:r>
              <a:rPr lang="en-US" altLang="ko-KR" dirty="0">
                <a:sym typeface="Wingdings" panose="05000000000000000000" pitchFamily="2" charset="2"/>
              </a:rPr>
              <a:t>  </a:t>
            </a:r>
            <a:r>
              <a:rPr lang="ko-KR" altLang="en-US" dirty="0">
                <a:sym typeface="Wingdings" panose="05000000000000000000" pitchFamily="2" charset="2"/>
              </a:rPr>
              <a:t>출력 결과 </a:t>
            </a:r>
            <a:r>
              <a:rPr lang="en-US" altLang="ko-KR" dirty="0">
                <a:sym typeface="Wingdings" panose="05000000000000000000" pitchFamily="2" charset="2"/>
              </a:rPr>
              <a:t>: $</a:t>
            </a:r>
            <a:r>
              <a:rPr lang="en-US" altLang="ko-KR" dirty="0" err="1">
                <a:sym typeface="Wingdings" panose="05000000000000000000" pitchFamily="2" charset="2"/>
              </a:rPr>
              <a:t>myvar</a:t>
            </a:r>
            <a:r>
              <a:rPr lang="en-US" altLang="ko-KR" dirty="0">
                <a:sym typeface="Wingdings" panose="05000000000000000000" pitchFamily="2" charset="2"/>
              </a:rPr>
              <a:t> = </a:t>
            </a:r>
            <a:r>
              <a:rPr lang="ko-KR" altLang="en-US" dirty="0" err="1">
                <a:sym typeface="Wingdings" panose="05000000000000000000" pitchFamily="2" charset="2"/>
              </a:rPr>
              <a:t>사용자입력값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BE564C-655C-42FB-B9CD-BF6D91C7A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78" y="4441511"/>
            <a:ext cx="7636044" cy="78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4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E73B6-8D06-4E50-8EA5-B97879CC1A7F}"/>
              </a:ext>
            </a:extLst>
          </p:cNvPr>
          <p:cNvSpPr txBox="1"/>
          <p:nvPr/>
        </p:nvSpPr>
        <p:spPr>
          <a:xfrm>
            <a:off x="838200" y="1546309"/>
            <a:ext cx="6242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숫자 계산</a:t>
            </a:r>
            <a:endParaRPr lang="en-US" altLang="ko-KR" b="1" dirty="0"/>
          </a:p>
          <a:p>
            <a:r>
              <a:rPr lang="ko-KR" altLang="en-US" dirty="0"/>
              <a:t>변수에 대입된 값은 모두 문자열로 취급</a:t>
            </a:r>
            <a:endParaRPr lang="en-US" altLang="ko-KR" dirty="0"/>
          </a:p>
          <a:p>
            <a:r>
              <a:rPr lang="en-US" altLang="ko-KR" dirty="0"/>
              <a:t>+, -, *, / </a:t>
            </a:r>
            <a:r>
              <a:rPr lang="ko-KR" altLang="en-US" dirty="0"/>
              <a:t>등의 연산을 하려면 </a:t>
            </a:r>
            <a:r>
              <a:rPr lang="en-US" altLang="ko-KR" dirty="0"/>
              <a:t>expr</a:t>
            </a:r>
            <a:r>
              <a:rPr lang="ko-KR" altLang="en-US" dirty="0"/>
              <a:t>을 사용</a:t>
            </a:r>
            <a:endParaRPr lang="en-US" altLang="ko-KR" dirty="0"/>
          </a:p>
          <a:p>
            <a:r>
              <a:rPr lang="ko-KR" altLang="en-US" dirty="0"/>
              <a:t>수식에 괄호 또는 곱하기</a:t>
            </a:r>
            <a:r>
              <a:rPr lang="en-US" altLang="ko-KR" dirty="0"/>
              <a:t>(*)</a:t>
            </a:r>
            <a:r>
              <a:rPr lang="ko-KR" altLang="en-US" dirty="0"/>
              <a:t>는 그 앞에 꼭 </a:t>
            </a:r>
            <a:r>
              <a:rPr lang="ko-KR" altLang="en-US" dirty="0" err="1"/>
              <a:t>역슬래쉬</a:t>
            </a:r>
            <a:r>
              <a:rPr lang="en-US" altLang="ko-KR" dirty="0"/>
              <a:t>(\) </a:t>
            </a:r>
            <a:r>
              <a:rPr lang="ko-KR" altLang="en-US" dirty="0"/>
              <a:t>붙임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E21BC-2ED0-4531-8F90-5B76A46737A9}"/>
              </a:ext>
            </a:extLst>
          </p:cNvPr>
          <p:cNvSpPr txBox="1"/>
          <p:nvPr/>
        </p:nvSpPr>
        <p:spPr>
          <a:xfrm>
            <a:off x="838200" y="2871872"/>
            <a:ext cx="7746416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num1=100 </a:t>
            </a:r>
            <a:r>
              <a:rPr lang="en-US" altLang="ko-KR" dirty="0">
                <a:sym typeface="Wingdings" panose="05000000000000000000" pitchFamily="2" charset="2"/>
              </a:rPr>
              <a:t> 100</a:t>
            </a:r>
            <a:r>
              <a:rPr lang="ko-KR" altLang="en-US" dirty="0">
                <a:sym typeface="Wingdings" panose="05000000000000000000" pitchFamily="2" charset="2"/>
              </a:rPr>
              <a:t>은 문자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num2=$num1+200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문자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echo $num2  100+200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num3=‘expr $num1 + 200’  expr </a:t>
            </a:r>
            <a:r>
              <a:rPr lang="ko-KR" altLang="en-US" dirty="0">
                <a:sym typeface="Wingdings" panose="05000000000000000000" pitchFamily="2" charset="2"/>
              </a:rPr>
              <a:t>로 계산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echo $num3  300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num4=‘expr \($num1 + 200\) / 10 \* 2’  ($num1 + 200) / 10 \* 2’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echo $num4  60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exit 0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2400" b="1" dirty="0">
                <a:sym typeface="Wingdings" panose="05000000000000000000" pitchFamily="2" charset="2"/>
              </a:rPr>
              <a:t>\(, \), \* </a:t>
            </a:r>
            <a:r>
              <a:rPr lang="ko-KR" altLang="en-US" sz="2400" b="1" dirty="0">
                <a:sym typeface="Wingdings" panose="05000000000000000000" pitchFamily="2" charset="2"/>
              </a:rPr>
              <a:t>하는 이유는 </a:t>
            </a:r>
            <a:r>
              <a:rPr lang="en-US" altLang="ko-KR" sz="2400" b="1" dirty="0">
                <a:sym typeface="Wingdings" panose="05000000000000000000" pitchFamily="2" charset="2"/>
              </a:rPr>
              <a:t>(, ), * </a:t>
            </a:r>
            <a:r>
              <a:rPr lang="ko-KR" altLang="en-US" sz="2400" b="1" dirty="0">
                <a:sym typeface="Wingdings" panose="05000000000000000000" pitchFamily="2" charset="2"/>
              </a:rPr>
              <a:t>따로 의미가 있어서</a:t>
            </a:r>
            <a:endParaRPr lang="en-US" altLang="ko-KR" sz="24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030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5B95E-0B39-4B9D-8957-E9F24BA8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</a:t>
            </a:r>
            <a:r>
              <a:rPr lang="ko-KR" altLang="en-US" dirty="0"/>
              <a:t>스크립트 프로그래밍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5B99D-AA13-4E79-94CD-72335B7A9B05}"/>
              </a:ext>
            </a:extLst>
          </p:cNvPr>
          <p:cNvSpPr txBox="1"/>
          <p:nvPr/>
        </p:nvSpPr>
        <p:spPr>
          <a:xfrm>
            <a:off x="838200" y="1546309"/>
            <a:ext cx="47916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파라미터 변수</a:t>
            </a:r>
            <a:endParaRPr lang="en-US" altLang="ko-KR" b="1" dirty="0"/>
          </a:p>
          <a:p>
            <a:r>
              <a:rPr lang="ko-KR" altLang="en-US" dirty="0"/>
              <a:t>파라미터 변수는 </a:t>
            </a:r>
            <a:r>
              <a:rPr lang="en-US" altLang="ko-KR" dirty="0"/>
              <a:t>$0, $1, $2… </a:t>
            </a:r>
            <a:r>
              <a:rPr lang="ko-KR" altLang="en-US" dirty="0"/>
              <a:t>의 형태를 가짐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전체 파라미터는 </a:t>
            </a:r>
            <a:r>
              <a:rPr lang="en-US" altLang="ko-KR" b="1" dirty="0"/>
              <a:t>$*</a:t>
            </a:r>
            <a:r>
              <a:rPr lang="ko-KR" altLang="en-US" b="1" dirty="0"/>
              <a:t>로 표현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683ADC-29CF-45A6-944F-F20A9482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58" y="2746637"/>
            <a:ext cx="10079458" cy="10570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BAC63A-4EA9-4FB7-B366-6A62A0D83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361" y="3983185"/>
            <a:ext cx="4251839" cy="11305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5EC96E-AD37-4259-953F-9B66B90C6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362" y="5610073"/>
            <a:ext cx="4251839" cy="10570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4E9701-F326-4147-ACC1-98ABEC338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402075"/>
            <a:ext cx="4192996" cy="1423312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1B5E042-7AF8-4348-B89A-1BC748AFCDED}"/>
              </a:ext>
            </a:extLst>
          </p:cNvPr>
          <p:cNvCxnSpPr/>
          <p:nvPr/>
        </p:nvCxnSpPr>
        <p:spPr>
          <a:xfrm flipH="1">
            <a:off x="8037095" y="4170947"/>
            <a:ext cx="962526" cy="64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2674845-733C-49A2-9F10-607D070AFB76}"/>
              </a:ext>
            </a:extLst>
          </p:cNvPr>
          <p:cNvCxnSpPr>
            <a:cxnSpLocks/>
          </p:cNvCxnSpPr>
          <p:nvPr/>
        </p:nvCxnSpPr>
        <p:spPr>
          <a:xfrm flipH="1">
            <a:off x="9256295" y="4219073"/>
            <a:ext cx="561473" cy="2406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C27FAA7-1980-416D-9EBF-8BA292F5711C}"/>
              </a:ext>
            </a:extLst>
          </p:cNvPr>
          <p:cNvCxnSpPr>
            <a:cxnSpLocks/>
          </p:cNvCxnSpPr>
          <p:nvPr/>
        </p:nvCxnSpPr>
        <p:spPr>
          <a:xfrm flipH="1">
            <a:off x="7363326" y="4219073"/>
            <a:ext cx="2807369" cy="465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1AB0668-707D-4C86-B4DA-06DBD7DA98FE}"/>
              </a:ext>
            </a:extLst>
          </p:cNvPr>
          <p:cNvCxnSpPr>
            <a:cxnSpLocks/>
          </p:cNvCxnSpPr>
          <p:nvPr/>
        </p:nvCxnSpPr>
        <p:spPr>
          <a:xfrm flipH="1">
            <a:off x="9240253" y="4235115"/>
            <a:ext cx="1251285" cy="657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D18CF88-0F90-478E-8C1B-786D23DE406A}"/>
              </a:ext>
            </a:extLst>
          </p:cNvPr>
          <p:cNvCxnSpPr>
            <a:cxnSpLocks/>
          </p:cNvCxnSpPr>
          <p:nvPr/>
        </p:nvCxnSpPr>
        <p:spPr>
          <a:xfrm flipH="1">
            <a:off x="7908758" y="5825387"/>
            <a:ext cx="1090863" cy="941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8C2621B-CE37-4B36-BF68-900CA195A3DC}"/>
              </a:ext>
            </a:extLst>
          </p:cNvPr>
          <p:cNvCxnSpPr>
            <a:cxnSpLocks/>
          </p:cNvCxnSpPr>
          <p:nvPr/>
        </p:nvCxnSpPr>
        <p:spPr>
          <a:xfrm flipH="1">
            <a:off x="9256295" y="5873513"/>
            <a:ext cx="561473" cy="2406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9C68012-84B9-47D7-A49C-840EFA10DB77}"/>
              </a:ext>
            </a:extLst>
          </p:cNvPr>
          <p:cNvCxnSpPr>
            <a:cxnSpLocks/>
          </p:cNvCxnSpPr>
          <p:nvPr/>
        </p:nvCxnSpPr>
        <p:spPr>
          <a:xfrm flipH="1">
            <a:off x="7363326" y="5873513"/>
            <a:ext cx="2807369" cy="465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9370A9C-C387-450C-8084-73AA19EC7DD9}"/>
              </a:ext>
            </a:extLst>
          </p:cNvPr>
          <p:cNvCxnSpPr>
            <a:cxnSpLocks/>
          </p:cNvCxnSpPr>
          <p:nvPr/>
        </p:nvCxnSpPr>
        <p:spPr>
          <a:xfrm flipH="1">
            <a:off x="9240254" y="5845188"/>
            <a:ext cx="1251284" cy="702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39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842</Words>
  <Application>Microsoft Office PowerPoint</Application>
  <PresentationFormat>와이드스크린</PresentationFormat>
  <Paragraphs>153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Linux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  <vt:lpstr>Shell 스크립트 프로그래밍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이 창우</dc:creator>
  <cp:lastModifiedBy>이 창우</cp:lastModifiedBy>
  <cp:revision>162</cp:revision>
  <dcterms:created xsi:type="dcterms:W3CDTF">2020-02-24T00:07:42Z</dcterms:created>
  <dcterms:modified xsi:type="dcterms:W3CDTF">2020-02-24T01:41:50Z</dcterms:modified>
</cp:coreProperties>
</file>