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7" r:id="rId20"/>
    <p:sldId id="274" r:id="rId21"/>
    <p:sldId id="278" r:id="rId22"/>
    <p:sldId id="275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9397E-A666-4A12-9A78-153F2F93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5C695-B3B0-4C7E-8FB8-F18B9CEDD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617A2-420B-4A54-9195-596DF57C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14F2F-3088-4836-BDF7-94C7C6B6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22EA1-A423-4B2D-B3A3-50507FFD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F157-44E4-4D13-AFE5-B29329FA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2A5A6-E5DB-4F83-938A-96E1D80BA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5EC2-EB68-4E62-8DA0-42A155DC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527AC-9C8B-473A-BF17-CB39796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EA4D7-853F-4008-865B-BBC5735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C3E20-1BD9-4648-9F7E-C8CFDAD0A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19C96-11F0-45A6-80F3-972F3701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CBE06-51AA-41E7-9F31-089D33E1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9CA4A-937D-430F-939C-B58E4D05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54A8A-CED4-4F5F-B32B-E5D7CBAC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C0C9B-E352-45F0-92F0-59728ACB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F485-3D3F-4DC6-BB80-9CB3AABD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E0059-EBE2-4685-975E-1F7A22D5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A01A4-538F-4CAE-9410-A4460EE5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F6286-83FC-4A5E-8E1E-E6BF2BBF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5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EE8C9-394D-4EEF-933D-1A5A3943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B645D-0824-494B-A985-5320338B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A0DF8-EF6E-4E47-828D-CD0F2DE7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0A9B1-4F4D-4357-A170-386CD2F7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F3900-43CD-4416-84F9-FA0A4657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2DF8B-A1CF-4159-8341-B7065611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8313E-6812-4D9D-9CF9-C2349AFF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E5754-04DA-4C08-AED4-F588B361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9D5F9-5449-4412-A8EF-3A002F3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2F169-A7AC-4CEC-87BD-CC0BCF5E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B3AC1-1C8A-4D7D-9D8F-3A11E106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2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7A20-5DA9-485C-B4BD-B2234A2E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20F85-742C-43B8-97D1-1AB079C8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B2EA1-865B-487E-AE49-1742B825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935D47-D7B1-468A-99A1-4590DEBE9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0FE1F4-9179-41E6-86A7-A51411D61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7488DC-1BF7-4E17-8FA5-444F38B2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5A8AA-CF0D-495C-A78A-C2723AFD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1F730B-A82F-4DA5-BF17-12B3E11C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34AB1-795A-48A6-9412-D9895D5C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BE986-A2FB-4F0A-97B2-40DA1250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78CE77-B54A-42EB-9CF2-8A0004CC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1B3C6-12F8-42A0-B7D8-45CC81FA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2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7F8538-8AD5-4BFE-921D-47D0A520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B0CD9-D110-4986-A78A-3A0CE4F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3AB23F-7F26-4FE1-BC9F-02C5BDF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7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658C-E13D-4554-BD87-DEBBFD58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35EAB-89B2-47A4-B3F2-C355B06D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877BB-D0EE-4A7E-89AF-07420D8D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059A-4814-4C36-B8C9-46165464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8CED3-C218-45E1-9DCE-CAB68709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F78FD-D634-47B8-BE51-095FE9A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3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84EFF-52E2-4731-B593-BBD83D8E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0274D-49E1-4D37-872F-3212B260C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C34DA-AFA1-473A-A4EB-CA9A25437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E216F-9F2F-4A74-A5F0-8CFE7D4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9BCCB-2533-4736-B22F-753CAA97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ABFC5-B074-41EB-9526-606363C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958870-6286-473F-9557-CE366B50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5F7A-D83D-4CBF-872C-01CF031E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6D964-1075-4C80-ABBA-688474DF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BC44-AC46-42E7-9C12-9E07AC573EE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AEAE8-A14A-4E5A-B549-C04FB6872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4D4A0-51F4-4C0A-B5E4-52CE3869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22BD-6962-4DD9-95C9-7D14A33B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F8796-3A52-49DE-8165-C0EEF44CB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1D93-86BC-4292-B0DF-64A433C6E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0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RAID, RAID0, RAID1, RAID5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BCCA4-29B5-4F89-BFAD-3011EE05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70" y="1690688"/>
            <a:ext cx="8577028" cy="45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RAID, RAID0, RAID1, RAID5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F18B4E-2ADB-41E3-9F84-71DBC7C5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3" y="1690688"/>
            <a:ext cx="5358066" cy="47112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E403E40-968B-48B2-9BF5-65AECE742251}"/>
              </a:ext>
            </a:extLst>
          </p:cNvPr>
          <p:cNvSpPr/>
          <p:nvPr/>
        </p:nvSpPr>
        <p:spPr>
          <a:xfrm>
            <a:off x="545429" y="2743200"/>
            <a:ext cx="1315453" cy="1315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C24ACB-B0C9-4861-8B6B-83729A00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2" y="2359693"/>
            <a:ext cx="5486398" cy="3537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490379-0FFE-420B-BC00-21876F73C3C9}"/>
              </a:ext>
            </a:extLst>
          </p:cNvPr>
          <p:cNvSpPr/>
          <p:nvPr/>
        </p:nvSpPr>
        <p:spPr>
          <a:xfrm>
            <a:off x="9240250" y="2614864"/>
            <a:ext cx="2229855" cy="256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0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RAID, RAID0, RAID1, RAID5 </a:t>
            </a:r>
            <a:r>
              <a:rPr lang="ko-KR" altLang="en-US" dirty="0"/>
              <a:t>구현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434653-4E48-4C43-A4C5-EBAF1EAAA589}"/>
              </a:ext>
            </a:extLst>
          </p:cNvPr>
          <p:cNvGrpSpPr/>
          <p:nvPr/>
        </p:nvGrpSpPr>
        <p:grpSpPr>
          <a:xfrm>
            <a:off x="838200" y="3744369"/>
            <a:ext cx="10867077" cy="963163"/>
            <a:chOff x="838200" y="3244334"/>
            <a:chExt cx="10867077" cy="963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FE5140-AB58-4739-837D-55934D316251}"/>
                </a:ext>
              </a:extLst>
            </p:cNvPr>
            <p:cNvSpPr txBox="1"/>
            <p:nvPr/>
          </p:nvSpPr>
          <p:spPr>
            <a:xfrm>
              <a:off x="838200" y="3244334"/>
              <a:ext cx="10867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파티션 나누기 </a:t>
              </a:r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ym typeface="Wingdings" panose="05000000000000000000" pitchFamily="2" charset="2"/>
                </a:rPr>
                <a:t>나눈 파티션 묶기</a:t>
              </a:r>
              <a:r>
                <a:rPr lang="en-US" altLang="ko-KR" dirty="0">
                  <a:sym typeface="Wingdings" panose="05000000000000000000" pitchFamily="2" charset="2"/>
                </a:rPr>
                <a:t>  </a:t>
              </a:r>
              <a:r>
                <a:rPr lang="ko-KR" altLang="en-US" dirty="0">
                  <a:sym typeface="Wingdings" panose="05000000000000000000" pitchFamily="2" charset="2"/>
                </a:rPr>
                <a:t>포맷 </a:t>
              </a:r>
              <a:r>
                <a:rPr lang="en-US" altLang="ko-KR" dirty="0">
                  <a:sym typeface="Wingdings" panose="05000000000000000000" pitchFamily="2" charset="2"/>
                </a:rPr>
                <a:t> </a:t>
              </a:r>
              <a:r>
                <a:rPr lang="ko-KR" altLang="en-US" dirty="0" err="1">
                  <a:sym typeface="Wingdings" panose="05000000000000000000" pitchFamily="2" charset="2"/>
                </a:rPr>
                <a:t>마운트할</a:t>
              </a:r>
              <a:r>
                <a:rPr lang="ko-KR" altLang="en-US" dirty="0">
                  <a:sym typeface="Wingdings" panose="05000000000000000000" pitchFamily="2" charset="2"/>
                </a:rPr>
                <a:t> 폴더 생성</a:t>
              </a:r>
              <a:r>
                <a:rPr lang="en-US" altLang="ko-KR" dirty="0">
                  <a:sym typeface="Wingdings" panose="05000000000000000000" pitchFamily="2" charset="2"/>
                </a:rPr>
                <a:t>  </a:t>
              </a:r>
              <a:r>
                <a:rPr lang="ko-KR" altLang="en-US" dirty="0">
                  <a:sym typeface="Wingdings" panose="05000000000000000000" pitchFamily="2" charset="2"/>
                </a:rPr>
                <a:t>마운트 </a:t>
              </a:r>
              <a:r>
                <a:rPr lang="en-US" altLang="ko-KR" dirty="0">
                  <a:sym typeface="Wingdings" panose="05000000000000000000" pitchFamily="2" charset="2"/>
                </a:rPr>
                <a:t> </a:t>
              </a:r>
              <a:r>
                <a:rPr lang="ko-KR" altLang="en-US" dirty="0">
                  <a:sym typeface="Wingdings" panose="05000000000000000000" pitchFamily="2" charset="2"/>
                </a:rPr>
                <a:t>재시작해도 설정 되게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F1E616-34C1-4998-B9DE-7659FD99189C}"/>
                </a:ext>
              </a:extLst>
            </p:cNvPr>
            <p:cNvSpPr/>
            <p:nvPr/>
          </p:nvSpPr>
          <p:spPr>
            <a:xfrm>
              <a:off x="1161675" y="3533092"/>
              <a:ext cx="11945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fdisk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sda</a:t>
              </a:r>
              <a:r>
                <a:rPr lang="en-US" altLang="ko-KR" dirty="0"/>
                <a:t>, </a:t>
              </a:r>
              <a:r>
                <a:rPr lang="en-US" altLang="ko-KR" dirty="0" err="1"/>
                <a:t>sdb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F89259B-8C3C-4434-93F4-4B61AE250C6F}"/>
                </a:ext>
              </a:extLst>
            </p:cNvPr>
            <p:cNvSpPr/>
            <p:nvPr/>
          </p:nvSpPr>
          <p:spPr>
            <a:xfrm>
              <a:off x="3134027" y="3533092"/>
              <a:ext cx="11320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en-US" altLang="ko-KR" dirty="0" err="1">
                  <a:sym typeface="Wingdings" panose="05000000000000000000" pitchFamily="2" charset="2"/>
                </a:rPr>
                <a:t>mdadm</a:t>
              </a:r>
              <a:r>
                <a:rPr lang="en-US" altLang="ko-KR" dirty="0">
                  <a:sym typeface="Wingdings" panose="05000000000000000000" pitchFamily="2" charset="2"/>
                </a:rPr>
                <a:t>)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F73F84-7E9D-44F1-A135-02319C692E77}"/>
                </a:ext>
              </a:extLst>
            </p:cNvPr>
            <p:cNvSpPr/>
            <p:nvPr/>
          </p:nvSpPr>
          <p:spPr>
            <a:xfrm>
              <a:off x="4230982" y="3561166"/>
              <a:ext cx="20329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en-US" altLang="ko-KR" dirty="0"/>
                <a:t>mkfs.ext4)</a:t>
              </a:r>
            </a:p>
            <a:p>
              <a:pPr algn="ctr"/>
              <a:r>
                <a:rPr lang="en-US" altLang="ko-KR" dirty="0"/>
                <a:t>(sda1, sda2, md9)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4F3D7D-DC76-4CE8-8435-BD79525D9EAD}"/>
                </a:ext>
              </a:extLst>
            </p:cNvPr>
            <p:cNvSpPr/>
            <p:nvPr/>
          </p:nvSpPr>
          <p:spPr>
            <a:xfrm>
              <a:off x="6442178" y="3561166"/>
              <a:ext cx="9203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en-US" altLang="ko-KR" dirty="0" err="1"/>
                <a:t>mkdir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64CBEE-6B65-4990-834C-D7F1790D4845}"/>
                </a:ext>
              </a:extLst>
            </p:cNvPr>
            <p:cNvSpPr/>
            <p:nvPr/>
          </p:nvSpPr>
          <p:spPr>
            <a:xfrm>
              <a:off x="8064116" y="3561166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en-US" altLang="ko-KR" dirty="0"/>
                <a:t>mount)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DA0CCEE-E0CF-494B-86F8-295660A8F5AA}"/>
                </a:ext>
              </a:extLst>
            </p:cNvPr>
            <p:cNvSpPr/>
            <p:nvPr/>
          </p:nvSpPr>
          <p:spPr>
            <a:xfrm>
              <a:off x="9383533" y="3561166"/>
              <a:ext cx="19495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en-US" altLang="ko-KR" dirty="0" err="1">
                  <a:sym typeface="Wingdings" panose="05000000000000000000" pitchFamily="2" charset="2"/>
                </a:rPr>
                <a:t>gedit</a:t>
              </a:r>
              <a:r>
                <a:rPr lang="en-US" altLang="ko-KR" dirty="0">
                  <a:sym typeface="Wingdings" panose="05000000000000000000" pitchFamily="2" charset="2"/>
                </a:rPr>
                <a:t> /</a:t>
              </a:r>
              <a:r>
                <a:rPr lang="en-US" altLang="ko-KR" dirty="0" err="1">
                  <a:sym typeface="Wingdings" panose="05000000000000000000" pitchFamily="2" charset="2"/>
                </a:rPr>
                <a:t>etc</a:t>
              </a:r>
              <a:r>
                <a:rPr lang="en-US" altLang="ko-KR" dirty="0">
                  <a:sym typeface="Wingdings" panose="05000000000000000000" pitchFamily="2" charset="2"/>
                </a:rPr>
                <a:t>/</a:t>
              </a:r>
              <a:r>
                <a:rPr lang="en-US" altLang="ko-KR" dirty="0" err="1">
                  <a:sym typeface="Wingdings" panose="05000000000000000000" pitchFamily="2" charset="2"/>
                </a:rPr>
                <a:t>fstab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7A2398-27C3-4D9D-944A-26EF71B0374A}"/>
              </a:ext>
            </a:extLst>
          </p:cNvPr>
          <p:cNvSpPr/>
          <p:nvPr/>
        </p:nvSpPr>
        <p:spPr>
          <a:xfrm>
            <a:off x="509912" y="1621177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 : </a:t>
            </a:r>
            <a:r>
              <a:rPr lang="ko-KR" altLang="en-US" sz="2400" dirty="0">
                <a:sym typeface="Wingdings" panose="05000000000000000000" pitchFamily="2" charset="2"/>
              </a:rPr>
              <a:t>생 </a:t>
            </a:r>
            <a:r>
              <a:rPr lang="ko-KR" altLang="en-US" sz="2400" dirty="0" err="1">
                <a:sym typeface="Wingdings" panose="05000000000000000000" pitchFamily="2" charset="2"/>
              </a:rPr>
              <a:t>략</a:t>
            </a:r>
            <a:r>
              <a:rPr lang="ko-KR" altLang="en-US" sz="2400" dirty="0">
                <a:sym typeface="Wingdings" panose="05000000000000000000" pitchFamily="2" charset="2"/>
              </a:rPr>
              <a:t> 가 능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98214E-D091-4393-8E4B-CD91EE59C234}"/>
              </a:ext>
            </a:extLst>
          </p:cNvPr>
          <p:cNvSpPr/>
          <p:nvPr/>
        </p:nvSpPr>
        <p:spPr>
          <a:xfrm>
            <a:off x="509912" y="2082842"/>
            <a:ext cx="152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 : </a:t>
            </a:r>
            <a:r>
              <a:rPr lang="ko-KR" altLang="en-US" sz="2400" dirty="0">
                <a:sym typeface="Wingdings" panose="05000000000000000000" pitchFamily="2" charset="2"/>
              </a:rPr>
              <a:t>필 수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4ED94C-F49E-440F-B402-19A1AE53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6314375"/>
            <a:ext cx="11357812" cy="357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9A91C5-C5EF-46FB-B859-DB8915F7C935}"/>
              </a:ext>
            </a:extLst>
          </p:cNvPr>
          <p:cNvSpPr/>
          <p:nvPr/>
        </p:nvSpPr>
        <p:spPr>
          <a:xfrm>
            <a:off x="5863801" y="317861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ym typeface="Wingdings" panose="05000000000000000000" pitchFamily="2" charset="2"/>
              </a:rPr>
              <a:t>순서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63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RAID, RAID0, RAID1, RAID5 </a:t>
            </a:r>
            <a:r>
              <a:rPr lang="ko-KR" altLang="en-US" dirty="0"/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4B4C1-B63C-42EF-8CA9-6EE4A1441ABB}"/>
              </a:ext>
            </a:extLst>
          </p:cNvPr>
          <p:cNvSpPr txBox="1"/>
          <p:nvPr/>
        </p:nvSpPr>
        <p:spPr>
          <a:xfrm>
            <a:off x="838200" y="2203291"/>
            <a:ext cx="66332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ls –l /dev/</a:t>
            </a:r>
            <a:r>
              <a:rPr lang="en-US" altLang="ko-KR" sz="1600" dirty="0" err="1"/>
              <a:t>sd</a:t>
            </a:r>
            <a:r>
              <a:rPr lang="en-US" altLang="ko-KR" sz="1600" dirty="0"/>
              <a:t>*</a:t>
            </a:r>
          </a:p>
          <a:p>
            <a:pPr marL="342900" indent="-342900">
              <a:buAutoNum type="arabicPeriod"/>
            </a:pPr>
            <a:r>
              <a:rPr lang="en-US" altLang="ko-KR" sz="1600" dirty="0" err="1"/>
              <a:t>fdisk</a:t>
            </a:r>
            <a:r>
              <a:rPr lang="en-US" altLang="ko-KR" sz="1600" dirty="0"/>
              <a:t> /dev/</a:t>
            </a:r>
            <a:r>
              <a:rPr lang="en-US" altLang="ko-KR" sz="1600" dirty="0" err="1"/>
              <a:t>sdb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 n  p  1  Enter  Enter  p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ym typeface="Wingdings" panose="05000000000000000000" pitchFamily="2" charset="2"/>
              </a:rPr>
              <a:t>t</a:t>
            </a:r>
            <a:r>
              <a:rPr lang="ko-KR" altLang="en-US" sz="1600" dirty="0">
                <a:sym typeface="Wingdings" panose="05000000000000000000" pitchFamily="2" charset="2"/>
              </a:rPr>
              <a:t>로 </a:t>
            </a:r>
            <a:r>
              <a:rPr lang="en-US" altLang="ko-KR" sz="1600" dirty="0">
                <a:sym typeface="Wingdings" panose="05000000000000000000" pitchFamily="2" charset="2"/>
              </a:rPr>
              <a:t>Type</a:t>
            </a:r>
            <a:r>
              <a:rPr lang="ko-KR" altLang="en-US" sz="1600" dirty="0">
                <a:sym typeface="Wingdings" panose="05000000000000000000" pitchFamily="2" charset="2"/>
              </a:rPr>
              <a:t>를 </a:t>
            </a:r>
            <a:r>
              <a:rPr lang="en-US" altLang="ko-KR" sz="1600" b="1" dirty="0">
                <a:sym typeface="Wingdings" panose="05000000000000000000" pitchFamily="2" charset="2"/>
              </a:rPr>
              <a:t>Linux raid auto</a:t>
            </a:r>
            <a:r>
              <a:rPr lang="ko-KR" altLang="en-US" sz="1600" dirty="0">
                <a:sym typeface="Wingdings" panose="05000000000000000000" pitchFamily="2" charset="2"/>
              </a:rPr>
              <a:t>로 바꿔야 한다 </a:t>
            </a:r>
            <a:r>
              <a:rPr lang="en-US" altLang="ko-KR" sz="1600" dirty="0">
                <a:sym typeface="Wingdings" panose="05000000000000000000" pitchFamily="2" charset="2"/>
              </a:rPr>
              <a:t> L </a:t>
            </a:r>
            <a:r>
              <a:rPr lang="ko-KR" altLang="en-US" sz="1600" dirty="0">
                <a:sym typeface="Wingdings" panose="05000000000000000000" pitchFamily="2" charset="2"/>
              </a:rPr>
              <a:t>로 확인가능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en-US" altLang="ko-KR" sz="1600" dirty="0" err="1">
                <a:sym typeface="Wingdings" panose="05000000000000000000" pitchFamily="2" charset="2"/>
              </a:rPr>
              <a:t>fd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ym typeface="Wingdings" panose="05000000000000000000" pitchFamily="2" charset="2"/>
              </a:rPr>
              <a:t>p</a:t>
            </a:r>
            <a:r>
              <a:rPr lang="ko-KR" altLang="en-US" sz="1600" dirty="0">
                <a:sym typeface="Wingdings" panose="05000000000000000000" pitchFamily="2" charset="2"/>
              </a:rPr>
              <a:t>로 다시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ym typeface="Wingdings" panose="05000000000000000000" pitchFamily="2" charset="2"/>
              </a:rPr>
              <a:t>w</a:t>
            </a:r>
            <a:r>
              <a:rPr lang="ko-KR" altLang="en-US" sz="1600" dirty="0">
                <a:sym typeface="Wingdings" panose="05000000000000000000" pitchFamily="2" charset="2"/>
              </a:rPr>
              <a:t>로 적용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ym typeface="Wingdings" panose="05000000000000000000" pitchFamily="2" charset="2"/>
              </a:rPr>
              <a:t>나머지 똑같이 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en-US" altLang="ko-KR" sz="1600" b="1" dirty="0" err="1">
                <a:sym typeface="Wingdings" panose="05000000000000000000" pitchFamily="2" charset="2"/>
              </a:rPr>
              <a:t>sdj</a:t>
            </a:r>
            <a:r>
              <a:rPr lang="ko-KR" altLang="en-US" sz="1600" b="1" dirty="0">
                <a:sym typeface="Wingdings" panose="05000000000000000000" pitchFamily="2" charset="2"/>
              </a:rPr>
              <a:t> 까지 있을 것임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068DD-85F4-4FBD-B2CB-ACB285BC8567}"/>
              </a:ext>
            </a:extLst>
          </p:cNvPr>
          <p:cNvSpPr txBox="1"/>
          <p:nvPr/>
        </p:nvSpPr>
        <p:spPr>
          <a:xfrm>
            <a:off x="838200" y="4616116"/>
            <a:ext cx="7098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ym typeface="Wingdings" panose="05000000000000000000" pitchFamily="2" charset="2"/>
              </a:rPr>
              <a:t>RAID</a:t>
            </a:r>
            <a:r>
              <a:rPr lang="ko-KR" altLang="en-US" sz="1600" b="1" dirty="0">
                <a:sym typeface="Wingdings" panose="05000000000000000000" pitchFamily="2" charset="2"/>
              </a:rPr>
              <a:t> 설정 하다가 실패를 할 수가 있다 그래서 </a:t>
            </a:r>
            <a:r>
              <a:rPr lang="en-US" altLang="ko-KR" sz="1600" b="1" dirty="0">
                <a:sym typeface="Wingdings" panose="05000000000000000000" pitchFamily="2" charset="2"/>
              </a:rPr>
              <a:t>Snapshot</a:t>
            </a:r>
            <a:r>
              <a:rPr lang="ko-KR" altLang="en-US" sz="1600" b="1" dirty="0">
                <a:sym typeface="Wingdings" panose="05000000000000000000" pitchFamily="2" charset="2"/>
              </a:rPr>
              <a:t>을 하나 찍어 놓자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(Workstation</a:t>
            </a:r>
            <a:r>
              <a:rPr lang="ko-KR" altLang="en-US" sz="1600" b="1" dirty="0">
                <a:sym typeface="Wingdings" panose="05000000000000000000" pitchFamily="2" charset="2"/>
              </a:rPr>
              <a:t>으로 복구 위치 지정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9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AF450-EFDF-4875-A336-202A7641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78"/>
            <a:ext cx="3115110" cy="104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6887F-E057-40D6-A492-0B1AB68B1E73}"/>
              </a:ext>
            </a:extLst>
          </p:cNvPr>
          <p:cNvSpPr txBox="1"/>
          <p:nvPr/>
        </p:nvSpPr>
        <p:spPr>
          <a:xfrm>
            <a:off x="838200" y="257007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mdadm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 </a:t>
            </a:r>
            <a:r>
              <a:rPr lang="ko-KR" altLang="en-US" b="1" dirty="0">
                <a:sym typeface="Wingdings" panose="05000000000000000000" pitchFamily="2" charset="2"/>
              </a:rPr>
              <a:t>명령어 중요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B62E-673A-4236-9903-22DA195475ED}"/>
              </a:ext>
            </a:extLst>
          </p:cNvPr>
          <p:cNvGrpSpPr/>
          <p:nvPr/>
        </p:nvGrpSpPr>
        <p:grpSpPr>
          <a:xfrm>
            <a:off x="4596399" y="1690688"/>
            <a:ext cx="7284585" cy="4482894"/>
            <a:chOff x="4714910" y="1429178"/>
            <a:chExt cx="7284585" cy="44828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E54F29-4D12-413F-A6AC-295633A3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910" y="1690688"/>
              <a:ext cx="7047564" cy="422138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DFFCA-B50C-4828-BE2A-E0C715C06BE4}"/>
                </a:ext>
              </a:extLst>
            </p:cNvPr>
            <p:cNvSpPr/>
            <p:nvPr/>
          </p:nvSpPr>
          <p:spPr>
            <a:xfrm>
              <a:off x="9368589" y="1429178"/>
              <a:ext cx="2630906" cy="49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8">
            <a:extLst>
              <a:ext uri="{FF2B5EF4-FFF2-40B4-BE49-F238E27FC236}">
                <a16:creationId xmlns:a16="http://schemas.microsoft.com/office/drawing/2014/main" id="{183836CB-A177-4F51-97EB-658C3CE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907D8-76F4-47E8-A97B-313E87956634}"/>
              </a:ext>
            </a:extLst>
          </p:cNvPr>
          <p:cNvSpPr txBox="1"/>
          <p:nvPr/>
        </p:nvSpPr>
        <p:spPr>
          <a:xfrm>
            <a:off x="838200" y="3733928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논리 볼륨으로 묶어준다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mdadm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85B52F-EDF4-4721-B3FC-C236566E3FAB}"/>
              </a:ext>
            </a:extLst>
          </p:cNvPr>
          <p:cNvSpPr/>
          <p:nvPr/>
        </p:nvSpPr>
        <p:spPr>
          <a:xfrm>
            <a:off x="6833935" y="2438400"/>
            <a:ext cx="2422360" cy="1780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0A2F7-548E-475A-BECB-9E4579CF2B91}"/>
              </a:ext>
            </a:extLst>
          </p:cNvPr>
          <p:cNvSpPr txBox="1"/>
          <p:nvPr/>
        </p:nvSpPr>
        <p:spPr>
          <a:xfrm>
            <a:off x="8982542" y="222824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7316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53211-9E39-4D8B-B8F0-36689A6B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1512188"/>
            <a:ext cx="11357812" cy="35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955AA2-9B64-4BFD-B490-56F2B5A04A37}"/>
              </a:ext>
            </a:extLst>
          </p:cNvPr>
          <p:cNvSpPr txBox="1"/>
          <p:nvPr/>
        </p:nvSpPr>
        <p:spPr>
          <a:xfrm>
            <a:off x="3422037" y="1985339"/>
            <a:ext cx="5347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–create /dev/md9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묶을 녀석의 폴더 이름</a:t>
            </a:r>
            <a:endParaRPr lang="en-US" altLang="ko-KR" b="1" dirty="0"/>
          </a:p>
          <a:p>
            <a:pPr algn="ctr"/>
            <a:r>
              <a:rPr lang="en-US" altLang="ko-KR" b="1" dirty="0"/>
              <a:t>--level : </a:t>
            </a:r>
            <a:r>
              <a:rPr lang="ko-KR" altLang="en-US" b="1" dirty="0"/>
              <a:t>묶일 종류</a:t>
            </a:r>
            <a:endParaRPr lang="en-US" altLang="ko-KR" b="1" dirty="0"/>
          </a:p>
          <a:p>
            <a:pPr algn="ctr"/>
            <a:r>
              <a:rPr lang="en-US" altLang="ko-KR" b="1" dirty="0"/>
              <a:t>--raid-devices : </a:t>
            </a:r>
            <a:r>
              <a:rPr lang="ko-KR" altLang="en-US" b="1" dirty="0"/>
              <a:t>묶일 파티션 개수</a:t>
            </a:r>
            <a:r>
              <a:rPr lang="en-US" altLang="ko-KR" b="1" dirty="0"/>
              <a:t> (</a:t>
            </a:r>
            <a:r>
              <a:rPr lang="ko-KR" altLang="en-US" b="1" dirty="0"/>
              <a:t>하드디스크</a:t>
            </a:r>
            <a:r>
              <a:rPr lang="en-US" altLang="ko-KR" b="1" dirty="0"/>
              <a:t>)</a:t>
            </a:r>
          </a:p>
          <a:p>
            <a:pPr algn="ctr"/>
            <a:r>
              <a:rPr lang="en-US" altLang="ko-KR" b="1" dirty="0"/>
              <a:t>/dev/sdb1 /dev/sdc1 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  <a:r>
              <a:rPr lang="ko-KR" altLang="en-US" b="1" dirty="0">
                <a:sym typeface="Wingdings" panose="05000000000000000000" pitchFamily="2" charset="2"/>
              </a:rPr>
              <a:t> 묶일 파티션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하드디스크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D0397-2BE1-4BAE-B9D0-F86E31A8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4" y="4629497"/>
            <a:ext cx="11357812" cy="515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45300-D94A-4E83-B32E-30987B30F3AE}"/>
              </a:ext>
            </a:extLst>
          </p:cNvPr>
          <p:cNvSpPr txBox="1"/>
          <p:nvPr/>
        </p:nvSpPr>
        <p:spPr>
          <a:xfrm>
            <a:off x="4842298" y="534581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적용이 잘 됐는지 확인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6647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71A24-F4CB-4E8F-9F3F-276D41D2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86335-828E-43AB-B349-85C66D4F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93" y="1605636"/>
            <a:ext cx="7090611" cy="5168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5FB4F-9F6C-41A1-AC89-F014DFFE2196}"/>
              </a:ext>
            </a:extLst>
          </p:cNvPr>
          <p:cNvSpPr txBox="1"/>
          <p:nvPr/>
        </p:nvSpPr>
        <p:spPr>
          <a:xfrm>
            <a:off x="1049369" y="3543791"/>
            <a:ext cx="307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mdadm</a:t>
            </a:r>
            <a:r>
              <a:rPr lang="ko-KR" altLang="en-US" b="1" dirty="0"/>
              <a:t> </a:t>
            </a:r>
            <a:r>
              <a:rPr lang="en-US" altLang="ko-KR" b="1" dirty="0"/>
              <a:t>--detail</a:t>
            </a:r>
            <a:r>
              <a:rPr lang="ko-KR" altLang="en-US" b="1" dirty="0"/>
              <a:t> </a:t>
            </a:r>
            <a:r>
              <a:rPr lang="en-US" altLang="ko-KR" b="1" dirty="0"/>
              <a:t>/dev/md9</a:t>
            </a:r>
          </a:p>
          <a:p>
            <a:pPr algn="ctr"/>
            <a:r>
              <a:rPr lang="ko-KR" altLang="en-US" b="1" dirty="0"/>
              <a:t>적용이 잘 됐는지 확인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D008AE-715E-43B3-BC66-A63C6102226E}"/>
              </a:ext>
            </a:extLst>
          </p:cNvPr>
          <p:cNvSpPr/>
          <p:nvPr/>
        </p:nvSpPr>
        <p:spPr>
          <a:xfrm>
            <a:off x="5598692" y="2358190"/>
            <a:ext cx="1844845" cy="19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36315-6529-4A45-A911-BAECDBBAF085}"/>
              </a:ext>
            </a:extLst>
          </p:cNvPr>
          <p:cNvSpPr/>
          <p:nvPr/>
        </p:nvSpPr>
        <p:spPr>
          <a:xfrm>
            <a:off x="5358061" y="2743200"/>
            <a:ext cx="1684424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225B69-70F7-4434-B0FF-90E3E73CC795}"/>
              </a:ext>
            </a:extLst>
          </p:cNvPr>
          <p:cNvSpPr/>
          <p:nvPr/>
        </p:nvSpPr>
        <p:spPr>
          <a:xfrm>
            <a:off x="5213682" y="3834064"/>
            <a:ext cx="1764634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5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AF450-EFDF-4875-A336-202A7641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78"/>
            <a:ext cx="3115110" cy="104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6887F-E057-40D6-A492-0B1AB68B1E73}"/>
              </a:ext>
            </a:extLst>
          </p:cNvPr>
          <p:cNvSpPr txBox="1"/>
          <p:nvPr/>
        </p:nvSpPr>
        <p:spPr>
          <a:xfrm>
            <a:off x="838200" y="257007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mdadm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 </a:t>
            </a:r>
            <a:r>
              <a:rPr lang="ko-KR" altLang="en-US" b="1" dirty="0">
                <a:sym typeface="Wingdings" panose="05000000000000000000" pitchFamily="2" charset="2"/>
              </a:rPr>
              <a:t>명령어 중요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B62E-673A-4236-9903-22DA195475ED}"/>
              </a:ext>
            </a:extLst>
          </p:cNvPr>
          <p:cNvGrpSpPr/>
          <p:nvPr/>
        </p:nvGrpSpPr>
        <p:grpSpPr>
          <a:xfrm>
            <a:off x="4596399" y="1690688"/>
            <a:ext cx="7284585" cy="4482894"/>
            <a:chOff x="4714910" y="1429178"/>
            <a:chExt cx="7284585" cy="44828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E54F29-4D12-413F-A6AC-295633A3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910" y="1690688"/>
              <a:ext cx="7047564" cy="422138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DFFCA-B50C-4828-BE2A-E0C715C06BE4}"/>
                </a:ext>
              </a:extLst>
            </p:cNvPr>
            <p:cNvSpPr/>
            <p:nvPr/>
          </p:nvSpPr>
          <p:spPr>
            <a:xfrm>
              <a:off x="9368589" y="1429178"/>
              <a:ext cx="2630906" cy="49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8">
            <a:extLst>
              <a:ext uri="{FF2B5EF4-FFF2-40B4-BE49-F238E27FC236}">
                <a16:creationId xmlns:a16="http://schemas.microsoft.com/office/drawing/2014/main" id="{183836CB-A177-4F51-97EB-658C3CE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907D8-76F4-47E8-A97B-313E87956634}"/>
              </a:ext>
            </a:extLst>
          </p:cNvPr>
          <p:cNvSpPr txBox="1"/>
          <p:nvPr/>
        </p:nvSpPr>
        <p:spPr>
          <a:xfrm>
            <a:off x="838200" y="3733928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논리 볼륨으로 묶어준다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mdadm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DBCD6C-A0BD-4B8B-9012-91512D87B19D}"/>
              </a:ext>
            </a:extLst>
          </p:cNvPr>
          <p:cNvSpPr/>
          <p:nvPr/>
        </p:nvSpPr>
        <p:spPr>
          <a:xfrm>
            <a:off x="9801724" y="2502569"/>
            <a:ext cx="1764634" cy="1780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51E0A-BE13-4851-B635-A742845BC4CF}"/>
              </a:ext>
            </a:extLst>
          </p:cNvPr>
          <p:cNvSpPr txBox="1"/>
          <p:nvPr/>
        </p:nvSpPr>
        <p:spPr>
          <a:xfrm>
            <a:off x="11116142" y="229240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303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1D27C-6258-44C5-8112-3AF64EF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F1865-BDF3-405C-BAB3-E55A3D1BD1F1}"/>
              </a:ext>
            </a:extLst>
          </p:cNvPr>
          <p:cNvSpPr txBox="1"/>
          <p:nvPr/>
        </p:nvSpPr>
        <p:spPr>
          <a:xfrm>
            <a:off x="4884780" y="1655711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mkfs.ext4 /dev/md9</a:t>
            </a:r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포맷을 해준다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D69B1-957D-4F15-B3C0-14714D15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78" y="2302042"/>
            <a:ext cx="9390644" cy="3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3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AF450-EFDF-4875-A336-202A7641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78"/>
            <a:ext cx="3115110" cy="104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6887F-E057-40D6-A492-0B1AB68B1E73}"/>
              </a:ext>
            </a:extLst>
          </p:cNvPr>
          <p:cNvSpPr txBox="1"/>
          <p:nvPr/>
        </p:nvSpPr>
        <p:spPr>
          <a:xfrm>
            <a:off x="838200" y="257007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mdadm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 </a:t>
            </a:r>
            <a:r>
              <a:rPr lang="ko-KR" altLang="en-US" b="1" dirty="0">
                <a:sym typeface="Wingdings" panose="05000000000000000000" pitchFamily="2" charset="2"/>
              </a:rPr>
              <a:t>명령어 중요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B62E-673A-4236-9903-22DA195475ED}"/>
              </a:ext>
            </a:extLst>
          </p:cNvPr>
          <p:cNvGrpSpPr/>
          <p:nvPr/>
        </p:nvGrpSpPr>
        <p:grpSpPr>
          <a:xfrm>
            <a:off x="4596399" y="1690688"/>
            <a:ext cx="7284585" cy="4482894"/>
            <a:chOff x="4714910" y="1429178"/>
            <a:chExt cx="7284585" cy="44828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E54F29-4D12-413F-A6AC-295633A3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910" y="1690688"/>
              <a:ext cx="7047564" cy="422138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DFFCA-B50C-4828-BE2A-E0C715C06BE4}"/>
                </a:ext>
              </a:extLst>
            </p:cNvPr>
            <p:cNvSpPr/>
            <p:nvPr/>
          </p:nvSpPr>
          <p:spPr>
            <a:xfrm>
              <a:off x="9368589" y="1429178"/>
              <a:ext cx="2630906" cy="49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8">
            <a:extLst>
              <a:ext uri="{FF2B5EF4-FFF2-40B4-BE49-F238E27FC236}">
                <a16:creationId xmlns:a16="http://schemas.microsoft.com/office/drawing/2014/main" id="{183836CB-A177-4F51-97EB-658C3CE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907D8-76F4-47E8-A97B-313E87956634}"/>
              </a:ext>
            </a:extLst>
          </p:cNvPr>
          <p:cNvSpPr txBox="1"/>
          <p:nvPr/>
        </p:nvSpPr>
        <p:spPr>
          <a:xfrm>
            <a:off x="838200" y="3733928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논리 볼륨으로 묶어준다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mdadm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DBCD6C-A0BD-4B8B-9012-91512D87B19D}"/>
              </a:ext>
            </a:extLst>
          </p:cNvPr>
          <p:cNvSpPr/>
          <p:nvPr/>
        </p:nvSpPr>
        <p:spPr>
          <a:xfrm>
            <a:off x="9801724" y="2502569"/>
            <a:ext cx="1764634" cy="17806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51E0A-BE13-4851-B635-A742845BC4CF}"/>
              </a:ext>
            </a:extLst>
          </p:cNvPr>
          <p:cNvSpPr txBox="1"/>
          <p:nvPr/>
        </p:nvSpPr>
        <p:spPr>
          <a:xfrm>
            <a:off x="11116142" y="229240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B96CFA-4EBA-4AA5-9AF6-FE70572A50F0}"/>
              </a:ext>
            </a:extLst>
          </p:cNvPr>
          <p:cNvSpPr/>
          <p:nvPr/>
        </p:nvSpPr>
        <p:spPr>
          <a:xfrm>
            <a:off x="8502314" y="4475748"/>
            <a:ext cx="1764634" cy="1780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F3ACC-B70B-446F-858C-9D019A70DEC4}"/>
              </a:ext>
            </a:extLst>
          </p:cNvPr>
          <p:cNvSpPr txBox="1"/>
          <p:nvPr/>
        </p:nvSpPr>
        <p:spPr>
          <a:xfrm>
            <a:off x="9848815" y="432975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1659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B6104-032F-481E-BE6C-505A2D662AAA}"/>
              </a:ext>
            </a:extLst>
          </p:cNvPr>
          <p:cNvSpPr txBox="1"/>
          <p:nvPr/>
        </p:nvSpPr>
        <p:spPr>
          <a:xfrm>
            <a:off x="838200" y="132135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여러 개의 디스크를 하나의 디스크처럼 사용함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ko-KR" altLang="en-US" dirty="0"/>
              <a:t>비용 절감 </a:t>
            </a:r>
            <a:r>
              <a:rPr lang="en-US" altLang="ko-KR" dirty="0"/>
              <a:t>+ </a:t>
            </a:r>
            <a:r>
              <a:rPr lang="ko-KR" altLang="en-US" dirty="0"/>
              <a:t>신뢰성 향상 </a:t>
            </a:r>
            <a:r>
              <a:rPr lang="en-US" altLang="ko-KR" dirty="0"/>
              <a:t>+ </a:t>
            </a:r>
            <a:r>
              <a:rPr lang="ko-KR" altLang="en-US" dirty="0"/>
              <a:t>성능 향상의 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08C6-BAEA-43CD-9370-873221CD84CE}"/>
              </a:ext>
            </a:extLst>
          </p:cNvPr>
          <p:cNvSpPr txBox="1"/>
          <p:nvPr/>
        </p:nvSpPr>
        <p:spPr>
          <a:xfrm>
            <a:off x="838200" y="264855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하드웨어 </a:t>
            </a:r>
            <a:r>
              <a:rPr lang="en-US" altLang="ko-KR" b="1" dirty="0"/>
              <a:t>RAID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B656-7131-4679-94BD-1E179E7AB1C2}"/>
              </a:ext>
            </a:extLst>
          </p:cNvPr>
          <p:cNvSpPr txBox="1"/>
          <p:nvPr/>
        </p:nvSpPr>
        <p:spPr>
          <a:xfrm>
            <a:off x="838200" y="5074979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소프트웨어 </a:t>
            </a:r>
            <a:r>
              <a:rPr lang="en-US" altLang="ko-KR" b="1" dirty="0"/>
              <a:t>RAID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고가의 하드웨어 </a:t>
            </a:r>
            <a:r>
              <a:rPr lang="en-US" altLang="ko-KR" dirty="0"/>
              <a:t>RAID</a:t>
            </a:r>
            <a:r>
              <a:rPr lang="ko-KR" altLang="en-US" dirty="0"/>
              <a:t>의 대안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운영체제에서 지원하는 방식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98130-1085-4171-AF82-E2A35E57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82" y="2026765"/>
            <a:ext cx="3641798" cy="22923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5790DFE-981E-45C7-AC9C-DF2C2D952DDD}"/>
              </a:ext>
            </a:extLst>
          </p:cNvPr>
          <p:cNvSpPr/>
          <p:nvPr/>
        </p:nvSpPr>
        <p:spPr>
          <a:xfrm>
            <a:off x="2872082" y="259140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1D27C-6258-44C5-8112-3AF64EF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AA447-5629-476E-8405-D4B7CACBBA8E}"/>
              </a:ext>
            </a:extLst>
          </p:cNvPr>
          <p:cNvSpPr txBox="1"/>
          <p:nvPr/>
        </p:nvSpPr>
        <p:spPr>
          <a:xfrm>
            <a:off x="3005812" y="1655711"/>
            <a:ext cx="6180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en-US" altLang="ko-KR" b="1" dirty="0" err="1"/>
              <a:t>mkdir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en-US" altLang="ko-KR" b="1" dirty="0" err="1"/>
              <a:t>raidLinear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마운트를 하기 위해서 폴더를 생성</a:t>
            </a:r>
            <a:r>
              <a:rPr lang="en-US" altLang="ko-KR" b="1" dirty="0"/>
              <a:t>)</a:t>
            </a:r>
          </a:p>
          <a:p>
            <a:pPr algn="ctr"/>
            <a:r>
              <a:rPr lang="en-US" altLang="ko-KR" b="1" dirty="0"/>
              <a:t>2. mount /dev/md9 /</a:t>
            </a:r>
            <a:r>
              <a:rPr lang="en-US" altLang="ko-KR" b="1" dirty="0" err="1"/>
              <a:t>raidLinear</a:t>
            </a:r>
            <a:r>
              <a:rPr lang="en-US" altLang="ko-KR" b="1" dirty="0"/>
              <a:t>/ (</a:t>
            </a:r>
            <a:r>
              <a:rPr lang="ko-KR" altLang="en-US" b="1" dirty="0" err="1"/>
              <a:t>마운트하기</a:t>
            </a:r>
            <a:r>
              <a:rPr lang="en-US" altLang="ko-KR" b="1" dirty="0"/>
              <a:t>)</a:t>
            </a:r>
          </a:p>
          <a:p>
            <a:pPr algn="ctr"/>
            <a:r>
              <a:rPr lang="en-US" altLang="ko-KR" b="1" dirty="0"/>
              <a:t>3. df </a:t>
            </a:r>
            <a:r>
              <a:rPr lang="ko-KR" altLang="en-US" b="1" dirty="0"/>
              <a:t>로 </a:t>
            </a:r>
            <a:r>
              <a:rPr lang="ko-KR" altLang="en-US" b="1" dirty="0" err="1"/>
              <a:t>됬는지</a:t>
            </a:r>
            <a:r>
              <a:rPr lang="ko-KR" altLang="en-US" b="1" dirty="0"/>
              <a:t> 확인</a:t>
            </a:r>
            <a:r>
              <a:rPr lang="en-US" altLang="ko-KR" b="1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794C2A-6E4C-4A71-A027-3EB73AE2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93" y="2642666"/>
            <a:ext cx="9664014" cy="3272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4C84C8-3F01-4D59-BEB8-5194F145AA71}"/>
              </a:ext>
            </a:extLst>
          </p:cNvPr>
          <p:cNvSpPr/>
          <p:nvPr/>
        </p:nvSpPr>
        <p:spPr>
          <a:xfrm>
            <a:off x="1171072" y="5582653"/>
            <a:ext cx="1684424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AF450-EFDF-4875-A336-202A7641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78"/>
            <a:ext cx="3115110" cy="104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6887F-E057-40D6-A492-0B1AB68B1E73}"/>
              </a:ext>
            </a:extLst>
          </p:cNvPr>
          <p:cNvSpPr txBox="1"/>
          <p:nvPr/>
        </p:nvSpPr>
        <p:spPr>
          <a:xfrm>
            <a:off x="838200" y="257007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mdadm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 </a:t>
            </a:r>
            <a:r>
              <a:rPr lang="ko-KR" altLang="en-US" b="1" dirty="0">
                <a:sym typeface="Wingdings" panose="05000000000000000000" pitchFamily="2" charset="2"/>
              </a:rPr>
              <a:t>명령어 중요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B62E-673A-4236-9903-22DA195475ED}"/>
              </a:ext>
            </a:extLst>
          </p:cNvPr>
          <p:cNvGrpSpPr/>
          <p:nvPr/>
        </p:nvGrpSpPr>
        <p:grpSpPr>
          <a:xfrm>
            <a:off x="4596399" y="1690688"/>
            <a:ext cx="7284585" cy="4482894"/>
            <a:chOff x="4714910" y="1429178"/>
            <a:chExt cx="7284585" cy="44828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E54F29-4D12-413F-A6AC-295633A3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910" y="1690688"/>
              <a:ext cx="7047564" cy="422138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DFFCA-B50C-4828-BE2A-E0C715C06BE4}"/>
                </a:ext>
              </a:extLst>
            </p:cNvPr>
            <p:cNvSpPr/>
            <p:nvPr/>
          </p:nvSpPr>
          <p:spPr>
            <a:xfrm>
              <a:off x="9368589" y="1429178"/>
              <a:ext cx="2630906" cy="49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8">
            <a:extLst>
              <a:ext uri="{FF2B5EF4-FFF2-40B4-BE49-F238E27FC236}">
                <a16:creationId xmlns:a16="http://schemas.microsoft.com/office/drawing/2014/main" id="{183836CB-A177-4F51-97EB-658C3CE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907D8-76F4-47E8-A97B-313E87956634}"/>
              </a:ext>
            </a:extLst>
          </p:cNvPr>
          <p:cNvSpPr txBox="1"/>
          <p:nvPr/>
        </p:nvSpPr>
        <p:spPr>
          <a:xfrm>
            <a:off x="838200" y="3733928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논리 볼륨으로 묶어준다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mdadm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DBCD6C-A0BD-4B8B-9012-91512D87B19D}"/>
              </a:ext>
            </a:extLst>
          </p:cNvPr>
          <p:cNvSpPr/>
          <p:nvPr/>
        </p:nvSpPr>
        <p:spPr>
          <a:xfrm>
            <a:off x="9801724" y="2502569"/>
            <a:ext cx="1764634" cy="17806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51E0A-BE13-4851-B635-A742845BC4CF}"/>
              </a:ext>
            </a:extLst>
          </p:cNvPr>
          <p:cNvSpPr txBox="1"/>
          <p:nvPr/>
        </p:nvSpPr>
        <p:spPr>
          <a:xfrm>
            <a:off x="11116142" y="229240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B96CFA-4EBA-4AA5-9AF6-FE70572A50F0}"/>
              </a:ext>
            </a:extLst>
          </p:cNvPr>
          <p:cNvSpPr/>
          <p:nvPr/>
        </p:nvSpPr>
        <p:spPr>
          <a:xfrm>
            <a:off x="8502314" y="4475748"/>
            <a:ext cx="1764634" cy="17806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F3ACC-B70B-446F-858C-9D019A70DEC4}"/>
              </a:ext>
            </a:extLst>
          </p:cNvPr>
          <p:cNvSpPr txBox="1"/>
          <p:nvPr/>
        </p:nvSpPr>
        <p:spPr>
          <a:xfrm>
            <a:off x="9848815" y="432975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9CF2B0-7F94-4DEC-8CEE-48A2DB082BE2}"/>
              </a:ext>
            </a:extLst>
          </p:cNvPr>
          <p:cNvSpPr/>
          <p:nvPr/>
        </p:nvSpPr>
        <p:spPr>
          <a:xfrm>
            <a:off x="6509482" y="4475748"/>
            <a:ext cx="1764634" cy="1780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DD49F-B17E-4695-97C7-144C3ABB69E9}"/>
              </a:ext>
            </a:extLst>
          </p:cNvPr>
          <p:cNvSpPr txBox="1"/>
          <p:nvPr/>
        </p:nvSpPr>
        <p:spPr>
          <a:xfrm>
            <a:off x="7797015" y="432975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6117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1D27C-6258-44C5-8112-3AF64EF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340D-DF14-4E41-BC61-CFC30D09E884}"/>
              </a:ext>
            </a:extLst>
          </p:cNvPr>
          <p:cNvSpPr txBox="1"/>
          <p:nvPr/>
        </p:nvSpPr>
        <p:spPr>
          <a:xfrm>
            <a:off x="5139448" y="2618237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gedit</a:t>
            </a:r>
            <a:r>
              <a:rPr lang="en-US" altLang="ko-KR" b="1" dirty="0"/>
              <a:t> 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fstab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05A22-897B-49C3-A5E7-52672383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33610"/>
            <a:ext cx="10515602" cy="12579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D7E43C-47E8-4F96-9B6C-A872D82532C5}"/>
              </a:ext>
            </a:extLst>
          </p:cNvPr>
          <p:cNvSpPr/>
          <p:nvPr/>
        </p:nvSpPr>
        <p:spPr>
          <a:xfrm>
            <a:off x="786061" y="4090737"/>
            <a:ext cx="1219202" cy="352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3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BAF450-EFDF-4875-A336-202A7641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78"/>
            <a:ext cx="3115110" cy="104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6887F-E057-40D6-A492-0B1AB68B1E73}"/>
              </a:ext>
            </a:extLst>
          </p:cNvPr>
          <p:cNvSpPr txBox="1"/>
          <p:nvPr/>
        </p:nvSpPr>
        <p:spPr>
          <a:xfrm>
            <a:off x="838200" y="257007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mdadm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 </a:t>
            </a:r>
            <a:r>
              <a:rPr lang="ko-KR" altLang="en-US" b="1" dirty="0">
                <a:sym typeface="Wingdings" panose="05000000000000000000" pitchFamily="2" charset="2"/>
              </a:rPr>
              <a:t>명령어 중요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B62E-673A-4236-9903-22DA195475ED}"/>
              </a:ext>
            </a:extLst>
          </p:cNvPr>
          <p:cNvGrpSpPr/>
          <p:nvPr/>
        </p:nvGrpSpPr>
        <p:grpSpPr>
          <a:xfrm>
            <a:off x="4596399" y="1690688"/>
            <a:ext cx="7284585" cy="4482894"/>
            <a:chOff x="4714910" y="1429178"/>
            <a:chExt cx="7284585" cy="44828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E54F29-4D12-413F-A6AC-295633A3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910" y="1690688"/>
              <a:ext cx="7047564" cy="422138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DFFCA-B50C-4828-BE2A-E0C715C06BE4}"/>
                </a:ext>
              </a:extLst>
            </p:cNvPr>
            <p:cNvSpPr/>
            <p:nvPr/>
          </p:nvSpPr>
          <p:spPr>
            <a:xfrm>
              <a:off x="9368589" y="1429178"/>
              <a:ext cx="2630906" cy="49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8">
            <a:extLst>
              <a:ext uri="{FF2B5EF4-FFF2-40B4-BE49-F238E27FC236}">
                <a16:creationId xmlns:a16="http://schemas.microsoft.com/office/drawing/2014/main" id="{183836CB-A177-4F51-97EB-658C3CE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 </a:t>
            </a:r>
            <a:r>
              <a:rPr lang="ko-KR" altLang="en-US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907D8-76F4-47E8-A97B-313E87956634}"/>
              </a:ext>
            </a:extLst>
          </p:cNvPr>
          <p:cNvSpPr txBox="1"/>
          <p:nvPr/>
        </p:nvSpPr>
        <p:spPr>
          <a:xfrm>
            <a:off x="838200" y="3733928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논리 볼륨으로 묶어준다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mdadm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DBCD6C-A0BD-4B8B-9012-91512D87B19D}"/>
              </a:ext>
            </a:extLst>
          </p:cNvPr>
          <p:cNvSpPr/>
          <p:nvPr/>
        </p:nvSpPr>
        <p:spPr>
          <a:xfrm>
            <a:off x="9801724" y="2502569"/>
            <a:ext cx="1764634" cy="17806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51E0A-BE13-4851-B635-A742845BC4CF}"/>
              </a:ext>
            </a:extLst>
          </p:cNvPr>
          <p:cNvSpPr txBox="1"/>
          <p:nvPr/>
        </p:nvSpPr>
        <p:spPr>
          <a:xfrm>
            <a:off x="11116142" y="229240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B96CFA-4EBA-4AA5-9AF6-FE70572A50F0}"/>
              </a:ext>
            </a:extLst>
          </p:cNvPr>
          <p:cNvSpPr/>
          <p:nvPr/>
        </p:nvSpPr>
        <p:spPr>
          <a:xfrm>
            <a:off x="8502314" y="4475748"/>
            <a:ext cx="1764634" cy="17806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F3ACC-B70B-446F-858C-9D019A70DEC4}"/>
              </a:ext>
            </a:extLst>
          </p:cNvPr>
          <p:cNvSpPr txBox="1"/>
          <p:nvPr/>
        </p:nvSpPr>
        <p:spPr>
          <a:xfrm>
            <a:off x="9848815" y="432975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9CF2B0-7F94-4DEC-8CEE-48A2DB082BE2}"/>
              </a:ext>
            </a:extLst>
          </p:cNvPr>
          <p:cNvSpPr/>
          <p:nvPr/>
        </p:nvSpPr>
        <p:spPr>
          <a:xfrm>
            <a:off x="6509482" y="4475748"/>
            <a:ext cx="1764634" cy="17806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DD49F-B17E-4695-97C7-144C3ABB69E9}"/>
              </a:ext>
            </a:extLst>
          </p:cNvPr>
          <p:cNvSpPr txBox="1"/>
          <p:nvPr/>
        </p:nvSpPr>
        <p:spPr>
          <a:xfrm>
            <a:off x="7797015" y="432975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09036F-4627-49F0-BB22-B77502F192BA}"/>
              </a:ext>
            </a:extLst>
          </p:cNvPr>
          <p:cNvSpPr/>
          <p:nvPr/>
        </p:nvSpPr>
        <p:spPr>
          <a:xfrm>
            <a:off x="4423304" y="4475748"/>
            <a:ext cx="1764634" cy="1780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B0B8F-2A85-47F4-8E24-2F80BA8A2612}"/>
              </a:ext>
            </a:extLst>
          </p:cNvPr>
          <p:cNvSpPr txBox="1"/>
          <p:nvPr/>
        </p:nvSpPr>
        <p:spPr>
          <a:xfrm>
            <a:off x="4211240" y="432975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34738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C6798-A9D8-4C4F-9471-9D14E206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RAID0, RAID1, RAID5 </a:t>
            </a:r>
            <a:r>
              <a:rPr lang="ko-KR" altLang="en-US" dirty="0"/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C0E5-64E4-44E7-B0EC-39FE8B71CD50}"/>
              </a:ext>
            </a:extLst>
          </p:cNvPr>
          <p:cNvSpPr txBox="1"/>
          <p:nvPr/>
        </p:nvSpPr>
        <p:spPr>
          <a:xfrm>
            <a:off x="838200" y="1621292"/>
            <a:ext cx="81208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다 똑같다</a:t>
            </a:r>
            <a:r>
              <a:rPr lang="en-US" altLang="ko-KR" sz="2400" b="1" dirty="0"/>
              <a:t>! (</a:t>
            </a:r>
            <a:r>
              <a:rPr lang="ko-KR" altLang="en-US" sz="2400" b="1" dirty="0"/>
              <a:t>단 틀린 것</a:t>
            </a:r>
            <a:r>
              <a:rPr lang="en-US" altLang="ko-KR" sz="2400" b="1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RAID0 (level=0)</a:t>
            </a:r>
          </a:p>
          <a:p>
            <a:r>
              <a:rPr lang="en-US" altLang="ko-KR" dirty="0" err="1"/>
              <a:t>mdadm</a:t>
            </a:r>
            <a:r>
              <a:rPr lang="en-US" altLang="ko-KR" dirty="0"/>
              <a:t> --create /dev/md0 --level=0 --raid-devices=2 /dev/sdd1 /dev/sde1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A0F2D2-82CD-4AC3-AE65-03AD969EA17C}"/>
              </a:ext>
            </a:extLst>
          </p:cNvPr>
          <p:cNvSpPr/>
          <p:nvPr/>
        </p:nvSpPr>
        <p:spPr>
          <a:xfrm>
            <a:off x="1271337" y="2831585"/>
            <a:ext cx="10198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/dev/md0 </a:t>
            </a:r>
            <a:r>
              <a:rPr lang="en-US" altLang="ko-KR" i="1" dirty="0">
                <a:sym typeface="Wingdings" panose="05000000000000000000" pitchFamily="2" charset="2"/>
              </a:rPr>
              <a:t> md0</a:t>
            </a:r>
            <a:r>
              <a:rPr lang="ko-KR" altLang="en-US" i="1" dirty="0">
                <a:sym typeface="Wingdings" panose="05000000000000000000" pitchFamily="2" charset="2"/>
              </a:rPr>
              <a:t>을 한 이유 </a:t>
            </a:r>
            <a:r>
              <a:rPr lang="en-US" altLang="ko-KR" i="1" dirty="0">
                <a:sym typeface="Wingdings" panose="05000000000000000000" pitchFamily="2" charset="2"/>
              </a:rPr>
              <a:t>RAID0 </a:t>
            </a:r>
            <a:r>
              <a:rPr lang="ko-KR" altLang="en-US" i="1" dirty="0">
                <a:sym typeface="Wingdings" panose="05000000000000000000" pitchFamily="2" charset="2"/>
              </a:rPr>
              <a:t>숫자가 </a:t>
            </a:r>
            <a:r>
              <a:rPr lang="en-US" altLang="ko-KR" i="1" dirty="0">
                <a:sym typeface="Wingdings" panose="05000000000000000000" pitchFamily="2" charset="2"/>
              </a:rPr>
              <a:t>0</a:t>
            </a:r>
            <a:r>
              <a:rPr lang="ko-KR" altLang="en-US" i="1" dirty="0" err="1">
                <a:sym typeface="Wingdings" panose="05000000000000000000" pitchFamily="2" charset="2"/>
              </a:rPr>
              <a:t>이여서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Linear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RAID</a:t>
            </a:r>
            <a:r>
              <a:rPr lang="ko-KR" altLang="en-US" i="1" dirty="0">
                <a:sym typeface="Wingdings" panose="05000000000000000000" pitchFamily="2" charset="2"/>
              </a:rPr>
              <a:t>는 숫자가 없어서 그냥 </a:t>
            </a:r>
            <a:r>
              <a:rPr lang="en-US" altLang="ko-KR" i="1" dirty="0">
                <a:sym typeface="Wingdings" panose="05000000000000000000" pitchFamily="2" charset="2"/>
              </a:rPr>
              <a:t>9</a:t>
            </a:r>
            <a:r>
              <a:rPr lang="ko-KR" altLang="en-US" i="1" dirty="0">
                <a:sym typeface="Wingdings" panose="05000000000000000000" pitchFamily="2" charset="2"/>
              </a:rPr>
              <a:t>로 설정</a:t>
            </a:r>
            <a:endParaRPr lang="ko-KR" altLang="en-US" i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C7A1A6-5500-4DFA-B72B-EB7815885205}"/>
              </a:ext>
            </a:extLst>
          </p:cNvPr>
          <p:cNvSpPr/>
          <p:nvPr/>
        </p:nvSpPr>
        <p:spPr>
          <a:xfrm>
            <a:off x="838200" y="33459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RAID1 (level=1)</a:t>
            </a:r>
          </a:p>
          <a:p>
            <a:r>
              <a:rPr lang="en-US" altLang="ko-KR" dirty="0" err="1"/>
              <a:t>mdadm</a:t>
            </a:r>
            <a:r>
              <a:rPr lang="en-US" altLang="ko-KR" dirty="0"/>
              <a:t> --create /dev/md1 --level=1 --raid-devices=2 /dev/sdf1 /dev/sdg1</a:t>
            </a:r>
          </a:p>
          <a:p>
            <a:r>
              <a:rPr lang="en-US" altLang="ko-KR" b="1" dirty="0"/>
              <a:t>y </a:t>
            </a:r>
            <a:r>
              <a:rPr lang="ko-KR" altLang="en-US" b="1" dirty="0"/>
              <a:t>후 </a:t>
            </a:r>
            <a:r>
              <a:rPr lang="ko-KR" altLang="en-US" b="1" dirty="0" err="1"/>
              <a:t>엔터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DEB8B4-5F1F-4044-9CB3-03881FB5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89" y="3598466"/>
            <a:ext cx="4201111" cy="8668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41DF1F-48D6-48C2-95E1-7931BB70E979}"/>
              </a:ext>
            </a:extLst>
          </p:cNvPr>
          <p:cNvCxnSpPr>
            <a:endCxn id="7" idx="1"/>
          </p:cNvCxnSpPr>
          <p:nvPr/>
        </p:nvCxnSpPr>
        <p:spPr>
          <a:xfrm flipV="1">
            <a:off x="2085474" y="4031914"/>
            <a:ext cx="4702515" cy="315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92C4EF-EB7E-4E58-AD7E-B0C6E601B33E}"/>
              </a:ext>
            </a:extLst>
          </p:cNvPr>
          <p:cNvSpPr txBox="1"/>
          <p:nvPr/>
        </p:nvSpPr>
        <p:spPr>
          <a:xfrm>
            <a:off x="6787989" y="4478012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RAID1</a:t>
            </a:r>
            <a:r>
              <a:rPr lang="ko-KR" altLang="en-US" sz="1400" b="1" dirty="0"/>
              <a:t>은 </a:t>
            </a:r>
            <a:r>
              <a:rPr lang="ko-KR" altLang="en-US" sz="1400" b="1" dirty="0" err="1"/>
              <a:t>결함형이어서</a:t>
            </a:r>
            <a:endParaRPr lang="en-US" altLang="ko-KR" sz="1400" b="1" dirty="0"/>
          </a:p>
          <a:p>
            <a:pPr algn="ctr"/>
            <a:r>
              <a:rPr lang="ko-KR" altLang="en-US" sz="1400" dirty="0"/>
              <a:t>부트 디바이스로는 사용 못하는데 그래도 할 것이냐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A0F4A-C59B-4F13-AC4F-A445B17C148B}"/>
              </a:ext>
            </a:extLst>
          </p:cNvPr>
          <p:cNvSpPr/>
          <p:nvPr/>
        </p:nvSpPr>
        <p:spPr>
          <a:xfrm>
            <a:off x="272715" y="5154297"/>
            <a:ext cx="11646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RAID5 (level=5, devices=3)</a:t>
            </a:r>
          </a:p>
          <a:p>
            <a:r>
              <a:rPr lang="en-US" altLang="ko-KR" dirty="0" err="1"/>
              <a:t>mdadm</a:t>
            </a:r>
            <a:r>
              <a:rPr lang="en-US" altLang="ko-KR" dirty="0"/>
              <a:t> --create /dev/md5 --level=5 --raid-devices=3 /dev/sdh1 /dev/sdi1 /dev/sdj1</a:t>
            </a:r>
          </a:p>
          <a:p>
            <a:r>
              <a:rPr lang="en-US" altLang="ko-KR" b="1" dirty="0"/>
              <a:t>(RAID</a:t>
            </a:r>
            <a:r>
              <a:rPr lang="ko-KR" altLang="en-US" b="1" dirty="0"/>
              <a:t>가 망가졌다는 메시지가 뜨는데</a:t>
            </a:r>
            <a:r>
              <a:rPr lang="en-US" altLang="ko-KR" b="1" dirty="0"/>
              <a:t>, </a:t>
            </a:r>
            <a:r>
              <a:rPr lang="ko-KR" altLang="en-US" b="1" dirty="0"/>
              <a:t>기다리면 된다</a:t>
            </a:r>
            <a:r>
              <a:rPr lang="en-US" altLang="ko-KR" b="1" dirty="0"/>
              <a:t>. </a:t>
            </a:r>
            <a:r>
              <a:rPr lang="ko-KR" altLang="en-US" b="1" dirty="0"/>
              <a:t>동기화하는 도중에 완성되기 전에 메시지가 떠서 오류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의미 </a:t>
            </a:r>
            <a:r>
              <a:rPr lang="en-US" altLang="ko-KR" b="1" dirty="0"/>
              <a:t>: 100%</a:t>
            </a:r>
            <a:r>
              <a:rPr lang="ko-KR" altLang="en-US" b="1" dirty="0"/>
              <a:t>가 되어야 완성인데</a:t>
            </a:r>
            <a:r>
              <a:rPr lang="en-US" altLang="ko-KR" b="1" dirty="0"/>
              <a:t>, </a:t>
            </a:r>
            <a:r>
              <a:rPr lang="ko-KR" altLang="en-US" b="1" dirty="0"/>
              <a:t>완성하고 있는 도중에 동기화가 더 빠르게 돼서 </a:t>
            </a:r>
            <a:r>
              <a:rPr lang="en-US" altLang="ko-KR" b="1" dirty="0"/>
              <a:t>70%</a:t>
            </a:r>
            <a:r>
              <a:rPr lang="ko-KR" altLang="en-US" b="1" dirty="0"/>
              <a:t>에서 판단해서 오류</a:t>
            </a:r>
            <a:r>
              <a:rPr lang="en-US" altLang="ko-KR" b="1" dirty="0"/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359222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D8E861-71A1-478B-B9B2-65315401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4" y="1438050"/>
            <a:ext cx="7700212" cy="512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(Linear RAID, RAID0)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9CE49-158B-4977-98E3-0FA363AA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726" y="1548762"/>
            <a:ext cx="3818022" cy="4851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A11BA-E140-4068-B464-F6ED332CC763}"/>
              </a:ext>
            </a:extLst>
          </p:cNvPr>
          <p:cNvSpPr txBox="1"/>
          <p:nvPr/>
        </p:nvSpPr>
        <p:spPr>
          <a:xfrm>
            <a:off x="838200" y="1722028"/>
            <a:ext cx="5290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Linear RAID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개의 하드디스크가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 이상의 하드디스크를 </a:t>
            </a:r>
            <a:r>
              <a:rPr lang="en-US" altLang="ko-KR" dirty="0"/>
              <a:t>1</a:t>
            </a:r>
            <a:r>
              <a:rPr lang="ko-KR" altLang="en-US" dirty="0"/>
              <a:t>개의 볼륨으로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 디스크부터 차례로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100%</a:t>
            </a:r>
            <a:r>
              <a:rPr lang="ko-KR" altLang="en-US" dirty="0"/>
              <a:t>의 공간 효율성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7C258-02D0-4F96-8178-23DD4E960C43}"/>
              </a:ext>
            </a:extLst>
          </p:cNvPr>
          <p:cNvSpPr txBox="1"/>
          <p:nvPr/>
        </p:nvSpPr>
        <p:spPr>
          <a:xfrm>
            <a:off x="838200" y="3783439"/>
            <a:ext cx="57438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RAID0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개의 하드디스크가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디스크에 동시에 저장됨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신뢰성 낮음 </a:t>
            </a:r>
            <a:r>
              <a:rPr lang="en-US" altLang="ko-KR" dirty="0"/>
              <a:t>(</a:t>
            </a:r>
            <a:r>
              <a:rPr lang="ko-KR" altLang="en-US" dirty="0"/>
              <a:t>디스크 하나라도 고장 시 전부 고장</a:t>
            </a:r>
            <a:r>
              <a:rPr lang="en-US" altLang="ko-KR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100%</a:t>
            </a:r>
            <a:r>
              <a:rPr lang="ko-KR" altLang="en-US" dirty="0"/>
              <a:t>의 공간 효율성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빠르다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디스크의 크기가 다르면 공간 효율이 </a:t>
            </a:r>
            <a:r>
              <a:rPr lang="en-US" altLang="ko-KR" dirty="0"/>
              <a:t>100% </a:t>
            </a:r>
            <a:r>
              <a:rPr lang="ko-KR" altLang="en-US" dirty="0"/>
              <a:t>안됨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1T, 100T, 100T </a:t>
            </a:r>
            <a:r>
              <a:rPr lang="ko-KR" altLang="en-US" dirty="0">
                <a:sym typeface="Wingdings" panose="05000000000000000000" pitchFamily="2" charset="2"/>
              </a:rPr>
              <a:t>일 경우 </a:t>
            </a:r>
            <a:r>
              <a:rPr lang="en-US" altLang="ko-KR" dirty="0">
                <a:sym typeface="Wingdings" panose="05000000000000000000" pitchFamily="2" charset="2"/>
              </a:rPr>
              <a:t>1T</a:t>
            </a:r>
            <a:r>
              <a:rPr lang="ko-KR" altLang="en-US" dirty="0">
                <a:sym typeface="Wingdings" panose="05000000000000000000" pitchFamily="2" charset="2"/>
              </a:rPr>
              <a:t>가 전부 차면 끝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작은 것에 맞춘다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6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(RAID 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B5317E-B8AE-4A07-B48B-5097D3AB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1" y="784795"/>
            <a:ext cx="3080084" cy="5609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1927A-A3E5-4F57-B6A4-10870A45AACA}"/>
              </a:ext>
            </a:extLst>
          </p:cNvPr>
          <p:cNvSpPr txBox="1"/>
          <p:nvPr/>
        </p:nvSpPr>
        <p:spPr>
          <a:xfrm>
            <a:off x="838200" y="1722028"/>
            <a:ext cx="70647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미러링</a:t>
            </a:r>
            <a:r>
              <a:rPr lang="en-US" altLang="ko-KR" sz="2400" dirty="0"/>
              <a:t>(Mirroring) </a:t>
            </a:r>
            <a:r>
              <a:rPr lang="ko-KR" altLang="en-US" sz="2400" dirty="0"/>
              <a:t>이라 부름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저장에 두배의 용량이 필요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공간 효율 나쁨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신뢰성 높음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백업용으로 중요한 데이트를 저장하기에 적절함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205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(RAID 5)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D0AF0-6B22-46FE-A486-8FDB1866CF86}"/>
              </a:ext>
            </a:extLst>
          </p:cNvPr>
          <p:cNvSpPr txBox="1"/>
          <p:nvPr/>
        </p:nvSpPr>
        <p:spPr>
          <a:xfrm>
            <a:off x="838200" y="1497438"/>
            <a:ext cx="5420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RAID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RAID1</a:t>
            </a:r>
            <a:r>
              <a:rPr lang="ko-KR" altLang="en-US" sz="1600" dirty="0"/>
              <a:t>의 데이터의 안전성 </a:t>
            </a:r>
            <a:r>
              <a:rPr lang="en-US" altLang="ko-KR" sz="1600" dirty="0"/>
              <a:t>+ RAID0</a:t>
            </a:r>
            <a:r>
              <a:rPr lang="ko-KR" altLang="en-US" sz="1600" dirty="0"/>
              <a:t>처럼 공간 효율성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최소한 </a:t>
            </a:r>
            <a:r>
              <a:rPr lang="en-US" altLang="ko-KR" sz="1600" dirty="0"/>
              <a:t>3</a:t>
            </a:r>
            <a:r>
              <a:rPr lang="ko-KR" altLang="en-US" sz="1600" dirty="0"/>
              <a:t>개 이상의 하드디스크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오류가 발생할 때는 </a:t>
            </a:r>
            <a:r>
              <a:rPr lang="ko-KR" altLang="en-US" sz="1600" dirty="0">
                <a:solidFill>
                  <a:srgbClr val="FF0000"/>
                </a:solidFill>
              </a:rPr>
              <a:t>패리티</a:t>
            </a:r>
            <a:r>
              <a:rPr lang="ko-KR" altLang="en-US" sz="1600" dirty="0"/>
              <a:t>를 사용해서 데이터를 복구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D7391-4530-4226-833E-D23883B9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89" y="3067507"/>
            <a:ext cx="6128084" cy="3425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11D11D-65A0-406B-BAD0-73CF2C10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67"/>
          <a:stretch/>
        </p:blipFill>
        <p:spPr>
          <a:xfrm>
            <a:off x="484195" y="3067507"/>
            <a:ext cx="4873868" cy="3425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65D109-FF83-42E8-9384-B687EF343451}"/>
              </a:ext>
            </a:extLst>
          </p:cNvPr>
          <p:cNvSpPr/>
          <p:nvPr/>
        </p:nvSpPr>
        <p:spPr>
          <a:xfrm>
            <a:off x="4411579" y="4363453"/>
            <a:ext cx="272716" cy="208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2B80F6-DEA5-4BD3-9A8C-17C9ED7E4C3E}"/>
              </a:ext>
            </a:extLst>
          </p:cNvPr>
          <p:cNvSpPr/>
          <p:nvPr/>
        </p:nvSpPr>
        <p:spPr>
          <a:xfrm>
            <a:off x="3320716" y="4668253"/>
            <a:ext cx="272716" cy="208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F8334A-965B-4308-8CAF-0C2E56E92277}"/>
              </a:ext>
            </a:extLst>
          </p:cNvPr>
          <p:cNvSpPr/>
          <p:nvPr/>
        </p:nvSpPr>
        <p:spPr>
          <a:xfrm>
            <a:off x="2197769" y="4973053"/>
            <a:ext cx="272716" cy="208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D25DB-269E-4B01-A0D1-56AA56EC9ED4}"/>
              </a:ext>
            </a:extLst>
          </p:cNvPr>
          <p:cNvSpPr/>
          <p:nvPr/>
        </p:nvSpPr>
        <p:spPr>
          <a:xfrm>
            <a:off x="1122948" y="5245768"/>
            <a:ext cx="272716" cy="208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A2631D-01AA-4C56-9726-59B5A84BD2DA}"/>
              </a:ext>
            </a:extLst>
          </p:cNvPr>
          <p:cNvCxnSpPr>
            <a:cxnSpLocks/>
          </p:cNvCxnSpPr>
          <p:nvPr/>
        </p:nvCxnSpPr>
        <p:spPr>
          <a:xfrm flipH="1">
            <a:off x="4547938" y="3432920"/>
            <a:ext cx="1027621" cy="930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7B39DA-3BB6-414D-8BCD-BC17B1F7BB10}"/>
              </a:ext>
            </a:extLst>
          </p:cNvPr>
          <p:cNvSpPr txBox="1"/>
          <p:nvPr/>
        </p:nvSpPr>
        <p:spPr>
          <a:xfrm>
            <a:off x="5252392" y="3063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175C02-F469-4C10-999E-B9A502D5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7" y="2859927"/>
            <a:ext cx="4744112" cy="2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54C89D-9802-4F4C-B615-7E1B5F295744}"/>
              </a:ext>
            </a:extLst>
          </p:cNvPr>
          <p:cNvSpPr/>
          <p:nvPr/>
        </p:nvSpPr>
        <p:spPr>
          <a:xfrm>
            <a:off x="300038" y="2791326"/>
            <a:ext cx="409576" cy="4010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E22EA-45E7-4025-83EB-A2E37687B3D2}"/>
              </a:ext>
            </a:extLst>
          </p:cNvPr>
          <p:cNvSpPr/>
          <p:nvPr/>
        </p:nvSpPr>
        <p:spPr>
          <a:xfrm>
            <a:off x="978567" y="4347410"/>
            <a:ext cx="2823411" cy="254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B44A5-A59C-4BB0-A775-0B4E88E5FCD4}"/>
              </a:ext>
            </a:extLst>
          </p:cNvPr>
          <p:cNvSpPr/>
          <p:nvPr/>
        </p:nvSpPr>
        <p:spPr>
          <a:xfrm>
            <a:off x="757239" y="2788318"/>
            <a:ext cx="347662" cy="4010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696891-3F7C-4B00-89CE-13A0008320F0}"/>
              </a:ext>
            </a:extLst>
          </p:cNvPr>
          <p:cNvSpPr/>
          <p:nvPr/>
        </p:nvSpPr>
        <p:spPr>
          <a:xfrm>
            <a:off x="985838" y="4690310"/>
            <a:ext cx="1668461" cy="1905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425C24-2F3B-471F-8DFF-BED1C3C7D481}"/>
              </a:ext>
            </a:extLst>
          </p:cNvPr>
          <p:cNvSpPr/>
          <p:nvPr/>
        </p:nvSpPr>
        <p:spPr>
          <a:xfrm>
            <a:off x="4173539" y="4690310"/>
            <a:ext cx="728662" cy="2032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F405BC-6EF7-49BC-919F-2B4D2E2E6CB5}"/>
              </a:ext>
            </a:extLst>
          </p:cNvPr>
          <p:cNvSpPr/>
          <p:nvPr/>
        </p:nvSpPr>
        <p:spPr>
          <a:xfrm>
            <a:off x="1176339" y="2788318"/>
            <a:ext cx="347662" cy="4010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148202-67CE-4741-9583-3A4EF9D89059}"/>
              </a:ext>
            </a:extLst>
          </p:cNvPr>
          <p:cNvSpPr/>
          <p:nvPr/>
        </p:nvSpPr>
        <p:spPr>
          <a:xfrm>
            <a:off x="985838" y="4934618"/>
            <a:ext cx="576261" cy="26369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E8B045-FB7B-49AD-A9A8-4D7E102B5F5F}"/>
              </a:ext>
            </a:extLst>
          </p:cNvPr>
          <p:cNvSpPr/>
          <p:nvPr/>
        </p:nvSpPr>
        <p:spPr>
          <a:xfrm>
            <a:off x="3168943" y="4934618"/>
            <a:ext cx="1720557" cy="23829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C522C3-3400-4EA7-B6F5-51F18103D4ED}"/>
              </a:ext>
            </a:extLst>
          </p:cNvPr>
          <p:cNvSpPr/>
          <p:nvPr/>
        </p:nvSpPr>
        <p:spPr>
          <a:xfrm>
            <a:off x="1582739" y="2788318"/>
            <a:ext cx="347662" cy="4010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6D9DC6-D1F8-4FC9-9F05-1D9D9BFCC129}"/>
              </a:ext>
            </a:extLst>
          </p:cNvPr>
          <p:cNvSpPr/>
          <p:nvPr/>
        </p:nvSpPr>
        <p:spPr>
          <a:xfrm>
            <a:off x="2192338" y="5252118"/>
            <a:ext cx="2684461" cy="2255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90535-02D2-4567-8AB0-360C53B95FCB}"/>
              </a:ext>
            </a:extLst>
          </p:cNvPr>
          <p:cNvSpPr txBox="1"/>
          <p:nvPr/>
        </p:nvSpPr>
        <p:spPr>
          <a:xfrm>
            <a:off x="565073" y="557783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하나씩 비워 놓는다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852E06-B4F3-407A-A22F-F21EBA45E2EA}"/>
              </a:ext>
            </a:extLst>
          </p:cNvPr>
          <p:cNvSpPr txBox="1"/>
          <p:nvPr/>
        </p:nvSpPr>
        <p:spPr>
          <a:xfrm>
            <a:off x="10718520" y="4929559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/>
              <a:t>의 개수 짝수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짝수 패리티</a:t>
            </a:r>
          </a:p>
        </p:txBody>
      </p:sp>
    </p:spTree>
    <p:extLst>
      <p:ext uri="{BB962C8B-B14F-4D97-AF65-F5344CB8AC3E}">
        <p14:creationId xmlns:p14="http://schemas.microsoft.com/office/powerpoint/2010/main" val="316192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(RAID 5)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45D6FD-5915-4677-BDAB-D8776E1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2" y="1501036"/>
            <a:ext cx="8791076" cy="4208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D339D-2087-4B8A-AEEC-949B0BDF7995}"/>
              </a:ext>
            </a:extLst>
          </p:cNvPr>
          <p:cNvSpPr txBox="1"/>
          <p:nvPr/>
        </p:nvSpPr>
        <p:spPr>
          <a:xfrm>
            <a:off x="2856178" y="5854269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결함 허용을 제공해준다</a:t>
            </a:r>
            <a:r>
              <a:rPr lang="en-US" altLang="ko-KR" sz="1600" b="1" dirty="0"/>
              <a:t>! </a:t>
            </a:r>
            <a:r>
              <a:rPr lang="ko-KR" altLang="en-US" sz="1600" b="1" dirty="0"/>
              <a:t>단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디스크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개 이상이 고장 나면 복구 못함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FDD26-6CBB-4EF2-9B98-7F7BBF418EEC}"/>
              </a:ext>
            </a:extLst>
          </p:cNvPr>
          <p:cNvSpPr txBox="1"/>
          <p:nvPr/>
        </p:nvSpPr>
        <p:spPr>
          <a:xfrm>
            <a:off x="4274839" y="6192823"/>
            <a:ext cx="3642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공간 효율 </a:t>
            </a:r>
            <a:r>
              <a:rPr lang="en-US" altLang="ko-KR" sz="1600" b="1" dirty="0"/>
              <a:t>75% </a:t>
            </a:r>
            <a:r>
              <a:rPr lang="en-US" altLang="ko-KR" sz="1600" b="1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 err="1">
                <a:sym typeface="Wingdings" panose="05000000000000000000" pitchFamily="2" charset="2"/>
              </a:rPr>
              <a:t>페리티</a:t>
            </a:r>
            <a:r>
              <a:rPr lang="ko-KR" altLang="en-US" sz="1600" b="1" dirty="0">
                <a:sym typeface="Wingdings" panose="05000000000000000000" pitchFamily="2" charset="2"/>
              </a:rPr>
              <a:t> 비트 공간</a:t>
            </a:r>
            <a:r>
              <a:rPr lang="en-US" altLang="ko-KR" sz="1600" b="1" dirty="0">
                <a:sym typeface="Wingdings" panose="05000000000000000000" pitchFamily="2" charset="2"/>
              </a:rPr>
              <a:t>!!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985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 (RAID 6, RAID1+0)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DAECC-60C1-473F-B540-62ED8BC4D05D}"/>
              </a:ext>
            </a:extLst>
          </p:cNvPr>
          <p:cNvSpPr txBox="1"/>
          <p:nvPr/>
        </p:nvSpPr>
        <p:spPr>
          <a:xfrm>
            <a:off x="838200" y="1497438"/>
            <a:ext cx="7186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RAID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RAID5 </a:t>
            </a:r>
            <a:r>
              <a:rPr lang="ko-KR" altLang="en-US" sz="1600" dirty="0"/>
              <a:t>방식이 개선된 것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개의 디스크가 동시에 고장이 나도 데이터에는 이상이 없도록 하는 방식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최소 </a:t>
            </a:r>
            <a:r>
              <a:rPr lang="en-US" altLang="ko-KR" sz="1600" dirty="0"/>
              <a:t>4</a:t>
            </a:r>
            <a:r>
              <a:rPr lang="ko-KR" altLang="en-US" sz="1600" dirty="0"/>
              <a:t>개의 디스크 필요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페리티를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이용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성능이 좀 떨어짐</a:t>
            </a:r>
            <a:r>
              <a:rPr lang="en-US" altLang="ko-KR" sz="1600" dirty="0"/>
              <a:t>… </a:t>
            </a:r>
            <a:r>
              <a:rPr lang="ko-KR" altLang="en-US" sz="1600" dirty="0"/>
              <a:t>알고리즘 적으로 </a:t>
            </a:r>
            <a:r>
              <a:rPr lang="ko-KR" altLang="en-US" sz="1600" dirty="0" err="1"/>
              <a:t>페리티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 이용해야 </a:t>
            </a:r>
            <a:r>
              <a:rPr lang="ko-KR" altLang="en-US" sz="1600" dirty="0" err="1"/>
              <a:t>되서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06EF7-D9BA-4F6E-AA3A-FE98312EFCBD}"/>
              </a:ext>
            </a:extLst>
          </p:cNvPr>
          <p:cNvSpPr txBox="1"/>
          <p:nvPr/>
        </p:nvSpPr>
        <p:spPr>
          <a:xfrm>
            <a:off x="838200" y="3903754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RAID1+0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RAID1</a:t>
            </a:r>
            <a:r>
              <a:rPr lang="ko-KR" altLang="en-US" sz="1600" dirty="0"/>
              <a:t>과 </a:t>
            </a:r>
            <a:r>
              <a:rPr lang="en-US" altLang="ko-KR" sz="1600" dirty="0"/>
              <a:t>RAID0</a:t>
            </a:r>
            <a:r>
              <a:rPr lang="ko-KR" altLang="en-US" sz="1600" dirty="0"/>
              <a:t>을 조합한 것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20619B-E493-4375-9127-329F4532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83" y="3083262"/>
            <a:ext cx="3810002" cy="36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5E08-E4B2-4853-9500-85F1CC7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RAID, RAID0, RAID1, RAID5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75D07-3A40-4701-B6BB-D3A491C4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89" y="1439398"/>
            <a:ext cx="8085222" cy="51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831</Words>
  <Application>Microsoft Office PowerPoint</Application>
  <PresentationFormat>와이드스크린</PresentationFormat>
  <Paragraphs>143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Linux</vt:lpstr>
      <vt:lpstr>RAID</vt:lpstr>
      <vt:lpstr>RAID</vt:lpstr>
      <vt:lpstr>RAID (Linear RAID, RAID0)</vt:lpstr>
      <vt:lpstr>RAID (RAID 1)</vt:lpstr>
      <vt:lpstr>RAID (RAID 5)</vt:lpstr>
      <vt:lpstr>RAID (RAID 5)</vt:lpstr>
      <vt:lpstr>RAID (RAID 6, RAID1+0)</vt:lpstr>
      <vt:lpstr>Linear RAID, RAID0, RAID1, RAID5 구현</vt:lpstr>
      <vt:lpstr>Linear RAID, RAID0, RAID1, RAID5 구현</vt:lpstr>
      <vt:lpstr>Linear RAID, RAID0, RAID1, RAID5 구현</vt:lpstr>
      <vt:lpstr>Linear RAID, RAID0, RAID1, RAID5 구현</vt:lpstr>
      <vt:lpstr>Linear RAID, RAID0, RAID1, RAID5 구현</vt:lpstr>
      <vt:lpstr>Linear RAID 설정</vt:lpstr>
      <vt:lpstr>Linear RAID 설정</vt:lpstr>
      <vt:lpstr>Linear RAID 설정</vt:lpstr>
      <vt:lpstr>Linear RAID 설정</vt:lpstr>
      <vt:lpstr>Linear RAID 설정</vt:lpstr>
      <vt:lpstr>Linear RAID 설정</vt:lpstr>
      <vt:lpstr>Linear RAID 설정</vt:lpstr>
      <vt:lpstr>Linear RAID 설정</vt:lpstr>
      <vt:lpstr>Linear RAID 설정</vt:lpstr>
      <vt:lpstr>Linear RAID 설정</vt:lpstr>
      <vt:lpstr>RAID0, RAID1, RAID5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154</cp:revision>
  <dcterms:created xsi:type="dcterms:W3CDTF">2020-02-22T02:33:32Z</dcterms:created>
  <dcterms:modified xsi:type="dcterms:W3CDTF">2020-02-22T05:27:03Z</dcterms:modified>
</cp:coreProperties>
</file>