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394D-4AD4-4CC3-AA7D-C925D5BDE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0BC90-69CE-4D75-B23E-1189C39EA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CC9EC-770A-4DAB-B9B6-99070324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BB678-D20E-4FFB-A7BC-DDFBBF3B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BB168-6DDD-4BB9-B9FD-49D8FEB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B6A9B-5615-4BEB-BA2B-1C34CCF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F0ED7-E004-4B52-B1F7-4795841F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D19CA-52CA-4A34-8D9B-13A63206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8D237-86DF-4E7A-91AF-EBF5855D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E966F-EB28-4DAD-A760-5AFE0D3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3994-3D43-4CA3-9756-584E766D5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6B3BE-5DC7-4868-A669-A9D7F2B5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B92E3-6855-4022-B657-FF0C55C0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871BD-359E-461B-AC71-08C56458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E1AAA-6716-4015-9257-FAD97A30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5B13-7BFB-482D-AC03-E0C02858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38477-B71D-4545-B068-9AEC6350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C4D11-4A75-46CE-943F-6D9FE76A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AC0DC-8EEF-42B8-BB9B-8FDCCEBA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9F5F8-4B42-4E75-89CD-024BFC52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57EA-7394-4E30-BB73-6EAEC9B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5A712-2AF5-4A8E-9835-6CB6F1B4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5552-3EE0-460F-9454-D4FB86C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A592B-D6A2-4240-9DDD-EC79EDE4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7DCEE-EC89-45D7-9C02-C7BC2442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411B-D37B-47EE-8608-703BFEE9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1F157-120F-434C-930D-5BB33F130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F3423-2248-4727-933D-B61E4FAE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0CDE4-036D-4878-ACD4-BCCD8AA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BCA8-BAB4-4B07-A3C3-008FC87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4900E-D16F-4001-8DD0-38D3C253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02C6-3CDB-4CFC-A42C-02B9A1F7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3D584-FA55-4E75-BA4E-6C56CE55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90F1B-FA91-4956-84A5-504663C0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9C0BB-DF53-424C-84AD-9864915B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5AAA2B-4DA1-4B6C-8C77-734F29E74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B4CD53-EC3A-4692-B7A9-8BB2F0C0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2F704-9F96-4CC5-8AC2-EC7FD07C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DDE2EF-CC33-4FCD-90F7-560EE4C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BB60-61AB-4933-A54B-2345B01A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1E7DD-A8EF-43DB-B71D-FB869E1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408AA-41AF-4703-A238-DEAB8505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1BB9F-2E69-4A5B-8DA1-D53DC4DE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8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3868C-CC6F-4456-9892-524C7384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E4A56-D486-4B75-BBD7-CD3F882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424E65-BBCF-48CA-A1C8-990A3D78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EDD1-5E95-47FE-9BC5-79ABB6F6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33D20-95D2-4226-9212-8B289BD6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93076-D7A0-4841-9A75-AAF5B1A9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1173A-00B7-4AF7-B28D-DCE1D8A7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52450-8092-48EC-AFAC-926C805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10E95-C2E7-4DA5-B29A-B877C0F1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2BE-62AF-479F-95A7-96F084B2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0635B-1083-458B-8E6F-FA5AE896B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28EEA-F1FA-4D8F-8DB1-0F34BFA8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66ACB-6140-480A-9DC8-9A7881A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3CA32-335C-415E-B277-D6B5AA00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1E615-CBA7-4AEB-9D6E-CA07F61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CB429-0D66-462D-9835-35FD572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98B96-42AF-40BA-BDE9-EBEEC934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32F39-1FF2-4FBF-A50B-A8DAB235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B3F0-C4FA-42A2-B052-8393B925BE7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2D6A-C494-4D28-8528-FBECF10E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7F1F8-3DE4-483B-900E-5844A7E2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7306-AAED-43DF-8135-2440411A2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x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idchowto.com/?p=290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AB95-7732-4731-ABE1-40EA23B76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AE594-C201-4867-B546-2ECC10744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00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E9449-153E-4CE3-AA39-14D31FDC43A9}"/>
              </a:ext>
            </a:extLst>
          </p:cNvPr>
          <p:cNvSpPr txBox="1"/>
          <p:nvPr/>
        </p:nvSpPr>
        <p:spPr>
          <a:xfrm>
            <a:off x="838200" y="1367522"/>
            <a:ext cx="554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도움말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man </a:t>
            </a:r>
            <a:r>
              <a:rPr lang="ko-KR" altLang="en-US" dirty="0"/>
              <a:t>명령어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space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다음페이지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  </a:t>
            </a:r>
            <a:r>
              <a:rPr lang="ko-KR" altLang="en-US" dirty="0">
                <a:sym typeface="Wingdings" panose="05000000000000000000" pitchFamily="2" charset="2"/>
              </a:rPr>
              <a:t>이전페이지</a:t>
            </a:r>
            <a:r>
              <a:rPr lang="en-US" altLang="ko-KR" dirty="0">
                <a:sym typeface="Wingdings" panose="05000000000000000000" pitchFamily="2" charset="2"/>
              </a:rPr>
              <a:t>, q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종료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7D134-C764-4913-9F62-06C003DA20A2}"/>
              </a:ext>
            </a:extLst>
          </p:cNvPr>
          <p:cNvSpPr txBox="1"/>
          <p:nvPr/>
        </p:nvSpPr>
        <p:spPr>
          <a:xfrm>
            <a:off x="838200" y="2828835"/>
            <a:ext cx="6713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마운트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물리적인 장지를 특정한 위치</a:t>
            </a:r>
            <a:r>
              <a:rPr lang="en-US" altLang="ko-KR" dirty="0"/>
              <a:t>(</a:t>
            </a:r>
            <a:r>
              <a:rPr lang="ko-KR" altLang="en-US" dirty="0"/>
              <a:t>디렉터리</a:t>
            </a:r>
            <a:r>
              <a:rPr lang="en-US" altLang="ko-KR" dirty="0"/>
              <a:t>)</a:t>
            </a:r>
            <a:r>
              <a:rPr lang="ko-KR" altLang="en-US" dirty="0"/>
              <a:t>에 연결시켜 주는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Windows  CD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USB</a:t>
            </a:r>
            <a:r>
              <a:rPr lang="ko-KR" altLang="en-US" dirty="0">
                <a:sym typeface="Wingdings" panose="05000000000000000000" pitchFamily="2" charset="2"/>
              </a:rPr>
              <a:t>를 넣으면 바로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드라이브 이렇게 생김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Linux  </a:t>
            </a:r>
            <a:r>
              <a:rPr lang="ko-KR" altLang="en-US" dirty="0">
                <a:sym typeface="Wingdings" panose="05000000000000000000" pitchFamily="2" charset="2"/>
              </a:rPr>
              <a:t>바로 안 생김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141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마운트 </a:t>
            </a:r>
            <a:r>
              <a:rPr lang="en-US" altLang="ko-KR" b="1" dirty="0">
                <a:sym typeface="Wingdings" panose="05000000000000000000" pitchFamily="2" charset="2"/>
              </a:rPr>
              <a:t> (</a:t>
            </a:r>
            <a:r>
              <a:rPr lang="ko-KR" altLang="en-US" b="1" dirty="0">
                <a:sym typeface="Wingdings" panose="05000000000000000000" pitchFamily="2" charset="2"/>
              </a:rPr>
              <a:t>연결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D8A72-C179-413B-A395-1E9A9EA5970B}"/>
              </a:ext>
            </a:extLst>
          </p:cNvPr>
          <p:cNvSpPr txBox="1"/>
          <p:nvPr/>
        </p:nvSpPr>
        <p:spPr>
          <a:xfrm>
            <a:off x="838200" y="136752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>
                <a:sym typeface="Wingdings" panose="05000000000000000000" pitchFamily="2" charset="2"/>
              </a:rPr>
              <a:t>윈도우 모드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텍스트 모드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F28BF-BAAC-4D81-A897-BEDD26D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854"/>
            <a:ext cx="8611802" cy="1143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8F4D59-4E8E-42E4-A324-79320DD3C2AD}"/>
              </a:ext>
            </a:extLst>
          </p:cNvPr>
          <p:cNvSpPr/>
          <p:nvPr/>
        </p:nvSpPr>
        <p:spPr>
          <a:xfrm>
            <a:off x="7965440" y="2453640"/>
            <a:ext cx="1483360" cy="391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58573-9563-43A1-A6F9-3B4E5BDC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33" y="2926180"/>
            <a:ext cx="4226560" cy="375202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412546D-0B76-4B08-BA34-F2030D62DBC2}"/>
              </a:ext>
            </a:extLst>
          </p:cNvPr>
          <p:cNvSpPr/>
          <p:nvPr/>
        </p:nvSpPr>
        <p:spPr>
          <a:xfrm rot="8544827">
            <a:off x="4579489" y="263769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67CBB9-7026-4E3C-A907-27A4A177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51" y="3231474"/>
            <a:ext cx="3096057" cy="22482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DE60BF-F93D-411E-8CE6-76132170478B}"/>
              </a:ext>
            </a:extLst>
          </p:cNvPr>
          <p:cNvSpPr/>
          <p:nvPr/>
        </p:nvSpPr>
        <p:spPr>
          <a:xfrm>
            <a:off x="2794000" y="3276600"/>
            <a:ext cx="2225040" cy="1539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C1CA913-B5A0-48D2-8C00-E01B7754E03B}"/>
              </a:ext>
            </a:extLst>
          </p:cNvPr>
          <p:cNvSpPr/>
          <p:nvPr/>
        </p:nvSpPr>
        <p:spPr>
          <a:xfrm>
            <a:off x="4974795" y="387094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마운트 </a:t>
            </a:r>
            <a:r>
              <a:rPr lang="en-US" altLang="ko-KR" b="1" dirty="0">
                <a:sym typeface="Wingdings" panose="05000000000000000000" pitchFamily="2" charset="2"/>
              </a:rPr>
              <a:t> (</a:t>
            </a:r>
            <a:r>
              <a:rPr lang="ko-KR" altLang="en-US" b="1" dirty="0">
                <a:sym typeface="Wingdings" panose="05000000000000000000" pitchFamily="2" charset="2"/>
              </a:rPr>
              <a:t>연결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D8A72-C179-413B-A395-1E9A9EA5970B}"/>
              </a:ext>
            </a:extLst>
          </p:cNvPr>
          <p:cNvSpPr txBox="1"/>
          <p:nvPr/>
        </p:nvSpPr>
        <p:spPr>
          <a:xfrm>
            <a:off x="838200" y="136752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>
                <a:sym typeface="Wingdings" panose="05000000000000000000" pitchFamily="2" charset="2"/>
              </a:rPr>
              <a:t>윈도우 모드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텍스트 모드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F8159-4407-4076-8C52-282FA27F6F18}"/>
              </a:ext>
            </a:extLst>
          </p:cNvPr>
          <p:cNvSpPr txBox="1"/>
          <p:nvPr/>
        </p:nvSpPr>
        <p:spPr>
          <a:xfrm>
            <a:off x="838200" y="1879094"/>
            <a:ext cx="107773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dvd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: 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연결 해제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umount</a:t>
            </a:r>
            <a:r>
              <a:rPr lang="en-US" altLang="ko-KR" dirty="0">
                <a:sym typeface="Wingdings" panose="05000000000000000000" pitchFamily="2" charset="2"/>
              </a:rPr>
              <a:t> 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----------------------------------------------------------------------------------------------------------------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연결하기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일반적으로</a:t>
            </a:r>
            <a:r>
              <a:rPr lang="en-US" altLang="ko-KR" dirty="0">
                <a:sym typeface="Wingdings" panose="05000000000000000000" pitchFamily="2" charset="2"/>
              </a:rPr>
              <a:t> /media </a:t>
            </a:r>
            <a:r>
              <a:rPr lang="ko-KR" altLang="en-US" dirty="0">
                <a:sym typeface="Wingdings" panose="05000000000000000000" pitchFamily="2" charset="2"/>
              </a:rPr>
              <a:t>에서 한다 </a:t>
            </a:r>
            <a:r>
              <a:rPr lang="en-US" altLang="ko-KR" dirty="0">
                <a:sym typeface="Wingdings" panose="05000000000000000000" pitchFamily="2" charset="2"/>
              </a:rPr>
              <a:t>(media </a:t>
            </a:r>
            <a:r>
              <a:rPr lang="ko-KR" altLang="en-US" dirty="0">
                <a:sym typeface="Wingdings" panose="05000000000000000000" pitchFamily="2" charset="2"/>
              </a:rPr>
              <a:t>폴더 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터미널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콘솔 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mkdir</a:t>
            </a:r>
            <a:r>
              <a:rPr lang="en-US" altLang="ko-KR" dirty="0">
                <a:sym typeface="Wingdings" panose="05000000000000000000" pitchFamily="2" charset="2"/>
              </a:rPr>
              <a:t> /media/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폴더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mount 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 /media/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/ (/dev/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media</a:t>
            </a:r>
            <a:r>
              <a:rPr lang="ko-KR" altLang="en-US" dirty="0">
                <a:sym typeface="Wingdings" panose="05000000000000000000" pitchFamily="2" charset="2"/>
              </a:rPr>
              <a:t>안에 있는 폴더 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mount</a:t>
            </a:r>
            <a:r>
              <a:rPr lang="ko-KR" altLang="en-US" dirty="0">
                <a:sym typeface="Wingdings" panose="05000000000000000000" pitchFamily="2" charset="2"/>
              </a:rPr>
              <a:t>한다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Windows </a:t>
            </a:r>
            <a:r>
              <a:rPr lang="ko-KR" altLang="en-US" dirty="0">
                <a:sym typeface="Wingdings" panose="05000000000000000000" pitchFamily="2" charset="2"/>
              </a:rPr>
              <a:t>느낌으로는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드라이브를 만들었다</a:t>
            </a:r>
            <a:r>
              <a:rPr lang="en-US" altLang="ko-KR" dirty="0">
                <a:sym typeface="Wingdings" panose="05000000000000000000" pitchFamily="2" charset="2"/>
              </a:rPr>
              <a:t>!! </a:t>
            </a:r>
            <a:r>
              <a:rPr lang="ko-KR" altLang="en-US" dirty="0">
                <a:sym typeface="Wingdings" panose="05000000000000000000" pitchFamily="2" charset="2"/>
              </a:rPr>
              <a:t>라는 의미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>
                <a:sym typeface="Wingdings" panose="05000000000000000000" pitchFamily="2" charset="2"/>
              </a:rPr>
              <a:t>연결 해제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umount</a:t>
            </a:r>
            <a:r>
              <a:rPr lang="en-US" altLang="ko-KR" dirty="0">
                <a:sym typeface="Wingdings" panose="05000000000000000000" pitchFamily="2" charset="2"/>
              </a:rPr>
              <a:t> 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안될 경우 지금 내가 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안에 있어서 그렇다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(cd</a:t>
            </a:r>
            <a:r>
              <a:rPr lang="ko-KR" altLang="en-US" dirty="0">
                <a:sym typeface="Wingdings" panose="05000000000000000000" pitchFamily="2" charset="2"/>
              </a:rPr>
              <a:t> 로 폴더를 나간 후 다시 </a:t>
            </a:r>
            <a:r>
              <a:rPr lang="en-US" altLang="ko-KR" dirty="0" err="1">
                <a:sym typeface="Wingdings" panose="05000000000000000000" pitchFamily="2" charset="2"/>
              </a:rPr>
              <a:t>umount</a:t>
            </a:r>
            <a:r>
              <a:rPr lang="en-US" altLang="ko-KR" dirty="0">
                <a:sym typeface="Wingdings" panose="05000000000000000000" pitchFamily="2" charset="2"/>
              </a:rPr>
              <a:t> /dev/</a:t>
            </a:r>
            <a:r>
              <a:rPr lang="en-US" altLang="ko-KR" dirty="0" err="1">
                <a:sym typeface="Wingdings" panose="05000000000000000000" pitchFamily="2" charset="2"/>
              </a:rPr>
              <a:t>cdrom</a:t>
            </a:r>
            <a:r>
              <a:rPr lang="ko-KR" altLang="en-US" dirty="0">
                <a:sym typeface="Wingdings" panose="05000000000000000000" pitchFamily="2" charset="2"/>
              </a:rPr>
              <a:t>을 하자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리눅스 기본 명령어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068D7-AD75-48A9-B107-37E3424BD904}"/>
              </a:ext>
            </a:extLst>
          </p:cNvPr>
          <p:cNvSpPr txBox="1"/>
          <p:nvPr/>
        </p:nvSpPr>
        <p:spPr>
          <a:xfrm>
            <a:off x="838200" y="1690688"/>
            <a:ext cx="7919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</a:t>
            </a:r>
          </a:p>
          <a:p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en-US" altLang="ko-KR" dirty="0" err="1"/>
              <a:t>dir</a:t>
            </a:r>
            <a:r>
              <a:rPr lang="en-US" altLang="ko-KR" dirty="0"/>
              <a:t>”</a:t>
            </a:r>
            <a:r>
              <a:rPr lang="ko-KR" altLang="en-US" dirty="0"/>
              <a:t>과 같은 역할로</a:t>
            </a:r>
            <a:r>
              <a:rPr lang="en-US" altLang="ko-KR" dirty="0"/>
              <a:t>, </a:t>
            </a:r>
            <a:r>
              <a:rPr lang="ko-KR" altLang="en-US" dirty="0"/>
              <a:t>해당 디렉터리에 있는 파일의 목록을 나열</a:t>
            </a:r>
            <a:endParaRPr lang="en-US" altLang="ko-KR" dirty="0"/>
          </a:p>
          <a:p>
            <a:r>
              <a:rPr lang="en-US" altLang="ko-KR" dirty="0"/>
              <a:t>-------------</a:t>
            </a:r>
          </a:p>
          <a:p>
            <a:r>
              <a:rPr lang="ko-KR" altLang="en-US" dirty="0" err="1"/>
              <a:t>숨김파일까지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ls -a</a:t>
            </a:r>
            <a:endParaRPr lang="en-US" altLang="ko-KR" dirty="0"/>
          </a:p>
          <a:p>
            <a:r>
              <a:rPr lang="ko-KR" altLang="en-US" dirty="0"/>
              <a:t>여러 공통된 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/>
              <a:t>ls *.</a:t>
            </a:r>
            <a:r>
              <a:rPr lang="en-US" altLang="ko-KR" dirty="0" err="1"/>
              <a:t>cfg</a:t>
            </a:r>
            <a:r>
              <a:rPr lang="en-US" altLang="ko-KR" dirty="0"/>
              <a:t> (</a:t>
            </a:r>
            <a:r>
              <a:rPr lang="en-US" altLang="ko-KR" dirty="0" err="1"/>
              <a:t>cfg</a:t>
            </a:r>
            <a:r>
              <a:rPr lang="ko-KR" altLang="en-US" dirty="0"/>
              <a:t>확장자를 찾는다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ls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5CBCC-5DBA-4058-BF0C-77A621187DCA}"/>
              </a:ext>
            </a:extLst>
          </p:cNvPr>
          <p:cNvSpPr txBox="1"/>
          <p:nvPr/>
        </p:nvSpPr>
        <p:spPr>
          <a:xfrm>
            <a:off x="838200" y="3645210"/>
            <a:ext cx="235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</a:t>
            </a:r>
          </a:p>
          <a:p>
            <a:r>
              <a:rPr lang="ko-KR" altLang="en-US" dirty="0"/>
              <a:t>디렉터리 이동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C43E4-B97F-4DF9-8D3B-87AE3AE5AB3A}"/>
              </a:ext>
            </a:extLst>
          </p:cNvPr>
          <p:cNvSpPr txBox="1"/>
          <p:nvPr/>
        </p:nvSpPr>
        <p:spPr>
          <a:xfrm>
            <a:off x="838200" y="4745877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pwd</a:t>
            </a:r>
          </a:p>
          <a:p>
            <a:r>
              <a:rPr lang="ko-KR" altLang="en-US"/>
              <a:t>현재 디렉터리의 전체 경로를 출력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A43AA-5040-4011-82F5-10A1090199CA}"/>
              </a:ext>
            </a:extLst>
          </p:cNvPr>
          <p:cNvSpPr txBox="1"/>
          <p:nvPr/>
        </p:nvSpPr>
        <p:spPr>
          <a:xfrm>
            <a:off x="838200" y="5569545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rm</a:t>
            </a:r>
          </a:p>
          <a:p>
            <a:r>
              <a:rPr lang="ko-KR" altLang="en-US"/>
              <a:t>파일이나 디렉터리를 삭제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 rm –rf abc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816FE0-363F-4260-BEF8-46DAB305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976" y="2407836"/>
            <a:ext cx="3581928" cy="1021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C32B7C-208E-443F-8B19-C9AD883A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54" y="4606950"/>
            <a:ext cx="5815720" cy="20221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B7FC48-F6F8-4F2B-9E0B-84C38F45BE58}"/>
              </a:ext>
            </a:extLst>
          </p:cNvPr>
          <p:cNvSpPr txBox="1"/>
          <p:nvPr/>
        </p:nvSpPr>
        <p:spPr>
          <a:xfrm>
            <a:off x="7210976" y="3443480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절대 경로 </a:t>
            </a:r>
            <a:r>
              <a:rPr lang="en-US" altLang="ko-KR" b="1" dirty="0"/>
              <a:t>: / </a:t>
            </a:r>
            <a:r>
              <a:rPr lang="ko-KR" altLang="en-US" b="1" dirty="0"/>
              <a:t>부터 시작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cd /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ko-KR" altLang="en-US" b="1" dirty="0"/>
              <a:t>상대 경로 </a:t>
            </a:r>
            <a:r>
              <a:rPr lang="en-US" altLang="ko-KR" b="1" dirty="0"/>
              <a:t>: </a:t>
            </a:r>
            <a:r>
              <a:rPr lang="ko-KR" altLang="en-US" b="1" dirty="0"/>
              <a:t>그냥 시작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cd .. , cd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CA6820-093E-47C5-B68C-F4D18F0B38F3}"/>
              </a:ext>
            </a:extLst>
          </p:cNvPr>
          <p:cNvCxnSpPr/>
          <p:nvPr/>
        </p:nvCxnSpPr>
        <p:spPr>
          <a:xfrm flipH="1" flipV="1">
            <a:off x="1794933" y="6492875"/>
            <a:ext cx="880534" cy="136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B9A06A-5C19-4A5D-8609-E8F08BAB8093}"/>
              </a:ext>
            </a:extLst>
          </p:cNvPr>
          <p:cNvSpPr txBox="1"/>
          <p:nvPr/>
        </p:nvSpPr>
        <p:spPr>
          <a:xfrm>
            <a:off x="2675467" y="64759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위험한 명령어</a:t>
            </a:r>
          </a:p>
        </p:txBody>
      </p:sp>
    </p:spTree>
    <p:extLst>
      <p:ext uri="{BB962C8B-B14F-4D97-AF65-F5344CB8AC3E}">
        <p14:creationId xmlns:p14="http://schemas.microsoft.com/office/powerpoint/2010/main" val="200804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리눅스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F3450-F33F-438C-8A84-FE93A975FB8C}"/>
              </a:ext>
            </a:extLst>
          </p:cNvPr>
          <p:cNvSpPr txBox="1"/>
          <p:nvPr/>
        </p:nvSpPr>
        <p:spPr>
          <a:xfrm>
            <a:off x="838200" y="1690688"/>
            <a:ext cx="8193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cp</a:t>
            </a:r>
          </a:p>
          <a:p>
            <a:r>
              <a:rPr lang="ko-KR" altLang="en-US" dirty="0"/>
              <a:t>파일이나 디렉터리를 복사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cp abc.txt cba.txt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폴더 </a:t>
            </a:r>
            <a:r>
              <a:rPr lang="en-US" altLang="ko-KR" dirty="0"/>
              <a:t>: cp –r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 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sysconfig</a:t>
            </a:r>
            <a:r>
              <a:rPr lang="ko-KR" altLang="en-US" dirty="0">
                <a:sym typeface="Wingdings" panose="05000000000000000000" pitchFamily="2" charset="2"/>
              </a:rPr>
              <a:t>라는 폴더를 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ko-KR" altLang="en-US" dirty="0" err="1">
                <a:sym typeface="Wingdings" panose="05000000000000000000" pitchFamily="2" charset="2"/>
              </a:rPr>
              <a:t>현재폴더에</a:t>
            </a:r>
            <a:r>
              <a:rPr lang="ko-KR" altLang="en-US" dirty="0">
                <a:sym typeface="Wingdings" panose="05000000000000000000" pitchFamily="2" charset="2"/>
              </a:rPr>
              <a:t> 복사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D3F7B-F9A1-4924-ABD7-930A2F5715BF}"/>
              </a:ext>
            </a:extLst>
          </p:cNvPr>
          <p:cNvSpPr txBox="1"/>
          <p:nvPr/>
        </p:nvSpPr>
        <p:spPr>
          <a:xfrm>
            <a:off x="838200" y="2891017"/>
            <a:ext cx="6950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touch</a:t>
            </a:r>
          </a:p>
          <a:p>
            <a:r>
              <a:rPr lang="ko-KR" altLang="en-US" dirty="0"/>
              <a:t>크기가 </a:t>
            </a:r>
            <a:r>
              <a:rPr lang="en-US" altLang="ko-KR" dirty="0"/>
              <a:t>0</a:t>
            </a:r>
            <a:r>
              <a:rPr lang="ko-KR" altLang="en-US" dirty="0"/>
              <a:t>인 새 파일을 생성</a:t>
            </a:r>
            <a:r>
              <a:rPr lang="en-US" altLang="ko-KR" dirty="0"/>
              <a:t>, </a:t>
            </a:r>
            <a:r>
              <a:rPr lang="ko-KR" altLang="en-US" dirty="0"/>
              <a:t>이미 존재하는 경우 수정 시간을 변경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touch abc.txt</a:t>
            </a:r>
          </a:p>
          <a:p>
            <a:r>
              <a:rPr lang="ko-KR" altLang="en-US" u="sng" dirty="0"/>
              <a:t>예</a:t>
            </a:r>
            <a:r>
              <a:rPr lang="en-US" altLang="ko-KR" u="sng" dirty="0"/>
              <a:t>) touch</a:t>
            </a:r>
            <a:r>
              <a:rPr lang="ko-KR" altLang="en-US" u="sng" dirty="0"/>
              <a:t> </a:t>
            </a:r>
            <a:r>
              <a:rPr lang="en-US" altLang="ko-KR" u="sng" dirty="0"/>
              <a:t>a{1..10}.txt </a:t>
            </a:r>
            <a:r>
              <a:rPr lang="en-US" altLang="ko-KR" u="sng" dirty="0">
                <a:sym typeface="Wingdings" panose="05000000000000000000" pitchFamily="2" charset="2"/>
              </a:rPr>
              <a:t> a1, a2 … a10 </a:t>
            </a:r>
            <a:r>
              <a:rPr lang="ko-KR" altLang="en-US" u="sng" dirty="0">
                <a:sym typeface="Wingdings" panose="05000000000000000000" pitchFamily="2" charset="2"/>
              </a:rPr>
              <a:t>까지 만든다</a:t>
            </a:r>
            <a:endParaRPr lang="en-US" altLang="ko-KR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B4160-E9B7-40B2-AA14-F8954CBAAE02}"/>
              </a:ext>
            </a:extLst>
          </p:cNvPr>
          <p:cNvSpPr txBox="1"/>
          <p:nvPr/>
        </p:nvSpPr>
        <p:spPr>
          <a:xfrm>
            <a:off x="838200" y="4091346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mv</a:t>
            </a:r>
          </a:p>
          <a:p>
            <a:r>
              <a:rPr lang="ko-KR" altLang="en-US" dirty="0"/>
              <a:t>파일과 디렉터리의 </a:t>
            </a:r>
            <a:r>
              <a:rPr lang="ko-KR" altLang="en-US" u="sng" dirty="0"/>
              <a:t>이름을 변경</a:t>
            </a:r>
            <a:r>
              <a:rPr lang="ko-KR" altLang="en-US" dirty="0"/>
              <a:t>하거나 위치 이동 시 사용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mv</a:t>
            </a:r>
            <a:r>
              <a:rPr lang="ko-KR" altLang="en-US" dirty="0"/>
              <a:t> </a:t>
            </a:r>
            <a:r>
              <a:rPr lang="en-US" altLang="ko-KR" dirty="0"/>
              <a:t>abc.txt </a:t>
            </a:r>
            <a:r>
              <a:rPr lang="en-US" altLang="ko-KR" dirty="0">
                <a:hlinkClick r:id="rId2"/>
              </a:rPr>
              <a:t>www.txt</a:t>
            </a:r>
            <a:r>
              <a:rPr lang="en-US" altLang="ko-KR" dirty="0"/>
              <a:t> (</a:t>
            </a:r>
            <a:r>
              <a:rPr lang="ko-KR" altLang="en-US" dirty="0"/>
              <a:t>파일이름 변경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AF5A-1DEB-4E90-923B-5FA8762466D9}"/>
              </a:ext>
            </a:extLst>
          </p:cNvPr>
          <p:cNvSpPr txBox="1"/>
          <p:nvPr/>
        </p:nvSpPr>
        <p:spPr>
          <a:xfrm>
            <a:off x="838200" y="5014676"/>
            <a:ext cx="852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mkdir</a:t>
            </a:r>
            <a:endParaRPr lang="en-US" altLang="ko-KR" b="1" dirty="0"/>
          </a:p>
          <a:p>
            <a:r>
              <a:rPr lang="ko-KR" altLang="en-US" dirty="0"/>
              <a:t>새로운 디렉터리를 생성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endParaRPr lang="en-US" altLang="ko-KR" dirty="0"/>
          </a:p>
          <a:p>
            <a:r>
              <a:rPr lang="ko-KR" altLang="en-US" dirty="0"/>
              <a:t>에</a:t>
            </a:r>
            <a:r>
              <a:rPr lang="en-US" altLang="ko-KR" dirty="0"/>
              <a:t>) </a:t>
            </a:r>
            <a:r>
              <a:rPr lang="en-US" altLang="ko-KR" dirty="0" err="1"/>
              <a:t>mkdir</a:t>
            </a:r>
            <a:r>
              <a:rPr lang="en-US" altLang="ko-KR" dirty="0"/>
              <a:t> –p folder1/folder2/folder3/folder4/folder5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계층적으로 폴더를 만듦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956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리눅스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BAAC2-EFF3-4E88-85E8-AA97580BAB55}"/>
              </a:ext>
            </a:extLst>
          </p:cNvPr>
          <p:cNvSpPr txBox="1"/>
          <p:nvPr/>
        </p:nvSpPr>
        <p:spPr>
          <a:xfrm>
            <a:off x="838200" y="1479056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cat</a:t>
            </a:r>
          </a:p>
          <a:p>
            <a:r>
              <a:rPr lang="ko-KR" altLang="en-US" dirty="0"/>
              <a:t>텍스트로 작성된 파일을 화면에 출력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cat a.txt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D7BC0-C779-4AE4-BF27-3D46D88C4CAC}"/>
              </a:ext>
            </a:extLst>
          </p:cNvPr>
          <p:cNvSpPr txBox="1"/>
          <p:nvPr/>
        </p:nvSpPr>
        <p:spPr>
          <a:xfrm>
            <a:off x="838200" y="2505670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head, tail</a:t>
            </a:r>
          </a:p>
          <a:p>
            <a:r>
              <a:rPr lang="ko-KR" altLang="en-US" dirty="0"/>
              <a:t>텍스트로 작성된 파일의 앞 </a:t>
            </a:r>
            <a:r>
              <a:rPr lang="en-US" altLang="ko-KR" dirty="0"/>
              <a:t>10</a:t>
            </a:r>
            <a:r>
              <a:rPr lang="ko-KR" altLang="en-US" dirty="0"/>
              <a:t>행 또는 마지막 </a:t>
            </a:r>
            <a:r>
              <a:rPr lang="en-US" altLang="ko-KR" dirty="0"/>
              <a:t>10</a:t>
            </a:r>
            <a:r>
              <a:rPr lang="ko-KR" altLang="en-US" dirty="0"/>
              <a:t>행만 출력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head anaconda-</a:t>
            </a:r>
            <a:r>
              <a:rPr lang="en-US" altLang="ko-KR" dirty="0" err="1"/>
              <a:t>ks.cfg</a:t>
            </a:r>
            <a:r>
              <a:rPr lang="en-US" altLang="ko-KR" dirty="0"/>
              <a:t>, tail anaconda-</a:t>
            </a:r>
            <a:r>
              <a:rPr lang="en-US" altLang="ko-KR" dirty="0" err="1"/>
              <a:t>ks.cfg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F1E68-CB8F-458A-9C43-52E520CF682C}"/>
              </a:ext>
            </a:extLst>
          </p:cNvPr>
          <p:cNvSpPr txBox="1"/>
          <p:nvPr/>
        </p:nvSpPr>
        <p:spPr>
          <a:xfrm>
            <a:off x="838200" y="3532284"/>
            <a:ext cx="929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more</a:t>
            </a:r>
          </a:p>
          <a:p>
            <a:r>
              <a:rPr lang="ko-KR" altLang="en-US" dirty="0"/>
              <a:t>텍스트로 작성된 파일을 화면에 페이지 단위로 출력 </a:t>
            </a:r>
            <a:r>
              <a:rPr lang="en-US" altLang="ko-KR" dirty="0"/>
              <a:t>(space</a:t>
            </a:r>
            <a:r>
              <a:rPr lang="ko-KR" altLang="en-US" dirty="0"/>
              <a:t>바 다음 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이전 장</a:t>
            </a:r>
            <a:r>
              <a:rPr lang="en-US" altLang="ko-KR" dirty="0"/>
              <a:t>, q 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more anaconda-</a:t>
            </a:r>
            <a:r>
              <a:rPr lang="en-US" altLang="ko-KR" dirty="0" err="1"/>
              <a:t>ks.cfg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D24AA-1323-40B9-A634-726B9533385A}"/>
              </a:ext>
            </a:extLst>
          </p:cNvPr>
          <p:cNvSpPr txBox="1"/>
          <p:nvPr/>
        </p:nvSpPr>
        <p:spPr>
          <a:xfrm>
            <a:off x="838200" y="4558898"/>
            <a:ext cx="9361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less</a:t>
            </a:r>
          </a:p>
          <a:p>
            <a:r>
              <a:rPr lang="ko-KR" altLang="en-US" dirty="0"/>
              <a:t>텍스트로 작성된 파일을 화면에 페이지 단위로 출력 </a:t>
            </a:r>
            <a:r>
              <a:rPr lang="en-US" altLang="ko-KR" dirty="0"/>
              <a:t>(space</a:t>
            </a:r>
            <a:r>
              <a:rPr lang="ko-KR" altLang="en-US" dirty="0"/>
              <a:t>바 다음 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이전 장</a:t>
            </a:r>
            <a:r>
              <a:rPr lang="en-US" altLang="ko-KR" dirty="0"/>
              <a:t>, q 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less anaconda-</a:t>
            </a:r>
            <a:r>
              <a:rPr lang="en-US" altLang="ko-KR" dirty="0" err="1"/>
              <a:t>ks.cfg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A6751-09C0-4F46-AEB9-9A50B5DADEC5}"/>
              </a:ext>
            </a:extLst>
          </p:cNvPr>
          <p:cNvSpPr txBox="1"/>
          <p:nvPr/>
        </p:nvSpPr>
        <p:spPr>
          <a:xfrm>
            <a:off x="838200" y="5585512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file</a:t>
            </a:r>
          </a:p>
          <a:p>
            <a:r>
              <a:rPr lang="ko-KR" altLang="en-US" dirty="0"/>
              <a:t>이것이 무엇인지 알려준다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file file4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1B4E94-7E7D-42FF-9EA0-91A2E2AF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87" y="6184947"/>
            <a:ext cx="3086531" cy="32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E4FFD1-25CA-408A-8644-1A5E3474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87" y="5826262"/>
            <a:ext cx="203863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D1325-5FEB-485E-9455-3F16FBB415F5}"/>
              </a:ext>
            </a:extLst>
          </p:cNvPr>
          <p:cNvSpPr txBox="1"/>
          <p:nvPr/>
        </p:nvSpPr>
        <p:spPr>
          <a:xfrm>
            <a:off x="838200" y="1479056"/>
            <a:ext cx="700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리눅스는 다중 사용자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root</a:t>
            </a:r>
            <a:r>
              <a:rPr lang="ko-KR" altLang="en-US" dirty="0"/>
              <a:t>라는 </a:t>
            </a:r>
            <a:r>
              <a:rPr lang="ko-KR" altLang="en-US" dirty="0" err="1"/>
              <a:t>수퍼유저가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모든 작업을 할 수 있는 권한을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사용자는 하나 이상의 그룹에 </a:t>
            </a:r>
            <a:r>
              <a:rPr lang="ko-KR" altLang="en-US" dirty="0" err="1"/>
              <a:t>속해야됨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 </a:t>
            </a:r>
            <a:r>
              <a:rPr lang="ko-KR" altLang="en-US" dirty="0"/>
              <a:t>파일에 정의되어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F4CE8-00E6-4192-923C-2AB431DF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652"/>
            <a:ext cx="7259063" cy="349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B8E6F3-523B-4537-BE34-0C8A35E1ABD5}"/>
              </a:ext>
            </a:extLst>
          </p:cNvPr>
          <p:cNvSpPr txBox="1"/>
          <p:nvPr/>
        </p:nvSpPr>
        <p:spPr>
          <a:xfrm>
            <a:off x="838200" y="2750320"/>
            <a:ext cx="314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vi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B74E1-377A-442A-985C-6F75338E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9996"/>
            <a:ext cx="540142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5C1968-D092-4483-89D2-4C0F4C9A9298}"/>
              </a:ext>
            </a:extLst>
          </p:cNvPr>
          <p:cNvCxnSpPr/>
          <p:nvPr/>
        </p:nvCxnSpPr>
        <p:spPr>
          <a:xfrm flipV="1">
            <a:off x="9936480" y="4867733"/>
            <a:ext cx="0" cy="374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8E3266-A658-4FF2-A2DF-8BB87B5F626A}"/>
              </a:ext>
            </a:extLst>
          </p:cNvPr>
          <p:cNvSpPr txBox="1"/>
          <p:nvPr/>
        </p:nvSpPr>
        <p:spPr>
          <a:xfrm>
            <a:off x="9347200" y="53724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생략 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5B33E9-9B4E-42A0-8C4A-AB75E23F5CF8}"/>
              </a:ext>
            </a:extLst>
          </p:cNvPr>
          <p:cNvSpPr/>
          <p:nvPr/>
        </p:nvSpPr>
        <p:spPr>
          <a:xfrm>
            <a:off x="9509760" y="4653280"/>
            <a:ext cx="79248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1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A063B-BC79-4D5C-A350-82F7212AF998}"/>
              </a:ext>
            </a:extLst>
          </p:cNvPr>
          <p:cNvSpPr txBox="1"/>
          <p:nvPr/>
        </p:nvSpPr>
        <p:spPr>
          <a:xfrm>
            <a:off x="838200" y="1321356"/>
            <a:ext cx="301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vi /</a:t>
            </a:r>
            <a:r>
              <a:rPr lang="en-US" altLang="ko-KR" dirty="0" err="1"/>
              <a:t>etc</a:t>
            </a:r>
            <a:r>
              <a:rPr lang="en-US" altLang="ko-KR" dirty="0"/>
              <a:t>/group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EF4725-851F-45FA-AD25-545F5ED4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3958"/>
            <a:ext cx="1943371" cy="16290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629667-20F6-475C-AB95-B476C4A96771}"/>
              </a:ext>
            </a:extLst>
          </p:cNvPr>
          <p:cNvSpPr/>
          <p:nvPr/>
        </p:nvSpPr>
        <p:spPr>
          <a:xfrm>
            <a:off x="838200" y="3124200"/>
            <a:ext cx="1071880" cy="269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E7D5A-5804-44B9-9530-2D13A2844D03}"/>
              </a:ext>
            </a:extLst>
          </p:cNvPr>
          <p:cNvSpPr txBox="1"/>
          <p:nvPr/>
        </p:nvSpPr>
        <p:spPr>
          <a:xfrm>
            <a:off x="838200" y="3495041"/>
            <a:ext cx="109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설치할 때</a:t>
            </a:r>
            <a:r>
              <a:rPr lang="en-US" altLang="ko-KR" dirty="0"/>
              <a:t>, </a:t>
            </a:r>
            <a:r>
              <a:rPr lang="ko-KR" altLang="en-US" dirty="0"/>
              <a:t>처음 사용자를 만들 때</a:t>
            </a:r>
            <a:r>
              <a:rPr lang="en-US" altLang="ko-KR" dirty="0"/>
              <a:t>, </a:t>
            </a:r>
            <a:r>
              <a:rPr lang="ko-KR" altLang="en-US" dirty="0"/>
              <a:t>따로 그룹을 만들지 않으면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사용자 이름이랑 똑같은 그룹을 만든다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3AA97-BEE2-49BB-9E02-0CC331A70BE6}"/>
              </a:ext>
            </a:extLst>
          </p:cNvPr>
          <p:cNvSpPr txBox="1"/>
          <p:nvPr/>
        </p:nvSpPr>
        <p:spPr>
          <a:xfrm>
            <a:off x="838200" y="4599016"/>
            <a:ext cx="630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vi 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비밀번호가 들어있는 파일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487CE4-D234-44A6-B0DD-E59F7F3F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63268"/>
            <a:ext cx="7487695" cy="1200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E8340-9C8E-4D86-9202-DD7D7FACECC1}"/>
              </a:ext>
            </a:extLst>
          </p:cNvPr>
          <p:cNvSpPr txBox="1"/>
          <p:nvPr/>
        </p:nvSpPr>
        <p:spPr>
          <a:xfrm>
            <a:off x="838200" y="6163586"/>
            <a:ext cx="105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 되어있음 </a:t>
            </a:r>
            <a:r>
              <a:rPr lang="en-US" altLang="ko-KR" dirty="0"/>
              <a:t>(</a:t>
            </a:r>
            <a:r>
              <a:rPr lang="ko-KR" altLang="en-US" dirty="0"/>
              <a:t>똑같은 암호를 가진 </a:t>
            </a:r>
            <a:r>
              <a:rPr lang="ko-KR" altLang="en-US" dirty="0" err="1"/>
              <a:t>사용자들이어도</a:t>
            </a:r>
            <a:r>
              <a:rPr lang="ko-KR" altLang="en-US" dirty="0"/>
              <a:t> 암호화된 비밀번호가 나와있는 것은 다르다</a:t>
            </a:r>
            <a:r>
              <a:rPr lang="en-US" altLang="ko-KR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32531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BEB47-B0E7-4479-A62D-6A5B9206FC1E}"/>
              </a:ext>
            </a:extLst>
          </p:cNvPr>
          <p:cNvSpPr txBox="1"/>
          <p:nvPr/>
        </p:nvSpPr>
        <p:spPr>
          <a:xfrm>
            <a:off x="838200" y="132135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사용자와 그룹 관련 명령어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AFD35-41A4-49FB-9C8C-B94EE4C4C398}"/>
              </a:ext>
            </a:extLst>
          </p:cNvPr>
          <p:cNvSpPr txBox="1"/>
          <p:nvPr/>
        </p:nvSpPr>
        <p:spPr>
          <a:xfrm>
            <a:off x="838200" y="1849676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useradd</a:t>
            </a:r>
            <a:endParaRPr lang="en-US" altLang="ko-KR" b="1" dirty="0"/>
          </a:p>
          <a:p>
            <a:r>
              <a:rPr lang="ko-KR" altLang="en-US" dirty="0"/>
              <a:t>새로운 사용자를 추가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useradd</a:t>
            </a:r>
            <a:r>
              <a:rPr lang="en-US" altLang="ko-KR" dirty="0"/>
              <a:t> </a:t>
            </a:r>
            <a:r>
              <a:rPr lang="en-US" altLang="ko-KR" dirty="0" err="1"/>
              <a:t>newuser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5EEDE-FD7D-4771-9841-E4DE4EDB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42" y="79492"/>
            <a:ext cx="4099158" cy="2483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0DD53-756D-46A9-8BF6-4AA8DAD7FD70}"/>
              </a:ext>
            </a:extLst>
          </p:cNvPr>
          <p:cNvSpPr txBox="1"/>
          <p:nvPr/>
        </p:nvSpPr>
        <p:spPr>
          <a:xfrm>
            <a:off x="838200" y="2931994"/>
            <a:ext cx="4123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passwd</a:t>
            </a:r>
          </a:p>
          <a:p>
            <a:r>
              <a:rPr lang="ko-KR" altLang="en-US" dirty="0"/>
              <a:t>사용자의 비밀번호를 지정하거나 변경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passwd </a:t>
            </a:r>
            <a:r>
              <a:rPr lang="en-US" altLang="ko-KR" dirty="0" err="1"/>
              <a:t>newuser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F44DF-D5CC-4C9E-B222-DB3517E3526C}"/>
              </a:ext>
            </a:extLst>
          </p:cNvPr>
          <p:cNvSpPr txBox="1"/>
          <p:nvPr/>
        </p:nvSpPr>
        <p:spPr>
          <a:xfrm>
            <a:off x="838200" y="4014312"/>
            <a:ext cx="3369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usermod</a:t>
            </a:r>
            <a:endParaRPr lang="en-US" altLang="ko-KR" b="1" dirty="0"/>
          </a:p>
          <a:p>
            <a:r>
              <a:rPr lang="ko-KR" altLang="en-US" dirty="0"/>
              <a:t>사용자의 속성을 변경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usermod</a:t>
            </a:r>
            <a:r>
              <a:rPr lang="en-US" altLang="ko-KR" dirty="0"/>
              <a:t> –g root </a:t>
            </a:r>
            <a:r>
              <a:rPr lang="en-US" altLang="ko-KR" dirty="0" err="1"/>
              <a:t>newuser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F67F-09B2-4EBD-AC56-95857F35C37C}"/>
              </a:ext>
            </a:extLst>
          </p:cNvPr>
          <p:cNvSpPr txBox="1"/>
          <p:nvPr/>
        </p:nvSpPr>
        <p:spPr>
          <a:xfrm>
            <a:off x="838200" y="5096630"/>
            <a:ext cx="7840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userdel</a:t>
            </a:r>
            <a:endParaRPr lang="en-US" altLang="ko-KR" b="1" dirty="0"/>
          </a:p>
          <a:p>
            <a:r>
              <a:rPr lang="ko-KR" altLang="en-US" dirty="0"/>
              <a:t>사용자를 삭제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userdel</a:t>
            </a:r>
            <a:r>
              <a:rPr lang="en-US" altLang="ko-KR" dirty="0"/>
              <a:t> </a:t>
            </a:r>
            <a:r>
              <a:rPr lang="en-US" altLang="ko-KR" dirty="0" err="1"/>
              <a:t>newuser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userdel</a:t>
            </a:r>
            <a:r>
              <a:rPr lang="en-US" altLang="ko-KR" dirty="0"/>
              <a:t> –r </a:t>
            </a:r>
            <a:r>
              <a:rPr lang="en-US" altLang="ko-KR" dirty="0" err="1"/>
              <a:t>newuser</a:t>
            </a:r>
            <a:r>
              <a:rPr lang="en-US" altLang="ko-KR" dirty="0"/>
              <a:t> (</a:t>
            </a:r>
            <a:r>
              <a:rPr lang="ko-KR" altLang="en-US" dirty="0"/>
              <a:t>사용자가 사용했던 디렉토리</a:t>
            </a:r>
            <a:r>
              <a:rPr lang="en-US" altLang="ko-KR" dirty="0"/>
              <a:t>(home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까지 삭제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86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BEB47-B0E7-4479-A62D-6A5B9206FC1E}"/>
              </a:ext>
            </a:extLst>
          </p:cNvPr>
          <p:cNvSpPr txBox="1"/>
          <p:nvPr/>
        </p:nvSpPr>
        <p:spPr>
          <a:xfrm>
            <a:off x="838200" y="132135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사용자와 그룹 관련 명령어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AFD35-41A4-49FB-9C8C-B94EE4C4C398}"/>
              </a:ext>
            </a:extLst>
          </p:cNvPr>
          <p:cNvSpPr txBox="1"/>
          <p:nvPr/>
        </p:nvSpPr>
        <p:spPr>
          <a:xfrm>
            <a:off x="838200" y="1849676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change</a:t>
            </a:r>
          </a:p>
          <a:p>
            <a:r>
              <a:rPr lang="ko-KR" altLang="en-US" dirty="0"/>
              <a:t>사용자의 암호를 주기적으로 변경하도록 설정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change –m 2 </a:t>
            </a:r>
            <a:r>
              <a:rPr lang="en-US" altLang="ko-KR" dirty="0" err="1"/>
              <a:t>newuser</a:t>
            </a:r>
            <a:r>
              <a:rPr lang="en-US" altLang="ko-KR" dirty="0"/>
              <a:t> (2</a:t>
            </a:r>
            <a:r>
              <a:rPr lang="ko-KR" altLang="en-US" dirty="0"/>
              <a:t>일 이상은 이 암호를 써야한다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DD53-756D-46A9-8BF6-4AA8DAD7FD70}"/>
              </a:ext>
            </a:extLst>
          </p:cNvPr>
          <p:cNvSpPr txBox="1"/>
          <p:nvPr/>
        </p:nvSpPr>
        <p:spPr>
          <a:xfrm>
            <a:off x="838200" y="2931994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groups</a:t>
            </a:r>
          </a:p>
          <a:p>
            <a:r>
              <a:rPr lang="ko-KR" altLang="en-US" dirty="0"/>
              <a:t>현재 사용자가 속한 그룹을 보여줌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F44DF-D5CC-4C9E-B222-DB3517E3526C}"/>
              </a:ext>
            </a:extLst>
          </p:cNvPr>
          <p:cNvSpPr txBox="1"/>
          <p:nvPr/>
        </p:nvSpPr>
        <p:spPr>
          <a:xfrm>
            <a:off x="838200" y="4014312"/>
            <a:ext cx="2806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groupadd</a:t>
            </a:r>
            <a:endParaRPr lang="en-US" altLang="ko-KR" b="1" dirty="0"/>
          </a:p>
          <a:p>
            <a:r>
              <a:rPr lang="ko-KR" altLang="en-US" dirty="0"/>
              <a:t>새로운 그룹을 생성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groupadd</a:t>
            </a:r>
            <a:r>
              <a:rPr lang="en-US" altLang="ko-KR" dirty="0"/>
              <a:t> newgroup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F67F-09B2-4EBD-AC56-95857F35C37C}"/>
              </a:ext>
            </a:extLst>
          </p:cNvPr>
          <p:cNvSpPr txBox="1"/>
          <p:nvPr/>
        </p:nvSpPr>
        <p:spPr>
          <a:xfrm>
            <a:off x="838200" y="5096630"/>
            <a:ext cx="41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groupmod</a:t>
            </a:r>
            <a:endParaRPr lang="en-US" altLang="ko-KR" b="1" dirty="0"/>
          </a:p>
          <a:p>
            <a:r>
              <a:rPr lang="ko-KR" altLang="en-US" dirty="0"/>
              <a:t>그룹의 속성을 변경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groupmod</a:t>
            </a:r>
            <a:r>
              <a:rPr lang="en-US" altLang="ko-KR" dirty="0"/>
              <a:t> –n newgroup </a:t>
            </a:r>
            <a:r>
              <a:rPr lang="en-US" altLang="ko-KR" dirty="0" err="1"/>
              <a:t>mygroup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2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1E4A-6FEA-4237-AF5F-0B5905BC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404EB-A1B0-4188-8B64-228F4B44D8E2}"/>
              </a:ext>
            </a:extLst>
          </p:cNvPr>
          <p:cNvSpPr txBox="1"/>
          <p:nvPr/>
        </p:nvSpPr>
        <p:spPr>
          <a:xfrm>
            <a:off x="838200" y="1367522"/>
            <a:ext cx="5567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종료하는 방법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shutdown –P now., halt –p, </a:t>
            </a:r>
            <a:r>
              <a:rPr lang="en-US" altLang="ko-KR" dirty="0" err="1"/>
              <a:t>init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shutdown </a:t>
            </a:r>
            <a:r>
              <a:rPr lang="ko-KR" altLang="en-US" dirty="0"/>
              <a:t>예약 </a:t>
            </a:r>
            <a:r>
              <a:rPr lang="en-US" altLang="ko-KR" dirty="0"/>
              <a:t>: shutdown –P +10 </a:t>
            </a:r>
            <a:r>
              <a:rPr lang="en-US" altLang="ko-KR" dirty="0">
                <a:sym typeface="Wingdings" panose="05000000000000000000" pitchFamily="2" charset="2"/>
              </a:rPr>
              <a:t> 10</a:t>
            </a:r>
            <a:r>
              <a:rPr lang="ko-KR" altLang="en-US" dirty="0">
                <a:sym typeface="Wingdings" panose="05000000000000000000" pitchFamily="2" charset="2"/>
              </a:rPr>
              <a:t>분 후 종료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stutdown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취소 </a:t>
            </a:r>
            <a:r>
              <a:rPr lang="en-US" altLang="ko-KR" dirty="0">
                <a:sym typeface="Wingdings" panose="05000000000000000000" pitchFamily="2" charset="2"/>
              </a:rPr>
              <a:t>: shutdown -c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2D9BE-D4D0-4C25-BD45-9144D705999B}"/>
              </a:ext>
            </a:extLst>
          </p:cNvPr>
          <p:cNvSpPr txBox="1"/>
          <p:nvPr/>
        </p:nvSpPr>
        <p:spPr>
          <a:xfrm>
            <a:off x="838200" y="4004310"/>
            <a:ext cx="500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시스템 재부팅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shutdown –r now., reboot, </a:t>
            </a:r>
            <a:r>
              <a:rPr lang="en-US" altLang="ko-KR" dirty="0" err="1"/>
              <a:t>init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BACBF-1641-42EE-A846-91C6180D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61" y="817845"/>
            <a:ext cx="2162477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3CD3C-21B8-460D-8E60-B5F266DD0246}"/>
              </a:ext>
            </a:extLst>
          </p:cNvPr>
          <p:cNvSpPr txBox="1"/>
          <p:nvPr/>
        </p:nvSpPr>
        <p:spPr>
          <a:xfrm>
            <a:off x="838200" y="4844147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로그아웃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exit, logout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41DD55-3C74-43DA-A69A-679D59A43A5F}"/>
              </a:ext>
            </a:extLst>
          </p:cNvPr>
          <p:cNvSpPr/>
          <p:nvPr/>
        </p:nvSpPr>
        <p:spPr>
          <a:xfrm>
            <a:off x="702535" y="6031210"/>
            <a:ext cx="1078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리눅스를 서버로 이용할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일반적으로 컴퓨터 종료가 아닌 로그아웃을 한다</a:t>
            </a:r>
            <a:endParaRPr lang="en-US" altLang="ko-KR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34E7A0-6621-4481-8512-DCE74D3A8E8A}"/>
              </a:ext>
            </a:extLst>
          </p:cNvPr>
          <p:cNvSpPr/>
          <p:nvPr/>
        </p:nvSpPr>
        <p:spPr>
          <a:xfrm>
            <a:off x="838200" y="2962915"/>
            <a:ext cx="8675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종료 메시지를 보내기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가짜로 끄기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많은 접속자들을 나가라고 공지 하는 느낌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  <a:endParaRPr lang="en-US" altLang="ko-KR" b="1" dirty="0"/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shutdown –k +20</a:t>
            </a:r>
          </a:p>
          <a:p>
            <a:r>
              <a:rPr lang="ko-KR" altLang="en-US" dirty="0"/>
              <a:t>다른 사용자들에게만 메시지가 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184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BEB47-B0E7-4479-A62D-6A5B9206FC1E}"/>
              </a:ext>
            </a:extLst>
          </p:cNvPr>
          <p:cNvSpPr txBox="1"/>
          <p:nvPr/>
        </p:nvSpPr>
        <p:spPr>
          <a:xfrm>
            <a:off x="838200" y="132135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사용자와 그룹 관련 명령어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AFD35-41A4-49FB-9C8C-B94EE4C4C398}"/>
              </a:ext>
            </a:extLst>
          </p:cNvPr>
          <p:cNvSpPr txBox="1"/>
          <p:nvPr/>
        </p:nvSpPr>
        <p:spPr>
          <a:xfrm>
            <a:off x="838200" y="1849676"/>
            <a:ext cx="2647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groupdel</a:t>
            </a:r>
            <a:endParaRPr lang="en-US" altLang="ko-KR" b="1" dirty="0"/>
          </a:p>
          <a:p>
            <a:r>
              <a:rPr lang="ko-KR" altLang="en-US" dirty="0"/>
              <a:t>그룹을 삭제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groupdel</a:t>
            </a:r>
            <a:r>
              <a:rPr lang="en-US" altLang="ko-KR" dirty="0"/>
              <a:t> newgroup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DD53-756D-46A9-8BF6-4AA8DAD7FD70}"/>
              </a:ext>
            </a:extLst>
          </p:cNvPr>
          <p:cNvSpPr txBox="1"/>
          <p:nvPr/>
        </p:nvSpPr>
        <p:spPr>
          <a:xfrm>
            <a:off x="838200" y="2931994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gpasswd</a:t>
            </a:r>
            <a:endParaRPr lang="en-US" altLang="ko-KR" b="1" dirty="0"/>
          </a:p>
          <a:p>
            <a:r>
              <a:rPr lang="ko-KR" altLang="en-US" dirty="0"/>
              <a:t>그룹의 암호를 설정하거나</a:t>
            </a:r>
            <a:r>
              <a:rPr lang="en-US" altLang="ko-KR" dirty="0"/>
              <a:t>, </a:t>
            </a:r>
            <a:r>
              <a:rPr lang="ko-KR" altLang="en-US" dirty="0"/>
              <a:t>그룹의 관리를 수행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gpasswd</a:t>
            </a:r>
            <a:r>
              <a:rPr lang="en-US" altLang="ko-KR" dirty="0"/>
              <a:t> newgroup</a:t>
            </a:r>
          </a:p>
        </p:txBody>
      </p:sp>
    </p:spTree>
    <p:extLst>
      <p:ext uri="{BB962C8B-B14F-4D97-AF65-F5344CB8AC3E}">
        <p14:creationId xmlns:p14="http://schemas.microsoft.com/office/powerpoint/2010/main" val="201885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A14BE-5D4F-4E33-BF24-D68850235301}"/>
              </a:ext>
            </a:extLst>
          </p:cNvPr>
          <p:cNvSpPr txBox="1"/>
          <p:nvPr/>
        </p:nvSpPr>
        <p:spPr>
          <a:xfrm>
            <a:off x="838200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D06D-719D-4E4A-B91C-73FE0CB4CCA5}"/>
              </a:ext>
            </a:extLst>
          </p:cNvPr>
          <p:cNvSpPr txBox="1"/>
          <p:nvPr/>
        </p:nvSpPr>
        <p:spPr>
          <a:xfrm>
            <a:off x="838200" y="2277587"/>
            <a:ext cx="563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useradd</a:t>
            </a:r>
            <a:r>
              <a:rPr lang="en-US" altLang="ko-KR" b="1" dirty="0"/>
              <a:t> user1 </a:t>
            </a:r>
            <a:r>
              <a:rPr lang="en-US" altLang="ko-KR" b="1" dirty="0">
                <a:sym typeface="Wingdings" panose="05000000000000000000" pitchFamily="2" charset="2"/>
              </a:rPr>
              <a:t> passwd user1 (</a:t>
            </a:r>
            <a:r>
              <a:rPr lang="ko-KR" altLang="en-US" b="1" dirty="0">
                <a:sym typeface="Wingdings" panose="05000000000000000000" pitchFamily="2" charset="2"/>
              </a:rPr>
              <a:t>비밀번호 수정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96498-EEC8-44D6-A3F9-0DE5BA63EFF2}"/>
              </a:ext>
            </a:extLst>
          </p:cNvPr>
          <p:cNvSpPr txBox="1"/>
          <p:nvPr/>
        </p:nvSpPr>
        <p:spPr>
          <a:xfrm>
            <a:off x="838200" y="2646206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tail -5 /</a:t>
            </a:r>
            <a:r>
              <a:rPr lang="en-US" altLang="ko-KR" b="1" dirty="0" err="1"/>
              <a:t>etc</a:t>
            </a:r>
            <a:r>
              <a:rPr lang="en-US" altLang="ko-KR" b="1" dirty="0"/>
              <a:t>/group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E3DA1-61D1-4716-8A10-6A176E129AF2}"/>
              </a:ext>
            </a:extLst>
          </p:cNvPr>
          <p:cNvSpPr txBox="1"/>
          <p:nvPr/>
        </p:nvSpPr>
        <p:spPr>
          <a:xfrm>
            <a:off x="838200" y="3008035"/>
            <a:ext cx="22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userdel</a:t>
            </a:r>
            <a:r>
              <a:rPr lang="en-US" altLang="ko-KR" b="1" dirty="0"/>
              <a:t> –r user1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0DD9A-48BC-46FD-8E5E-076108AD7D8C}"/>
              </a:ext>
            </a:extLst>
          </p:cNvPr>
          <p:cNvSpPr txBox="1"/>
          <p:nvPr/>
        </p:nvSpPr>
        <p:spPr>
          <a:xfrm>
            <a:off x="838200" y="3845507"/>
            <a:ext cx="371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groupadd</a:t>
            </a:r>
            <a:r>
              <a:rPr lang="en-US" altLang="ko-KR" b="1" dirty="0"/>
              <a:t> </a:t>
            </a:r>
            <a:r>
              <a:rPr lang="ko-KR" altLang="en-US" b="1" dirty="0"/>
              <a:t>그룹이름 </a:t>
            </a:r>
            <a:r>
              <a:rPr lang="en-US" altLang="ko-KR" b="1" dirty="0"/>
              <a:t>(</a:t>
            </a:r>
            <a:r>
              <a:rPr lang="ko-KR" altLang="en-US" b="1" dirty="0"/>
              <a:t>그룹생성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F486C-C14B-47C2-A3DF-16206067EEC4}"/>
              </a:ext>
            </a:extLst>
          </p:cNvPr>
          <p:cNvSpPr txBox="1"/>
          <p:nvPr/>
        </p:nvSpPr>
        <p:spPr>
          <a:xfrm>
            <a:off x="838200" y="1911827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바람직하지 못하다</a:t>
            </a:r>
            <a:r>
              <a:rPr lang="en-US" altLang="ko-KR" b="1" dirty="0"/>
              <a:t>! (</a:t>
            </a:r>
            <a:r>
              <a:rPr lang="ko-KR" altLang="en-US" b="1" dirty="0"/>
              <a:t>그룹을 먼저 만들고 거기에 넣기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604EA-E3EA-494A-A909-7E60B63FCDE2}"/>
              </a:ext>
            </a:extLst>
          </p:cNvPr>
          <p:cNvSpPr txBox="1"/>
          <p:nvPr/>
        </p:nvSpPr>
        <p:spPr>
          <a:xfrm>
            <a:off x="838200" y="4214839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tail -5 /</a:t>
            </a:r>
            <a:r>
              <a:rPr lang="en-US" altLang="ko-KR" b="1" dirty="0" err="1"/>
              <a:t>etc</a:t>
            </a:r>
            <a:r>
              <a:rPr lang="en-US" altLang="ko-KR" b="1" dirty="0"/>
              <a:t>/group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29FC-3B95-45BD-A462-E198CCB4ACF4}"/>
              </a:ext>
            </a:extLst>
          </p:cNvPr>
          <p:cNvSpPr txBox="1"/>
          <p:nvPr/>
        </p:nvSpPr>
        <p:spPr>
          <a:xfrm>
            <a:off x="838200" y="4575758"/>
            <a:ext cx="104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useradd</a:t>
            </a:r>
            <a:r>
              <a:rPr lang="ko-KR" altLang="en-US" b="1" dirty="0"/>
              <a:t> </a:t>
            </a:r>
            <a:r>
              <a:rPr lang="en-US" altLang="ko-KR" b="1" dirty="0"/>
              <a:t>–g</a:t>
            </a:r>
            <a:r>
              <a:rPr lang="ko-KR" altLang="en-US" b="1" dirty="0"/>
              <a:t> </a:t>
            </a:r>
            <a:r>
              <a:rPr lang="en-US" altLang="ko-KR" b="1" dirty="0"/>
              <a:t>test</a:t>
            </a:r>
            <a:r>
              <a:rPr lang="ko-KR" altLang="en-US" b="1" dirty="0"/>
              <a:t> </a:t>
            </a:r>
            <a:r>
              <a:rPr lang="en-US" altLang="ko-KR" b="1" dirty="0"/>
              <a:t>user1 (user1</a:t>
            </a:r>
            <a:r>
              <a:rPr lang="ko-KR" altLang="en-US" b="1" dirty="0"/>
              <a:t>을 </a:t>
            </a:r>
            <a:r>
              <a:rPr lang="en-US" altLang="ko-KR" b="1" dirty="0"/>
              <a:t>test</a:t>
            </a:r>
            <a:r>
              <a:rPr lang="ko-KR" altLang="en-US" b="1" dirty="0"/>
              <a:t>라는 그룹에 추가한 상태로 사용자 생성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passwd user1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7E2A3A-2BBE-4A86-9530-F7706C92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83754"/>
            <a:ext cx="6306430" cy="1028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062C0E-8D7D-4807-8D3C-E522FD58C722}"/>
              </a:ext>
            </a:extLst>
          </p:cNvPr>
          <p:cNvSpPr txBox="1"/>
          <p:nvPr/>
        </p:nvSpPr>
        <p:spPr>
          <a:xfrm>
            <a:off x="838200" y="4945090"/>
            <a:ext cx="104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useradd</a:t>
            </a:r>
            <a:r>
              <a:rPr lang="ko-KR" altLang="en-US" b="1" dirty="0"/>
              <a:t> </a:t>
            </a:r>
            <a:r>
              <a:rPr lang="en-US" altLang="ko-KR" b="1" dirty="0"/>
              <a:t>–g</a:t>
            </a:r>
            <a:r>
              <a:rPr lang="ko-KR" altLang="en-US" b="1" dirty="0"/>
              <a:t> </a:t>
            </a:r>
            <a:r>
              <a:rPr lang="en-US" altLang="ko-KR" b="1" dirty="0"/>
              <a:t>test</a:t>
            </a:r>
            <a:r>
              <a:rPr lang="ko-KR" altLang="en-US" b="1" dirty="0"/>
              <a:t> </a:t>
            </a:r>
            <a:r>
              <a:rPr lang="en-US" altLang="ko-KR" b="1" dirty="0"/>
              <a:t>user2 (user2</a:t>
            </a:r>
            <a:r>
              <a:rPr lang="ko-KR" altLang="en-US" b="1" dirty="0"/>
              <a:t>을 </a:t>
            </a:r>
            <a:r>
              <a:rPr lang="en-US" altLang="ko-KR" b="1" dirty="0"/>
              <a:t>test</a:t>
            </a:r>
            <a:r>
              <a:rPr lang="ko-KR" altLang="en-US" b="1" dirty="0"/>
              <a:t>라는 그룹에 추가한 상태로 사용자 생성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passwd user2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D79D8-57AE-45BA-90D1-9B93DF6928DA}"/>
              </a:ext>
            </a:extLst>
          </p:cNvPr>
          <p:cNvSpPr txBox="1"/>
          <p:nvPr/>
        </p:nvSpPr>
        <p:spPr>
          <a:xfrm>
            <a:off x="838200" y="5306009"/>
            <a:ext cx="253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tail -5 /</a:t>
            </a:r>
            <a:r>
              <a:rPr lang="en-US" altLang="ko-KR" b="1" dirty="0" err="1"/>
              <a:t>etc</a:t>
            </a:r>
            <a:r>
              <a:rPr lang="en-US" altLang="ko-KR" b="1" dirty="0"/>
              <a:t>/passwd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D1AA3-CD42-437C-B0B5-603ED527D368}"/>
              </a:ext>
            </a:extLst>
          </p:cNvPr>
          <p:cNvSpPr txBox="1"/>
          <p:nvPr/>
        </p:nvSpPr>
        <p:spPr>
          <a:xfrm>
            <a:off x="5698085" y="3377367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루트의 권한으로 비밀번호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글자 이하여도 생성 가능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C2853-02E3-4A06-8D04-5B2956AFA133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8525943" y="3746699"/>
            <a:ext cx="1613738" cy="829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C5F7C4-93F9-45FC-A18D-B69658731D7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8525943" y="3746699"/>
            <a:ext cx="1690304" cy="1198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90C967-417D-4D8D-9007-E818AE173CA5}"/>
              </a:ext>
            </a:extLst>
          </p:cNvPr>
          <p:cNvCxnSpPr>
            <a:cxnSpLocks/>
          </p:cNvCxnSpPr>
          <p:nvPr/>
        </p:nvCxnSpPr>
        <p:spPr>
          <a:xfrm>
            <a:off x="5698085" y="2786896"/>
            <a:ext cx="2827857" cy="52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3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사용자와 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0B423-852F-4FA5-9576-C001D9E25E75}"/>
              </a:ext>
            </a:extLst>
          </p:cNvPr>
          <p:cNvSpPr txBox="1"/>
          <p:nvPr/>
        </p:nvSpPr>
        <p:spPr>
          <a:xfrm>
            <a:off x="838200" y="1321356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r>
              <a:rPr lang="ko-KR" altLang="en-US" b="1" dirty="0"/>
              <a:t>윈도우 에서 관리하기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4734B-9D28-491B-BE4D-65D4B70CC611}"/>
              </a:ext>
            </a:extLst>
          </p:cNvPr>
          <p:cNvSpPr txBox="1"/>
          <p:nvPr/>
        </p:nvSpPr>
        <p:spPr>
          <a:xfrm>
            <a:off x="838200" y="2012236"/>
            <a:ext cx="581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yum –y install system-config-users (</a:t>
            </a:r>
            <a:r>
              <a:rPr lang="ko-KR" altLang="en-US" b="1" dirty="0"/>
              <a:t>설치하기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85D71-CAB8-4D87-8FF4-3207C496B321}"/>
              </a:ext>
            </a:extLst>
          </p:cNvPr>
          <p:cNvSpPr txBox="1"/>
          <p:nvPr/>
        </p:nvSpPr>
        <p:spPr>
          <a:xfrm>
            <a:off x="838200" y="238156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(CentOS 8</a:t>
            </a:r>
            <a:r>
              <a:rPr lang="ko-KR" altLang="en-US" b="1" dirty="0"/>
              <a:t>에서는 없음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37986F-22AD-46A3-9840-4FE82814D845}"/>
              </a:ext>
            </a:extLst>
          </p:cNvPr>
          <p:cNvSpPr/>
          <p:nvPr/>
        </p:nvSpPr>
        <p:spPr>
          <a:xfrm>
            <a:off x="838200" y="3429000"/>
            <a:ext cx="354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https://idchowto.com/?p=29040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5E5C-6B97-43EF-A042-809091F31A9F}"/>
              </a:ext>
            </a:extLst>
          </p:cNvPr>
          <p:cNvSpPr txBox="1"/>
          <p:nvPr/>
        </p:nvSpPr>
        <p:spPr>
          <a:xfrm>
            <a:off x="838200" y="3120232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(CentOS 8</a:t>
            </a:r>
            <a:r>
              <a:rPr lang="ko-KR" altLang="en-US" b="1" dirty="0"/>
              <a:t>에서는 하려면 </a:t>
            </a:r>
            <a:r>
              <a:rPr lang="en-US" altLang="ko-KR" b="1" dirty="0"/>
              <a:t>cockpit</a:t>
            </a:r>
            <a:r>
              <a:rPr lang="ko-KR" altLang="en-US" b="1" dirty="0"/>
              <a:t>으로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41328-4AD6-4C49-AB04-D8A508DD9EB5}"/>
              </a:ext>
            </a:extLst>
          </p:cNvPr>
          <p:cNvSpPr txBox="1"/>
          <p:nvPr/>
        </p:nvSpPr>
        <p:spPr>
          <a:xfrm>
            <a:off x="838200" y="3858896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3"/>
              </a:rPr>
              <a:t>http://localhost:9090</a:t>
            </a:r>
            <a:r>
              <a:rPr lang="en-US" altLang="ko-KR" b="1" dirty="0"/>
              <a:t> </a:t>
            </a:r>
            <a:r>
              <a:rPr lang="ko-KR" altLang="en-US" b="1" dirty="0"/>
              <a:t>으로 접속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541AFC-CBC5-41E6-ABF7-78DC2CE0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87" y="3120232"/>
            <a:ext cx="5120206" cy="34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파일의 소유와 허가권</a:t>
            </a:r>
          </a:p>
        </p:txBody>
      </p:sp>
      <p:pic>
        <p:nvPicPr>
          <p:cNvPr id="3" name="그림 2" descr="키보드, 앉아있는, 테이블, 대형이(가) 표시된 사진&#10;&#10;자동 생성된 설명">
            <a:extLst>
              <a:ext uri="{FF2B5EF4-FFF2-40B4-BE49-F238E27FC236}">
                <a16:creationId xmlns:a16="http://schemas.microsoft.com/office/drawing/2014/main" id="{52A8749F-EF4F-43D5-AA85-66D0F753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41" y="1456265"/>
            <a:ext cx="10338118" cy="43180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0DBC26-33EA-4AC2-A2C9-C8A88A445769}"/>
              </a:ext>
            </a:extLst>
          </p:cNvPr>
          <p:cNvSpPr/>
          <p:nvPr/>
        </p:nvSpPr>
        <p:spPr>
          <a:xfrm>
            <a:off x="838200" y="2777067"/>
            <a:ext cx="10524067" cy="321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A53DD-5417-4641-9B7E-968E41BBA82C}"/>
              </a:ext>
            </a:extLst>
          </p:cNvPr>
          <p:cNvCxnSpPr>
            <a:cxnSpLocks/>
          </p:cNvCxnSpPr>
          <p:nvPr/>
        </p:nvCxnSpPr>
        <p:spPr>
          <a:xfrm>
            <a:off x="2760133" y="2370666"/>
            <a:ext cx="0" cy="3702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BBA7CD-A1BC-4D7F-BFF0-7D360A2A72B6}"/>
              </a:ext>
            </a:extLst>
          </p:cNvPr>
          <p:cNvCxnSpPr>
            <a:cxnSpLocks/>
          </p:cNvCxnSpPr>
          <p:nvPr/>
        </p:nvCxnSpPr>
        <p:spPr>
          <a:xfrm>
            <a:off x="3166533" y="2370666"/>
            <a:ext cx="0" cy="381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C32AB8-487D-4FEE-AC71-75C31878473B}"/>
              </a:ext>
            </a:extLst>
          </p:cNvPr>
          <p:cNvCxnSpPr>
            <a:cxnSpLocks/>
          </p:cNvCxnSpPr>
          <p:nvPr/>
        </p:nvCxnSpPr>
        <p:spPr>
          <a:xfrm>
            <a:off x="3979333" y="2370666"/>
            <a:ext cx="0" cy="381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563A42-0C8F-49AC-A014-E588E1EE762C}"/>
              </a:ext>
            </a:extLst>
          </p:cNvPr>
          <p:cNvCxnSpPr>
            <a:cxnSpLocks/>
          </p:cNvCxnSpPr>
          <p:nvPr/>
        </p:nvCxnSpPr>
        <p:spPr>
          <a:xfrm>
            <a:off x="4741333" y="2370666"/>
            <a:ext cx="0" cy="381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0CC98D-B4BB-4944-A351-4D11902975A0}"/>
              </a:ext>
            </a:extLst>
          </p:cNvPr>
          <p:cNvCxnSpPr>
            <a:cxnSpLocks/>
          </p:cNvCxnSpPr>
          <p:nvPr/>
        </p:nvCxnSpPr>
        <p:spPr>
          <a:xfrm>
            <a:off x="5655733" y="2370666"/>
            <a:ext cx="0" cy="3810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8722FF-F04D-4BD0-A7E1-0355E72FED0E}"/>
              </a:ext>
            </a:extLst>
          </p:cNvPr>
          <p:cNvCxnSpPr>
            <a:cxnSpLocks/>
          </p:cNvCxnSpPr>
          <p:nvPr/>
        </p:nvCxnSpPr>
        <p:spPr>
          <a:xfrm>
            <a:off x="7823200" y="2370666"/>
            <a:ext cx="0" cy="3748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993F86-9CC6-4CF6-86C2-00D8C868D79F}"/>
              </a:ext>
            </a:extLst>
          </p:cNvPr>
          <p:cNvSpPr txBox="1"/>
          <p:nvPr/>
        </p:nvSpPr>
        <p:spPr>
          <a:xfrm>
            <a:off x="1367486" y="58113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파일허가권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BF494-1875-45E0-A09C-79825C2A7164}"/>
              </a:ext>
            </a:extLst>
          </p:cNvPr>
          <p:cNvSpPr txBox="1"/>
          <p:nvPr/>
        </p:nvSpPr>
        <p:spPr>
          <a:xfrm>
            <a:off x="3247698" y="58113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소유권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2D02F-887A-4F5B-831E-9BCF92900685}"/>
              </a:ext>
            </a:extLst>
          </p:cNvPr>
          <p:cNvSpPr txBox="1"/>
          <p:nvPr/>
        </p:nvSpPr>
        <p:spPr>
          <a:xfrm>
            <a:off x="4056277" y="581133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소유권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그룹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340FA-A176-44AD-915E-DD0C74CC3A3B}"/>
              </a:ext>
            </a:extLst>
          </p:cNvPr>
          <p:cNvSpPr txBox="1"/>
          <p:nvPr/>
        </p:nvSpPr>
        <p:spPr>
          <a:xfrm>
            <a:off x="5057083" y="581133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용량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30779-D716-4B3A-AAB9-8A0512445C6F}"/>
              </a:ext>
            </a:extLst>
          </p:cNvPr>
          <p:cNvSpPr txBox="1"/>
          <p:nvPr/>
        </p:nvSpPr>
        <p:spPr>
          <a:xfrm>
            <a:off x="6257755" y="581133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수정날짜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526C7-98AC-409E-BB60-64505C03D800}"/>
              </a:ext>
            </a:extLst>
          </p:cNvPr>
          <p:cNvSpPr txBox="1"/>
          <p:nvPr/>
        </p:nvSpPr>
        <p:spPr>
          <a:xfrm>
            <a:off x="9180987" y="581133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6D63A-6F43-4C29-9255-A6C64D792A0B}"/>
              </a:ext>
            </a:extLst>
          </p:cNvPr>
          <p:cNvSpPr txBox="1"/>
          <p:nvPr/>
        </p:nvSpPr>
        <p:spPr>
          <a:xfrm>
            <a:off x="2624774" y="58113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링크수</a:t>
            </a:r>
            <a:endParaRPr lang="ko-KR" altLang="en-US" sz="14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71FD81-9836-4C32-A8C9-19829FB84A0F}"/>
              </a:ext>
            </a:extLst>
          </p:cNvPr>
          <p:cNvCxnSpPr>
            <a:cxnSpLocks/>
          </p:cNvCxnSpPr>
          <p:nvPr/>
        </p:nvCxnSpPr>
        <p:spPr>
          <a:xfrm>
            <a:off x="1168400" y="2370666"/>
            <a:ext cx="0" cy="3594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68D7F9-9DAE-42F1-BABF-5C080BDE915F}"/>
              </a:ext>
            </a:extLst>
          </p:cNvPr>
          <p:cNvSpPr txBox="1"/>
          <p:nvPr/>
        </p:nvSpPr>
        <p:spPr>
          <a:xfrm>
            <a:off x="332255" y="5811335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파일유형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21DDA6-367E-4326-8F00-22DEBDB8A2A6}"/>
              </a:ext>
            </a:extLst>
          </p:cNvPr>
          <p:cNvSpPr txBox="1"/>
          <p:nvPr/>
        </p:nvSpPr>
        <p:spPr>
          <a:xfrm>
            <a:off x="199837" y="6119112"/>
            <a:ext cx="1167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 : </a:t>
            </a:r>
            <a:r>
              <a:rPr lang="ko-KR" altLang="en-US" sz="1400" b="1" dirty="0"/>
              <a:t>폴더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- : </a:t>
            </a:r>
            <a:r>
              <a:rPr lang="ko-KR" altLang="en-US" sz="1400" b="1" dirty="0"/>
              <a:t>파일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l : </a:t>
            </a:r>
            <a:r>
              <a:rPr lang="ko-KR" altLang="en-US" sz="1400" b="1" dirty="0"/>
              <a:t>링크 등</a:t>
            </a:r>
          </a:p>
        </p:txBody>
      </p:sp>
    </p:spTree>
    <p:extLst>
      <p:ext uri="{BB962C8B-B14F-4D97-AF65-F5344CB8AC3E}">
        <p14:creationId xmlns:p14="http://schemas.microsoft.com/office/powerpoint/2010/main" val="53323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파일의 소유와 허가권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D6823-2ED7-42CC-8CCE-60CB01D3BBF8}"/>
              </a:ext>
            </a:extLst>
          </p:cNvPr>
          <p:cNvSpPr txBox="1"/>
          <p:nvPr/>
        </p:nvSpPr>
        <p:spPr>
          <a:xfrm>
            <a:off x="5105987" y="1902458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파일허가권</a:t>
            </a:r>
            <a:endParaRPr lang="ko-KR" altLang="en-US" sz="2800" b="1" dirty="0"/>
          </a:p>
        </p:txBody>
      </p:sp>
      <p:pic>
        <p:nvPicPr>
          <p:cNvPr id="4" name="그림 3" descr="키보드, 앉아있는, 테이블, 대형이(가) 표시된 사진&#10;&#10;자동 생성된 설명">
            <a:extLst>
              <a:ext uri="{FF2B5EF4-FFF2-40B4-BE49-F238E27FC236}">
                <a16:creationId xmlns:a16="http://schemas.microsoft.com/office/drawing/2014/main" id="{2A1C420F-F5ED-4A6C-903C-03E11561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6" t="31251" r="81940" b="53766"/>
          <a:stretch/>
        </p:blipFill>
        <p:spPr>
          <a:xfrm>
            <a:off x="3437468" y="2697695"/>
            <a:ext cx="4876800" cy="166360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CA79EB-9898-43D6-8D54-0E56E31C94F6}"/>
              </a:ext>
            </a:extLst>
          </p:cNvPr>
          <p:cNvCxnSpPr/>
          <p:nvPr/>
        </p:nvCxnSpPr>
        <p:spPr>
          <a:xfrm>
            <a:off x="4114800" y="2425678"/>
            <a:ext cx="0" cy="2444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5C22E2-D4E0-482C-87FA-A93108004D92}"/>
              </a:ext>
            </a:extLst>
          </p:cNvPr>
          <p:cNvCxnSpPr/>
          <p:nvPr/>
        </p:nvCxnSpPr>
        <p:spPr>
          <a:xfrm>
            <a:off x="5367866" y="2425678"/>
            <a:ext cx="0" cy="2444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996FA7-1C6D-4688-958A-C49E91936857}"/>
              </a:ext>
            </a:extLst>
          </p:cNvPr>
          <p:cNvCxnSpPr/>
          <p:nvPr/>
        </p:nvCxnSpPr>
        <p:spPr>
          <a:xfrm>
            <a:off x="6620933" y="2425678"/>
            <a:ext cx="0" cy="2444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1CF9F-5C5A-4256-A04F-C189D2A53612}"/>
              </a:ext>
            </a:extLst>
          </p:cNvPr>
          <p:cNvCxnSpPr/>
          <p:nvPr/>
        </p:nvCxnSpPr>
        <p:spPr>
          <a:xfrm>
            <a:off x="7873999" y="2425678"/>
            <a:ext cx="0" cy="2444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7F49D-6BE1-4737-9839-ECCC7FCC920A}"/>
              </a:ext>
            </a:extLst>
          </p:cNvPr>
          <p:cNvSpPr txBox="1"/>
          <p:nvPr/>
        </p:nvSpPr>
        <p:spPr>
          <a:xfrm>
            <a:off x="3002003" y="44309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파일유형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08E77-9978-4659-9ED7-0ED936E17AEC}"/>
              </a:ext>
            </a:extLst>
          </p:cNvPr>
          <p:cNvSpPr txBox="1"/>
          <p:nvPr/>
        </p:nvSpPr>
        <p:spPr>
          <a:xfrm>
            <a:off x="4079870" y="443094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소유자권한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5B7EC-7B4F-43D4-81C4-69F6DC876195}"/>
              </a:ext>
            </a:extLst>
          </p:cNvPr>
          <p:cNvSpPr txBox="1"/>
          <p:nvPr/>
        </p:nvSpPr>
        <p:spPr>
          <a:xfrm>
            <a:off x="5461858" y="443094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그룹권한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93489-70E2-4DDC-8DFE-3BF06834E6E6}"/>
              </a:ext>
            </a:extLst>
          </p:cNvPr>
          <p:cNvSpPr txBox="1"/>
          <p:nvPr/>
        </p:nvSpPr>
        <p:spPr>
          <a:xfrm>
            <a:off x="6578329" y="443094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나머지권한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660B02-87CD-4B23-95FA-CFD10EB1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783" y="5819630"/>
            <a:ext cx="4420217" cy="1038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6B2DA4-543F-48C2-99CD-19116754E586}"/>
              </a:ext>
            </a:extLst>
          </p:cNvPr>
          <p:cNvSpPr txBox="1"/>
          <p:nvPr/>
        </p:nvSpPr>
        <p:spPr>
          <a:xfrm>
            <a:off x="9205078" y="543144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진수로 기억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A2F3AA-765E-480D-8AE4-0730F39A44D7}"/>
              </a:ext>
            </a:extLst>
          </p:cNvPr>
          <p:cNvSpPr txBox="1"/>
          <p:nvPr/>
        </p:nvSpPr>
        <p:spPr>
          <a:xfrm>
            <a:off x="2251433" y="3088218"/>
            <a:ext cx="10550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 : </a:t>
            </a:r>
            <a:r>
              <a:rPr lang="ko-KR" altLang="en-US" b="1" dirty="0"/>
              <a:t>읽기</a:t>
            </a:r>
            <a:endParaRPr lang="en-US" altLang="ko-KR" b="1" dirty="0"/>
          </a:p>
          <a:p>
            <a:pPr algn="ctr"/>
            <a:r>
              <a:rPr lang="en-US" altLang="ko-KR" b="1" dirty="0"/>
              <a:t>w : </a:t>
            </a:r>
            <a:r>
              <a:rPr lang="ko-KR" altLang="en-US" b="1" dirty="0"/>
              <a:t>쓰기</a:t>
            </a:r>
            <a:endParaRPr lang="en-US" altLang="ko-KR" b="1" dirty="0"/>
          </a:p>
          <a:p>
            <a:pPr algn="ctr"/>
            <a:r>
              <a:rPr lang="en-US" altLang="ko-KR" b="1" dirty="0"/>
              <a:t>x : </a:t>
            </a:r>
            <a:r>
              <a:rPr lang="ko-KR" altLang="en-US" b="1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35959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파일의 소유와 허가권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D7DE-922A-4AA7-8E27-37075E388A76}"/>
              </a:ext>
            </a:extLst>
          </p:cNvPr>
          <p:cNvSpPr txBox="1"/>
          <p:nvPr/>
        </p:nvSpPr>
        <p:spPr>
          <a:xfrm>
            <a:off x="838200" y="1849676"/>
            <a:ext cx="3213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chmod</a:t>
            </a:r>
            <a:r>
              <a:rPr lang="en-US" altLang="ko-KR" b="1" dirty="0"/>
              <a:t> </a:t>
            </a:r>
            <a:r>
              <a:rPr lang="ko-KR" altLang="en-US" b="1" dirty="0"/>
              <a:t>명령</a:t>
            </a:r>
            <a:endParaRPr lang="en-US" altLang="ko-KR" b="1" dirty="0"/>
          </a:p>
          <a:p>
            <a:r>
              <a:rPr lang="ko-KR" altLang="en-US" dirty="0"/>
              <a:t>파일 허가권 변경 명령어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chmod</a:t>
            </a:r>
            <a:r>
              <a:rPr lang="en-US" altLang="ko-KR" dirty="0"/>
              <a:t> 777 sample.txt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chmod</a:t>
            </a:r>
            <a:r>
              <a:rPr lang="en-US" altLang="ko-KR" dirty="0"/>
              <a:t> o-x sample.txt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ug+rw</a:t>
            </a:r>
            <a:r>
              <a:rPr lang="en-US" altLang="ko-KR" dirty="0"/>
              <a:t> sample.txt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5D856-431F-4FD9-A829-08A15C5CE368}"/>
              </a:ext>
            </a:extLst>
          </p:cNvPr>
          <p:cNvSpPr txBox="1"/>
          <p:nvPr/>
        </p:nvSpPr>
        <p:spPr>
          <a:xfrm>
            <a:off x="838200" y="3485992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소유권</a:t>
            </a:r>
            <a:r>
              <a:rPr lang="en-US" altLang="ko-KR" b="1" dirty="0"/>
              <a:t>(Ownership)</a:t>
            </a:r>
          </a:p>
          <a:p>
            <a:r>
              <a:rPr lang="ko-KR" altLang="en-US" dirty="0"/>
              <a:t>파일을 소유한 사용자와 그룹을 의미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A3AA5-95F1-4E5F-9502-5A9506D8294A}"/>
              </a:ext>
            </a:extLst>
          </p:cNvPr>
          <p:cNvSpPr txBox="1"/>
          <p:nvPr/>
        </p:nvSpPr>
        <p:spPr>
          <a:xfrm>
            <a:off x="838200" y="4326652"/>
            <a:ext cx="734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chown</a:t>
            </a:r>
            <a:r>
              <a:rPr lang="en-US" altLang="ko-KR" b="1" dirty="0"/>
              <a:t>/</a:t>
            </a:r>
            <a:r>
              <a:rPr lang="en-US" altLang="ko-KR" b="1" dirty="0" err="1"/>
              <a:t>chgrp</a:t>
            </a:r>
            <a:r>
              <a:rPr lang="en-US" altLang="ko-KR" b="1" dirty="0"/>
              <a:t> </a:t>
            </a:r>
            <a:r>
              <a:rPr lang="ko-KR" altLang="en-US" b="1" dirty="0"/>
              <a:t>명령</a:t>
            </a:r>
            <a:endParaRPr lang="en-US" altLang="ko-KR" b="1" dirty="0"/>
          </a:p>
          <a:p>
            <a:r>
              <a:rPr lang="ko-KR" altLang="en-US" dirty="0"/>
              <a:t>파일의 소유권을 바꾸는 명령어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centos.centos</a:t>
            </a:r>
            <a:r>
              <a:rPr lang="en-US" altLang="ko-KR" dirty="0"/>
              <a:t> sample.txt,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centos:centos</a:t>
            </a:r>
            <a:r>
              <a:rPr lang="en-US" altLang="ko-KR" dirty="0"/>
              <a:t> sample.txt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chown</a:t>
            </a:r>
            <a:r>
              <a:rPr lang="en-US" altLang="ko-KR" dirty="0"/>
              <a:t> centos sample.txt, </a:t>
            </a:r>
            <a:r>
              <a:rPr lang="en-US" altLang="ko-KR" dirty="0" err="1"/>
              <a:t>chgrp</a:t>
            </a:r>
            <a:r>
              <a:rPr lang="en-US" altLang="ko-KR" dirty="0"/>
              <a:t> centos sample.txt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E2267-5BAE-4F23-981A-991A66D1D821}"/>
              </a:ext>
            </a:extLst>
          </p:cNvPr>
          <p:cNvSpPr txBox="1"/>
          <p:nvPr/>
        </p:nvSpPr>
        <p:spPr>
          <a:xfrm>
            <a:off x="838200" y="572131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./</a:t>
            </a:r>
            <a:r>
              <a:rPr lang="ko-KR" altLang="en-US" b="1" dirty="0"/>
              <a:t>파일이름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실행하기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795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파일의 링크 </a:t>
            </a:r>
            <a:r>
              <a:rPr lang="en-US" altLang="ko-KR" b="1" dirty="0"/>
              <a:t>(2</a:t>
            </a:r>
            <a:r>
              <a:rPr lang="ko-KR" altLang="en-US" b="1" dirty="0"/>
              <a:t>가지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22BA2-A2EA-4003-AA0F-C3C84CAF19D9}"/>
              </a:ext>
            </a:extLst>
          </p:cNvPr>
          <p:cNvSpPr txBox="1"/>
          <p:nvPr/>
        </p:nvSpPr>
        <p:spPr>
          <a:xfrm>
            <a:off x="1016000" y="1429703"/>
            <a:ext cx="647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링크 </a:t>
            </a:r>
            <a:r>
              <a:rPr lang="en-US" altLang="ko-KR" dirty="0">
                <a:sym typeface="Wingdings" panose="05000000000000000000" pitchFamily="2" charset="2"/>
              </a:rPr>
              <a:t> Windows </a:t>
            </a:r>
            <a:r>
              <a:rPr lang="ko-KR" altLang="en-US" dirty="0">
                <a:sym typeface="Wingdings" panose="05000000000000000000" pitchFamily="2" charset="2"/>
              </a:rPr>
              <a:t>바로가기 느낌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일반적으로 많이 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ln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–s</a:t>
            </a:r>
            <a:r>
              <a:rPr lang="ko-KR" altLang="en-US" dirty="0">
                <a:sym typeface="Wingdings" panose="05000000000000000000" pitchFamily="2" charset="2"/>
              </a:rPr>
              <a:t> 링크대상파일이름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링크파일이름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바로가기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3071E-6966-4253-916D-A8EC85097518}"/>
              </a:ext>
            </a:extLst>
          </p:cNvPr>
          <p:cNvSpPr txBox="1"/>
          <p:nvPr/>
        </p:nvSpPr>
        <p:spPr>
          <a:xfrm>
            <a:off x="1016000" y="2044006"/>
            <a:ext cx="581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하드 링크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일반적으로 안 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ln </a:t>
            </a:r>
            <a:r>
              <a:rPr lang="ko-KR" altLang="en-US" dirty="0">
                <a:sym typeface="Wingdings" panose="05000000000000000000" pitchFamily="2" charset="2"/>
              </a:rPr>
              <a:t>링크대상파일이름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링크파일이름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바로가기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CCB2FDB-F558-47D6-A176-AFFD5385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755266"/>
            <a:ext cx="9956800" cy="311469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ADEE2-B877-4DC3-AD5A-7559B6E35FA2}"/>
              </a:ext>
            </a:extLst>
          </p:cNvPr>
          <p:cNvGrpSpPr/>
          <p:nvPr/>
        </p:nvGrpSpPr>
        <p:grpSpPr>
          <a:xfrm>
            <a:off x="0" y="6149285"/>
            <a:ext cx="6096000" cy="434733"/>
            <a:chOff x="6096000" y="6459967"/>
            <a:chExt cx="6096000" cy="434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AF95E5-DFAC-4975-949D-98949389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888" y="6459967"/>
              <a:ext cx="4925112" cy="33342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254702-E512-4B3F-9D13-8B7CB590CAF9}"/>
                </a:ext>
              </a:extLst>
            </p:cNvPr>
            <p:cNvSpPr/>
            <p:nvPr/>
          </p:nvSpPr>
          <p:spPr>
            <a:xfrm>
              <a:off x="7266888" y="6626678"/>
              <a:ext cx="810312" cy="1667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DF2823-EB92-427B-8CE7-0047BB2C5998}"/>
                </a:ext>
              </a:extLst>
            </p:cNvPr>
            <p:cNvSpPr txBox="1"/>
            <p:nvPr/>
          </p:nvSpPr>
          <p:spPr>
            <a:xfrm>
              <a:off x="6096000" y="6525368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inode</a:t>
              </a:r>
              <a:endParaRPr lang="ko-KR" altLang="en-US" b="1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DC698C-AF7F-4C70-A1FE-1BCA0DDF95E5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6899425" y="6710034"/>
              <a:ext cx="36746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8526D6C-2D32-4FFE-B7E2-FC03BF86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70" y="6081651"/>
            <a:ext cx="5944430" cy="5334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C1C65B-3D40-4A64-93FB-C3431FCD65FB}"/>
              </a:ext>
            </a:extLst>
          </p:cNvPr>
          <p:cNvSpPr/>
          <p:nvPr/>
        </p:nvSpPr>
        <p:spPr>
          <a:xfrm>
            <a:off x="6217021" y="6028130"/>
            <a:ext cx="827245" cy="62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B7F516-AB93-415B-BC74-915303D0D0EC}"/>
              </a:ext>
            </a:extLst>
          </p:cNvPr>
          <p:cNvSpPr/>
          <p:nvPr/>
        </p:nvSpPr>
        <p:spPr>
          <a:xfrm>
            <a:off x="6242006" y="6075838"/>
            <a:ext cx="785327" cy="3588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98E37-500F-4FFC-AE02-1D3C1B60662B}"/>
              </a:ext>
            </a:extLst>
          </p:cNvPr>
          <p:cNvSpPr txBox="1"/>
          <p:nvPr/>
        </p:nvSpPr>
        <p:spPr>
          <a:xfrm>
            <a:off x="7663388" y="5658798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inode</a:t>
            </a:r>
            <a:r>
              <a:rPr lang="en-US" altLang="ko-KR" b="1" dirty="0"/>
              <a:t> :</a:t>
            </a:r>
            <a:r>
              <a:rPr lang="ko-KR" altLang="en-US" b="1" dirty="0"/>
              <a:t> 하드는 같다 </a:t>
            </a:r>
            <a:r>
              <a:rPr lang="en-US" altLang="ko-KR" b="1" dirty="0"/>
              <a:t>,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ym typeface="Wingdings" panose="05000000000000000000" pitchFamily="2" charset="2"/>
              </a:rPr>
              <a:t>심볼릭은</a:t>
            </a:r>
            <a:r>
              <a:rPr lang="ko-KR" altLang="en-US" b="1" dirty="0">
                <a:sym typeface="Wingdings" panose="05000000000000000000" pitchFamily="2" charset="2"/>
              </a:rPr>
              <a:t> 다르다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554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파일의 링크 </a:t>
            </a:r>
            <a:r>
              <a:rPr lang="en-US" altLang="ko-KR" b="1" dirty="0"/>
              <a:t>(2</a:t>
            </a:r>
            <a:r>
              <a:rPr lang="ko-KR" altLang="en-US" b="1" dirty="0"/>
              <a:t>가지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F617E1-78C7-4C46-BB3C-066BC8C983EB}"/>
              </a:ext>
            </a:extLst>
          </p:cNvPr>
          <p:cNvSpPr/>
          <p:nvPr/>
        </p:nvSpPr>
        <p:spPr>
          <a:xfrm>
            <a:off x="838200" y="1321356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하드 링크와 </a:t>
            </a:r>
            <a:r>
              <a:rPr lang="ko-KR" altLang="en-US" b="1" dirty="0" err="1"/>
              <a:t>심볼릭</a:t>
            </a:r>
            <a:r>
              <a:rPr lang="ko-KR" altLang="en-US" b="1" dirty="0"/>
              <a:t> 링크 </a:t>
            </a:r>
            <a:r>
              <a:rPr lang="ko-KR" altLang="en-US" dirty="0"/>
              <a:t> 차이점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9C7A0E-E7EB-4D16-83B6-772508073FCF}"/>
              </a:ext>
            </a:extLst>
          </p:cNvPr>
          <p:cNvSpPr/>
          <p:nvPr/>
        </p:nvSpPr>
        <p:spPr>
          <a:xfrm>
            <a:off x="5025835" y="2312297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원본파일 이동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A36146-8A11-46FF-AECA-0451E73D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3138122"/>
            <a:ext cx="11209866" cy="12714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1CF337-0F89-4DB1-9C0E-31B956F235B2}"/>
              </a:ext>
            </a:extLst>
          </p:cNvPr>
          <p:cNvSpPr/>
          <p:nvPr/>
        </p:nvSpPr>
        <p:spPr>
          <a:xfrm>
            <a:off x="439784" y="4751813"/>
            <a:ext cx="113124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/>
              <a:t>hardlink</a:t>
            </a:r>
            <a:r>
              <a:rPr lang="ko-KR" altLang="en-US" sz="2400" b="1" dirty="0"/>
              <a:t>는 </a:t>
            </a:r>
            <a:r>
              <a:rPr lang="en-US" altLang="ko-KR" sz="2400" b="1" dirty="0" err="1"/>
              <a:t>inode</a:t>
            </a:r>
            <a:r>
              <a:rPr lang="ko-KR" altLang="en-US" sz="2400" b="1" dirty="0"/>
              <a:t>를 보고 원본파일데이터를 가져오는 것</a:t>
            </a:r>
            <a:endParaRPr lang="en-US" altLang="ko-KR" sz="2400" b="1" dirty="0"/>
          </a:p>
          <a:p>
            <a:pPr algn="ctr"/>
            <a:r>
              <a:rPr lang="en-US" altLang="ko-KR" sz="2400" b="1" dirty="0" err="1"/>
              <a:t>softlink</a:t>
            </a:r>
            <a:r>
              <a:rPr lang="ko-KR" altLang="en-US" sz="2400" b="1" dirty="0"/>
              <a:t>는 새로운 </a:t>
            </a:r>
            <a:r>
              <a:rPr lang="en-US" altLang="ko-KR" sz="2400" b="1" dirty="0" err="1"/>
              <a:t>inode</a:t>
            </a:r>
            <a:r>
              <a:rPr lang="ko-KR" altLang="en-US" sz="2400" b="1" dirty="0"/>
              <a:t>를 만들고 </a:t>
            </a:r>
            <a:r>
              <a:rPr lang="ko-KR" altLang="en-US" sz="2400" b="1" dirty="0">
                <a:solidFill>
                  <a:srgbClr val="FF0000"/>
                </a:solidFill>
              </a:rPr>
              <a:t>원본파일의 위치를 가져오는 것 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위치가 변함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67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RPM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D7DE-922A-4AA7-8E27-37075E388A76}"/>
              </a:ext>
            </a:extLst>
          </p:cNvPr>
          <p:cNvSpPr txBox="1"/>
          <p:nvPr/>
        </p:nvSpPr>
        <p:spPr>
          <a:xfrm>
            <a:off x="838200" y="1392476"/>
            <a:ext cx="851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RPM(</a:t>
            </a:r>
            <a:r>
              <a:rPr lang="en-US" altLang="ko-KR" b="1" dirty="0" err="1"/>
              <a:t>Redhat</a:t>
            </a:r>
            <a:r>
              <a:rPr lang="en-US" altLang="ko-KR" b="1" dirty="0"/>
              <a:t> Package Manger) </a:t>
            </a:r>
            <a:r>
              <a:rPr lang="en-US" altLang="ko-KR" b="1" dirty="0">
                <a:sym typeface="Wingdings" panose="05000000000000000000" pitchFamily="2" charset="2"/>
              </a:rPr>
              <a:t> Windows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ym typeface="Wingdings" panose="05000000000000000000" pitchFamily="2" charset="2"/>
              </a:rPr>
              <a:t>setup.ext</a:t>
            </a:r>
            <a:r>
              <a:rPr lang="en-US" altLang="ko-KR" b="1" dirty="0">
                <a:sym typeface="Wingdings" panose="05000000000000000000" pitchFamily="2" charset="2"/>
              </a:rPr>
              <a:t>”</a:t>
            </a:r>
            <a:r>
              <a:rPr lang="ko-KR" altLang="en-US" b="1" dirty="0">
                <a:sym typeface="Wingdings" panose="05000000000000000000" pitchFamily="2" charset="2"/>
              </a:rPr>
              <a:t>와 비슷한 설치파일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확장명 </a:t>
            </a:r>
            <a:r>
              <a:rPr lang="en-US" altLang="ko-KR" b="1" dirty="0">
                <a:sym typeface="Wingdings" panose="05000000000000000000" pitchFamily="2" charset="2"/>
              </a:rPr>
              <a:t>*.rpm  “</a:t>
            </a:r>
            <a:r>
              <a:rPr lang="ko-KR" altLang="en-US" b="1" dirty="0">
                <a:sym typeface="Wingdings" panose="05000000000000000000" pitchFamily="2" charset="2"/>
              </a:rPr>
              <a:t>패키지” 라고 부름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E4F28-45AD-401D-AA31-DB66A33A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85" y="3066158"/>
            <a:ext cx="9867030" cy="2745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9DFC88-8D3D-4AF5-B9B6-BAAC9F19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85049"/>
            <a:ext cx="11582400" cy="411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D04BDD-8762-4A8A-8497-70B348C2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793" y="5333932"/>
            <a:ext cx="3270740" cy="149424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38FAC8-8FF1-40D7-B5CA-E3F29886082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61733" y="5811766"/>
            <a:ext cx="6051060" cy="269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2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RPM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250EA-8B9E-4CE5-9E8E-1CEED375ECD7}"/>
              </a:ext>
            </a:extLst>
          </p:cNvPr>
          <p:cNvSpPr txBox="1"/>
          <p:nvPr/>
        </p:nvSpPr>
        <p:spPr>
          <a:xfrm>
            <a:off x="838200" y="1494076"/>
            <a:ext cx="4730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b="1" dirty="0"/>
              <a:t>U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패키지가 설치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업그레이드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v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설치과정의 확인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설치진행과정을 </a:t>
            </a:r>
            <a:r>
              <a:rPr lang="en-US" altLang="ko-KR" dirty="0">
                <a:sym typeface="Wingdings" panose="05000000000000000000" pitchFamily="2" charset="2"/>
              </a:rPr>
              <a:t>“#”</a:t>
            </a:r>
            <a:r>
              <a:rPr lang="ko-KR" altLang="en-US" dirty="0">
                <a:sym typeface="Wingdings" panose="05000000000000000000" pitchFamily="2" charset="2"/>
              </a:rPr>
              <a:t>마크로 화면에 출력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rpm –</a:t>
            </a:r>
            <a:r>
              <a:rPr lang="en-US" altLang="ko-KR" dirty="0" err="1">
                <a:solidFill>
                  <a:srgbClr val="FF0000"/>
                </a:solidFill>
              </a:rPr>
              <a:t>Uvh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패키지파일이름</a:t>
            </a:r>
            <a:r>
              <a:rPr lang="en-US" altLang="ko-KR" dirty="0">
                <a:solidFill>
                  <a:srgbClr val="FF0000"/>
                </a:solidFill>
              </a:rPr>
              <a:t>.rpm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09B88-543D-4F62-BF95-AA862F5CEBAD}"/>
              </a:ext>
            </a:extLst>
          </p:cNvPr>
          <p:cNvSpPr txBox="1"/>
          <p:nvPr/>
        </p:nvSpPr>
        <p:spPr>
          <a:xfrm>
            <a:off x="838200" y="314073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삭제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rpm –e </a:t>
            </a:r>
            <a:r>
              <a:rPr lang="ko-KR" altLang="en-US" dirty="0">
                <a:solidFill>
                  <a:srgbClr val="FF0000"/>
                </a:solidFill>
              </a:rPr>
              <a:t>패키지이름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36AAF-F7A9-430E-8CAE-47CBE88783A6}"/>
              </a:ext>
            </a:extLst>
          </p:cNvPr>
          <p:cNvSpPr txBox="1"/>
          <p:nvPr/>
        </p:nvSpPr>
        <p:spPr>
          <a:xfrm>
            <a:off x="838200" y="3956403"/>
            <a:ext cx="782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이미 설치된 패키지 질의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rpm –</a:t>
            </a:r>
            <a:r>
              <a:rPr lang="en-US" altLang="ko-KR" dirty="0" err="1">
                <a:solidFill>
                  <a:srgbClr val="FF0000"/>
                </a:solidFill>
              </a:rPr>
              <a:t>qa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 이름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패키지가 설치되었는지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rpm –</a:t>
            </a:r>
            <a:r>
              <a:rPr lang="en-US" altLang="ko-KR" dirty="0" err="1">
                <a:sym typeface="Wingdings" panose="05000000000000000000" pitchFamily="2" charset="2"/>
              </a:rPr>
              <a:t>qf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파일의절대경로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파일이 어느 패키지에 포함된 것인지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D7BFC-9662-42F8-8739-39FD4B8DE5C3}"/>
              </a:ext>
            </a:extLst>
          </p:cNvPr>
          <p:cNvSpPr txBox="1"/>
          <p:nvPr/>
        </p:nvSpPr>
        <p:spPr>
          <a:xfrm>
            <a:off x="838200" y="5049067"/>
            <a:ext cx="9111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아직 설치되지 않은 </a:t>
            </a:r>
            <a:r>
              <a:rPr lang="en-US" altLang="ko-KR" b="1" dirty="0"/>
              <a:t>rpm </a:t>
            </a:r>
            <a:r>
              <a:rPr lang="ko-KR" altLang="en-US" b="1" dirty="0"/>
              <a:t>파일에 대한 질의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rpm –</a:t>
            </a:r>
            <a:r>
              <a:rPr lang="en-US" altLang="ko-KR" dirty="0" err="1"/>
              <a:t>qlp</a:t>
            </a:r>
            <a:r>
              <a:rPr lang="en-US" altLang="ko-KR" dirty="0"/>
              <a:t> </a:t>
            </a:r>
            <a:r>
              <a:rPr lang="ko-KR" altLang="en-US" dirty="0"/>
              <a:t>패키지파일이름</a:t>
            </a:r>
            <a:r>
              <a:rPr lang="en-US" altLang="ko-KR" dirty="0"/>
              <a:t>.rpm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패키지 파일에 어떤 파일들이 포함되었는지 확인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rpm –</a:t>
            </a:r>
            <a:r>
              <a:rPr lang="en-US" altLang="ko-KR" dirty="0" err="1">
                <a:sym typeface="Wingdings" panose="05000000000000000000" pitchFamily="2" charset="2"/>
              </a:rPr>
              <a:t>qip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패키지파일이름</a:t>
            </a:r>
            <a:r>
              <a:rPr lang="en-US" altLang="ko-KR" dirty="0">
                <a:sym typeface="Wingdings" panose="05000000000000000000" pitchFamily="2" charset="2"/>
              </a:rPr>
              <a:t>.rpm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패키지 파일의 상세정보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3DE20-1177-408D-80A2-B90F74FB7D8A}"/>
              </a:ext>
            </a:extLst>
          </p:cNvPr>
          <p:cNvSpPr txBox="1"/>
          <p:nvPr/>
        </p:nvSpPr>
        <p:spPr>
          <a:xfrm>
            <a:off x="6891867" y="15906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빨강이 중요</a:t>
            </a:r>
          </a:p>
        </p:txBody>
      </p:sp>
    </p:spTree>
    <p:extLst>
      <p:ext uri="{BB962C8B-B14F-4D97-AF65-F5344CB8AC3E}">
        <p14:creationId xmlns:p14="http://schemas.microsoft.com/office/powerpoint/2010/main" val="120895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1E4A-6FEA-4237-AF5F-0B5905BC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8112E-03A2-46CA-ACC7-026259534B79}"/>
              </a:ext>
            </a:extLst>
          </p:cNvPr>
          <p:cNvSpPr txBox="1"/>
          <p:nvPr/>
        </p:nvSpPr>
        <p:spPr>
          <a:xfrm>
            <a:off x="838200" y="1367522"/>
            <a:ext cx="8241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가상모니터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Ctrl + Alt + F1 ~ F6 </a:t>
            </a:r>
            <a:r>
              <a:rPr lang="en-US" altLang="ko-KR" dirty="0"/>
              <a:t>(</a:t>
            </a:r>
            <a:r>
              <a:rPr lang="en-US" altLang="ko-KR" dirty="0" err="1"/>
              <a:t>vmware</a:t>
            </a:r>
            <a:r>
              <a:rPr lang="ko-KR" altLang="en-US" dirty="0"/>
              <a:t>에서 </a:t>
            </a:r>
            <a:r>
              <a:rPr lang="en-US" altLang="ko-KR" dirty="0"/>
              <a:t>Ctrl, Alt</a:t>
            </a:r>
            <a:r>
              <a:rPr lang="ko-KR" altLang="en-US" dirty="0"/>
              <a:t>가 안 먹힐 때가 있는데 그럴 때는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터미널 </a:t>
            </a:r>
            <a:r>
              <a:rPr lang="en-US" altLang="ko-KR" dirty="0"/>
              <a:t>: </a:t>
            </a:r>
            <a:r>
              <a:rPr lang="en-US" altLang="ko-KR" dirty="0" err="1"/>
              <a:t>chvt</a:t>
            </a:r>
            <a:r>
              <a:rPr lang="en-US" altLang="ko-KR" dirty="0"/>
              <a:t> 2 </a:t>
            </a:r>
            <a:r>
              <a:rPr lang="en-US" altLang="ko-KR" dirty="0">
                <a:sym typeface="Wingdings" panose="05000000000000000000" pitchFamily="2" charset="2"/>
              </a:rPr>
              <a:t> 2</a:t>
            </a:r>
            <a:r>
              <a:rPr lang="ko-KR" altLang="en-US" dirty="0">
                <a:sym typeface="Wingdings" panose="05000000000000000000" pitchFamily="2" charset="2"/>
              </a:rPr>
              <a:t>번모니터에는 사용자 접속 가능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1</a:t>
            </a:r>
            <a:r>
              <a:rPr lang="ko-KR" altLang="en-US" dirty="0">
                <a:sym typeface="Wingdings" panose="05000000000000000000" pitchFamily="2" charset="2"/>
              </a:rPr>
              <a:t>번모니터 </a:t>
            </a:r>
            <a:r>
              <a:rPr lang="en-US" altLang="ko-KR" dirty="0">
                <a:sym typeface="Wingdings" panose="05000000000000000000" pitchFamily="2" charset="2"/>
              </a:rPr>
              <a:t>root </a:t>
            </a:r>
            <a:r>
              <a:rPr lang="ko-KR" altLang="en-US" dirty="0">
                <a:sym typeface="Wingdings" panose="05000000000000000000" pitchFamily="2" charset="2"/>
              </a:rPr>
              <a:t>계정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번모니터 사용자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shutdown</a:t>
            </a:r>
            <a:r>
              <a:rPr lang="ko-KR" altLang="en-US" dirty="0">
                <a:sym typeface="Wingdings" panose="05000000000000000000" pitchFamily="2" charset="2"/>
              </a:rPr>
              <a:t>을 이용하면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 둘 다 메시지가 온다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AB53D8-1038-429E-B5AD-CA4AA03BA493}"/>
              </a:ext>
            </a:extLst>
          </p:cNvPr>
          <p:cNvSpPr/>
          <p:nvPr/>
        </p:nvSpPr>
        <p:spPr>
          <a:xfrm>
            <a:off x="838200" y="3616653"/>
            <a:ext cx="1316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런레벨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/>
              <a:t>init</a:t>
            </a:r>
            <a:endParaRPr lang="en-US" altLang="ko-KR" b="1" dirty="0"/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827917-995F-4F74-8140-5F529D9D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9819"/>
            <a:ext cx="660174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RPM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46A0-A40E-44B7-AE7F-5833B2674CC7}"/>
              </a:ext>
            </a:extLst>
          </p:cNvPr>
          <p:cNvSpPr txBox="1"/>
          <p:nvPr/>
        </p:nvSpPr>
        <p:spPr>
          <a:xfrm>
            <a:off x="838200" y="1494076"/>
            <a:ext cx="532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</a:t>
            </a:r>
            <a:endParaRPr lang="en-US" altLang="ko-KR" b="1" dirty="0"/>
          </a:p>
          <a:p>
            <a:r>
              <a:rPr lang="en-US" altLang="ko-KR" b="1" dirty="0" err="1"/>
              <a:t>cdrom</a:t>
            </a:r>
            <a:r>
              <a:rPr lang="ko-KR" altLang="en-US" b="1" dirty="0"/>
              <a:t>을 </a:t>
            </a:r>
            <a:r>
              <a:rPr lang="en-US" altLang="ko-KR" b="1" dirty="0"/>
              <a:t>mount</a:t>
            </a:r>
            <a:r>
              <a:rPr lang="ko-KR" altLang="en-US" b="1" dirty="0"/>
              <a:t>해서 거기 안에 있는 </a:t>
            </a:r>
            <a:r>
              <a:rPr lang="en-US" altLang="ko-KR" b="1" dirty="0"/>
              <a:t>rpm</a:t>
            </a:r>
            <a:r>
              <a:rPr lang="ko-KR" altLang="en-US" b="1" dirty="0"/>
              <a:t>을 보기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D9C0AA-FD06-4DCE-855B-1EA084B32BC2}"/>
              </a:ext>
            </a:extLst>
          </p:cNvPr>
          <p:cNvSpPr/>
          <p:nvPr/>
        </p:nvSpPr>
        <p:spPr>
          <a:xfrm>
            <a:off x="838200" y="2245558"/>
            <a:ext cx="543289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unmount /dev/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mkdir</a:t>
            </a:r>
            <a:r>
              <a:rPr lang="en-US" altLang="ko-KR" b="1" dirty="0"/>
              <a:t> /media/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mount /dev/</a:t>
            </a:r>
            <a:r>
              <a:rPr lang="en-US" altLang="ko-KR" b="1" dirty="0" err="1"/>
              <a:t>cdrom</a:t>
            </a:r>
            <a:r>
              <a:rPr lang="en-US" altLang="ko-KR" b="1" dirty="0"/>
              <a:t> /media/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cd /media/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cdrom</a:t>
            </a:r>
            <a:r>
              <a:rPr lang="en-US" altLang="ko-KR" b="1" dirty="0"/>
              <a:t> </a:t>
            </a:r>
            <a:r>
              <a:rPr lang="ko-KR" altLang="en-US" b="1" dirty="0"/>
              <a:t>안에 </a:t>
            </a:r>
            <a:r>
              <a:rPr lang="en-US" altLang="ko-KR" b="1" dirty="0"/>
              <a:t>Packages</a:t>
            </a:r>
            <a:r>
              <a:rPr lang="ko-KR" altLang="en-US" b="1" dirty="0"/>
              <a:t>파일을 찾아본다</a:t>
            </a:r>
            <a:r>
              <a:rPr lang="en-US" altLang="ko-KR" b="1" dirty="0"/>
              <a:t>!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find . Packages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패키지 경로로 들어가기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ls –l </a:t>
            </a:r>
            <a:r>
              <a:rPr lang="en-US" altLang="ko-KR" b="1" dirty="0">
                <a:sym typeface="Wingdings" panose="05000000000000000000" pitchFamily="2" charset="2"/>
              </a:rPr>
              <a:t> *.rpm </a:t>
            </a:r>
            <a:r>
              <a:rPr lang="ko-KR" altLang="en-US" b="1" dirty="0">
                <a:sym typeface="Wingdings" panose="05000000000000000000" pitchFamily="2" charset="2"/>
              </a:rPr>
              <a:t>확장자들이 보일 것이다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b="1" dirty="0"/>
              <a:t>ls –l mc </a:t>
            </a:r>
            <a:r>
              <a:rPr lang="ko-KR" altLang="en-US" b="1" dirty="0"/>
              <a:t>하고 탭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 rpm –</a:t>
            </a:r>
            <a:r>
              <a:rPr lang="en-US" altLang="ko-KR" b="1" dirty="0" err="1"/>
              <a:t>qa</a:t>
            </a:r>
            <a:r>
              <a:rPr lang="en-US" altLang="ko-KR" b="1" dirty="0"/>
              <a:t> mc (</a:t>
            </a:r>
            <a:r>
              <a:rPr lang="ko-KR" altLang="en-US" b="1" dirty="0"/>
              <a:t>아무것도 </a:t>
            </a:r>
            <a:r>
              <a:rPr lang="ko-KR" altLang="en-US" b="1" dirty="0" err="1"/>
              <a:t>안나오면</a:t>
            </a:r>
            <a:r>
              <a:rPr lang="ko-KR" altLang="en-US" b="1" dirty="0"/>
              <a:t> 설치 </a:t>
            </a:r>
            <a:r>
              <a:rPr lang="ko-KR" altLang="en-US" b="1" dirty="0" err="1"/>
              <a:t>안된것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rpm –</a:t>
            </a:r>
            <a:r>
              <a:rPr lang="en-US" altLang="ko-KR" b="1" dirty="0" err="1"/>
              <a:t>Uvh</a:t>
            </a:r>
            <a:r>
              <a:rPr lang="en-US" altLang="ko-KR" b="1" dirty="0"/>
              <a:t> mc </a:t>
            </a:r>
            <a:r>
              <a:rPr lang="ko-KR" altLang="en-US" b="1" dirty="0" err="1"/>
              <a:t>탭키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 rpm –</a:t>
            </a:r>
            <a:r>
              <a:rPr lang="en-US" altLang="ko-KR" b="1" dirty="0" err="1"/>
              <a:t>qa</a:t>
            </a:r>
            <a:r>
              <a:rPr lang="en-US" altLang="ko-KR" b="1" dirty="0"/>
              <a:t> mc </a:t>
            </a:r>
            <a:r>
              <a:rPr lang="ko-KR" altLang="en-US" b="1" dirty="0"/>
              <a:t>로 설치 됐는지 확인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 (</a:t>
            </a:r>
            <a:r>
              <a:rPr lang="ko-KR" altLang="en-US" b="1" dirty="0"/>
              <a:t>패키지 삭제</a:t>
            </a:r>
            <a:r>
              <a:rPr lang="en-US" altLang="ko-KR" b="1" dirty="0"/>
              <a:t>) rpm –e mc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지울 때는 파일이 아닌 패키지 이름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예</a:t>
            </a:r>
            <a:r>
              <a:rPr lang="en-US" altLang="ko-KR" b="1" dirty="0">
                <a:sym typeface="Wingdings" panose="05000000000000000000" pitchFamily="2" charset="2"/>
              </a:rPr>
              <a:t>:Windows </a:t>
            </a:r>
            <a:r>
              <a:rPr lang="ko-KR" altLang="en-US" b="1" dirty="0">
                <a:sym typeface="Wingdings" panose="05000000000000000000" pitchFamily="2" charset="2"/>
              </a:rPr>
              <a:t>실행파일 </a:t>
            </a:r>
            <a:r>
              <a:rPr lang="en-US" altLang="ko-KR" b="1" dirty="0">
                <a:sym typeface="Wingdings" panose="05000000000000000000" pitchFamily="2" charset="2"/>
              </a:rPr>
              <a:t>X  </a:t>
            </a:r>
            <a:r>
              <a:rPr lang="ko-KR" altLang="en-US" b="1" dirty="0">
                <a:sym typeface="Wingdings" panose="05000000000000000000" pitchFamily="2" charset="2"/>
              </a:rPr>
              <a:t>프로그램제거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24161-F785-48D8-9F40-05BD1322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5643048"/>
            <a:ext cx="6299200" cy="1122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1672CC-4533-44F3-B344-F3FA6EFA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98" y="3328150"/>
            <a:ext cx="3125702" cy="22258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66AB-8886-4D19-9371-72B051F5576B}"/>
              </a:ext>
            </a:extLst>
          </p:cNvPr>
          <p:cNvSpPr/>
          <p:nvPr/>
        </p:nvSpPr>
        <p:spPr>
          <a:xfrm>
            <a:off x="9830694" y="2958818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mc </a:t>
            </a:r>
            <a:r>
              <a:rPr lang="ko-KR" altLang="en-US" b="1" dirty="0"/>
              <a:t>실행 모습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0055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RPM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83DD1-CE7F-447C-ACD7-7B46389A2AB9}"/>
              </a:ext>
            </a:extLst>
          </p:cNvPr>
          <p:cNvSpPr txBox="1"/>
          <p:nvPr/>
        </p:nvSpPr>
        <p:spPr>
          <a:xfrm>
            <a:off x="838200" y="1494076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 </a:t>
            </a:r>
            <a:r>
              <a:rPr lang="ko-KR" altLang="en-US" b="1" dirty="0"/>
              <a:t>의존성</a:t>
            </a:r>
            <a:endParaRPr lang="en-US" altLang="ko-KR" b="1" dirty="0"/>
          </a:p>
          <a:p>
            <a:r>
              <a:rPr lang="en-US" altLang="ko-KR" b="1" dirty="0"/>
              <a:t>‘A</a:t>
            </a:r>
            <a:r>
              <a:rPr lang="ko-KR" altLang="en-US" b="1" dirty="0"/>
              <a:t>를 설치하기 위해서는 </a:t>
            </a:r>
            <a:r>
              <a:rPr lang="en-US" altLang="ko-KR" b="1" dirty="0"/>
              <a:t>B</a:t>
            </a:r>
            <a:r>
              <a:rPr lang="ko-KR" altLang="en-US" b="1" dirty="0"/>
              <a:t>와 </a:t>
            </a:r>
            <a:r>
              <a:rPr lang="en-US" altLang="ko-KR" b="1" dirty="0"/>
              <a:t>C</a:t>
            </a:r>
            <a:r>
              <a:rPr lang="ko-KR" altLang="en-US" b="1" dirty="0"/>
              <a:t>를 먼저 깔아야 함</a:t>
            </a:r>
            <a:r>
              <a:rPr lang="en-US" altLang="ko-KR" b="1" dirty="0"/>
              <a:t>!’ </a:t>
            </a:r>
            <a:r>
              <a:rPr lang="ko-KR" altLang="en-US" b="1" dirty="0"/>
              <a:t>과 같은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02E9E-B765-4E1E-8197-77BDE02ECD0D}"/>
              </a:ext>
            </a:extLst>
          </p:cNvPr>
          <p:cNvSpPr/>
          <p:nvPr/>
        </p:nvSpPr>
        <p:spPr>
          <a:xfrm>
            <a:off x="2015067" y="5846544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157153-457F-4A3C-B10E-FA2B9A8C9E0A}"/>
              </a:ext>
            </a:extLst>
          </p:cNvPr>
          <p:cNvSpPr/>
          <p:nvPr/>
        </p:nvSpPr>
        <p:spPr>
          <a:xfrm>
            <a:off x="541867" y="2265948"/>
            <a:ext cx="4301066" cy="3455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A4267-4567-4640-AA20-FAB6046B5E7D}"/>
              </a:ext>
            </a:extLst>
          </p:cNvPr>
          <p:cNvSpPr/>
          <p:nvPr/>
        </p:nvSpPr>
        <p:spPr>
          <a:xfrm>
            <a:off x="8297334" y="5846544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8B96B5-A7C0-4531-B85A-6ECF8016FB34}"/>
              </a:ext>
            </a:extLst>
          </p:cNvPr>
          <p:cNvSpPr/>
          <p:nvPr/>
        </p:nvSpPr>
        <p:spPr>
          <a:xfrm>
            <a:off x="7349069" y="495890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B1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6CDC8-9C2B-4DB3-AF75-DAA269FBAAE4}"/>
              </a:ext>
            </a:extLst>
          </p:cNvPr>
          <p:cNvSpPr/>
          <p:nvPr/>
        </p:nvSpPr>
        <p:spPr>
          <a:xfrm>
            <a:off x="9211736" y="495890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AEB31-ACB0-4C34-B8B3-75ADC1B88409}"/>
              </a:ext>
            </a:extLst>
          </p:cNvPr>
          <p:cNvSpPr/>
          <p:nvPr/>
        </p:nvSpPr>
        <p:spPr>
          <a:xfrm>
            <a:off x="5994403" y="407126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C1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89366-C4D8-4138-AE6F-930278F9F855}"/>
              </a:ext>
            </a:extLst>
          </p:cNvPr>
          <p:cNvSpPr/>
          <p:nvPr/>
        </p:nvSpPr>
        <p:spPr>
          <a:xfrm>
            <a:off x="7484536" y="4071262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C2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B1530F-58C8-4A0E-893F-E3051CB2A4C1}"/>
              </a:ext>
            </a:extLst>
          </p:cNvPr>
          <p:cNvSpPr/>
          <p:nvPr/>
        </p:nvSpPr>
        <p:spPr>
          <a:xfrm>
            <a:off x="9999134" y="4071262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C3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FFA38-9E55-46E8-A073-02144A75607A}"/>
              </a:ext>
            </a:extLst>
          </p:cNvPr>
          <p:cNvSpPr/>
          <p:nvPr/>
        </p:nvSpPr>
        <p:spPr>
          <a:xfrm>
            <a:off x="8297334" y="313655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D3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500D94-292E-4BD2-A67B-D44D0466DB3D}"/>
              </a:ext>
            </a:extLst>
          </p:cNvPr>
          <p:cNvSpPr/>
          <p:nvPr/>
        </p:nvSpPr>
        <p:spPr>
          <a:xfrm>
            <a:off x="6824142" y="313655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D2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DC653-4B06-4F99-881F-7DEF79566A87}"/>
              </a:ext>
            </a:extLst>
          </p:cNvPr>
          <p:cNvSpPr/>
          <p:nvPr/>
        </p:nvSpPr>
        <p:spPr>
          <a:xfrm>
            <a:off x="5350950" y="313655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D1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4EFB4F-3464-40A9-A0EE-F37521F4EA66}"/>
              </a:ext>
            </a:extLst>
          </p:cNvPr>
          <p:cNvSpPr/>
          <p:nvPr/>
        </p:nvSpPr>
        <p:spPr>
          <a:xfrm>
            <a:off x="10566402" y="3136553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D4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94AF02-E9CF-419D-AE3C-C2FFF81EC132}"/>
              </a:ext>
            </a:extLst>
          </p:cNvPr>
          <p:cNvSpPr/>
          <p:nvPr/>
        </p:nvSpPr>
        <p:spPr>
          <a:xfrm>
            <a:off x="9093200" y="2202506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E2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AF689-D612-4E92-B389-80FF898C0CDA}"/>
              </a:ext>
            </a:extLst>
          </p:cNvPr>
          <p:cNvSpPr/>
          <p:nvPr/>
        </p:nvSpPr>
        <p:spPr>
          <a:xfrm>
            <a:off x="7620001" y="2196662"/>
            <a:ext cx="13546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E1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07883E-C841-4B4B-97D6-13B9DBCFF0B1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>
            <a:off x="8297334" y="2842993"/>
            <a:ext cx="677333" cy="293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3FA47B-D149-4F3D-9861-45A580FEE0E0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8974667" y="2848837"/>
            <a:ext cx="795866" cy="287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EA30CA-FE73-47EB-97C0-B1094A79D5FE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8161869" y="3782884"/>
            <a:ext cx="812798" cy="288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40CC15-B8E0-4148-9E68-B2EAE8643CE3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6671736" y="3782884"/>
            <a:ext cx="2302931" cy="28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44C4142-9C60-49A1-B9D8-075B3252A58D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7501475" y="3782884"/>
            <a:ext cx="660394" cy="2883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EC99FA-20D1-40B7-90F4-6C1C19781C8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6028283" y="3782884"/>
            <a:ext cx="2133586" cy="2883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6DA670-4993-4102-A30E-5B64323C7BD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10676467" y="3782884"/>
            <a:ext cx="567268" cy="2883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91E3AE-E7AA-44DF-8A80-E4D895605DCC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9889069" y="4717593"/>
            <a:ext cx="787398" cy="241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BC7CBC-1D74-4436-9006-7E979CA2140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8026402" y="4717593"/>
            <a:ext cx="135467" cy="241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53372D-DEFC-4449-AFF8-6B2F277BA8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671736" y="4717594"/>
            <a:ext cx="1354666" cy="241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A0A0BD-FB97-4D5F-BBE6-08F780CEF706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8026402" y="5605234"/>
            <a:ext cx="948265" cy="241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9234367-DDC3-4503-A590-E2A0DB100202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8974667" y="5605234"/>
            <a:ext cx="914402" cy="241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F8355E-D8C2-445A-B55A-69634603E9D4}"/>
              </a:ext>
            </a:extLst>
          </p:cNvPr>
          <p:cNvSpPr/>
          <p:nvPr/>
        </p:nvSpPr>
        <p:spPr>
          <a:xfrm>
            <a:off x="3369733" y="598504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</a:t>
            </a:r>
            <a:r>
              <a:rPr lang="ko-KR" altLang="en-US" b="1" dirty="0"/>
              <a:t>를 설치</a:t>
            </a:r>
            <a:r>
              <a:rPr lang="en-US" altLang="ko-KR" b="1" dirty="0"/>
              <a:t>!!!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3520C82-86D0-49A0-9706-44BE58543E52}"/>
              </a:ext>
            </a:extLst>
          </p:cNvPr>
          <p:cNvSpPr/>
          <p:nvPr/>
        </p:nvSpPr>
        <p:spPr>
          <a:xfrm>
            <a:off x="10195948" y="5996662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흠</a:t>
            </a:r>
            <a:r>
              <a:rPr lang="en-US" altLang="ko-KR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665755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YUM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22D7C-E95F-4C27-B89D-CFEBFCCC14AF}"/>
              </a:ext>
            </a:extLst>
          </p:cNvPr>
          <p:cNvSpPr txBox="1"/>
          <p:nvPr/>
        </p:nvSpPr>
        <p:spPr>
          <a:xfrm>
            <a:off x="838200" y="1861975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“rpm” </a:t>
            </a:r>
            <a:r>
              <a:rPr lang="ko-KR" altLang="en-US" b="1" dirty="0"/>
              <a:t>명령의 패키지 의존성 문제를 완전하게 해결됨</a:t>
            </a:r>
            <a:endParaRPr lang="en-US" altLang="ko-KR" b="1" dirty="0"/>
          </a:p>
          <a:p>
            <a:r>
              <a:rPr lang="ko-KR" altLang="en-US" b="1" dirty="0"/>
              <a:t>인터넷을 통하여 필요한 파일을 저장소에서 자동으로 모두 다운로드해서 설치하는 방식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702A6-3709-43FD-A43B-53784E0B493D}"/>
              </a:ext>
            </a:extLst>
          </p:cNvPr>
          <p:cNvSpPr txBox="1"/>
          <p:nvPr/>
        </p:nvSpPr>
        <p:spPr>
          <a:xfrm>
            <a:off x="838200" y="1492643"/>
            <a:ext cx="405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YUM(</a:t>
            </a:r>
            <a:r>
              <a:rPr lang="en-US" altLang="ko-KR" b="1" dirty="0" err="1"/>
              <a:t>Yellowdog</a:t>
            </a:r>
            <a:r>
              <a:rPr lang="en-US" altLang="ko-KR" b="1" dirty="0"/>
              <a:t> Updater Modified)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D14E-13A3-4C5C-A91C-55D0FC3A8538}"/>
              </a:ext>
            </a:extLst>
          </p:cNvPr>
          <p:cNvSpPr txBox="1"/>
          <p:nvPr/>
        </p:nvSpPr>
        <p:spPr>
          <a:xfrm>
            <a:off x="838200" y="2679593"/>
            <a:ext cx="5085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b="1" dirty="0"/>
              <a:t>-y : </a:t>
            </a:r>
            <a:r>
              <a:rPr lang="ko-KR" altLang="en-US" b="1" dirty="0"/>
              <a:t>사용자의 확인을 모두 </a:t>
            </a:r>
            <a:r>
              <a:rPr lang="en-US" altLang="ko-KR" b="1" dirty="0"/>
              <a:t>yes</a:t>
            </a:r>
            <a:r>
              <a:rPr lang="ko-KR" altLang="en-US" b="1" dirty="0"/>
              <a:t>로 간주하고 설치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yum install </a:t>
            </a:r>
            <a:r>
              <a:rPr lang="ko-KR" altLang="en-US" dirty="0">
                <a:solidFill>
                  <a:srgbClr val="FF0000"/>
                </a:solidFill>
              </a:rPr>
              <a:t>패키지이름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yum –y install </a:t>
            </a:r>
            <a:r>
              <a:rPr lang="ko-KR" altLang="en-US" dirty="0">
                <a:solidFill>
                  <a:srgbClr val="FF0000"/>
                </a:solidFill>
              </a:rPr>
              <a:t>패키지이름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5B561-A997-4F73-AB1E-6E2604AD8799}"/>
              </a:ext>
            </a:extLst>
          </p:cNvPr>
          <p:cNvSpPr txBox="1"/>
          <p:nvPr/>
        </p:nvSpPr>
        <p:spPr>
          <a:xfrm>
            <a:off x="838200" y="4051209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rpm </a:t>
            </a:r>
            <a:r>
              <a:rPr lang="ko-KR" altLang="en-US" b="1" dirty="0"/>
              <a:t>파일 설치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yum </a:t>
            </a:r>
            <a:r>
              <a:rPr lang="en-US" altLang="ko-KR" dirty="0" err="1">
                <a:solidFill>
                  <a:srgbClr val="FF0000"/>
                </a:solidFill>
              </a:rPr>
              <a:t>localinstall</a:t>
            </a:r>
            <a:r>
              <a:rPr lang="en-US" altLang="ko-KR" dirty="0">
                <a:solidFill>
                  <a:srgbClr val="FF0000"/>
                </a:solidFill>
              </a:rPr>
              <a:t> rpm</a:t>
            </a:r>
            <a:r>
              <a:rPr lang="ko-KR" altLang="en-US" dirty="0">
                <a:solidFill>
                  <a:srgbClr val="FF0000"/>
                </a:solidFill>
              </a:rPr>
              <a:t>파일이름</a:t>
            </a:r>
            <a:r>
              <a:rPr lang="en-US" altLang="ko-KR" dirty="0">
                <a:solidFill>
                  <a:srgbClr val="FF0000"/>
                </a:solidFill>
              </a:rPr>
              <a:t>.rpm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D1326-93E3-4180-9B7F-210820B5397D}"/>
              </a:ext>
            </a:extLst>
          </p:cNvPr>
          <p:cNvSpPr txBox="1"/>
          <p:nvPr/>
        </p:nvSpPr>
        <p:spPr>
          <a:xfrm>
            <a:off x="838200" y="486882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업데이트 가능한 목록 보기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yum check-update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1687F-A2AD-4CD0-ADCE-0D58A9103743}"/>
              </a:ext>
            </a:extLst>
          </p:cNvPr>
          <p:cNvSpPr txBox="1"/>
          <p:nvPr/>
        </p:nvSpPr>
        <p:spPr>
          <a:xfrm>
            <a:off x="838200" y="5681336"/>
            <a:ext cx="18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업데이트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yum update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542397-B455-46B5-9EDE-B21BA4C9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50" y="2679593"/>
            <a:ext cx="5399984" cy="894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58744-2C88-45F0-B774-9A424B43C1B3}"/>
              </a:ext>
            </a:extLst>
          </p:cNvPr>
          <p:cNvSpPr txBox="1"/>
          <p:nvPr/>
        </p:nvSpPr>
        <p:spPr>
          <a:xfrm>
            <a:off x="6877471" y="3551463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rpm </a:t>
            </a:r>
            <a:r>
              <a:rPr lang="ko-KR" altLang="en-US" b="1" dirty="0"/>
              <a:t>명령어는 안 쓰지만 </a:t>
            </a:r>
            <a:r>
              <a:rPr lang="en-US" altLang="ko-KR" b="1" dirty="0"/>
              <a:t>yum</a:t>
            </a:r>
            <a:r>
              <a:rPr lang="ko-KR" altLang="en-US" b="1" dirty="0"/>
              <a:t>을 이용할 때</a:t>
            </a:r>
            <a:endParaRPr lang="en-US" altLang="ko-KR" b="1" dirty="0"/>
          </a:p>
          <a:p>
            <a:pPr algn="ctr"/>
            <a:r>
              <a:rPr lang="ko-KR" altLang="en-US" b="1" dirty="0"/>
              <a:t>자동으로 </a:t>
            </a:r>
            <a:r>
              <a:rPr lang="en-US" altLang="ko-KR" b="1" dirty="0"/>
              <a:t>rpm</a:t>
            </a:r>
            <a:r>
              <a:rPr lang="ko-KR" altLang="en-US" b="1" dirty="0"/>
              <a:t>을 사용한다</a:t>
            </a:r>
            <a:r>
              <a:rPr lang="en-US" altLang="ko-KR" b="1" dirty="0"/>
              <a:t>!!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0B355E-CFEB-4A6E-A434-CBAFADC0BD63}"/>
              </a:ext>
            </a:extLst>
          </p:cNvPr>
          <p:cNvCxnSpPr>
            <a:stCxn id="6" idx="3"/>
          </p:cNvCxnSpPr>
          <p:nvPr/>
        </p:nvCxnSpPr>
        <p:spPr>
          <a:xfrm>
            <a:off x="4921369" y="4374375"/>
            <a:ext cx="1002582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A1017D-1ABC-4608-A938-A26F761F7661}"/>
              </a:ext>
            </a:extLst>
          </p:cNvPr>
          <p:cNvSpPr txBox="1"/>
          <p:nvPr/>
        </p:nvSpPr>
        <p:spPr>
          <a:xfrm>
            <a:off x="5923951" y="453595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의존성이 없을 경우</a:t>
            </a:r>
            <a:endParaRPr lang="en-US" altLang="ko-KR" b="1" dirty="0"/>
          </a:p>
          <a:p>
            <a:r>
              <a:rPr lang="ko-KR" altLang="en-US" b="1" dirty="0"/>
              <a:t>인터넷에서 찾아서 깔아준다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2496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설치를 위한 </a:t>
            </a:r>
            <a:r>
              <a:rPr lang="en-US" altLang="ko-KR" b="1" dirty="0"/>
              <a:t>YUM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1B7ED-CB6D-42ED-9AAF-33FF59469062}"/>
              </a:ext>
            </a:extLst>
          </p:cNvPr>
          <p:cNvSpPr txBox="1"/>
          <p:nvPr/>
        </p:nvSpPr>
        <p:spPr>
          <a:xfrm>
            <a:off x="838200" y="1690688"/>
            <a:ext cx="311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삭제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yum remove </a:t>
            </a:r>
            <a:r>
              <a:rPr lang="ko-KR" altLang="en-US" dirty="0">
                <a:solidFill>
                  <a:srgbClr val="FF0000"/>
                </a:solidFill>
              </a:rPr>
              <a:t>패키지이름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E32B3-9133-45A3-9819-75CC4442F8AE}"/>
              </a:ext>
            </a:extLst>
          </p:cNvPr>
          <p:cNvSpPr txBox="1"/>
          <p:nvPr/>
        </p:nvSpPr>
        <p:spPr>
          <a:xfrm>
            <a:off x="838200" y="2520421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정보확인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yum info </a:t>
            </a:r>
            <a:r>
              <a:rPr lang="ko-KR" altLang="en-US" dirty="0"/>
              <a:t>패키지이름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9B223-5BD2-4DD8-91E4-452E965039FA}"/>
              </a:ext>
            </a:extLst>
          </p:cNvPr>
          <p:cNvSpPr txBox="1"/>
          <p:nvPr/>
        </p:nvSpPr>
        <p:spPr>
          <a:xfrm>
            <a:off x="838200" y="3350154"/>
            <a:ext cx="2999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검색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yum search </a:t>
            </a:r>
            <a:r>
              <a:rPr lang="ko-KR" altLang="en-US" dirty="0"/>
              <a:t>패키지이름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62821-4B15-4D24-BAF6-CA6F11C7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48" y="1939085"/>
            <a:ext cx="7256504" cy="4114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0E4A7-32A1-40A3-89DD-59AE065E9882}"/>
              </a:ext>
            </a:extLst>
          </p:cNvPr>
          <p:cNvCxnSpPr/>
          <p:nvPr/>
        </p:nvCxnSpPr>
        <p:spPr>
          <a:xfrm flipV="1">
            <a:off x="3837675" y="5825067"/>
            <a:ext cx="1208458" cy="228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27AD7-B91A-43CB-BC5E-0D537D75E3E6}"/>
              </a:ext>
            </a:extLst>
          </p:cNvPr>
          <p:cNvSpPr txBox="1"/>
          <p:nvPr/>
        </p:nvSpPr>
        <p:spPr>
          <a:xfrm>
            <a:off x="1221581" y="6053885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가끔 </a:t>
            </a:r>
            <a:r>
              <a:rPr lang="en-US" altLang="ko-KR" b="1" dirty="0"/>
              <a:t>yum </a:t>
            </a:r>
            <a:r>
              <a:rPr lang="ko-KR" altLang="en-US" b="1" dirty="0"/>
              <a:t>잘 안될 때</a:t>
            </a:r>
            <a:r>
              <a:rPr lang="en-US" altLang="ko-KR" b="1" dirty="0"/>
              <a:t>,</a:t>
            </a:r>
            <a:r>
              <a:rPr lang="ko-KR" altLang="en-US" b="1" dirty="0"/>
              <a:t> 사용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FD1D05-9718-417E-A936-6FC4C6D26801}"/>
              </a:ext>
            </a:extLst>
          </p:cNvPr>
          <p:cNvCxnSpPr/>
          <p:nvPr/>
        </p:nvCxnSpPr>
        <p:spPr>
          <a:xfrm>
            <a:off x="5283200" y="3080652"/>
            <a:ext cx="345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02A49-33F9-42B2-8D51-B0A01C08ABBF}"/>
              </a:ext>
            </a:extLst>
          </p:cNvPr>
          <p:cNvCxnSpPr>
            <a:cxnSpLocks/>
          </p:cNvCxnSpPr>
          <p:nvPr/>
        </p:nvCxnSpPr>
        <p:spPr>
          <a:xfrm>
            <a:off x="5317067" y="3707185"/>
            <a:ext cx="19473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48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2F879-AE1A-448D-9C83-BEBC814B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1525398"/>
            <a:ext cx="7857066" cy="4963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F5749-3435-4582-95A9-C4CAD784D326}"/>
              </a:ext>
            </a:extLst>
          </p:cNvPr>
          <p:cNvSpPr txBox="1"/>
          <p:nvPr/>
        </p:nvSpPr>
        <p:spPr>
          <a:xfrm>
            <a:off x="2353733" y="19642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작동 방식</a:t>
            </a:r>
          </a:p>
        </p:txBody>
      </p:sp>
    </p:spTree>
    <p:extLst>
      <p:ext uri="{BB962C8B-B14F-4D97-AF65-F5344CB8AC3E}">
        <p14:creationId xmlns:p14="http://schemas.microsoft.com/office/powerpoint/2010/main" val="1740138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AD61B-F759-4B2E-9FC5-EC8E6E7C3887}"/>
              </a:ext>
            </a:extLst>
          </p:cNvPr>
          <p:cNvSpPr txBox="1"/>
          <p:nvPr/>
        </p:nvSpPr>
        <p:spPr>
          <a:xfrm>
            <a:off x="838200" y="1321356"/>
            <a:ext cx="1022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 목표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네트워크가 아닌 </a:t>
            </a:r>
            <a:r>
              <a:rPr lang="en-US" altLang="ko-KR" b="1" dirty="0">
                <a:sym typeface="Wingdings" panose="05000000000000000000" pitchFamily="2" charset="2"/>
              </a:rPr>
              <a:t>DVD</a:t>
            </a:r>
            <a:r>
              <a:rPr lang="ko-KR" altLang="en-US" b="1" dirty="0">
                <a:sym typeface="Wingdings" panose="05000000000000000000" pitchFamily="2" charset="2"/>
              </a:rPr>
              <a:t>를 이용해서 경로를 속여서 의존성 문제 해결하면서 다운로드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(yum</a:t>
            </a:r>
            <a:r>
              <a:rPr lang="ko-KR" altLang="en-US" b="1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etc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yum.repos.d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안에 있는 </a:t>
            </a:r>
            <a:r>
              <a:rPr lang="en-US" altLang="ko-KR" b="1" dirty="0">
                <a:sym typeface="Wingdings" panose="05000000000000000000" pitchFamily="2" charset="2"/>
              </a:rPr>
              <a:t>*.repo </a:t>
            </a:r>
            <a:r>
              <a:rPr lang="ko-KR" altLang="en-US" b="1" dirty="0">
                <a:sym typeface="Wingdings" panose="05000000000000000000" pitchFamily="2" charset="2"/>
              </a:rPr>
              <a:t>를 본다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6D2CF-8664-4BE2-A536-8EBC3B1BC484}"/>
              </a:ext>
            </a:extLst>
          </p:cNvPr>
          <p:cNvSpPr txBox="1"/>
          <p:nvPr/>
        </p:nvSpPr>
        <p:spPr>
          <a:xfrm>
            <a:off x="838200" y="2142376"/>
            <a:ext cx="111611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umount</a:t>
            </a:r>
            <a:r>
              <a:rPr lang="en-US" altLang="ko-KR" b="1" dirty="0"/>
              <a:t> /dev/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mkdir</a:t>
            </a:r>
            <a:r>
              <a:rPr lang="en-US" altLang="ko-KR" b="1" dirty="0"/>
              <a:t> /media/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mount /dev/</a:t>
            </a:r>
            <a:r>
              <a:rPr lang="en-US" altLang="ko-KR" b="1" dirty="0" err="1"/>
              <a:t>cdrom</a:t>
            </a:r>
            <a:r>
              <a:rPr lang="en-US" altLang="ko-KR" b="1" dirty="0"/>
              <a:t> /media/</a:t>
            </a:r>
            <a:r>
              <a:rPr lang="en-US" altLang="ko-KR" b="1" dirty="0" err="1"/>
              <a:t>cdrom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cd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yum.repos.d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yum.repos.d</a:t>
            </a:r>
            <a:r>
              <a:rPr lang="en-US" altLang="ko-KR" b="1" dirty="0"/>
              <a:t> </a:t>
            </a:r>
            <a:r>
              <a:rPr lang="ko-KR" altLang="en-US" b="1" dirty="0"/>
              <a:t>안에 있는 파일을 안 쓸 것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새로운 폴더를 만들어서 일단 백업으로 저장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sym typeface="Wingdings" panose="05000000000000000000" pitchFamily="2" charset="2"/>
              </a:rPr>
              <a:t>mkdir</a:t>
            </a:r>
            <a:r>
              <a:rPr lang="en-US" altLang="ko-KR" b="1" dirty="0">
                <a:sym typeface="Wingdings" panose="05000000000000000000" pitchFamily="2" charset="2"/>
              </a:rPr>
              <a:t> backup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mv *.repo backup/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touch </a:t>
            </a:r>
            <a:r>
              <a:rPr lang="en-US" altLang="ko-KR" b="1" dirty="0" err="1">
                <a:sym typeface="Wingdings" panose="05000000000000000000" pitchFamily="2" charset="2"/>
              </a:rPr>
              <a:t>dvd.repo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vi </a:t>
            </a:r>
            <a:r>
              <a:rPr lang="en-US" altLang="ko-KR" b="1" dirty="0" err="1">
                <a:sym typeface="Wingdings" panose="05000000000000000000" pitchFamily="2" charset="2"/>
              </a:rPr>
              <a:t>dvd.repo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작성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dvd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name =CentOS </a:t>
            </a:r>
            <a:r>
              <a:rPr lang="ko-KR" altLang="en-US" b="1" dirty="0">
                <a:sym typeface="Wingdings" panose="05000000000000000000" pitchFamily="2" charset="2"/>
              </a:rPr>
              <a:t>아무거나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err="1">
                <a:sym typeface="Wingdings" panose="05000000000000000000" pitchFamily="2" charset="2"/>
              </a:rPr>
              <a:t>baseurl</a:t>
            </a:r>
            <a:r>
              <a:rPr lang="en-US" altLang="ko-KR" b="1" dirty="0">
                <a:sym typeface="Wingdings" panose="05000000000000000000" pitchFamily="2" charset="2"/>
              </a:rPr>
              <a:t>=file:///media/cdrom/AppStream  http</a:t>
            </a:r>
            <a:r>
              <a:rPr lang="ko-KR" altLang="en-US" b="1" dirty="0">
                <a:sym typeface="Wingdings" panose="05000000000000000000" pitchFamily="2" charset="2"/>
              </a:rPr>
              <a:t>가 아닌 </a:t>
            </a:r>
            <a:r>
              <a:rPr lang="en-US" altLang="ko-KR" b="1" dirty="0">
                <a:sym typeface="Wingdings" panose="05000000000000000000" pitchFamily="2" charset="2"/>
              </a:rPr>
              <a:t>file</a:t>
            </a:r>
            <a:r>
              <a:rPr lang="ko-KR" altLang="en-US" b="1" dirty="0">
                <a:sym typeface="Wingdings" panose="05000000000000000000" pitchFamily="2" charset="2"/>
              </a:rPr>
              <a:t>경로를 하겠다 </a:t>
            </a:r>
            <a:r>
              <a:rPr lang="en-US" altLang="ko-KR" b="1" dirty="0">
                <a:sym typeface="Wingdings" panose="05000000000000000000" pitchFamily="2" charset="2"/>
              </a:rPr>
              <a:t>/media/</a:t>
            </a:r>
            <a:r>
              <a:rPr lang="en-US" altLang="ko-KR" b="1" dirty="0" err="1">
                <a:sym typeface="Wingdings" panose="05000000000000000000" pitchFamily="2" charset="2"/>
              </a:rPr>
              <a:t>cdrom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AppStream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err="1">
                <a:sym typeface="Wingdings" panose="05000000000000000000" pitchFamily="2" charset="2"/>
              </a:rPr>
              <a:t>gpgcheck</a:t>
            </a:r>
            <a:r>
              <a:rPr lang="en-US" altLang="ko-KR" b="1" dirty="0">
                <a:sym typeface="Wingdings" panose="05000000000000000000" pitchFamily="2" charset="2"/>
              </a:rPr>
              <a:t>=0  </a:t>
            </a:r>
            <a:r>
              <a:rPr lang="ko-KR" altLang="en-US" b="1" dirty="0">
                <a:sym typeface="Wingdings" panose="05000000000000000000" pitchFamily="2" charset="2"/>
              </a:rPr>
              <a:t>이것을 체크 하겠다 </a:t>
            </a:r>
            <a:r>
              <a:rPr lang="en-US" altLang="ko-KR" b="1" dirty="0">
                <a:sym typeface="Wingdings" panose="05000000000000000000" pitchFamily="2" charset="2"/>
              </a:rPr>
              <a:t>: 1, </a:t>
            </a:r>
            <a:r>
              <a:rPr lang="ko-KR" altLang="en-US" b="1" dirty="0">
                <a:sym typeface="Wingdings" panose="05000000000000000000" pitchFamily="2" charset="2"/>
              </a:rPr>
              <a:t>안 하겠다 </a:t>
            </a:r>
            <a:r>
              <a:rPr lang="en-US" altLang="ko-KR" b="1" dirty="0">
                <a:sym typeface="Wingdings" panose="05000000000000000000" pitchFamily="2" charset="2"/>
              </a:rPr>
              <a:t>: 0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11.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baseurl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폴더에는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Package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폴더가 있어야한다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D330E-7B16-4473-B40A-2B74FC3D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95" y="6008640"/>
            <a:ext cx="324847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5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7CB89-3F6A-4F61-B035-327CE10BB5FF}"/>
              </a:ext>
            </a:extLst>
          </p:cNvPr>
          <p:cNvSpPr txBox="1"/>
          <p:nvPr/>
        </p:nvSpPr>
        <p:spPr>
          <a:xfrm>
            <a:off x="838200" y="1321356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DVD</a:t>
            </a:r>
            <a:r>
              <a:rPr lang="ko-KR" altLang="en-US" b="1" dirty="0"/>
              <a:t>에 없으면 네트워크에서 찾아서 깔도록 하기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D4DFC-84B0-41C5-B4B7-B1943F6D43CA}"/>
              </a:ext>
            </a:extLst>
          </p:cNvPr>
          <p:cNvSpPr txBox="1"/>
          <p:nvPr/>
        </p:nvSpPr>
        <p:spPr>
          <a:xfrm>
            <a:off x="838200" y="1922243"/>
            <a:ext cx="6723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tag</a:t>
            </a:r>
            <a:r>
              <a:rPr lang="ko-KR" altLang="en-US" b="1" dirty="0">
                <a:sym typeface="Wingdings" panose="05000000000000000000" pitchFamily="2" charset="2"/>
              </a:rPr>
              <a:t>를 추가 한다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ym typeface="Wingdings" panose="05000000000000000000" pitchFamily="2" charset="2"/>
              </a:rPr>
              <a:t>vi /</a:t>
            </a:r>
            <a:r>
              <a:rPr lang="en-US" altLang="ko-KR" b="1" dirty="0" err="1">
                <a:sym typeface="Wingdings" panose="05000000000000000000" pitchFamily="2" charset="2"/>
              </a:rPr>
              <a:t>etc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yum.repos.d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dvd.repo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ym typeface="Wingdings" panose="05000000000000000000" pitchFamily="2" charset="2"/>
              </a:rPr>
              <a:t>아래 사진 </a:t>
            </a:r>
            <a:r>
              <a:rPr lang="ko-KR" altLang="en-US" b="1" dirty="0" err="1">
                <a:sym typeface="Wingdings" panose="05000000000000000000" pitchFamily="2" charset="2"/>
              </a:rPr>
              <a:t>처럼</a:t>
            </a:r>
            <a:r>
              <a:rPr lang="ko-KR" altLang="en-US" b="1" dirty="0">
                <a:sym typeface="Wingdings" panose="05000000000000000000" pitchFamily="2" charset="2"/>
              </a:rPr>
              <a:t> 추가</a:t>
            </a:r>
            <a:r>
              <a:rPr lang="en-US" altLang="ko-KR" b="1" dirty="0">
                <a:sym typeface="Wingdings" panose="05000000000000000000" pitchFamily="2" charset="2"/>
              </a:rPr>
              <a:t>! (</a:t>
            </a:r>
            <a:r>
              <a:rPr lang="ko-KR" altLang="en-US" b="1" dirty="0">
                <a:sym typeface="Wingdings" panose="05000000000000000000" pitchFamily="2" charset="2"/>
              </a:rPr>
              <a:t>필자는 </a:t>
            </a:r>
            <a:r>
              <a:rPr lang="en-US" altLang="ko-KR" b="1" dirty="0" err="1">
                <a:sym typeface="Wingdings" panose="05000000000000000000" pitchFamily="2" charset="2"/>
              </a:rPr>
              <a:t>centOS</a:t>
            </a:r>
            <a:r>
              <a:rPr lang="en-US" altLang="ko-KR" b="1" dirty="0">
                <a:sym typeface="Wingdings" panose="05000000000000000000" pitchFamily="2" charset="2"/>
              </a:rPr>
              <a:t> 8</a:t>
            </a:r>
            <a:r>
              <a:rPr lang="ko-KR" altLang="en-US" b="1" dirty="0">
                <a:sym typeface="Wingdings" panose="05000000000000000000" pitchFamily="2" charset="2"/>
              </a:rPr>
              <a:t>을 이용하고 있어서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27E3C-6794-41BA-8415-4BF79C7019AD}"/>
              </a:ext>
            </a:extLst>
          </p:cNvPr>
          <p:cNvSpPr txBox="1"/>
          <p:nvPr/>
        </p:nvSpPr>
        <p:spPr>
          <a:xfrm>
            <a:off x="838200" y="3688597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4. yum clean all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5. yum install DVD</a:t>
            </a:r>
            <a:r>
              <a:rPr lang="ko-KR" altLang="en-US" b="1" dirty="0" err="1">
                <a:sym typeface="Wingdings" panose="05000000000000000000" pitchFamily="2" charset="2"/>
              </a:rPr>
              <a:t>에없는패키지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A2CD0-F8B9-49FF-9F76-5687F5C9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8" y="2884572"/>
            <a:ext cx="5858693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29B3A0-9442-43E3-9592-975B902C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89" y="3122572"/>
            <a:ext cx="354379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E51FE-8E77-4BC0-9A79-F3D9020BA70E}"/>
              </a:ext>
            </a:extLst>
          </p:cNvPr>
          <p:cNvSpPr txBox="1"/>
          <p:nvPr/>
        </p:nvSpPr>
        <p:spPr>
          <a:xfrm>
            <a:off x="7069161" y="3551257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CentOS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7</a:t>
            </a:r>
            <a:r>
              <a:rPr lang="ko-KR" altLang="en-US" b="1" dirty="0" err="1">
                <a:sym typeface="Wingdings" panose="05000000000000000000" pitchFamily="2" charset="2"/>
              </a:rPr>
              <a:t>인경우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(2</a:t>
            </a:r>
            <a:r>
              <a:rPr lang="ko-KR" altLang="en-US" b="1" dirty="0">
                <a:sym typeface="Wingdings" panose="05000000000000000000" pitchFamily="2" charset="2"/>
              </a:rPr>
              <a:t>줄로 띄어서 하면 안되는 경우가 있음</a:t>
            </a:r>
            <a:r>
              <a:rPr lang="en-US" altLang="ko-KR" b="1" dirty="0">
                <a:sym typeface="Wingdings" panose="05000000000000000000" pitchFamily="2" charset="2"/>
              </a:rPr>
              <a:t>…)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(CentOS8</a:t>
            </a:r>
            <a:r>
              <a:rPr lang="ko-KR" altLang="en-US" b="1" dirty="0">
                <a:sym typeface="Wingdings" panose="05000000000000000000" pitchFamily="2" charset="2"/>
              </a:rPr>
              <a:t>할 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err="1">
                <a:sym typeface="Wingdings" panose="05000000000000000000" pitchFamily="2" charset="2"/>
              </a:rPr>
              <a:t>안되서</a:t>
            </a:r>
            <a:r>
              <a:rPr lang="ko-KR" altLang="en-US" b="1" dirty="0">
                <a:sym typeface="Wingdings" panose="05000000000000000000" pitchFamily="2" charset="2"/>
              </a:rPr>
              <a:t> 하나의 주소만 사용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559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A03EA-7CFB-4AD9-ABA9-BE53C8B549A1}"/>
              </a:ext>
            </a:extLst>
          </p:cNvPr>
          <p:cNvSpPr txBox="1"/>
          <p:nvPr/>
        </p:nvSpPr>
        <p:spPr>
          <a:xfrm>
            <a:off x="838200" y="13213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그룹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E48A6-4657-4E4D-86C0-3AD34F4E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067"/>
            <a:ext cx="7382905" cy="344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36F81-59AD-4937-8943-4C345D89C88A}"/>
              </a:ext>
            </a:extLst>
          </p:cNvPr>
          <p:cNvSpPr txBox="1"/>
          <p:nvPr/>
        </p:nvSpPr>
        <p:spPr>
          <a:xfrm>
            <a:off x="838200" y="2010090"/>
            <a:ext cx="17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yum </a:t>
            </a:r>
            <a:r>
              <a:rPr lang="en-US" altLang="ko-KR" b="1" dirty="0" err="1"/>
              <a:t>grouplist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555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DD4A-5841-4746-AF89-2569CD207219}"/>
              </a:ext>
            </a:extLst>
          </p:cNvPr>
          <p:cNvSpPr txBox="1"/>
          <p:nvPr/>
        </p:nvSpPr>
        <p:spPr>
          <a:xfrm>
            <a:off x="838200" y="13213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그룹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5E4E6-4766-420E-80C1-1A53C88E3088}"/>
              </a:ext>
            </a:extLst>
          </p:cNvPr>
          <p:cNvSpPr txBox="1"/>
          <p:nvPr/>
        </p:nvSpPr>
        <p:spPr>
          <a:xfrm>
            <a:off x="838200" y="2010090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yum </a:t>
            </a:r>
            <a:r>
              <a:rPr lang="en-US" altLang="ko-KR" b="1" dirty="0" err="1"/>
              <a:t>grouplist</a:t>
            </a:r>
            <a:r>
              <a:rPr lang="en-US" altLang="ko-KR" b="1" dirty="0"/>
              <a:t> hidden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33CD8-F18F-4C8D-B6BB-E92A7362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09" y="1517045"/>
            <a:ext cx="4115374" cy="45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B2575-818C-4740-9AF5-B2D056222B6D}"/>
              </a:ext>
            </a:extLst>
          </p:cNvPr>
          <p:cNvSpPr txBox="1"/>
          <p:nvPr/>
        </p:nvSpPr>
        <p:spPr>
          <a:xfrm>
            <a:off x="838200" y="237942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숨어져 있는 것 까지 있다</a:t>
            </a:r>
            <a:r>
              <a:rPr lang="en-US" altLang="ko-KR" b="1" dirty="0"/>
              <a:t>!!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45D5C4-1467-4710-AD90-BDDB7BD79365}"/>
              </a:ext>
            </a:extLst>
          </p:cNvPr>
          <p:cNvSpPr/>
          <p:nvPr/>
        </p:nvSpPr>
        <p:spPr>
          <a:xfrm>
            <a:off x="838200" y="321041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영문으로 하는게 좋다</a:t>
            </a:r>
            <a:r>
              <a:rPr lang="en-US" altLang="ko-KR" b="1" dirty="0"/>
              <a:t>!!</a:t>
            </a:r>
          </a:p>
          <a:p>
            <a:r>
              <a:rPr lang="en-US" altLang="ko-KR" b="1" dirty="0" err="1"/>
              <a:t>chvt</a:t>
            </a:r>
            <a:r>
              <a:rPr lang="en-US" altLang="ko-KR" b="1" dirty="0"/>
              <a:t> 2 </a:t>
            </a:r>
            <a:r>
              <a:rPr lang="ko-KR" altLang="en-US" b="1" dirty="0"/>
              <a:t>로 가상모니터를 이용한다</a:t>
            </a:r>
            <a:r>
              <a:rPr lang="en-US" altLang="ko-KR" b="1" dirty="0"/>
              <a:t>!</a:t>
            </a:r>
          </a:p>
          <a:p>
            <a:r>
              <a:rPr lang="en-US" altLang="ko-KR" b="1" dirty="0"/>
              <a:t>(CentOS 8</a:t>
            </a:r>
            <a:r>
              <a:rPr lang="ko-KR" altLang="en-US" b="1" dirty="0"/>
              <a:t>은 </a:t>
            </a:r>
            <a:r>
              <a:rPr lang="en-US" altLang="ko-KR" b="1" dirty="0" err="1"/>
              <a:t>chvt</a:t>
            </a:r>
            <a:r>
              <a:rPr lang="en-US" altLang="ko-KR" b="1" dirty="0"/>
              <a:t> 3)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3F912B-5DAE-4DFC-9E1F-3818BE88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49" y="1726624"/>
            <a:ext cx="3010320" cy="41153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F77526-025A-4991-A08C-ABD02AD2C9CD}"/>
              </a:ext>
            </a:extLst>
          </p:cNvPr>
          <p:cNvSpPr/>
          <p:nvPr/>
        </p:nvSpPr>
        <p:spPr>
          <a:xfrm>
            <a:off x="2472267" y="6123543"/>
            <a:ext cx="7247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redirect </a:t>
            </a:r>
            <a:r>
              <a:rPr lang="ko-KR" altLang="en-US" b="1" dirty="0"/>
              <a:t>이용해서 </a:t>
            </a:r>
            <a:r>
              <a:rPr lang="en-US" altLang="ko-KR" b="1" dirty="0"/>
              <a:t>txt</a:t>
            </a:r>
            <a:r>
              <a:rPr lang="ko-KR" altLang="en-US" b="1" dirty="0"/>
              <a:t>만든다 </a:t>
            </a:r>
            <a:r>
              <a:rPr lang="en-US" altLang="ko-KR" b="1" dirty="0">
                <a:sym typeface="Wingdings" panose="05000000000000000000" pitchFamily="2" charset="2"/>
              </a:rPr>
              <a:t> yum </a:t>
            </a:r>
            <a:r>
              <a:rPr lang="en-US" altLang="ko-KR" b="1" dirty="0" err="1">
                <a:sym typeface="Wingdings" panose="05000000000000000000" pitchFamily="2" charset="2"/>
              </a:rPr>
              <a:t>grouplist</a:t>
            </a:r>
            <a:r>
              <a:rPr lang="en-US" altLang="ko-KR" b="1" dirty="0">
                <a:sym typeface="Wingdings" panose="05000000000000000000" pitchFamily="2" charset="2"/>
              </a:rPr>
              <a:t> hidden &gt; glist.txt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vi glist.txt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4567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YUM </a:t>
            </a:r>
            <a:r>
              <a:rPr lang="ko-KR" altLang="en-US" b="1" dirty="0"/>
              <a:t>고급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313D8-103D-447B-8DB7-EB74F68A373A}"/>
              </a:ext>
            </a:extLst>
          </p:cNvPr>
          <p:cNvSpPr txBox="1"/>
          <p:nvPr/>
        </p:nvSpPr>
        <p:spPr>
          <a:xfrm>
            <a:off x="838200" y="13213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그룹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967B-8646-45B9-8B1F-7A0A18527AB4}"/>
              </a:ext>
            </a:extLst>
          </p:cNvPr>
          <p:cNvSpPr txBox="1"/>
          <p:nvPr/>
        </p:nvSpPr>
        <p:spPr>
          <a:xfrm>
            <a:off x="838200" y="1874624"/>
            <a:ext cx="4018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yum </a:t>
            </a:r>
            <a:r>
              <a:rPr lang="en-US" altLang="ko-KR" b="1" dirty="0" err="1"/>
              <a:t>groupinstall</a:t>
            </a:r>
            <a:r>
              <a:rPr lang="en-US" altLang="ko-KR" b="1" dirty="0"/>
              <a:t> “</a:t>
            </a:r>
            <a:r>
              <a:rPr lang="ko-KR" altLang="en-US" b="1" dirty="0"/>
              <a:t>그룹이름</a:t>
            </a:r>
            <a:r>
              <a:rPr lang="en-US" altLang="ko-KR" b="1" dirty="0"/>
              <a:t>” </a:t>
            </a:r>
          </a:p>
          <a:p>
            <a:r>
              <a:rPr lang="en-US" altLang="ko-KR" b="1" dirty="0"/>
              <a:t>(</a:t>
            </a:r>
            <a:r>
              <a:rPr lang="ko-KR" altLang="en-US" b="1" dirty="0" err="1"/>
              <a:t>쌍따옴표로</a:t>
            </a:r>
            <a:r>
              <a:rPr lang="ko-KR" altLang="en-US" b="1" dirty="0"/>
              <a:t> 묶어야 한다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yum </a:t>
            </a:r>
            <a:r>
              <a:rPr lang="en-US" altLang="ko-KR" dirty="0" err="1"/>
              <a:t>groupinstall</a:t>
            </a:r>
            <a:r>
              <a:rPr lang="en-US" altLang="ko-KR" dirty="0"/>
              <a:t> “Security Tools”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91528-5197-4CA1-95F6-AEE7F71D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7" y="2319867"/>
            <a:ext cx="7165673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3B0D46-B22B-4D82-B196-4A7BA8AD5C37}"/>
              </a:ext>
            </a:extLst>
          </p:cNvPr>
          <p:cNvSpPr/>
          <p:nvPr/>
        </p:nvSpPr>
        <p:spPr>
          <a:xfrm>
            <a:off x="838200" y="136752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런레벨</a:t>
            </a:r>
            <a:r>
              <a:rPr lang="ko-KR" altLang="en-US" b="1" dirty="0">
                <a:solidFill>
                  <a:srgbClr val="FF0000"/>
                </a:solidFill>
              </a:rPr>
              <a:t> 변경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704A3-F4C4-418C-94ED-DF80F5F76C41}"/>
              </a:ext>
            </a:extLst>
          </p:cNvPr>
          <p:cNvSpPr txBox="1"/>
          <p:nvPr/>
        </p:nvSpPr>
        <p:spPr>
          <a:xfrm>
            <a:off x="838200" y="3533069"/>
            <a:ext cx="840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ln</a:t>
            </a:r>
            <a:r>
              <a:rPr lang="ko-KR" altLang="en-US" dirty="0"/>
              <a:t> </a:t>
            </a:r>
            <a:r>
              <a:rPr lang="en-US" altLang="ko-KR" dirty="0"/>
              <a:t>–sf /lib/</a:t>
            </a:r>
            <a:r>
              <a:rPr lang="en-US" altLang="ko-KR" dirty="0" err="1"/>
              <a:t>systemd</a:t>
            </a:r>
            <a:r>
              <a:rPr lang="en-US" altLang="ko-KR" dirty="0"/>
              <a:t>/system/multi-</a:t>
            </a:r>
            <a:r>
              <a:rPr lang="en-US" altLang="ko-KR" dirty="0" err="1"/>
              <a:t>user.target</a:t>
            </a:r>
            <a:r>
              <a:rPr lang="ko-KR" altLang="en-US" dirty="0"/>
              <a:t> </a:t>
            </a:r>
            <a:r>
              <a:rPr lang="en-US" altLang="ko-KR" dirty="0"/>
              <a:t>/lib/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default.target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링크 파일의 </a:t>
            </a:r>
            <a:r>
              <a:rPr lang="en-US" altLang="ko-KR" dirty="0" err="1"/>
              <a:t>default.target</a:t>
            </a:r>
            <a:r>
              <a:rPr lang="ko-KR" altLang="en-US" dirty="0"/>
              <a:t>은 이제 </a:t>
            </a:r>
            <a:r>
              <a:rPr lang="en-US" altLang="ko-KR" dirty="0"/>
              <a:t>multi-</a:t>
            </a:r>
            <a:r>
              <a:rPr lang="en-US" altLang="ko-KR" dirty="0" err="1"/>
              <a:t>usertarget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96036-278F-4CBA-B29B-A09898EFC185}"/>
              </a:ext>
            </a:extLst>
          </p:cNvPr>
          <p:cNvSpPr txBox="1"/>
          <p:nvPr/>
        </p:nvSpPr>
        <p:spPr>
          <a:xfrm>
            <a:off x="838200" y="1690688"/>
            <a:ext cx="944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 –l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default.target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리눅스를 부팅 시</a:t>
            </a:r>
            <a:r>
              <a:rPr lang="en-US" altLang="ko-KR" dirty="0">
                <a:sym typeface="Wingdings" panose="05000000000000000000" pitchFamily="2" charset="2"/>
              </a:rPr>
              <a:t>, GUI</a:t>
            </a:r>
            <a:r>
              <a:rPr lang="ko-KR" altLang="en-US" dirty="0">
                <a:sym typeface="Wingdings" panose="05000000000000000000" pitchFamily="2" charset="2"/>
              </a:rPr>
              <a:t>로 하는지 </a:t>
            </a:r>
            <a:r>
              <a:rPr lang="en-US" altLang="ko-KR" dirty="0">
                <a:sym typeface="Wingdings" panose="05000000000000000000" pitchFamily="2" charset="2"/>
              </a:rPr>
              <a:t>CLI</a:t>
            </a:r>
            <a:r>
              <a:rPr lang="ko-KR" altLang="en-US" dirty="0">
                <a:sym typeface="Wingdings" panose="05000000000000000000" pitchFamily="2" charset="2"/>
              </a:rPr>
              <a:t>로 하는지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/>
              <a:t>(</a:t>
            </a:r>
            <a:r>
              <a:rPr lang="ko-KR" altLang="en-US" b="1" dirty="0"/>
              <a:t>이것은 링크파일이다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default.target</a:t>
            </a:r>
            <a:r>
              <a:rPr lang="ko-KR" altLang="en-US" b="1" dirty="0">
                <a:sym typeface="Wingdings" panose="05000000000000000000" pitchFamily="2" charset="2"/>
              </a:rPr>
              <a:t>은 </a:t>
            </a:r>
            <a:r>
              <a:rPr lang="en-US" altLang="ko-KR" b="1" dirty="0" err="1">
                <a:sym typeface="Wingdings" panose="05000000000000000000" pitchFamily="2" charset="2"/>
              </a:rPr>
              <a:t>graphical.target</a:t>
            </a:r>
            <a:r>
              <a:rPr lang="ko-KR" altLang="en-US" b="1" dirty="0">
                <a:sym typeface="Wingdings" panose="05000000000000000000" pitchFamily="2" charset="2"/>
              </a:rPr>
              <a:t>을 가리키고 있다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4B3AF-67B9-44D6-BB85-2E2B5B61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821"/>
            <a:ext cx="9678483" cy="713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62CBE-58EA-43EB-BE31-EDE1930B3580}"/>
              </a:ext>
            </a:extLst>
          </p:cNvPr>
          <p:cNvSpPr txBox="1"/>
          <p:nvPr/>
        </p:nvSpPr>
        <p:spPr>
          <a:xfrm>
            <a:off x="3639814" y="5346620"/>
            <a:ext cx="4912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cli</a:t>
            </a:r>
            <a:r>
              <a:rPr lang="ko-KR" altLang="en-US" sz="2800" b="1" dirty="0"/>
              <a:t>에서 </a:t>
            </a:r>
            <a:r>
              <a:rPr lang="en-US" altLang="ko-KR" sz="2800" b="1" dirty="0" err="1"/>
              <a:t>startx</a:t>
            </a:r>
            <a:r>
              <a:rPr lang="ko-KR" altLang="en-US" sz="2800" b="1" dirty="0"/>
              <a:t> 하면 </a:t>
            </a:r>
            <a:r>
              <a:rPr lang="en-US" altLang="ko-KR" sz="2800" b="1" dirty="0"/>
              <a:t>X</a:t>
            </a:r>
            <a:r>
              <a:rPr lang="ko-KR" altLang="en-US" sz="2800" b="1" dirty="0"/>
              <a:t>윈도 뜸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644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압축과 묶기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B2CA2-4221-418E-A6BF-88DC8B1A8863}"/>
              </a:ext>
            </a:extLst>
          </p:cNvPr>
          <p:cNvSpPr txBox="1"/>
          <p:nvPr/>
        </p:nvSpPr>
        <p:spPr>
          <a:xfrm>
            <a:off x="838200" y="13213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압축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AD54A-9D16-40DC-872A-9D9A0DF81D69}"/>
              </a:ext>
            </a:extLst>
          </p:cNvPr>
          <p:cNvSpPr txBox="1"/>
          <p:nvPr/>
        </p:nvSpPr>
        <p:spPr>
          <a:xfrm>
            <a:off x="838200" y="1776955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압축파일 확장명</a:t>
            </a:r>
            <a:endParaRPr lang="en-US" altLang="ko-KR" b="1" dirty="0"/>
          </a:p>
          <a:p>
            <a:r>
              <a:rPr lang="en-US" altLang="ko-KR" b="1" dirty="0" err="1"/>
              <a:t>xz</a:t>
            </a:r>
            <a:r>
              <a:rPr lang="en-US" altLang="ko-KR" b="1" dirty="0"/>
              <a:t>, bz2(bzip2), </a:t>
            </a:r>
            <a:r>
              <a:rPr lang="en-US" altLang="ko-KR" b="1" dirty="0" err="1"/>
              <a:t>gz</a:t>
            </a:r>
            <a:r>
              <a:rPr lang="en-US" altLang="ko-KR" b="1" dirty="0"/>
              <a:t>, zip, Z </a:t>
            </a:r>
            <a:r>
              <a:rPr lang="ko-KR" altLang="en-US" b="1" dirty="0"/>
              <a:t>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A0A3B-F94C-4603-A909-138E4D0AD390}"/>
              </a:ext>
            </a:extLst>
          </p:cNvPr>
          <p:cNvSpPr txBox="1"/>
          <p:nvPr/>
        </p:nvSpPr>
        <p:spPr>
          <a:xfrm>
            <a:off x="838200" y="2936089"/>
            <a:ext cx="753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압축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xz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 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bzip2 </a:t>
            </a:r>
            <a:r>
              <a:rPr lang="ko-KR" altLang="en-US" dirty="0"/>
              <a:t>파일명</a:t>
            </a:r>
            <a:r>
              <a:rPr lang="en-US" altLang="ko-KR" dirty="0"/>
              <a:t> 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 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리눅스에서 압축을 하면 원본파일이 없어지고 원본 파일이 압축이 된다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F3BDA-F8AD-473A-8E51-7FB03F1DFFFB}"/>
              </a:ext>
            </a:extLst>
          </p:cNvPr>
          <p:cNvSpPr txBox="1"/>
          <p:nvPr/>
        </p:nvSpPr>
        <p:spPr>
          <a:xfrm>
            <a:off x="838200" y="4774527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압축풀기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xz</a:t>
            </a:r>
            <a:r>
              <a:rPr lang="en-US" altLang="ko-KR" dirty="0"/>
              <a:t> –d </a:t>
            </a:r>
            <a:r>
              <a:rPr lang="ko-KR" altLang="en-US" dirty="0"/>
              <a:t>파일명 </a:t>
            </a:r>
            <a:r>
              <a:rPr lang="en-US" altLang="ko-KR" dirty="0"/>
              <a:t>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bzip2 –d </a:t>
            </a:r>
            <a:r>
              <a:rPr lang="ko-KR" altLang="en-US" dirty="0"/>
              <a:t>파일명</a:t>
            </a:r>
            <a:r>
              <a:rPr lang="en-US" altLang="ko-KR" dirty="0"/>
              <a:t> 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gzip</a:t>
            </a:r>
            <a:r>
              <a:rPr lang="en-US" altLang="ko-KR" dirty="0"/>
              <a:t> –d </a:t>
            </a:r>
            <a:r>
              <a:rPr lang="ko-KR" altLang="en-US" dirty="0"/>
              <a:t>파일명</a:t>
            </a:r>
            <a:r>
              <a:rPr lang="en-US" altLang="ko-KR" dirty="0"/>
              <a:t> (</a:t>
            </a:r>
            <a:r>
              <a:rPr lang="ko-KR" altLang="en-US" dirty="0"/>
              <a:t>확장자까지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644DF-40DA-4D90-9FF9-8E8D7D27FF70}"/>
              </a:ext>
            </a:extLst>
          </p:cNvPr>
          <p:cNvSpPr txBox="1"/>
          <p:nvPr/>
        </p:nvSpPr>
        <p:spPr>
          <a:xfrm>
            <a:off x="1737343" y="246225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좋은 압축 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4450B0-D8E0-4847-8549-3E766D5DC33C}"/>
              </a:ext>
            </a:extLst>
          </p:cNvPr>
          <p:cNvCxnSpPr>
            <a:cxnSpLocks/>
          </p:cNvCxnSpPr>
          <p:nvPr/>
        </p:nvCxnSpPr>
        <p:spPr>
          <a:xfrm flipH="1">
            <a:off x="838201" y="2423286"/>
            <a:ext cx="300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D538DA-3736-4DA3-BAD8-27D5118CAD3D}"/>
              </a:ext>
            </a:extLst>
          </p:cNvPr>
          <p:cNvSpPr txBox="1"/>
          <p:nvPr/>
        </p:nvSpPr>
        <p:spPr>
          <a:xfrm>
            <a:off x="3545764" y="24622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압축 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40D2A-32EB-469C-9D7A-63B2F12F64D9}"/>
              </a:ext>
            </a:extLst>
          </p:cNvPr>
          <p:cNvSpPr txBox="1"/>
          <p:nvPr/>
        </p:nvSpPr>
        <p:spPr>
          <a:xfrm>
            <a:off x="445303" y="24622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압축 ↑</a:t>
            </a:r>
          </a:p>
        </p:txBody>
      </p:sp>
    </p:spTree>
    <p:extLst>
      <p:ext uri="{BB962C8B-B14F-4D97-AF65-F5344CB8AC3E}">
        <p14:creationId xmlns:p14="http://schemas.microsoft.com/office/powerpoint/2010/main" val="3462252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압축과 묶기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5BEA7-42C1-4602-A3F6-CFB29A6E76A8}"/>
              </a:ext>
            </a:extLst>
          </p:cNvPr>
          <p:cNvSpPr txBox="1"/>
          <p:nvPr/>
        </p:nvSpPr>
        <p:spPr>
          <a:xfrm>
            <a:off x="838200" y="1321356"/>
            <a:ext cx="835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묶기</a:t>
            </a:r>
            <a:endParaRPr lang="en-US" altLang="ko-KR" b="1" dirty="0"/>
          </a:p>
          <a:p>
            <a:r>
              <a:rPr lang="ko-KR" altLang="en-US" dirty="0"/>
              <a:t>리눅스에서는 </a:t>
            </a:r>
            <a:r>
              <a:rPr lang="en-US" altLang="ko-KR" dirty="0"/>
              <a:t>‘</a:t>
            </a:r>
            <a:r>
              <a:rPr lang="ko-KR" altLang="en-US" b="1" dirty="0"/>
              <a:t>파일압축</a:t>
            </a:r>
            <a:r>
              <a:rPr lang="en-US" altLang="ko-KR" dirty="0"/>
              <a:t>’ 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b="1" dirty="0" err="1"/>
              <a:t>파일묶기</a:t>
            </a:r>
            <a:r>
              <a:rPr lang="en-US" altLang="ko-KR" dirty="0"/>
              <a:t>’</a:t>
            </a:r>
            <a:r>
              <a:rPr lang="ko-KR" altLang="en-US" dirty="0"/>
              <a:t>는 원칙적으로 </a:t>
            </a:r>
            <a:r>
              <a:rPr lang="ko-KR" altLang="en-US" b="1" dirty="0"/>
              <a:t>별개의 프로그램으로 수행</a:t>
            </a:r>
            <a:endParaRPr lang="en-US" altLang="ko-KR" b="1" dirty="0"/>
          </a:p>
          <a:p>
            <a:r>
              <a:rPr lang="ko-KR" altLang="en-US" b="1" dirty="0" err="1"/>
              <a:t>파일묶기</a:t>
            </a:r>
            <a:r>
              <a:rPr lang="ko-KR" altLang="en-US" b="1" dirty="0"/>
              <a:t> </a:t>
            </a:r>
            <a:r>
              <a:rPr lang="en-US" altLang="ko-KR" b="1" dirty="0"/>
              <a:t>: tar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62892-B8F1-4EB1-AC92-5A6D9EBEFDFA}"/>
              </a:ext>
            </a:extLst>
          </p:cNvPr>
          <p:cNvSpPr txBox="1"/>
          <p:nvPr/>
        </p:nvSpPr>
        <p:spPr>
          <a:xfrm>
            <a:off x="838200" y="2646919"/>
            <a:ext cx="81205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묶기 </a:t>
            </a:r>
            <a:r>
              <a:rPr lang="en-US" altLang="ko-KR" b="1" dirty="0"/>
              <a:t>(</a:t>
            </a:r>
            <a:r>
              <a:rPr lang="ko-KR" altLang="en-US" b="1" dirty="0"/>
              <a:t>묶이면 원본파일은 남아있음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tar</a:t>
            </a:r>
          </a:p>
          <a:p>
            <a:r>
              <a:rPr lang="ko-KR" altLang="en-US" dirty="0"/>
              <a:t>동작 </a:t>
            </a:r>
            <a:r>
              <a:rPr lang="en-US" altLang="ko-KR" dirty="0"/>
              <a:t>: c(</a:t>
            </a:r>
            <a:r>
              <a:rPr lang="ko-KR" altLang="en-US" dirty="0"/>
              <a:t>묶기</a:t>
            </a:r>
            <a:r>
              <a:rPr lang="en-US" altLang="ko-KR" dirty="0"/>
              <a:t>), x(</a:t>
            </a:r>
            <a:r>
              <a:rPr lang="ko-KR" altLang="en-US" dirty="0"/>
              <a:t>풀기</a:t>
            </a:r>
            <a:r>
              <a:rPr lang="en-US" altLang="ko-KR" dirty="0"/>
              <a:t>), t(</a:t>
            </a:r>
            <a:r>
              <a:rPr lang="ko-KR" altLang="en-US" dirty="0"/>
              <a:t>경로확인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옵션</a:t>
            </a:r>
            <a:r>
              <a:rPr lang="en-US" altLang="ko-KR" dirty="0"/>
              <a:t> : f(</a:t>
            </a:r>
            <a:r>
              <a:rPr lang="ko-KR" altLang="en-US" dirty="0"/>
              <a:t>파일</a:t>
            </a:r>
            <a:r>
              <a:rPr lang="en-US" altLang="ko-KR" dirty="0"/>
              <a:t>), v(</a:t>
            </a:r>
            <a:r>
              <a:rPr lang="ko-KR" altLang="en-US" dirty="0"/>
              <a:t>과정보이기</a:t>
            </a:r>
            <a:r>
              <a:rPr lang="en-US" altLang="ko-KR" dirty="0"/>
              <a:t>), J(</a:t>
            </a:r>
            <a:r>
              <a:rPr lang="en-US" altLang="ko-KR" dirty="0" err="1"/>
              <a:t>tar+xz</a:t>
            </a:r>
            <a:r>
              <a:rPr lang="en-US" altLang="ko-KR" dirty="0"/>
              <a:t>), z(</a:t>
            </a:r>
            <a:r>
              <a:rPr lang="en-US" altLang="ko-KR" dirty="0" err="1"/>
              <a:t>tar+gzip</a:t>
            </a:r>
            <a:r>
              <a:rPr lang="en-US" altLang="ko-KR" dirty="0"/>
              <a:t>), j(tar+bzip2)</a:t>
            </a:r>
          </a:p>
          <a:p>
            <a:endParaRPr lang="en-US" altLang="ko-KR" dirty="0"/>
          </a:p>
          <a:p>
            <a:r>
              <a:rPr lang="ko-KR" altLang="en-US" b="1" dirty="0"/>
              <a:t>묶기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tar </a:t>
            </a:r>
            <a:r>
              <a:rPr lang="en-US" altLang="ko-KR" dirty="0" err="1">
                <a:solidFill>
                  <a:srgbClr val="FF0000"/>
                </a:solidFill>
              </a:rPr>
              <a:t>cvf</a:t>
            </a:r>
            <a:r>
              <a:rPr lang="en-US" altLang="ko-KR" dirty="0">
                <a:solidFill>
                  <a:srgbClr val="FF0000"/>
                </a:solidFill>
              </a:rPr>
              <a:t> my.tar 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sysconfig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묶기</a:t>
            </a:r>
            <a:r>
              <a:rPr lang="en-US" altLang="ko-KR" dirty="0">
                <a:sym typeface="Wingdings" panose="05000000000000000000" pitchFamily="2" charset="2"/>
              </a:rPr>
              <a:t>,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sysconfig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my.tar</a:t>
            </a:r>
            <a:r>
              <a:rPr lang="ko-KR" altLang="en-US" dirty="0">
                <a:sym typeface="Wingdings" panose="05000000000000000000" pitchFamily="2" charset="2"/>
              </a:rPr>
              <a:t>로 묶어라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tar </a:t>
            </a:r>
            <a:r>
              <a:rPr lang="en-US" altLang="ko-KR" dirty="0" err="1">
                <a:sym typeface="Wingdings" panose="05000000000000000000" pitchFamily="2" charset="2"/>
              </a:rPr>
              <a:t>cvfJ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my.tar.xz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확장자까지</a:t>
            </a:r>
            <a:r>
              <a:rPr lang="en-US" altLang="ko-KR" dirty="0">
                <a:sym typeface="Wingdings" panose="05000000000000000000" pitchFamily="2" charset="2"/>
              </a:rPr>
              <a:t>)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sysconfig</a:t>
            </a:r>
            <a:r>
              <a:rPr lang="en-US" altLang="ko-KR" dirty="0">
                <a:sym typeface="Wingdings" panose="05000000000000000000" pitchFamily="2" charset="2"/>
              </a:rPr>
              <a:t>/  </a:t>
            </a:r>
            <a:r>
              <a:rPr lang="ko-KR" altLang="en-US" dirty="0">
                <a:sym typeface="Wingdings" panose="05000000000000000000" pitchFamily="2" charset="2"/>
              </a:rPr>
              <a:t>묶기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en-US" altLang="ko-KR" dirty="0" err="1">
                <a:sym typeface="Wingdings" panose="05000000000000000000" pitchFamily="2" charset="2"/>
              </a:rPr>
              <a:t>xz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압축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풀기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tar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xvf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my.tar</a:t>
            </a:r>
            <a:r>
              <a:rPr lang="en-US" altLang="ko-KR" dirty="0">
                <a:sym typeface="Wingdings" panose="05000000000000000000" pitchFamily="2" charset="2"/>
              </a:rPr>
              <a:t>  tar </a:t>
            </a:r>
            <a:r>
              <a:rPr lang="ko-KR" altLang="en-US" dirty="0">
                <a:sym typeface="Wingdings" panose="05000000000000000000" pitchFamily="2" charset="2"/>
              </a:rPr>
              <a:t>풀기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tar </a:t>
            </a:r>
            <a:r>
              <a:rPr lang="en-US" altLang="ko-KR" dirty="0" err="1">
                <a:sym typeface="Wingdings" panose="05000000000000000000" pitchFamily="2" charset="2"/>
              </a:rPr>
              <a:t>xvfJ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my.tar.xz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확장자까지</a:t>
            </a:r>
            <a:r>
              <a:rPr lang="en-US" altLang="ko-KR" dirty="0">
                <a:sym typeface="Wingdings" panose="05000000000000000000" pitchFamily="2" charset="2"/>
              </a:rPr>
              <a:t>) </a:t>
            </a:r>
            <a:r>
              <a:rPr lang="en-US" altLang="ko-KR" dirty="0" err="1">
                <a:sym typeface="Wingdings" panose="05000000000000000000" pitchFamily="2" charset="2"/>
              </a:rPr>
              <a:t>xz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압축 해제 </a:t>
            </a:r>
            <a:r>
              <a:rPr lang="en-US" altLang="ko-KR" dirty="0">
                <a:sym typeface="Wingdings" panose="05000000000000000000" pitchFamily="2" charset="2"/>
              </a:rPr>
              <a:t>+ tar</a:t>
            </a:r>
            <a:r>
              <a:rPr lang="ko-KR" altLang="en-US" dirty="0">
                <a:sym typeface="Wingdings" panose="05000000000000000000" pitchFamily="2" charset="2"/>
              </a:rPr>
              <a:t> 풀기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444B4-B959-4197-9B10-C473F712BAAC}"/>
              </a:ext>
            </a:extLst>
          </p:cNvPr>
          <p:cNvSpPr txBox="1"/>
          <p:nvPr/>
        </p:nvSpPr>
        <p:spPr>
          <a:xfrm>
            <a:off x="8526578" y="2462253"/>
            <a:ext cx="296908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다른 명령과 반대라고 생각</a:t>
            </a:r>
            <a:endParaRPr lang="en-US" altLang="ko-KR" b="1" dirty="0"/>
          </a:p>
          <a:p>
            <a:pPr algn="ctr"/>
            <a:r>
              <a:rPr lang="ko-KR" altLang="en-US" dirty="0"/>
              <a:t>예</a:t>
            </a:r>
            <a:r>
              <a:rPr lang="en-US" altLang="ko-KR" dirty="0"/>
              <a:t>) cp, mv </a:t>
            </a:r>
            <a:r>
              <a:rPr lang="ko-KR" altLang="en-US" dirty="0"/>
              <a:t>같은 경우</a:t>
            </a:r>
            <a:endParaRPr lang="en-US" altLang="ko-KR" dirty="0"/>
          </a:p>
          <a:p>
            <a:pPr algn="ctr"/>
            <a:r>
              <a:rPr lang="en-US" altLang="ko-KR" dirty="0"/>
              <a:t>mv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생성녀석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tar </a:t>
            </a:r>
            <a:r>
              <a:rPr lang="en-US" altLang="ko-KR" dirty="0">
                <a:sym typeface="Wingdings" panose="05000000000000000000" pitchFamily="2" charset="2"/>
              </a:rPr>
              <a:t> tar (</a:t>
            </a:r>
            <a:r>
              <a:rPr lang="ko-KR" altLang="en-US" dirty="0">
                <a:sym typeface="Wingdings" panose="05000000000000000000" pitchFamily="2" charset="2"/>
              </a:rPr>
              <a:t>생성녀석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80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30A93-D882-429A-B74D-588E74766102}"/>
              </a:ext>
            </a:extLst>
          </p:cNvPr>
          <p:cNvSpPr txBox="1"/>
          <p:nvPr/>
        </p:nvSpPr>
        <p:spPr>
          <a:xfrm>
            <a:off x="838200" y="1321356"/>
            <a:ext cx="106259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찾기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find [</a:t>
            </a:r>
            <a:r>
              <a:rPr lang="ko-KR" altLang="en-US" b="1" dirty="0"/>
              <a:t>경로</a:t>
            </a:r>
            <a:r>
              <a:rPr lang="en-US" altLang="ko-KR" b="1" dirty="0"/>
              <a:t>] [</a:t>
            </a:r>
            <a:r>
              <a:rPr lang="ko-KR" altLang="en-US" b="1" dirty="0"/>
              <a:t>옵션</a:t>
            </a:r>
            <a:r>
              <a:rPr lang="en-US" altLang="ko-KR" b="1" dirty="0"/>
              <a:t>] [</a:t>
            </a:r>
            <a:r>
              <a:rPr lang="ko-KR" altLang="en-US" b="1" dirty="0"/>
              <a:t>조건</a:t>
            </a:r>
            <a:r>
              <a:rPr lang="en-US" altLang="ko-KR" b="1" dirty="0"/>
              <a:t>] [action] : </a:t>
            </a:r>
            <a:r>
              <a:rPr lang="ko-KR" altLang="en-US" b="1" dirty="0"/>
              <a:t>기본 파일 찾기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옵션</a:t>
            </a:r>
            <a:r>
              <a:rPr lang="en-US" altLang="ko-KR" b="1" dirty="0"/>
              <a:t>] </a:t>
            </a:r>
            <a:r>
              <a:rPr lang="en-US" altLang="ko-KR" dirty="0"/>
              <a:t>: -name, -user(</a:t>
            </a:r>
            <a:r>
              <a:rPr lang="ko-KR" altLang="en-US" dirty="0"/>
              <a:t>소유자</a:t>
            </a:r>
            <a:r>
              <a:rPr lang="en-US" altLang="ko-KR" dirty="0"/>
              <a:t>), -newer(</a:t>
            </a:r>
            <a:r>
              <a:rPr lang="ko-KR" altLang="en-US" dirty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</a:t>
            </a:r>
            <a:r>
              <a:rPr lang="en-US" altLang="ko-KR" dirty="0"/>
              <a:t>), -perm(</a:t>
            </a:r>
            <a:r>
              <a:rPr lang="ko-KR" altLang="en-US" dirty="0"/>
              <a:t>허가권</a:t>
            </a:r>
            <a:r>
              <a:rPr lang="en-US" altLang="ko-KR" dirty="0"/>
              <a:t>), -size(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[action] </a:t>
            </a:r>
            <a:r>
              <a:rPr lang="en-US" altLang="ko-KR" dirty="0"/>
              <a:t>: -print(</a:t>
            </a:r>
            <a:r>
              <a:rPr lang="ko-KR" altLang="en-US" dirty="0"/>
              <a:t>디폴트</a:t>
            </a:r>
            <a:r>
              <a:rPr lang="en-US" altLang="ko-KR" dirty="0"/>
              <a:t>), </a:t>
            </a:r>
            <a:r>
              <a:rPr lang="en-US" altLang="ko-KR" dirty="0">
                <a:solidFill>
                  <a:srgbClr val="FF0000"/>
                </a:solidFill>
              </a:rPr>
              <a:t>-exec (</a:t>
            </a:r>
            <a:r>
              <a:rPr lang="ko-KR" altLang="en-US" dirty="0">
                <a:solidFill>
                  <a:srgbClr val="FF0000"/>
                </a:solidFill>
              </a:rPr>
              <a:t>외부명령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find /</a:t>
            </a:r>
            <a:r>
              <a:rPr lang="en-US" altLang="ko-KR" dirty="0" err="1"/>
              <a:t>etc</a:t>
            </a:r>
            <a:r>
              <a:rPr lang="en-US" altLang="ko-KR" dirty="0"/>
              <a:t> –name “*.conf”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find /</a:t>
            </a:r>
            <a:r>
              <a:rPr lang="en-US" altLang="ko-KR" dirty="0" err="1"/>
              <a:t>etc</a:t>
            </a:r>
            <a:r>
              <a:rPr lang="en-US" altLang="ko-KR" dirty="0"/>
              <a:t> –user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find /bin –size +10k –size -100k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-exec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ym typeface="Wingdings" panose="05000000000000000000" pitchFamily="2" charset="2"/>
              </a:rPr>
              <a:t>: find /bin –size +10k –size -100k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–exec </a:t>
            </a:r>
            <a:r>
              <a:rPr lang="en-US" altLang="ko-KR" dirty="0">
                <a:sym typeface="Wingdings" panose="05000000000000000000" pitchFamily="2" charset="2"/>
              </a:rPr>
              <a:t>ls -l {} \;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find /home –name “*.</a:t>
            </a:r>
            <a:r>
              <a:rPr lang="en-US" altLang="ko-KR" dirty="0" err="1"/>
              <a:t>swp</a:t>
            </a:r>
            <a:r>
              <a:rPr lang="en-US" altLang="ko-KR" dirty="0"/>
              <a:t>” –exec rm {} \;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11FC-31D2-4504-A450-7A11B541E313}"/>
              </a:ext>
            </a:extLst>
          </p:cNvPr>
          <p:cNvSpPr txBox="1"/>
          <p:nvPr/>
        </p:nvSpPr>
        <p:spPr>
          <a:xfrm>
            <a:off x="4647865" y="5934670"/>
            <a:ext cx="7424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which </a:t>
            </a:r>
            <a:r>
              <a:rPr lang="ko-KR" altLang="en-US" b="1" dirty="0"/>
              <a:t>실행파일이름 </a:t>
            </a:r>
            <a:r>
              <a:rPr lang="en-US" altLang="ko-KR" dirty="0"/>
              <a:t>: PATH</a:t>
            </a:r>
            <a:r>
              <a:rPr lang="ko-KR" altLang="en-US" dirty="0"/>
              <a:t>에 설정된 디렉터리만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whereis</a:t>
            </a:r>
            <a:r>
              <a:rPr lang="en-US" altLang="ko-KR" b="1" dirty="0"/>
              <a:t> </a:t>
            </a:r>
            <a:r>
              <a:rPr lang="ko-KR" altLang="en-US" b="1" dirty="0"/>
              <a:t>실행파일이름 </a:t>
            </a:r>
            <a:r>
              <a:rPr lang="en-US" altLang="ko-KR" dirty="0"/>
              <a:t>: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, man</a:t>
            </a:r>
            <a:r>
              <a:rPr lang="ko-KR" altLang="en-US" dirty="0"/>
              <a:t>페이지 파일까지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locate </a:t>
            </a:r>
            <a:r>
              <a:rPr lang="ko-KR" altLang="en-US" b="1" dirty="0"/>
              <a:t>파일이름 </a:t>
            </a:r>
            <a:r>
              <a:rPr lang="en-US" altLang="ko-KR" dirty="0"/>
              <a:t>: </a:t>
            </a:r>
            <a:r>
              <a:rPr lang="ko-KR" altLang="en-US" dirty="0"/>
              <a:t>파일 목록 데이터베이스에서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70F9-56C0-44F6-B3AD-E6CCFF7A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32" y="3906679"/>
            <a:ext cx="4682067" cy="19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DD45B-8310-4BC7-BF20-3EC840FBADE3}"/>
              </a:ext>
            </a:extLst>
          </p:cNvPr>
          <p:cNvSpPr txBox="1"/>
          <p:nvPr/>
        </p:nvSpPr>
        <p:spPr>
          <a:xfrm>
            <a:off x="838200" y="1321356"/>
            <a:ext cx="4537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날짜 및 설정 </a:t>
            </a:r>
            <a:r>
              <a:rPr lang="en-US" altLang="ko-KR" b="1" dirty="0"/>
              <a:t>(system-config-date)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system-config-date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없으면 </a:t>
            </a:r>
            <a:r>
              <a:rPr lang="en-US" altLang="ko-KR" dirty="0"/>
              <a:t>yum install system-config-date</a:t>
            </a:r>
          </a:p>
          <a:p>
            <a:r>
              <a:rPr lang="en-US" altLang="ko-KR" dirty="0"/>
              <a:t>(CentOS 8</a:t>
            </a:r>
            <a:r>
              <a:rPr lang="ko-KR" altLang="en-US" dirty="0"/>
              <a:t>은 없음</a:t>
            </a:r>
            <a:r>
              <a:rPr lang="en-US" altLang="ko-KR" dirty="0"/>
              <a:t>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8DBE5-A108-4A91-9D13-1BA91E61B35F}"/>
              </a:ext>
            </a:extLst>
          </p:cNvPr>
          <p:cNvSpPr txBox="1"/>
          <p:nvPr/>
        </p:nvSpPr>
        <p:spPr>
          <a:xfrm>
            <a:off x="838200" y="2795820"/>
            <a:ext cx="312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네트워크 설정 </a:t>
            </a:r>
            <a:r>
              <a:rPr lang="en-US" altLang="ko-KR" b="1" dirty="0"/>
              <a:t>(</a:t>
            </a:r>
            <a:r>
              <a:rPr lang="en-US" altLang="ko-KR" b="1" dirty="0" err="1"/>
              <a:t>nmtui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nmtui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없으면 </a:t>
            </a:r>
            <a:r>
              <a:rPr lang="en-US" altLang="ko-KR" dirty="0"/>
              <a:t>yum install </a:t>
            </a:r>
            <a:r>
              <a:rPr lang="en-US" altLang="ko-KR" dirty="0" err="1"/>
              <a:t>nmtui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CCFD2-3750-4CA5-B36F-E8602C2E08C8}"/>
              </a:ext>
            </a:extLst>
          </p:cNvPr>
          <p:cNvSpPr txBox="1"/>
          <p:nvPr/>
        </p:nvSpPr>
        <p:spPr>
          <a:xfrm>
            <a:off x="838200" y="4270284"/>
            <a:ext cx="3911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방화벽 설정 </a:t>
            </a:r>
            <a:r>
              <a:rPr lang="en-US" altLang="ko-KR" b="1" dirty="0"/>
              <a:t>(firewall-config)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firewall-config</a:t>
            </a:r>
          </a:p>
          <a:p>
            <a:r>
              <a:rPr lang="en-US" altLang="ko-KR" dirty="0"/>
              <a:t>(CentOS 8</a:t>
            </a:r>
            <a:r>
              <a:rPr lang="ko-KR" altLang="en-US" dirty="0"/>
              <a:t>에는 </a:t>
            </a:r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임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없으면 </a:t>
            </a:r>
            <a:r>
              <a:rPr lang="en-US" altLang="ko-KR" dirty="0"/>
              <a:t>yum install firewall-config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BDDEA-E13E-4212-9630-8A98E62D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31" y="3277688"/>
            <a:ext cx="5717352" cy="19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CRON</a:t>
            </a:r>
            <a:r>
              <a:rPr lang="ko-KR" altLang="en-US" b="1" dirty="0"/>
              <a:t>과 </a:t>
            </a:r>
            <a:r>
              <a:rPr lang="en-US" altLang="ko-KR" b="1" dirty="0"/>
              <a:t>AT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CD2B7-21CA-4819-80BA-2A439E04B04F}"/>
              </a:ext>
            </a:extLst>
          </p:cNvPr>
          <p:cNvSpPr txBox="1"/>
          <p:nvPr/>
        </p:nvSpPr>
        <p:spPr>
          <a:xfrm>
            <a:off x="838200" y="1321356"/>
            <a:ext cx="6816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cron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주기적으로 반복되는 일을 자동적으로 실행될 수 있도록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관련된 데몬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en-US" altLang="ko-KR" dirty="0" err="1"/>
              <a:t>crond</a:t>
            </a:r>
            <a:r>
              <a:rPr lang="en-US" altLang="ko-KR" dirty="0"/>
              <a:t>”, </a:t>
            </a:r>
            <a:r>
              <a:rPr lang="ko-KR" altLang="en-US" dirty="0"/>
              <a:t>관련 파일은 </a:t>
            </a:r>
            <a:r>
              <a:rPr lang="en-US" altLang="ko-KR" dirty="0"/>
              <a:t>“/</a:t>
            </a:r>
            <a:r>
              <a:rPr lang="en-US" altLang="ko-KR" dirty="0" err="1"/>
              <a:t>etc</a:t>
            </a:r>
            <a:r>
              <a:rPr lang="en-US" altLang="ko-KR" dirty="0"/>
              <a:t>/crontab”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2BC08-BA50-4809-8E25-3D8C8D92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73" y="2244684"/>
            <a:ext cx="8727654" cy="23686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C6329C-5920-4F5B-B970-9BE16CBE54E2}"/>
              </a:ext>
            </a:extLst>
          </p:cNvPr>
          <p:cNvSpPr/>
          <p:nvPr/>
        </p:nvSpPr>
        <p:spPr>
          <a:xfrm>
            <a:off x="838200" y="4613315"/>
            <a:ext cx="186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/crontab </a:t>
            </a:r>
            <a:r>
              <a:rPr lang="ko-KR" altLang="en-US" b="1" dirty="0"/>
              <a:t>예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253FCA-AE7E-4FFB-8B67-4003B41E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67" y="4982647"/>
            <a:ext cx="8060266" cy="64370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785A8D-7082-47DD-87DE-5D2334719603}"/>
              </a:ext>
            </a:extLst>
          </p:cNvPr>
          <p:cNvCxnSpPr/>
          <p:nvPr/>
        </p:nvCxnSpPr>
        <p:spPr>
          <a:xfrm>
            <a:off x="2827867" y="4982647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797C66-5C97-46A9-AD7D-7F340E708127}"/>
              </a:ext>
            </a:extLst>
          </p:cNvPr>
          <p:cNvCxnSpPr/>
          <p:nvPr/>
        </p:nvCxnSpPr>
        <p:spPr>
          <a:xfrm>
            <a:off x="3217333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005C07-1EEF-44A6-B35A-095DA9BCB6FF}"/>
              </a:ext>
            </a:extLst>
          </p:cNvPr>
          <p:cNvCxnSpPr/>
          <p:nvPr/>
        </p:nvCxnSpPr>
        <p:spPr>
          <a:xfrm>
            <a:off x="3522133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9DB4F6-2B21-4C48-AE40-8698CE93C431}"/>
              </a:ext>
            </a:extLst>
          </p:cNvPr>
          <p:cNvCxnSpPr/>
          <p:nvPr/>
        </p:nvCxnSpPr>
        <p:spPr>
          <a:xfrm>
            <a:off x="3843866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7B24FC-7DD7-47AD-8E23-6E6656055CCE}"/>
              </a:ext>
            </a:extLst>
          </p:cNvPr>
          <p:cNvCxnSpPr/>
          <p:nvPr/>
        </p:nvCxnSpPr>
        <p:spPr>
          <a:xfrm>
            <a:off x="4165600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C6A786-270F-4156-A229-CEE98BB1ED12}"/>
              </a:ext>
            </a:extLst>
          </p:cNvPr>
          <p:cNvSpPr txBox="1"/>
          <p:nvPr/>
        </p:nvSpPr>
        <p:spPr>
          <a:xfrm>
            <a:off x="2336800" y="568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B8DE8-4FFD-49D8-A244-CEE0447D0884}"/>
              </a:ext>
            </a:extLst>
          </p:cNvPr>
          <p:cNvSpPr txBox="1"/>
          <p:nvPr/>
        </p:nvSpPr>
        <p:spPr>
          <a:xfrm>
            <a:off x="2794000" y="568960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4170D-82E0-447F-8CD2-B354FE692C24}"/>
              </a:ext>
            </a:extLst>
          </p:cNvPr>
          <p:cNvSpPr txBox="1"/>
          <p:nvPr/>
        </p:nvSpPr>
        <p:spPr>
          <a:xfrm>
            <a:off x="3166534" y="568960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DF229-364A-4D5F-8444-00B7BD195DC3}"/>
              </a:ext>
            </a:extLst>
          </p:cNvPr>
          <p:cNvSpPr txBox="1"/>
          <p:nvPr/>
        </p:nvSpPr>
        <p:spPr>
          <a:xfrm>
            <a:off x="3471334" y="568960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5D276-BAB5-4AB7-898F-6941B4269C45}"/>
              </a:ext>
            </a:extLst>
          </p:cNvPr>
          <p:cNvSpPr txBox="1"/>
          <p:nvPr/>
        </p:nvSpPr>
        <p:spPr>
          <a:xfrm>
            <a:off x="3745880" y="5689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요일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B9E742-8665-40F8-BDEE-772BA67481A2}"/>
              </a:ext>
            </a:extLst>
          </p:cNvPr>
          <p:cNvCxnSpPr/>
          <p:nvPr/>
        </p:nvCxnSpPr>
        <p:spPr>
          <a:xfrm>
            <a:off x="5046133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5B80E12-1C55-4F98-B030-36DB916B797C}"/>
              </a:ext>
            </a:extLst>
          </p:cNvPr>
          <p:cNvCxnSpPr/>
          <p:nvPr/>
        </p:nvCxnSpPr>
        <p:spPr>
          <a:xfrm>
            <a:off x="10227733" y="5016514"/>
            <a:ext cx="0" cy="64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B7EECE-529D-4B0A-87CB-C994DA90A419}"/>
              </a:ext>
            </a:extLst>
          </p:cNvPr>
          <p:cNvSpPr txBox="1"/>
          <p:nvPr/>
        </p:nvSpPr>
        <p:spPr>
          <a:xfrm>
            <a:off x="4249713" y="558187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실행할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39CD-162C-4239-9015-310B7A5BD1B1}"/>
              </a:ext>
            </a:extLst>
          </p:cNvPr>
          <p:cNvSpPr txBox="1"/>
          <p:nvPr/>
        </p:nvSpPr>
        <p:spPr>
          <a:xfrm>
            <a:off x="5079448" y="5626349"/>
            <a:ext cx="634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명령어를 실행 </a:t>
            </a:r>
            <a:r>
              <a:rPr lang="en-US" altLang="ko-KR" b="1" dirty="0"/>
              <a:t>(run-parts</a:t>
            </a:r>
            <a:r>
              <a:rPr lang="ko-KR" altLang="en-US" b="1" dirty="0"/>
              <a:t>는 폴더 안 모든 실행파일을 실행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B0D104-7C5F-4D19-97A8-CF3D888A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996" y="6050389"/>
            <a:ext cx="2715004" cy="76210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DAF98C4-87E0-4829-BB56-D74E73B652CA}"/>
              </a:ext>
            </a:extLst>
          </p:cNvPr>
          <p:cNvCxnSpPr/>
          <p:nvPr/>
        </p:nvCxnSpPr>
        <p:spPr>
          <a:xfrm>
            <a:off x="9027128" y="6105097"/>
            <a:ext cx="395137" cy="3077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CRON</a:t>
            </a:r>
            <a:r>
              <a:rPr lang="ko-KR" altLang="en-US" b="1" dirty="0"/>
              <a:t>과 </a:t>
            </a:r>
            <a:r>
              <a:rPr lang="en-US" altLang="ko-KR" b="1" dirty="0"/>
              <a:t>AT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06B21-2D3F-4BD1-88AD-1F716765A278}"/>
              </a:ext>
            </a:extLst>
          </p:cNvPr>
          <p:cNvSpPr txBox="1"/>
          <p:nvPr/>
        </p:nvSpPr>
        <p:spPr>
          <a:xfrm>
            <a:off x="838200" y="1321356"/>
            <a:ext cx="855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</a:t>
            </a:r>
          </a:p>
          <a:p>
            <a:r>
              <a:rPr lang="en-US" altLang="ko-KR" dirty="0" err="1"/>
              <a:t>cron</a:t>
            </a:r>
            <a:r>
              <a:rPr lang="ko-KR" altLang="en-US" dirty="0"/>
              <a:t>은 주기적으로 반복되는 작업을 예약하는 것이지만</a:t>
            </a:r>
            <a:r>
              <a:rPr lang="en-US" altLang="ko-KR" dirty="0"/>
              <a:t>, at</a:t>
            </a:r>
            <a:r>
              <a:rPr lang="ko-KR" altLang="en-US" dirty="0"/>
              <a:t>는 일회성 작업을 예약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A59B-6823-4A0B-8596-7E32F2535786}"/>
              </a:ext>
            </a:extLst>
          </p:cNvPr>
          <p:cNvSpPr txBox="1"/>
          <p:nvPr/>
        </p:nvSpPr>
        <p:spPr>
          <a:xfrm>
            <a:off x="838200" y="2646919"/>
            <a:ext cx="51676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at &lt;</a:t>
            </a:r>
            <a:r>
              <a:rPr lang="ko-KR" altLang="en-US" b="1" dirty="0"/>
              <a:t>시간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at 3:00am</a:t>
            </a:r>
            <a:r>
              <a:rPr lang="ko-KR" altLang="en-US" b="1" dirty="0"/>
              <a:t> </a:t>
            </a:r>
            <a:r>
              <a:rPr lang="en-US" altLang="ko-KR" b="1" dirty="0"/>
              <a:t>tomorrow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내일 새벽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ko-KR" altLang="en-US" b="1" dirty="0">
                <a:sym typeface="Wingdings" panose="05000000000000000000" pitchFamily="2" charset="2"/>
              </a:rPr>
              <a:t>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at 11:00pm January 30  1</a:t>
            </a:r>
            <a:r>
              <a:rPr lang="ko-KR" altLang="en-US" b="1" dirty="0">
                <a:sym typeface="Wingdings" panose="05000000000000000000" pitchFamily="2" charset="2"/>
              </a:rPr>
              <a:t>월 </a:t>
            </a:r>
            <a:r>
              <a:rPr lang="en-US" altLang="ko-KR" b="1" dirty="0">
                <a:sym typeface="Wingdings" panose="05000000000000000000" pitchFamily="2" charset="2"/>
              </a:rPr>
              <a:t>30</a:t>
            </a:r>
            <a:r>
              <a:rPr lang="ko-KR" altLang="en-US" b="1" dirty="0">
                <a:sym typeface="Wingdings" panose="05000000000000000000" pitchFamily="2" charset="2"/>
              </a:rPr>
              <a:t>일 오후 </a:t>
            </a:r>
            <a:r>
              <a:rPr lang="en-US" altLang="ko-KR" b="1" dirty="0">
                <a:sym typeface="Wingdings" panose="05000000000000000000" pitchFamily="2" charset="2"/>
              </a:rPr>
              <a:t>11</a:t>
            </a:r>
            <a:r>
              <a:rPr lang="ko-KR" altLang="en-US" b="1" dirty="0">
                <a:sym typeface="Wingdings" panose="05000000000000000000" pitchFamily="2" charset="2"/>
              </a:rPr>
              <a:t>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at now + 1 hours  1</a:t>
            </a:r>
            <a:r>
              <a:rPr lang="ko-KR" altLang="en-US" b="1" dirty="0">
                <a:sym typeface="Wingdings" panose="05000000000000000000" pitchFamily="2" charset="2"/>
              </a:rPr>
              <a:t>시간 후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at&gt; </a:t>
            </a:r>
            <a:r>
              <a:rPr lang="ko-KR" altLang="en-US" b="1" dirty="0">
                <a:sym typeface="Wingdings" panose="05000000000000000000" pitchFamily="2" charset="2"/>
              </a:rPr>
              <a:t>프롬프트에 예약 명령어 입력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완료되면 </a:t>
            </a:r>
            <a:r>
              <a:rPr lang="en-US" altLang="ko-KR" b="1" dirty="0">
                <a:sym typeface="Wingdings" panose="05000000000000000000" pitchFamily="2" charset="2"/>
              </a:rPr>
              <a:t>[Ctrl] + [D]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확인 </a:t>
            </a:r>
            <a:r>
              <a:rPr lang="en-US" altLang="ko-KR" b="1" dirty="0">
                <a:sym typeface="Wingdings" panose="05000000000000000000" pitchFamily="2" charset="2"/>
              </a:rPr>
              <a:t>: at –l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취소 </a:t>
            </a:r>
            <a:r>
              <a:rPr lang="en-US" altLang="ko-KR" b="1" dirty="0" err="1">
                <a:sym typeface="Wingdings" panose="05000000000000000000" pitchFamily="2" charset="2"/>
              </a:rPr>
              <a:t>atrm</a:t>
            </a:r>
            <a:r>
              <a:rPr lang="en-US" altLang="ko-KR" b="1" dirty="0">
                <a:sym typeface="Wingdings" panose="05000000000000000000" pitchFamily="2" charset="2"/>
              </a:rPr>
              <a:t> &lt;</a:t>
            </a:r>
            <a:r>
              <a:rPr lang="ko-KR" altLang="en-US" b="1" dirty="0">
                <a:sym typeface="Wingdings" panose="05000000000000000000" pitchFamily="2" charset="2"/>
              </a:rPr>
              <a:t>작업번호</a:t>
            </a:r>
            <a:r>
              <a:rPr lang="en-US" altLang="ko-KR" b="1" dirty="0">
                <a:sym typeface="Wingdings" panose="05000000000000000000" pitchFamily="2" charset="2"/>
              </a:rPr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7905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CRON</a:t>
            </a:r>
            <a:r>
              <a:rPr lang="ko-KR" altLang="en-US" b="1" dirty="0"/>
              <a:t>과 </a:t>
            </a:r>
            <a:r>
              <a:rPr lang="en-US" altLang="ko-KR" b="1" dirty="0"/>
              <a:t>AT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8D64F-CCBA-4F72-9DE1-5346406FEFBF}"/>
              </a:ext>
            </a:extLst>
          </p:cNvPr>
          <p:cNvSpPr txBox="1"/>
          <p:nvPr/>
        </p:nvSpPr>
        <p:spPr>
          <a:xfrm>
            <a:off x="838200" y="1321356"/>
            <a:ext cx="976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</a:t>
            </a:r>
            <a:endParaRPr lang="en-US" altLang="ko-KR" b="1" dirty="0"/>
          </a:p>
          <a:p>
            <a:r>
              <a:rPr lang="en-US" altLang="ko-KR" dirty="0"/>
              <a:t>CRON</a:t>
            </a:r>
            <a:r>
              <a:rPr lang="ko-KR" altLang="en-US" dirty="0"/>
              <a:t>을 활용하여 매월 </a:t>
            </a:r>
            <a:r>
              <a:rPr lang="en-US" altLang="ko-KR" dirty="0"/>
              <a:t>15</a:t>
            </a:r>
            <a:r>
              <a:rPr lang="ko-KR" altLang="en-US" dirty="0"/>
              <a:t>일 새벽 </a:t>
            </a:r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1</a:t>
            </a:r>
            <a:r>
              <a:rPr lang="ko-KR" altLang="en-US" dirty="0"/>
              <a:t>분에 </a:t>
            </a:r>
            <a:r>
              <a:rPr lang="en-US" altLang="ko-KR" dirty="0"/>
              <a:t>/home</a:t>
            </a:r>
            <a:r>
              <a:rPr lang="ko-KR" altLang="en-US" dirty="0"/>
              <a:t>디렉터리와 그 하위 디렉터리를 </a:t>
            </a:r>
            <a:r>
              <a:rPr lang="en-US" altLang="ko-KR" dirty="0"/>
              <a:t>/backup</a:t>
            </a:r>
          </a:p>
          <a:p>
            <a:r>
              <a:rPr lang="ko-KR" altLang="en-US" dirty="0"/>
              <a:t>디렉터리에 백업</a:t>
            </a:r>
            <a:r>
              <a:rPr lang="en-US" altLang="ko-KR" dirty="0"/>
              <a:t>!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C00F4-B7B9-49E4-93EF-F8B0A18CE917}"/>
              </a:ext>
            </a:extLst>
          </p:cNvPr>
          <p:cNvGrpSpPr/>
          <p:nvPr/>
        </p:nvGrpSpPr>
        <p:grpSpPr>
          <a:xfrm>
            <a:off x="838200" y="2244686"/>
            <a:ext cx="9370322" cy="4247317"/>
            <a:chOff x="838200" y="2505670"/>
            <a:chExt cx="9370322" cy="4247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693D0C-6455-4974-8F3F-88C3D89FE2C8}"/>
                </a:ext>
              </a:extLst>
            </p:cNvPr>
            <p:cNvSpPr txBox="1"/>
            <p:nvPr/>
          </p:nvSpPr>
          <p:spPr>
            <a:xfrm>
              <a:off x="838200" y="2505670"/>
              <a:ext cx="937032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b="1" dirty="0" err="1"/>
                <a:t>systemctl</a:t>
              </a:r>
              <a:r>
                <a:rPr lang="en-US" altLang="ko-KR" b="1" dirty="0"/>
                <a:t> status </a:t>
              </a:r>
              <a:r>
                <a:rPr lang="en-US" altLang="ko-KR" b="1" dirty="0" err="1"/>
                <a:t>crond</a:t>
              </a:r>
              <a:r>
                <a:rPr lang="en-US" altLang="ko-KR" b="1" dirty="0"/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 </a:t>
              </a:r>
              <a:r>
                <a:rPr lang="en-US" altLang="ko-KR" b="1" dirty="0" err="1">
                  <a:sym typeface="Wingdings" panose="05000000000000000000" pitchFamily="2" charset="2"/>
                </a:rPr>
                <a:t>cron</a:t>
              </a:r>
              <a:r>
                <a:rPr lang="ko-KR" altLang="en-US" b="1" dirty="0">
                  <a:sym typeface="Wingdings" panose="05000000000000000000" pitchFamily="2" charset="2"/>
                </a:rPr>
                <a:t>이 실행 중인지 확인 </a:t>
              </a:r>
              <a:r>
                <a:rPr lang="en-US" altLang="ko-KR" b="1" dirty="0">
                  <a:sym typeface="Wingdings" panose="05000000000000000000" pitchFamily="2" charset="2"/>
                </a:rPr>
                <a:t>(</a:t>
              </a:r>
              <a:r>
                <a:rPr lang="en-US" altLang="ko-KR" b="1" dirty="0" err="1">
                  <a:sym typeface="Wingdings" panose="05000000000000000000" pitchFamily="2" charset="2"/>
                </a:rPr>
                <a:t>systemctl</a:t>
              </a:r>
              <a:r>
                <a:rPr lang="ko-KR" altLang="en-US" b="1" dirty="0">
                  <a:sym typeface="Wingdings" panose="05000000000000000000" pitchFamily="2" charset="2"/>
                </a:rPr>
                <a:t>은 서비스 중인 것들</a:t>
              </a:r>
              <a:r>
                <a:rPr lang="en-US" altLang="ko-KR" b="1" dirty="0">
                  <a:sym typeface="Wingdings" panose="05000000000000000000" pitchFamily="2" charset="2"/>
                </a:rPr>
                <a:t>)</a:t>
              </a:r>
            </a:p>
            <a:p>
              <a:pPr marL="342900" indent="-342900">
                <a:buAutoNum type="arabicPeriod"/>
              </a:pPr>
              <a:r>
                <a:rPr lang="en-US" altLang="ko-KR" b="1" dirty="0">
                  <a:sym typeface="Wingdings" panose="05000000000000000000" pitchFamily="2" charset="2"/>
                </a:rPr>
                <a:t>vi</a:t>
              </a:r>
              <a:r>
                <a:rPr lang="ko-KR" altLang="en-US" b="1" dirty="0"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/</a:t>
              </a:r>
              <a:r>
                <a:rPr lang="en-US" altLang="ko-KR" b="1" dirty="0" err="1">
                  <a:sym typeface="Wingdings" panose="05000000000000000000" pitchFamily="2" charset="2"/>
                </a:rPr>
                <a:t>etc</a:t>
              </a:r>
              <a:r>
                <a:rPr lang="en-US" altLang="ko-KR" b="1" dirty="0">
                  <a:sym typeface="Wingdings" panose="05000000000000000000" pitchFamily="2" charset="2"/>
                </a:rPr>
                <a:t>/crontab</a:t>
              </a:r>
            </a:p>
            <a:p>
              <a:pPr marL="342900" indent="-342900">
                <a:buAutoNum type="arabicPeriod"/>
              </a:pPr>
              <a:r>
                <a:rPr lang="ko-KR" altLang="en-US" b="1" dirty="0">
                  <a:sym typeface="Wingdings" panose="05000000000000000000" pitchFamily="2" charset="2"/>
                </a:rPr>
                <a:t>아래의 사진과 같이 작성 후</a:t>
              </a:r>
              <a:r>
                <a:rPr lang="en-US" altLang="ko-KR" b="1" dirty="0">
                  <a:sym typeface="Wingdings" panose="05000000000000000000" pitchFamily="2" charset="2"/>
                </a:rPr>
                <a:t>, </a:t>
              </a:r>
              <a:r>
                <a:rPr lang="ko-KR" altLang="en-US" b="1" dirty="0">
                  <a:sym typeface="Wingdings" panose="05000000000000000000" pitchFamily="2" charset="2"/>
                </a:rPr>
                <a:t>저장</a:t>
              </a: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en-US" altLang="ko-KR" b="1" dirty="0">
                  <a:sym typeface="Wingdings" panose="05000000000000000000" pitchFamily="2" charset="2"/>
                </a:rPr>
                <a:t>cd /</a:t>
              </a:r>
              <a:r>
                <a:rPr lang="en-US" altLang="ko-KR" b="1" dirty="0" err="1">
                  <a:sym typeface="Wingdings" panose="05000000000000000000" pitchFamily="2" charset="2"/>
                </a:rPr>
                <a:t>etc</a:t>
              </a:r>
              <a:r>
                <a:rPr lang="en-US" altLang="ko-KR" b="1" dirty="0">
                  <a:sym typeface="Wingdings" panose="05000000000000000000" pitchFamily="2" charset="2"/>
                </a:rPr>
                <a:t>/</a:t>
              </a:r>
              <a:r>
                <a:rPr lang="en-US" altLang="ko-KR" b="1" dirty="0" err="1">
                  <a:sym typeface="Wingdings" panose="05000000000000000000" pitchFamily="2" charset="2"/>
                </a:rPr>
                <a:t>cron.monthly</a:t>
              </a: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en-US" altLang="ko-KR" b="1" dirty="0"/>
                <a:t>vi myBackup.sh </a:t>
              </a:r>
              <a:r>
                <a:rPr lang="en-US" altLang="ko-KR" b="1" dirty="0">
                  <a:sym typeface="Wingdings" panose="05000000000000000000" pitchFamily="2" charset="2"/>
                </a:rPr>
                <a:t> </a:t>
              </a:r>
              <a:r>
                <a:rPr lang="ko-KR" altLang="en-US" b="1" dirty="0">
                  <a:sym typeface="Wingdings" panose="05000000000000000000" pitchFamily="2" charset="2"/>
                </a:rPr>
                <a:t>쉘 스크립트 파일 생성</a:t>
              </a:r>
              <a:r>
                <a:rPr lang="en-US" altLang="ko-KR" b="1" dirty="0">
                  <a:sym typeface="Wingdings" panose="05000000000000000000" pitchFamily="2" charset="2"/>
                </a:rPr>
                <a:t>, </a:t>
              </a:r>
              <a:r>
                <a:rPr lang="ko-KR" altLang="en-US" b="1" dirty="0">
                  <a:sym typeface="Wingdings" panose="05000000000000000000" pitchFamily="2" charset="2"/>
                </a:rPr>
                <a:t>아래 사진과 같이 작성 후</a:t>
              </a:r>
              <a:r>
                <a:rPr lang="en-US" altLang="ko-KR" b="1" dirty="0">
                  <a:sym typeface="Wingdings" panose="05000000000000000000" pitchFamily="2" charset="2"/>
                </a:rPr>
                <a:t>, </a:t>
              </a:r>
              <a:r>
                <a:rPr lang="ko-KR" altLang="en-US" b="1" dirty="0">
                  <a:sym typeface="Wingdings" panose="05000000000000000000" pitchFamily="2" charset="2"/>
                </a:rPr>
                <a:t>저장</a:t>
              </a: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endParaRPr lang="en-US" altLang="ko-KR" b="1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en-US" altLang="ko-KR" b="1" dirty="0" err="1"/>
                <a:t>chmod</a:t>
              </a:r>
              <a:r>
                <a:rPr lang="en-US" altLang="ko-KR" b="1" dirty="0"/>
                <a:t> </a:t>
              </a:r>
              <a:r>
                <a:rPr lang="en-US" altLang="ko-KR" b="1" dirty="0" err="1"/>
                <a:t>ugo+x</a:t>
              </a:r>
              <a:r>
                <a:rPr lang="en-US" altLang="ko-KR" b="1" dirty="0"/>
                <a:t> myBackup.sh </a:t>
              </a:r>
              <a:r>
                <a:rPr lang="en-US" altLang="ko-KR" b="1" dirty="0">
                  <a:sym typeface="Wingdings" panose="05000000000000000000" pitchFamily="2" charset="2"/>
                </a:rPr>
                <a:t> </a:t>
              </a:r>
              <a:r>
                <a:rPr lang="ko-KR" altLang="en-US" b="1" dirty="0">
                  <a:sym typeface="Wingdings" panose="05000000000000000000" pitchFamily="2" charset="2"/>
                </a:rPr>
                <a:t>실행 권한 주기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en-US" altLang="ko-KR" b="1" dirty="0" err="1"/>
                <a:t>mkdir</a:t>
              </a:r>
              <a:r>
                <a:rPr lang="en-US" altLang="ko-KR" b="1" dirty="0"/>
                <a:t> /backup</a:t>
              </a:r>
            </a:p>
            <a:p>
              <a:pPr marL="342900" indent="-342900">
                <a:buAutoNum type="arabicPeriod"/>
              </a:pPr>
              <a:r>
                <a:rPr lang="en-US" altLang="ko-KR" b="1" dirty="0" err="1"/>
                <a:t>systemctl</a:t>
              </a:r>
              <a:r>
                <a:rPr lang="en-US" altLang="ko-KR" b="1" dirty="0"/>
                <a:t> restart </a:t>
              </a:r>
              <a:r>
                <a:rPr lang="en-US" altLang="ko-KR" b="1" dirty="0" err="1"/>
                <a:t>crond</a:t>
              </a:r>
              <a:endParaRPr lang="en-US" altLang="ko-KR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D791A-D40A-4F94-9161-5E3C2F32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25" y="3429000"/>
              <a:ext cx="4851400" cy="4538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EAD6A9-2805-47EA-BD98-1E6E4F04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425" y="4626870"/>
              <a:ext cx="6258798" cy="110505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9CE172-5042-42E1-A8B3-7FADA73C09B4}"/>
              </a:ext>
            </a:extLst>
          </p:cNvPr>
          <p:cNvGrpSpPr/>
          <p:nvPr/>
        </p:nvGrpSpPr>
        <p:grpSpPr>
          <a:xfrm>
            <a:off x="7194956" y="4745566"/>
            <a:ext cx="4906728" cy="2010967"/>
            <a:chOff x="7127223" y="5219700"/>
            <a:chExt cx="4906728" cy="20109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23D1C7-0437-46AD-B461-E06376351116}"/>
                </a:ext>
              </a:extLst>
            </p:cNvPr>
            <p:cNvSpPr txBox="1"/>
            <p:nvPr/>
          </p:nvSpPr>
          <p:spPr>
            <a:xfrm>
              <a:off x="7127223" y="5753339"/>
              <a:ext cx="4906728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/>
                <a:t>(</a:t>
              </a:r>
              <a:r>
                <a:rPr lang="ko-KR" altLang="en-US" b="1" dirty="0"/>
                <a:t>확인해보기</a:t>
              </a:r>
              <a:r>
                <a:rPr lang="en-US" altLang="ko-KR" b="1" dirty="0"/>
                <a:t>)</a:t>
              </a:r>
            </a:p>
            <a:p>
              <a:r>
                <a:rPr lang="ko-KR" altLang="en-US" b="1" dirty="0"/>
                <a:t>날짜 강제로 바꾸기</a:t>
              </a:r>
              <a:r>
                <a:rPr lang="en-US" altLang="ko-KR" b="1" dirty="0">
                  <a:sym typeface="Wingdings" panose="05000000000000000000" pitchFamily="2" charset="2"/>
                </a:rPr>
                <a:t> date 011503002019</a:t>
              </a:r>
            </a:p>
            <a:p>
              <a:r>
                <a:rPr lang="en-US" altLang="ko-KR" b="1" dirty="0" err="1">
                  <a:sym typeface="Wingdings" panose="05000000000000000000" pitchFamily="2" charset="2"/>
                </a:rPr>
                <a:t>systemctl</a:t>
              </a:r>
              <a:r>
                <a:rPr lang="en-US" altLang="ko-KR" b="1" dirty="0">
                  <a:sym typeface="Wingdings" panose="05000000000000000000" pitchFamily="2" charset="2"/>
                </a:rPr>
                <a:t> restart </a:t>
              </a:r>
              <a:r>
                <a:rPr lang="en-US" altLang="ko-KR" b="1" dirty="0" err="1">
                  <a:sym typeface="Wingdings" panose="05000000000000000000" pitchFamily="2" charset="2"/>
                </a:rPr>
                <a:t>crond</a:t>
              </a:r>
              <a:endParaRPr lang="en-US" altLang="ko-KR" b="1" dirty="0">
                <a:sym typeface="Wingdings" panose="05000000000000000000" pitchFamily="2" charset="2"/>
              </a:endParaRPr>
            </a:p>
            <a:p>
              <a:endParaRPr lang="en-US" altLang="ko-KR" dirty="0"/>
            </a:p>
            <a:p>
              <a:r>
                <a:rPr lang="ko-KR" altLang="en-US" dirty="0"/>
                <a:t>원래 시간으로 변경 </a:t>
              </a:r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en-US" altLang="ko-KR" dirty="0" err="1">
                  <a:sym typeface="Wingdings" panose="05000000000000000000" pitchFamily="2" charset="2"/>
                </a:rPr>
                <a:t>rdate</a:t>
              </a:r>
              <a:r>
                <a:rPr lang="en-US" altLang="ko-KR" dirty="0">
                  <a:sym typeface="Wingdings" panose="05000000000000000000" pitchFamily="2" charset="2"/>
                </a:rPr>
                <a:t> –s time.bora.net</a:t>
              </a:r>
              <a:endParaRPr lang="en-US" altLang="ko-KR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0BA1DA9-E774-46C0-A68B-4936C621068E}"/>
                </a:ext>
              </a:extLst>
            </p:cNvPr>
            <p:cNvCxnSpPr/>
            <p:nvPr/>
          </p:nvCxnSpPr>
          <p:spPr>
            <a:xfrm>
              <a:off x="10242389" y="5470940"/>
              <a:ext cx="0" cy="574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FA9D81A-8A5D-4872-A59C-8A8CCBDF98AC}"/>
                </a:ext>
              </a:extLst>
            </p:cNvPr>
            <p:cNvCxnSpPr/>
            <p:nvPr/>
          </p:nvCxnSpPr>
          <p:spPr>
            <a:xfrm>
              <a:off x="10479455" y="5470940"/>
              <a:ext cx="0" cy="574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50BCEF1-0BE7-4CB3-AACD-5DB16DDE4719}"/>
                </a:ext>
              </a:extLst>
            </p:cNvPr>
            <p:cNvCxnSpPr/>
            <p:nvPr/>
          </p:nvCxnSpPr>
          <p:spPr>
            <a:xfrm>
              <a:off x="10738535" y="5470940"/>
              <a:ext cx="0" cy="574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A8DA9B-D1A0-48AB-AAA7-87CA75D6029D}"/>
                </a:ext>
              </a:extLst>
            </p:cNvPr>
            <p:cNvCxnSpPr/>
            <p:nvPr/>
          </p:nvCxnSpPr>
          <p:spPr>
            <a:xfrm>
              <a:off x="11055188" y="5470940"/>
              <a:ext cx="0" cy="574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D37E6F8-69C3-4E96-9CE3-239101BE968A}"/>
                </a:ext>
              </a:extLst>
            </p:cNvPr>
            <p:cNvCxnSpPr/>
            <p:nvPr/>
          </p:nvCxnSpPr>
          <p:spPr>
            <a:xfrm>
              <a:off x="11461588" y="5470940"/>
              <a:ext cx="0" cy="574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9D0925-FA00-4E71-921E-D89B605139F7}"/>
                </a:ext>
              </a:extLst>
            </p:cNvPr>
            <p:cNvCxnSpPr/>
            <p:nvPr/>
          </p:nvCxnSpPr>
          <p:spPr>
            <a:xfrm flipV="1">
              <a:off x="10351347" y="6011333"/>
              <a:ext cx="0" cy="3894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8D9F018-75E5-45FE-A249-DE156B952030}"/>
                </a:ext>
              </a:extLst>
            </p:cNvPr>
            <p:cNvCxnSpPr/>
            <p:nvPr/>
          </p:nvCxnSpPr>
          <p:spPr>
            <a:xfrm flipV="1">
              <a:off x="10602807" y="6011333"/>
              <a:ext cx="0" cy="3894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7767F58-9454-4C14-B89A-5C49B06C173F}"/>
                </a:ext>
              </a:extLst>
            </p:cNvPr>
            <p:cNvCxnSpPr/>
            <p:nvPr/>
          </p:nvCxnSpPr>
          <p:spPr>
            <a:xfrm flipV="1">
              <a:off x="10861887" y="6011333"/>
              <a:ext cx="0" cy="3894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31F229B-7D95-451B-A1FB-DD1FFBA9961F}"/>
                </a:ext>
              </a:extLst>
            </p:cNvPr>
            <p:cNvCxnSpPr/>
            <p:nvPr/>
          </p:nvCxnSpPr>
          <p:spPr>
            <a:xfrm flipV="1">
              <a:off x="11128587" y="6011333"/>
              <a:ext cx="0" cy="3894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8C6E5A-1747-4DBB-BD36-90D9E1EA04AA}"/>
                </a:ext>
              </a:extLst>
            </p:cNvPr>
            <p:cNvSpPr txBox="1"/>
            <p:nvPr/>
          </p:nvSpPr>
          <p:spPr>
            <a:xfrm>
              <a:off x="10062906" y="52197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월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112666-2091-4AE5-A887-A741EFB07C14}"/>
                </a:ext>
              </a:extLst>
            </p:cNvPr>
            <p:cNvSpPr txBox="1"/>
            <p:nvPr/>
          </p:nvSpPr>
          <p:spPr>
            <a:xfrm>
              <a:off x="10314366" y="52197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일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22979-E078-4727-8B15-B5E3032A920B}"/>
                </a:ext>
              </a:extLst>
            </p:cNvPr>
            <p:cNvSpPr txBox="1"/>
            <p:nvPr/>
          </p:nvSpPr>
          <p:spPr>
            <a:xfrm>
              <a:off x="10565826" y="52197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시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AF9804-E592-42C4-9036-00E2D0F1A20A}"/>
                </a:ext>
              </a:extLst>
            </p:cNvPr>
            <p:cNvSpPr txBox="1"/>
            <p:nvPr/>
          </p:nvSpPr>
          <p:spPr>
            <a:xfrm>
              <a:off x="10832526" y="52197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/>
                <a:t>분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35045A-EC16-4EEF-A45C-6DC7C56F3258}"/>
                </a:ext>
              </a:extLst>
            </p:cNvPr>
            <p:cNvSpPr txBox="1"/>
            <p:nvPr/>
          </p:nvSpPr>
          <p:spPr>
            <a:xfrm>
              <a:off x="11289725" y="5219700"/>
              <a:ext cx="325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년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50F9A7F8-48AC-4A00-BF6C-7FD60870F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790" y="357148"/>
            <a:ext cx="5012266" cy="50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B5CCA6-D507-4964-95C9-3F895AD05ED7}"/>
              </a:ext>
            </a:extLst>
          </p:cNvPr>
          <p:cNvSpPr/>
          <p:nvPr/>
        </p:nvSpPr>
        <p:spPr>
          <a:xfrm>
            <a:off x="8509226" y="859691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if </a:t>
            </a:r>
            <a:r>
              <a:rPr lang="ko-KR" altLang="en-US" b="1" dirty="0"/>
              <a:t>문 쓰고 싶은 경우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15137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CRON</a:t>
            </a:r>
            <a:r>
              <a:rPr lang="ko-KR" altLang="en-US" b="1" dirty="0"/>
              <a:t>과 </a:t>
            </a:r>
            <a:r>
              <a:rPr lang="en-US" altLang="ko-KR" b="1" dirty="0"/>
              <a:t>AT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95425-3441-4210-8110-897A155C39CB}"/>
              </a:ext>
            </a:extLst>
          </p:cNvPr>
          <p:cNvSpPr txBox="1"/>
          <p:nvPr/>
        </p:nvSpPr>
        <p:spPr>
          <a:xfrm>
            <a:off x="838200" y="1321356"/>
            <a:ext cx="2954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 (</a:t>
            </a:r>
            <a:r>
              <a:rPr lang="ko-KR" altLang="en-US" b="1" dirty="0"/>
              <a:t>실습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at 4:00 am tomorrow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r>
              <a:rPr lang="en-US" altLang="ko-KR" dirty="0"/>
              <a:t>yum –y update</a:t>
            </a:r>
          </a:p>
          <a:p>
            <a:r>
              <a:rPr lang="en-US" altLang="ko-KR" dirty="0"/>
              <a:t>reboot</a:t>
            </a:r>
          </a:p>
          <a:p>
            <a:endParaRPr lang="en-US" altLang="ko-KR" dirty="0"/>
          </a:p>
          <a:p>
            <a:r>
              <a:rPr lang="en-US" altLang="ko-KR" dirty="0"/>
              <a:t>[ctrl] + D</a:t>
            </a:r>
          </a:p>
        </p:txBody>
      </p:sp>
    </p:spTree>
    <p:extLst>
      <p:ext uri="{BB962C8B-B14F-4D97-AF65-F5344CB8AC3E}">
        <p14:creationId xmlns:p14="http://schemas.microsoft.com/office/powerpoint/2010/main" val="3959347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관련 필수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BDA15-5987-4813-A38D-54055F04B747}"/>
              </a:ext>
            </a:extLst>
          </p:cNvPr>
          <p:cNvSpPr txBox="1"/>
          <p:nvPr/>
        </p:nvSpPr>
        <p:spPr>
          <a:xfrm>
            <a:off x="838200" y="1690688"/>
            <a:ext cx="1057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TCP/IP</a:t>
            </a:r>
          </a:p>
          <a:p>
            <a:r>
              <a:rPr lang="ko-KR" altLang="en-US" dirty="0"/>
              <a:t>컴퓨터끼리 네트워크 상으로 의사소통을 하는 </a:t>
            </a:r>
            <a:r>
              <a:rPr lang="en-US" altLang="ko-KR" dirty="0"/>
              <a:t>“</a:t>
            </a:r>
            <a:r>
              <a:rPr lang="ko-KR" altLang="en-US" dirty="0"/>
              <a:t>프로토콜</a:t>
            </a:r>
            <a:r>
              <a:rPr lang="en-US" altLang="ko-KR" dirty="0"/>
              <a:t>” </a:t>
            </a:r>
            <a:r>
              <a:rPr lang="ko-KR" altLang="en-US" dirty="0"/>
              <a:t>중 가장 널리 사용되는 프로토콜의 한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23E2B-D122-498E-8553-42F7419C33D5}"/>
              </a:ext>
            </a:extLst>
          </p:cNvPr>
          <p:cNvSpPr txBox="1"/>
          <p:nvPr/>
        </p:nvSpPr>
        <p:spPr>
          <a:xfrm>
            <a:off x="838200" y="2554288"/>
            <a:ext cx="5969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호스트 이름</a:t>
            </a:r>
            <a:r>
              <a:rPr lang="en-US" altLang="ko-KR" b="1" dirty="0"/>
              <a:t>(Hostname)</a:t>
            </a:r>
            <a:r>
              <a:rPr lang="ko-KR" altLang="en-US" b="1" dirty="0"/>
              <a:t>과 도메인 이름</a:t>
            </a:r>
            <a:r>
              <a:rPr lang="en-US" altLang="ko-KR" b="1" dirty="0"/>
              <a:t>(Domain name)</a:t>
            </a:r>
          </a:p>
          <a:p>
            <a:r>
              <a:rPr lang="ko-KR" altLang="en-US" dirty="0"/>
              <a:t>호스트 이름은 각각의 컴퓨터에 지정된 이름</a:t>
            </a:r>
            <a:endParaRPr lang="en-US" altLang="ko-KR" dirty="0"/>
          </a:p>
          <a:p>
            <a:r>
              <a:rPr lang="ko-KR" altLang="en-US" dirty="0"/>
              <a:t>도메인 이름</a:t>
            </a:r>
            <a:r>
              <a:rPr lang="en-US" altLang="ko-KR" dirty="0"/>
              <a:t>(</a:t>
            </a:r>
            <a:r>
              <a:rPr lang="ko-KR" altLang="en-US" dirty="0"/>
              <a:t>또는 도메인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hanbit.co.kr </a:t>
            </a:r>
            <a:r>
              <a:rPr lang="ko-KR" altLang="en-US" dirty="0"/>
              <a:t>같은 형식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049A2-B767-44FF-9F51-88F487E18C0C}"/>
              </a:ext>
            </a:extLst>
          </p:cNvPr>
          <p:cNvSpPr txBox="1"/>
          <p:nvPr/>
        </p:nvSpPr>
        <p:spPr>
          <a:xfrm>
            <a:off x="838200" y="3694887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IP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r>
              <a:rPr lang="ko-KR" altLang="en-US" dirty="0"/>
              <a:t>각 컴퓨터의 </a:t>
            </a:r>
            <a:r>
              <a:rPr lang="ko-KR" altLang="en-US" dirty="0" err="1"/>
              <a:t>랜카드에</a:t>
            </a:r>
            <a:r>
              <a:rPr lang="ko-KR" altLang="en-US" dirty="0"/>
              <a:t> 부여되는 중복되지 않는 유일한 주소</a:t>
            </a:r>
            <a:endParaRPr lang="en-US" altLang="ko-KR" dirty="0"/>
          </a:p>
          <a:p>
            <a:r>
              <a:rPr lang="en-US" altLang="ko-KR" dirty="0"/>
              <a:t>4byte</a:t>
            </a:r>
            <a:r>
              <a:rPr lang="ko-KR" altLang="en-US" dirty="0"/>
              <a:t>로 이루어져 있으며</a:t>
            </a:r>
            <a:r>
              <a:rPr lang="en-US" altLang="ko-KR" dirty="0"/>
              <a:t>, </a:t>
            </a:r>
            <a:r>
              <a:rPr lang="ko-KR" altLang="en-US" dirty="0"/>
              <a:t>각 자리는 </a:t>
            </a:r>
            <a:r>
              <a:rPr lang="en-US" altLang="ko-KR" dirty="0"/>
              <a:t>0~255</a:t>
            </a:r>
            <a:r>
              <a:rPr lang="ko-KR" altLang="en-US" dirty="0"/>
              <a:t>까지의 숫자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46723-BC8E-4694-A5CA-71E2EF9CA381}"/>
              </a:ext>
            </a:extLst>
          </p:cNvPr>
          <p:cNvSpPr txBox="1"/>
          <p:nvPr/>
        </p:nvSpPr>
        <p:spPr>
          <a:xfrm>
            <a:off x="838200" y="4835486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네트워크 주소</a:t>
            </a:r>
            <a:endParaRPr lang="en-US" altLang="ko-KR" b="1" dirty="0"/>
          </a:p>
          <a:p>
            <a:r>
              <a:rPr lang="ko-KR" altLang="en-US" dirty="0"/>
              <a:t>같은 네트워크에 속해 있는 공통된 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231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관련 필수 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0E2E7-4207-4AA9-B175-A7D5E65BB486}"/>
              </a:ext>
            </a:extLst>
          </p:cNvPr>
          <p:cNvSpPr txBox="1"/>
          <p:nvPr/>
        </p:nvSpPr>
        <p:spPr>
          <a:xfrm>
            <a:off x="838200" y="1690688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브로드캐스트</a:t>
            </a:r>
            <a:r>
              <a:rPr lang="ko-KR" altLang="en-US" b="1" dirty="0"/>
              <a:t> 주소</a:t>
            </a:r>
            <a:endParaRPr lang="en-US" altLang="ko-KR" b="1" dirty="0"/>
          </a:p>
          <a:p>
            <a:r>
              <a:rPr lang="ko-KR" altLang="en-US" dirty="0"/>
              <a:t>내부 네트워크의 모든 컴퓨터가 듣게 되는 주소</a:t>
            </a:r>
            <a:endParaRPr lang="en-US" altLang="ko-KR" dirty="0"/>
          </a:p>
          <a:p>
            <a:r>
              <a:rPr lang="ko-KR" altLang="en-US" dirty="0"/>
              <a:t>현재 주소의 제일 끝자리를 </a:t>
            </a:r>
            <a:r>
              <a:rPr lang="en-US" altLang="ko-KR" dirty="0"/>
              <a:t>255</a:t>
            </a:r>
            <a:r>
              <a:rPr lang="ko-KR" altLang="en-US" dirty="0"/>
              <a:t>로 바꾼 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CC3FD-B139-4CBF-9F1E-69BCD7AE30C7}"/>
              </a:ext>
            </a:extLst>
          </p:cNvPr>
          <p:cNvSpPr txBox="1"/>
          <p:nvPr/>
        </p:nvSpPr>
        <p:spPr>
          <a:xfrm>
            <a:off x="838200" y="2856494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게이트웨이</a:t>
            </a:r>
            <a:r>
              <a:rPr lang="en-US" altLang="ko-KR" b="1" dirty="0"/>
              <a:t>, </a:t>
            </a:r>
            <a:r>
              <a:rPr lang="ko-KR" altLang="en-US" b="1" dirty="0"/>
              <a:t>라우터</a:t>
            </a:r>
            <a:endParaRPr lang="en-US" altLang="ko-KR" b="1" dirty="0"/>
          </a:p>
          <a:p>
            <a:r>
              <a:rPr lang="ko-KR" altLang="en-US" dirty="0"/>
              <a:t>네트워크 간에 데이터를 전송하는 컴퓨터 또는 장비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8DB31-B560-42AD-B5E5-9E2E64C709AF}"/>
              </a:ext>
            </a:extLst>
          </p:cNvPr>
          <p:cNvSpPr txBox="1"/>
          <p:nvPr/>
        </p:nvSpPr>
        <p:spPr>
          <a:xfrm>
            <a:off x="838200" y="3745301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넷마스트</a:t>
            </a:r>
            <a:r>
              <a:rPr lang="en-US" altLang="ko-KR" b="1" dirty="0"/>
              <a:t>(Netmask) &amp; </a:t>
            </a:r>
            <a:r>
              <a:rPr lang="ko-KR" altLang="en-US" b="1" dirty="0"/>
              <a:t>클래스</a:t>
            </a:r>
            <a:r>
              <a:rPr lang="en-US" altLang="ko-KR" b="1" dirty="0"/>
              <a:t>(Class)</a:t>
            </a:r>
          </a:p>
          <a:p>
            <a:r>
              <a:rPr lang="ko-KR" altLang="en-US" dirty="0"/>
              <a:t>네트워크의 규모를 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C2463-BAE0-4341-9D64-8FC8AEA80328}"/>
              </a:ext>
            </a:extLst>
          </p:cNvPr>
          <p:cNvSpPr txBox="1"/>
          <p:nvPr/>
        </p:nvSpPr>
        <p:spPr>
          <a:xfrm>
            <a:off x="838200" y="4634108"/>
            <a:ext cx="5206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DNS </a:t>
            </a:r>
            <a:r>
              <a:rPr lang="ko-KR" altLang="en-US" b="1" dirty="0"/>
              <a:t>서버</a:t>
            </a:r>
            <a:endParaRPr lang="en-US" altLang="ko-KR" b="1" dirty="0"/>
          </a:p>
          <a:p>
            <a:r>
              <a:rPr lang="en-US" altLang="ko-KR" dirty="0"/>
              <a:t>URL</a:t>
            </a:r>
            <a:r>
              <a:rPr lang="ko-KR" altLang="en-US" dirty="0"/>
              <a:t>을 해당 컴퓨터의 </a:t>
            </a:r>
            <a:r>
              <a:rPr lang="en-US" altLang="ko-KR" dirty="0"/>
              <a:t>IP</a:t>
            </a:r>
            <a:r>
              <a:rPr lang="ko-KR" altLang="en-US" dirty="0"/>
              <a:t>주소로 변환해 주는 서버</a:t>
            </a:r>
            <a:endParaRPr lang="en-US" altLang="ko-KR" dirty="0"/>
          </a:p>
          <a:p>
            <a:r>
              <a:rPr lang="ko-KR" altLang="en-US" dirty="0"/>
              <a:t>설정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resolv.conf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840A-F9C0-4640-A61F-B876B44B0A88}"/>
              </a:ext>
            </a:extLst>
          </p:cNvPr>
          <p:cNvSpPr txBox="1"/>
          <p:nvPr/>
        </p:nvSpPr>
        <p:spPr>
          <a:xfrm>
            <a:off x="838200" y="1367522"/>
            <a:ext cx="9638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자동완성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Tab </a:t>
            </a:r>
            <a:r>
              <a:rPr lang="ko-KR" altLang="en-US" dirty="0"/>
              <a:t>키</a:t>
            </a:r>
            <a:endParaRPr lang="en-US" altLang="ko-KR" dirty="0"/>
          </a:p>
          <a:p>
            <a:r>
              <a:rPr lang="en-US" altLang="ko-KR" dirty="0"/>
              <a:t>Tab </a:t>
            </a:r>
            <a:r>
              <a:rPr lang="ko-KR" altLang="en-US" dirty="0"/>
              <a:t>키 한번으로 안되면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>
                <a:sym typeface="Wingdings" panose="05000000000000000000" pitchFamily="2" charset="2"/>
              </a:rPr>
              <a:t> 1</a:t>
            </a:r>
            <a:r>
              <a:rPr lang="ko-KR" altLang="en-US" dirty="0">
                <a:sym typeface="Wingdings" panose="05000000000000000000" pitchFamily="2" charset="2"/>
              </a:rPr>
              <a:t>번 안되는 의미는 자동완성 되기 전까지 같은 이름이 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정확성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빠름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D3183-FB7B-4974-8D96-BC4BF9559C76}"/>
              </a:ext>
            </a:extLst>
          </p:cNvPr>
          <p:cNvSpPr txBox="1"/>
          <p:nvPr/>
        </p:nvSpPr>
        <p:spPr>
          <a:xfrm>
            <a:off x="838200" y="3429000"/>
            <a:ext cx="632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히스토리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터미널</a:t>
            </a:r>
            <a:r>
              <a:rPr lang="en-US" altLang="ko-KR" dirty="0"/>
              <a:t>/</a:t>
            </a:r>
            <a:r>
              <a:rPr lang="ko-KR" altLang="en-US" dirty="0"/>
              <a:t>콘솔 </a:t>
            </a:r>
            <a:r>
              <a:rPr lang="en-US" altLang="ko-KR" dirty="0"/>
              <a:t>: history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내가 지금까지 사용한 명령어 확인</a:t>
            </a:r>
            <a:endParaRPr lang="en-US" altLang="ko-KR" dirty="0"/>
          </a:p>
          <a:p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–c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히스토리 목록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9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중요한 네트워크 관련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79176-E3DA-4107-8676-F1A680D74F56}"/>
              </a:ext>
            </a:extLst>
          </p:cNvPr>
          <p:cNvSpPr txBox="1"/>
          <p:nvPr/>
        </p:nvSpPr>
        <p:spPr>
          <a:xfrm>
            <a:off x="838200" y="1690688"/>
            <a:ext cx="598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nmtui</a:t>
            </a:r>
            <a:endParaRPr lang="en-US" altLang="ko-KR" b="1" dirty="0"/>
          </a:p>
          <a:p>
            <a:r>
              <a:rPr lang="ko-KR" altLang="en-US" dirty="0"/>
              <a:t>네트워크와 관련된 대부분의 작업을 이 명령어에서 수행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95377-BD3C-43DB-875C-055F66A366B4}"/>
              </a:ext>
            </a:extLst>
          </p:cNvPr>
          <p:cNvSpPr txBox="1"/>
          <p:nvPr/>
        </p:nvSpPr>
        <p:spPr>
          <a:xfrm>
            <a:off x="838200" y="5027380"/>
            <a:ext cx="8045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systemctl</a:t>
            </a:r>
            <a:r>
              <a:rPr lang="en-US" altLang="ko-KR" b="1" dirty="0"/>
              <a:t> &lt;start/stop/restart/status&gt; network</a:t>
            </a:r>
          </a:p>
          <a:p>
            <a:r>
              <a:rPr lang="ko-KR" altLang="en-US" u="sng" dirty="0"/>
              <a:t>네트워크의 설정을 변경한 후에</a:t>
            </a:r>
            <a:r>
              <a:rPr lang="en-US" altLang="ko-KR" u="sng" dirty="0"/>
              <a:t>, </a:t>
            </a:r>
            <a:r>
              <a:rPr lang="ko-KR" altLang="en-US" u="sng" dirty="0"/>
              <a:t>변경된 내용을 시스템에 적용시키는 명령어</a:t>
            </a:r>
            <a:endParaRPr lang="en-US" altLang="ko-KR" u="sng" dirty="0"/>
          </a:p>
          <a:p>
            <a:r>
              <a:rPr lang="en-US" altLang="ko-KR" dirty="0"/>
              <a:t>(CentOS8</a:t>
            </a:r>
            <a:r>
              <a:rPr lang="ko-KR" altLang="en-US" dirty="0"/>
              <a:t>에서는 </a:t>
            </a:r>
            <a:r>
              <a:rPr lang="en-US" altLang="ko-KR" dirty="0" err="1"/>
              <a:t>nmcli</a:t>
            </a:r>
            <a:r>
              <a:rPr lang="ko-KR" altLang="en-US" dirty="0"/>
              <a:t>로 접근</a:t>
            </a:r>
            <a:r>
              <a:rPr lang="en-US" altLang="ko-KR" dirty="0"/>
              <a:t>.. </a:t>
            </a:r>
            <a:r>
              <a:rPr lang="en-US" altLang="ko-KR" dirty="0" err="1"/>
              <a:t>nmcli</a:t>
            </a:r>
            <a:r>
              <a:rPr lang="en-US" altLang="ko-KR" dirty="0"/>
              <a:t> con reload)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B7BD6-7BAF-4A74-9805-7DC2D5F7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38" y="2576296"/>
            <a:ext cx="2498124" cy="22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중요한 네트워크 관련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D9DAF-D7D7-4D91-AA37-E9B397FFE9C1}"/>
              </a:ext>
            </a:extLst>
          </p:cNvPr>
          <p:cNvSpPr txBox="1"/>
          <p:nvPr/>
        </p:nvSpPr>
        <p:spPr>
          <a:xfrm>
            <a:off x="838200" y="1690688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ifup</a:t>
            </a:r>
            <a:r>
              <a:rPr lang="en-US" altLang="ko-KR" b="1" dirty="0"/>
              <a:t> &lt;</a:t>
            </a:r>
            <a:r>
              <a:rPr lang="ko-KR" altLang="en-US" b="1" dirty="0"/>
              <a:t>장치이름</a:t>
            </a:r>
            <a:r>
              <a:rPr lang="en-US" altLang="ko-KR" b="1" dirty="0"/>
              <a:t>&gt; </a:t>
            </a:r>
            <a:r>
              <a:rPr lang="ko-KR" altLang="en-US" b="1" dirty="0"/>
              <a:t>및 </a:t>
            </a:r>
            <a:r>
              <a:rPr lang="en-US" altLang="ko-KR" b="1" dirty="0" err="1"/>
              <a:t>ifdown</a:t>
            </a:r>
            <a:r>
              <a:rPr lang="en-US" altLang="ko-KR" b="1" dirty="0"/>
              <a:t> &lt;</a:t>
            </a:r>
            <a:r>
              <a:rPr lang="ko-KR" altLang="en-US" b="1" dirty="0"/>
              <a:t>장치이름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네트워크 장치를 </a:t>
            </a:r>
            <a:r>
              <a:rPr lang="en-US" altLang="ko-KR" dirty="0"/>
              <a:t>On </a:t>
            </a:r>
            <a:r>
              <a:rPr lang="ko-KR" altLang="en-US" dirty="0"/>
              <a:t>또는 </a:t>
            </a:r>
            <a:r>
              <a:rPr lang="en-US" altLang="ko-KR" dirty="0"/>
              <a:t>Off </a:t>
            </a:r>
            <a:r>
              <a:rPr lang="ko-KR" altLang="en-US" dirty="0"/>
              <a:t>시키는 명령어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장치이름은 </a:t>
            </a:r>
            <a:r>
              <a:rPr lang="en-US" altLang="ko-KR" dirty="0"/>
              <a:t>ifconfig </a:t>
            </a:r>
            <a:r>
              <a:rPr lang="ko-KR" altLang="en-US" dirty="0"/>
              <a:t>후 </a:t>
            </a:r>
            <a:r>
              <a:rPr lang="en-US" altLang="ko-KR" dirty="0"/>
              <a:t>e…</a:t>
            </a:r>
            <a:r>
              <a:rPr lang="ko-KR" altLang="en-US" dirty="0"/>
              <a:t>어쩌고 하는 것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EB7C3-6863-4327-8987-856E8C70A8EA}"/>
              </a:ext>
            </a:extLst>
          </p:cNvPr>
          <p:cNvSpPr txBox="1"/>
          <p:nvPr/>
        </p:nvSpPr>
        <p:spPr>
          <a:xfrm>
            <a:off x="838200" y="2957065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ifconfig</a:t>
            </a:r>
          </a:p>
          <a:p>
            <a:r>
              <a:rPr lang="ko-KR" altLang="en-US" dirty="0"/>
              <a:t>장치의 </a:t>
            </a:r>
            <a:r>
              <a:rPr lang="en-US" altLang="ko-KR" dirty="0"/>
              <a:t>IP</a:t>
            </a:r>
            <a:r>
              <a:rPr lang="ko-KR" altLang="en-US" dirty="0"/>
              <a:t>주소 설정 정보를 출력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90E8C-9E2A-4ED1-9F45-87FF54C73F38}"/>
              </a:ext>
            </a:extLst>
          </p:cNvPr>
          <p:cNvSpPr txBox="1"/>
          <p:nvPr/>
        </p:nvSpPr>
        <p:spPr>
          <a:xfrm>
            <a:off x="838200" y="3946443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nslookup</a:t>
            </a:r>
            <a:endParaRPr lang="en-US" altLang="ko-KR" b="1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서버의 작동을 테스트하는 명령어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8415-D5F4-4971-9EB7-7729F142970A}"/>
              </a:ext>
            </a:extLst>
          </p:cNvPr>
          <p:cNvSpPr txBox="1"/>
          <p:nvPr/>
        </p:nvSpPr>
        <p:spPr>
          <a:xfrm>
            <a:off x="838200" y="5699725"/>
            <a:ext cx="760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ping &lt;IP</a:t>
            </a:r>
            <a:r>
              <a:rPr lang="ko-KR" altLang="en-US" b="1" dirty="0"/>
              <a:t>주소 또는 </a:t>
            </a:r>
            <a:r>
              <a:rPr lang="en-US" altLang="ko-KR" b="1" dirty="0"/>
              <a:t>URL&gt;</a:t>
            </a:r>
          </a:p>
          <a:p>
            <a:r>
              <a:rPr lang="ko-KR" altLang="en-US" dirty="0"/>
              <a:t>해당 컴퓨터가 네트워크상에서 응답하는지를 테스트하는 간편한 명령어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6DFFBB-662E-4983-8689-E2D06677CBA9}"/>
              </a:ext>
            </a:extLst>
          </p:cNvPr>
          <p:cNvGrpSpPr/>
          <p:nvPr/>
        </p:nvGrpSpPr>
        <p:grpSpPr>
          <a:xfrm>
            <a:off x="6343477" y="3720969"/>
            <a:ext cx="2239663" cy="1674579"/>
            <a:chOff x="6024163" y="3720969"/>
            <a:chExt cx="2239663" cy="16745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D5A5A4-2D0D-4D9F-9A86-A8F7E38B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4163" y="3720969"/>
              <a:ext cx="2239663" cy="167457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542386-2BFE-4651-AC5F-6402B2EB415F}"/>
                </a:ext>
              </a:extLst>
            </p:cNvPr>
            <p:cNvCxnSpPr>
              <a:cxnSpLocks/>
            </p:cNvCxnSpPr>
            <p:nvPr/>
          </p:nvCxnSpPr>
          <p:spPr>
            <a:xfrm>
              <a:off x="6024163" y="4373682"/>
              <a:ext cx="8211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B383ADB-43BB-4CCE-9185-C170D51E0166}"/>
                </a:ext>
              </a:extLst>
            </p:cNvPr>
            <p:cNvCxnSpPr>
              <a:cxnSpLocks/>
            </p:cNvCxnSpPr>
            <p:nvPr/>
          </p:nvCxnSpPr>
          <p:spPr>
            <a:xfrm>
              <a:off x="6024163" y="3999032"/>
              <a:ext cx="8211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594FB51-A531-4881-A68F-648A37594DFF}"/>
              </a:ext>
            </a:extLst>
          </p:cNvPr>
          <p:cNvSpPr/>
          <p:nvPr/>
        </p:nvSpPr>
        <p:spPr>
          <a:xfrm>
            <a:off x="5253477" y="4131366"/>
            <a:ext cx="842523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20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설정과 관련된 주요 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415DE-CEF3-4C78-9528-4C0C0EFB7929}"/>
              </a:ext>
            </a:extLst>
          </p:cNvPr>
          <p:cNvSpPr txBox="1"/>
          <p:nvPr/>
        </p:nvSpPr>
        <p:spPr>
          <a:xfrm>
            <a:off x="838200" y="1690688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sysconfig</a:t>
            </a:r>
            <a:r>
              <a:rPr lang="en-US" altLang="ko-KR" b="1" dirty="0"/>
              <a:t>/network</a:t>
            </a:r>
          </a:p>
          <a:p>
            <a:r>
              <a:rPr lang="ko-KR" altLang="en-US" dirty="0"/>
              <a:t>네트워크의 기본적인 정보가 설정되어 있는 파일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E0632-866B-4043-B77D-24240C15156A}"/>
              </a:ext>
            </a:extLst>
          </p:cNvPr>
          <p:cNvSpPr txBox="1"/>
          <p:nvPr/>
        </p:nvSpPr>
        <p:spPr>
          <a:xfrm>
            <a:off x="838200" y="2755129"/>
            <a:ext cx="629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sysconfig</a:t>
            </a:r>
            <a:r>
              <a:rPr lang="en-US" altLang="ko-KR" b="1" dirty="0"/>
              <a:t>/network-scripts/ifcfg-ens32</a:t>
            </a:r>
          </a:p>
          <a:p>
            <a:r>
              <a:rPr lang="en-US" altLang="ko-KR" dirty="0"/>
              <a:t>ens32 </a:t>
            </a:r>
            <a:r>
              <a:rPr lang="ko-KR" altLang="en-US" dirty="0"/>
              <a:t>장치에 설정된 네트워크 정보가 모두 들어 있는 파일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nmtui</a:t>
            </a:r>
            <a:r>
              <a:rPr lang="en-US" altLang="ko-KR" dirty="0"/>
              <a:t>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바꿔지는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82679-0DB7-47A2-96A4-7BDC80AF5071}"/>
              </a:ext>
            </a:extLst>
          </p:cNvPr>
          <p:cNvSpPr txBox="1"/>
          <p:nvPr/>
        </p:nvSpPr>
        <p:spPr>
          <a:xfrm>
            <a:off x="838200" y="4096569"/>
            <a:ext cx="5997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resolv.conf</a:t>
            </a:r>
            <a:endParaRPr lang="en-US" altLang="ko-KR" b="1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서버의 정보 및 호스트 이름이 들어 있는 파일</a:t>
            </a:r>
            <a:endParaRPr lang="en-US" altLang="ko-KR" dirty="0"/>
          </a:p>
          <a:p>
            <a:r>
              <a:rPr lang="en-US" altLang="ko-KR" dirty="0"/>
              <a:t>(KT</a:t>
            </a:r>
            <a:r>
              <a:rPr lang="ko-KR" altLang="en-US" dirty="0"/>
              <a:t>에서 제공하는 </a:t>
            </a:r>
            <a:r>
              <a:rPr lang="en-US" altLang="ko-KR" dirty="0"/>
              <a:t>DNS </a:t>
            </a:r>
            <a:r>
              <a:rPr lang="ko-KR" altLang="en-US" dirty="0"/>
              <a:t>서버 </a:t>
            </a:r>
            <a:r>
              <a:rPr lang="en-US" altLang="ko-KR" dirty="0"/>
              <a:t>168.126.63.1)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바꿔서 재 시작하면 </a:t>
            </a:r>
            <a:r>
              <a:rPr lang="en-US" altLang="ko-KR" b="1" dirty="0"/>
              <a:t>ifcfg-ens32</a:t>
            </a:r>
            <a:r>
              <a:rPr lang="ko-KR" altLang="en-US" b="1" dirty="0"/>
              <a:t>에 있는 정보로 바뀐다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C59EF-3D1A-4323-BED7-E5B13BD42AAF}"/>
              </a:ext>
            </a:extLst>
          </p:cNvPr>
          <p:cNvSpPr txBox="1"/>
          <p:nvPr/>
        </p:nvSpPr>
        <p:spPr>
          <a:xfrm>
            <a:off x="838200" y="5438010"/>
            <a:ext cx="797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/hosts</a:t>
            </a:r>
          </a:p>
          <a:p>
            <a:r>
              <a:rPr lang="ko-KR" altLang="en-US" dirty="0"/>
              <a:t>현 컴퓨터의 호스트 이름 및 </a:t>
            </a:r>
            <a:r>
              <a:rPr lang="en-US" altLang="ko-KR" dirty="0"/>
              <a:t>FQDN</a:t>
            </a:r>
            <a:r>
              <a:rPr lang="ko-KR" altLang="en-US" dirty="0"/>
              <a:t>이 들어 있는 파일</a:t>
            </a:r>
            <a:endParaRPr lang="en-US" altLang="ko-KR" dirty="0"/>
          </a:p>
          <a:p>
            <a:r>
              <a:rPr lang="en-US" altLang="ko-KR" dirty="0"/>
              <a:t>(DNS</a:t>
            </a:r>
            <a:r>
              <a:rPr lang="ko-KR" altLang="en-US" dirty="0"/>
              <a:t>를 보기전에 처음으로 </a:t>
            </a:r>
            <a:r>
              <a:rPr lang="en-US" altLang="ko-KR" dirty="0"/>
              <a:t>hosts </a:t>
            </a:r>
            <a:r>
              <a:rPr lang="ko-KR" altLang="en-US" dirty="0"/>
              <a:t>파일에 있는 주소를 참조해서 </a:t>
            </a:r>
            <a:r>
              <a:rPr lang="en-US" altLang="ko-KR" dirty="0" err="1"/>
              <a:t>ip</a:t>
            </a:r>
            <a:r>
              <a:rPr lang="ko-KR" altLang="en-US" dirty="0"/>
              <a:t>를 얻어냄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98F7C2-7E09-41AD-BA98-E503B2BC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27" y="2547031"/>
            <a:ext cx="3143689" cy="24292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249E20-6C30-49BE-9F7D-59BDA8125D68}"/>
              </a:ext>
            </a:extLst>
          </p:cNvPr>
          <p:cNvCxnSpPr/>
          <p:nvPr/>
        </p:nvCxnSpPr>
        <p:spPr>
          <a:xfrm>
            <a:off x="6466664" y="3429000"/>
            <a:ext cx="7904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2B49A5-AF7C-4875-9D0D-ABCE31004AB4}"/>
              </a:ext>
            </a:extLst>
          </p:cNvPr>
          <p:cNvSpPr txBox="1"/>
          <p:nvPr/>
        </p:nvSpPr>
        <p:spPr>
          <a:xfrm>
            <a:off x="7704978" y="4976245"/>
            <a:ext cx="213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바꾸면 네트워크 </a:t>
            </a:r>
            <a:r>
              <a:rPr lang="en-US" altLang="ko-KR" sz="1400" b="1" dirty="0"/>
              <a:t>restart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983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보안을 위한 </a:t>
            </a:r>
            <a:r>
              <a:rPr lang="en-US" altLang="ko-KR" b="1" dirty="0" err="1"/>
              <a:t>SELinux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24331-57D5-4444-80A9-155640C50FBF}"/>
              </a:ext>
            </a:extLst>
          </p:cNvPr>
          <p:cNvSpPr txBox="1"/>
          <p:nvPr/>
        </p:nvSpPr>
        <p:spPr>
          <a:xfrm>
            <a:off x="838200" y="1690688"/>
            <a:ext cx="875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SELinux</a:t>
            </a:r>
            <a:r>
              <a:rPr lang="en-US" altLang="ko-KR" b="1" dirty="0"/>
              <a:t>(Security</a:t>
            </a:r>
            <a:r>
              <a:rPr lang="ko-KR" altLang="en-US" b="1" dirty="0"/>
              <a:t> </a:t>
            </a:r>
            <a:r>
              <a:rPr lang="en-US" altLang="ko-KR" b="1" dirty="0"/>
              <a:t>Enhanced</a:t>
            </a:r>
            <a:r>
              <a:rPr lang="ko-KR" altLang="en-US" b="1" dirty="0"/>
              <a:t> </a:t>
            </a:r>
            <a:r>
              <a:rPr lang="en-US" altLang="ko-KR" b="1" dirty="0"/>
              <a:t>Linux)</a:t>
            </a:r>
            <a:r>
              <a:rPr lang="ko-KR" altLang="en-US" b="1" dirty="0"/>
              <a:t>는 보안에 취약한 리눅스를 보호하기 위해 탄생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57562-A25E-4F1F-8E0B-C9B0A18D048C}"/>
              </a:ext>
            </a:extLst>
          </p:cNvPr>
          <p:cNvSpPr txBox="1"/>
          <p:nvPr/>
        </p:nvSpPr>
        <p:spPr>
          <a:xfrm>
            <a:off x="838200" y="2329317"/>
            <a:ext cx="713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강제</a:t>
            </a:r>
            <a:r>
              <a:rPr lang="en-US" altLang="ko-KR" b="1" dirty="0"/>
              <a:t>(Enforcing), </a:t>
            </a:r>
            <a:r>
              <a:rPr lang="ko-KR" altLang="en-US" b="1" dirty="0"/>
              <a:t>허용</a:t>
            </a:r>
            <a:r>
              <a:rPr lang="en-US" altLang="ko-KR" b="1" dirty="0"/>
              <a:t>(Permissive), </a:t>
            </a:r>
            <a:r>
              <a:rPr lang="ko-KR" altLang="en-US" b="1" dirty="0"/>
              <a:t>비활성</a:t>
            </a:r>
            <a:r>
              <a:rPr lang="en-US" altLang="ko-KR" b="1" dirty="0"/>
              <a:t>(Disabled) </a:t>
            </a:r>
            <a:r>
              <a:rPr lang="ko-KR" altLang="en-US" b="1" dirty="0"/>
              <a:t>세 가지 </a:t>
            </a:r>
            <a:r>
              <a:rPr lang="ko-KR" altLang="en-US" b="1" dirty="0" err="1"/>
              <a:t>레벌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379FE-C424-4CCF-A9CD-AC2152CE6A87}"/>
              </a:ext>
            </a:extLst>
          </p:cNvPr>
          <p:cNvSpPr txBox="1"/>
          <p:nvPr/>
        </p:nvSpPr>
        <p:spPr>
          <a:xfrm>
            <a:off x="838200" y="2967946"/>
            <a:ext cx="929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파일인 </a:t>
            </a:r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sysconfig</a:t>
            </a:r>
            <a:r>
              <a:rPr lang="en-US" altLang="ko-KR" b="1" dirty="0"/>
              <a:t>/</a:t>
            </a:r>
            <a:r>
              <a:rPr lang="en-US" altLang="ko-KR" b="1" dirty="0" err="1"/>
              <a:t>selinux</a:t>
            </a:r>
            <a:r>
              <a:rPr lang="ko-KR" altLang="en-US" b="1" dirty="0"/>
              <a:t>를 편집</a:t>
            </a:r>
            <a:r>
              <a:rPr lang="en-US" altLang="ko-KR" b="1" dirty="0"/>
              <a:t> </a:t>
            </a:r>
            <a:r>
              <a:rPr lang="ko-KR" altLang="en-US" b="1" dirty="0"/>
              <a:t>혹은 </a:t>
            </a:r>
            <a:r>
              <a:rPr lang="en-US" altLang="ko-KR" b="1" dirty="0"/>
              <a:t>system-config-</a:t>
            </a:r>
            <a:r>
              <a:rPr lang="en-US" altLang="ko-KR" b="1" dirty="0" err="1"/>
              <a:t>selinux</a:t>
            </a:r>
            <a:r>
              <a:rPr lang="en-US" altLang="ko-KR" b="1" dirty="0"/>
              <a:t> </a:t>
            </a:r>
            <a:r>
              <a:rPr lang="ko-KR" altLang="en-US" b="1" dirty="0"/>
              <a:t>명령으로 실행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55131-3415-424A-88DD-C6BCF8395660}"/>
              </a:ext>
            </a:extLst>
          </p:cNvPr>
          <p:cNvSpPr txBox="1"/>
          <p:nvPr/>
        </p:nvSpPr>
        <p:spPr>
          <a:xfrm>
            <a:off x="838200" y="3894015"/>
            <a:ext cx="853791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작동 방식</a:t>
            </a:r>
            <a:endParaRPr lang="en-US" altLang="ko-KR" sz="2400" b="1" dirty="0"/>
          </a:p>
          <a:p>
            <a:r>
              <a:rPr lang="ko-KR" altLang="en-US" b="1" dirty="0"/>
              <a:t>강제</a:t>
            </a:r>
            <a:r>
              <a:rPr lang="en-US" altLang="ko-KR" b="1" dirty="0"/>
              <a:t>(Enforcing) : </a:t>
            </a:r>
            <a:r>
              <a:rPr lang="ko-KR" altLang="en-US" b="1" dirty="0"/>
              <a:t>시스템 보안에 영향을 미치는 기능이 감지되면 아예 그 기능이</a:t>
            </a:r>
            <a:endParaRPr lang="en-US" altLang="ko-KR" b="1" dirty="0"/>
          </a:p>
          <a:p>
            <a:r>
              <a:rPr lang="ko-KR" altLang="en-US" b="1" dirty="0"/>
              <a:t>작동되지 않도록</a:t>
            </a:r>
            <a:endParaRPr lang="en-US" altLang="ko-KR" b="1" dirty="0"/>
          </a:p>
          <a:p>
            <a:r>
              <a:rPr lang="ko-KR" altLang="en-US" b="1" dirty="0"/>
              <a:t>허용</a:t>
            </a:r>
            <a:r>
              <a:rPr lang="en-US" altLang="ko-KR" b="1" dirty="0"/>
              <a:t>(Permissive) : </a:t>
            </a:r>
            <a:r>
              <a:rPr lang="ko-KR" altLang="en-US" b="1" dirty="0"/>
              <a:t>시스템 보안에 영향을 미치는 기능이 감지되면 허용은 되지만</a:t>
            </a:r>
            <a:endParaRPr lang="en-US" altLang="ko-KR" b="1" dirty="0"/>
          </a:p>
          <a:p>
            <a:r>
              <a:rPr lang="ko-KR" altLang="en-US" b="1" dirty="0"/>
              <a:t>그 내용이 로그에 남음</a:t>
            </a:r>
            <a:endParaRPr lang="en-US" altLang="ko-KR" b="1" dirty="0"/>
          </a:p>
          <a:p>
            <a:r>
              <a:rPr lang="ko-KR" altLang="en-US" b="1" dirty="0"/>
              <a:t>비활성</a:t>
            </a:r>
            <a:r>
              <a:rPr lang="en-US" altLang="ko-KR" b="1" dirty="0"/>
              <a:t>(Disabled) : </a:t>
            </a:r>
            <a:r>
              <a:rPr lang="en-US" altLang="ko-KR" b="1" dirty="0" err="1"/>
              <a:t>SELinux</a:t>
            </a:r>
            <a:r>
              <a:rPr lang="ko-KR" altLang="en-US" b="1" dirty="0"/>
              <a:t>를 사용하지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480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, </a:t>
            </a:r>
            <a:r>
              <a:rPr lang="ko-KR" altLang="en-US" b="1" dirty="0"/>
              <a:t>필터</a:t>
            </a:r>
            <a:r>
              <a:rPr lang="en-US" altLang="ko-KR" b="1" dirty="0"/>
              <a:t>, </a:t>
            </a:r>
            <a:r>
              <a:rPr lang="ko-KR" altLang="en-US" b="1" dirty="0" err="1"/>
              <a:t>리다이렉션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4D145-8B50-4959-AF70-F7C8489B0E90}"/>
              </a:ext>
            </a:extLst>
          </p:cNvPr>
          <p:cNvSpPr txBox="1"/>
          <p:nvPr/>
        </p:nvSpPr>
        <p:spPr>
          <a:xfrm>
            <a:off x="838200" y="1690688"/>
            <a:ext cx="7337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(pipe)</a:t>
            </a:r>
          </a:p>
          <a:p>
            <a:r>
              <a:rPr lang="ko-KR" altLang="en-US" dirty="0"/>
              <a:t>두 개의 프로그램을 연결해 주는 연결통로의 의미</a:t>
            </a:r>
            <a:endParaRPr lang="en-US" altLang="ko-KR" dirty="0"/>
          </a:p>
          <a:p>
            <a:r>
              <a:rPr lang="en-US" altLang="ko-KR" dirty="0"/>
              <a:t>‘|’ </a:t>
            </a:r>
            <a:r>
              <a:rPr lang="ko-KR" altLang="en-US" dirty="0"/>
              <a:t>문자를 사용함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ls -l /</a:t>
            </a:r>
            <a:r>
              <a:rPr lang="en-US" altLang="ko-KR" dirty="0" err="1"/>
              <a:t>etc</a:t>
            </a:r>
            <a:r>
              <a:rPr lang="en-US" altLang="ko-KR" dirty="0"/>
              <a:t> | more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정보가 너무 많아서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한페이지 씩 보고 싶을 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E7A01-B8CF-4795-88E1-D91B879812F9}"/>
              </a:ext>
            </a:extLst>
          </p:cNvPr>
          <p:cNvSpPr txBox="1"/>
          <p:nvPr/>
        </p:nvSpPr>
        <p:spPr>
          <a:xfrm>
            <a:off x="838200" y="3171145"/>
            <a:ext cx="3418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필터</a:t>
            </a:r>
            <a:r>
              <a:rPr lang="en-US" altLang="ko-KR" b="1" dirty="0"/>
              <a:t>(filter)</a:t>
            </a:r>
          </a:p>
          <a:p>
            <a:r>
              <a:rPr lang="ko-KR" altLang="en-US" dirty="0"/>
              <a:t>필요한 것만 걸러 주는 명령어</a:t>
            </a:r>
            <a:endParaRPr lang="en-US" altLang="ko-KR" dirty="0"/>
          </a:p>
          <a:p>
            <a:r>
              <a:rPr lang="en-US" altLang="ko-KR" dirty="0"/>
              <a:t>grep, tail, </a:t>
            </a:r>
            <a:r>
              <a:rPr lang="en-US" altLang="ko-KR" dirty="0" err="1"/>
              <a:t>wc</a:t>
            </a:r>
            <a:r>
              <a:rPr lang="en-US" altLang="ko-KR" dirty="0"/>
              <a:t>, sort, </a:t>
            </a:r>
            <a:r>
              <a:rPr lang="en-US" altLang="ko-KR" dirty="0" err="1"/>
              <a:t>awk</a:t>
            </a:r>
            <a:r>
              <a:rPr lang="en-US" altLang="ko-KR" dirty="0"/>
              <a:t>, sed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ps</a:t>
            </a:r>
            <a:r>
              <a:rPr lang="en-US" altLang="ko-KR" dirty="0"/>
              <a:t>  -</a:t>
            </a:r>
            <a:r>
              <a:rPr lang="en-US" altLang="ko-KR" dirty="0" err="1"/>
              <a:t>ef</a:t>
            </a:r>
            <a:r>
              <a:rPr lang="en-US" altLang="ko-KR" dirty="0"/>
              <a:t> | grep bash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CE53A-9579-4C68-9D95-FED6BF894F10}"/>
              </a:ext>
            </a:extLst>
          </p:cNvPr>
          <p:cNvSpPr txBox="1"/>
          <p:nvPr/>
        </p:nvSpPr>
        <p:spPr>
          <a:xfrm>
            <a:off x="838200" y="4651602"/>
            <a:ext cx="3323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리다이렉션</a:t>
            </a:r>
            <a:r>
              <a:rPr lang="en-US" altLang="ko-KR" b="1" dirty="0"/>
              <a:t>(redirection)</a:t>
            </a:r>
          </a:p>
          <a:p>
            <a:r>
              <a:rPr lang="ko-KR" altLang="en-US" dirty="0"/>
              <a:t>표준 입출력의 방향을 바꿔 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ls –l &gt; list.txt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ls –l &gt;&gt; list.txt (</a:t>
            </a:r>
            <a:r>
              <a:rPr lang="ko-KR" altLang="en-US" dirty="0"/>
              <a:t>내용 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sort &lt; list.txt &gt; out.txt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1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</a:t>
            </a:r>
            <a:r>
              <a:rPr lang="en-US" altLang="ko-KR" b="1" dirty="0"/>
              <a:t>, </a:t>
            </a:r>
            <a:r>
              <a:rPr lang="ko-KR" altLang="en-US" b="1" dirty="0"/>
              <a:t>데몬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0BE4B-BFB9-4613-83A5-A06B19D78323}"/>
              </a:ext>
            </a:extLst>
          </p:cNvPr>
          <p:cNvSpPr txBox="1"/>
          <p:nvPr/>
        </p:nvSpPr>
        <p:spPr>
          <a:xfrm>
            <a:off x="838200" y="1690688"/>
            <a:ext cx="802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정의</a:t>
            </a:r>
            <a:endParaRPr lang="en-US" altLang="ko-KR" b="1" dirty="0"/>
          </a:p>
          <a:p>
            <a:r>
              <a:rPr lang="ko-KR" altLang="en-US" dirty="0"/>
              <a:t>하드디스크에 저장된 실행코드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메모리에 로딩되어 활성화된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AB55C-7EFB-4108-9152-5151F7822935}"/>
              </a:ext>
            </a:extLst>
          </p:cNvPr>
          <p:cNvSpPr txBox="1"/>
          <p:nvPr/>
        </p:nvSpPr>
        <p:spPr>
          <a:xfrm>
            <a:off x="838200" y="2576060"/>
            <a:ext cx="667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포그라운드 프로세스</a:t>
            </a:r>
            <a:endParaRPr lang="en-US" altLang="ko-KR" b="1" dirty="0"/>
          </a:p>
          <a:p>
            <a:r>
              <a:rPr lang="ko-KR" altLang="en-US" dirty="0"/>
              <a:t>실행하면 화면에 나타나서 사용자와 상호작용을 하는 프로세스</a:t>
            </a:r>
            <a:endParaRPr lang="en-US" altLang="ko-KR" dirty="0"/>
          </a:p>
          <a:p>
            <a:r>
              <a:rPr lang="ko-KR" altLang="en-US" dirty="0"/>
              <a:t>대부분의 응용프로그램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E0CD3-8808-497B-9305-5FB0AA93FDAA}"/>
              </a:ext>
            </a:extLst>
          </p:cNvPr>
          <p:cNvSpPr txBox="1"/>
          <p:nvPr/>
        </p:nvSpPr>
        <p:spPr>
          <a:xfrm>
            <a:off x="838200" y="3738431"/>
            <a:ext cx="6266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백그라운드 프로세스</a:t>
            </a:r>
            <a:endParaRPr lang="en-US" altLang="ko-KR" b="1" dirty="0"/>
          </a:p>
          <a:p>
            <a:r>
              <a:rPr lang="ko-KR" altLang="en-US" dirty="0"/>
              <a:t>실행은 되었지만</a:t>
            </a:r>
            <a:r>
              <a:rPr lang="en-US" altLang="ko-KR" dirty="0"/>
              <a:t>, </a:t>
            </a:r>
            <a:r>
              <a:rPr lang="ko-KR" altLang="en-US" dirty="0"/>
              <a:t>화면에 나타나지 않고 실행되는 프로세스</a:t>
            </a:r>
            <a:endParaRPr lang="en-US" altLang="ko-KR" dirty="0"/>
          </a:p>
          <a:p>
            <a:r>
              <a:rPr lang="ko-KR" altLang="en-US" dirty="0"/>
              <a:t>백신 프로그램</a:t>
            </a:r>
            <a:r>
              <a:rPr lang="en-US" altLang="ko-KR" dirty="0"/>
              <a:t>, </a:t>
            </a:r>
            <a:r>
              <a:rPr lang="ko-KR" altLang="en-US" dirty="0"/>
              <a:t>서버 데몬 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2FE37-E1DA-422A-86AB-C4A4C6A33553}"/>
              </a:ext>
            </a:extLst>
          </p:cNvPr>
          <p:cNvSpPr txBox="1"/>
          <p:nvPr/>
        </p:nvSpPr>
        <p:spPr>
          <a:xfrm>
            <a:off x="838200" y="4900802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 번호</a:t>
            </a:r>
            <a:endParaRPr lang="en-US" altLang="ko-KR" b="1" dirty="0"/>
          </a:p>
          <a:p>
            <a:r>
              <a:rPr lang="ko-KR" altLang="en-US" dirty="0"/>
              <a:t>각각의 프로세스에 할당된 고유번호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62553-0D73-4B69-96D0-C96CB8A82B25}"/>
              </a:ext>
            </a:extLst>
          </p:cNvPr>
          <p:cNvSpPr txBox="1"/>
          <p:nvPr/>
        </p:nvSpPr>
        <p:spPr>
          <a:xfrm>
            <a:off x="838200" y="5786174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작업번호</a:t>
            </a:r>
            <a:endParaRPr lang="en-US" altLang="ko-KR" b="1" dirty="0"/>
          </a:p>
          <a:p>
            <a:r>
              <a:rPr lang="ko-KR" altLang="en-US" dirty="0"/>
              <a:t>현재 실행되고 있는 백그라운드 프로세스의 순차번호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065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</a:t>
            </a:r>
            <a:r>
              <a:rPr lang="en-US" altLang="ko-KR" b="1" dirty="0"/>
              <a:t>, </a:t>
            </a:r>
            <a:r>
              <a:rPr lang="ko-KR" altLang="en-US" b="1" dirty="0"/>
              <a:t>데몬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47964-A733-413F-99FF-D8488164807B}"/>
              </a:ext>
            </a:extLst>
          </p:cNvPr>
          <p:cNvSpPr txBox="1"/>
          <p:nvPr/>
        </p:nvSpPr>
        <p:spPr>
          <a:xfrm>
            <a:off x="838200" y="1690688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부모 프로세스와 자식 프로세스</a:t>
            </a:r>
            <a:endParaRPr lang="en-US" altLang="ko-KR" b="1" dirty="0"/>
          </a:p>
          <a:p>
            <a:r>
              <a:rPr lang="ko-KR" altLang="en-US" dirty="0"/>
              <a:t>모든 프로세스는 부모 프로세스를 가지고 있음</a:t>
            </a:r>
            <a:endParaRPr lang="en-US" altLang="ko-KR" dirty="0"/>
          </a:p>
          <a:p>
            <a:r>
              <a:rPr lang="ko-KR" altLang="en-US" dirty="0"/>
              <a:t>부모 프로세스를 </a:t>
            </a:r>
            <a:r>
              <a:rPr lang="en-US" altLang="ko-KR" dirty="0"/>
              <a:t>kill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자식 프로세스도 자동으로 </a:t>
            </a:r>
            <a:r>
              <a:rPr lang="en-US" altLang="ko-KR" dirty="0"/>
              <a:t>kill </a:t>
            </a:r>
            <a:r>
              <a:rPr lang="ko-KR" altLang="en-US" dirty="0"/>
              <a:t>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BFA2-80BA-40A2-BEDD-2E3D44AF86A3}"/>
              </a:ext>
            </a:extLst>
          </p:cNvPr>
          <p:cNvSpPr txBox="1"/>
          <p:nvPr/>
        </p:nvSpPr>
        <p:spPr>
          <a:xfrm>
            <a:off x="838200" y="29673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 관련 명령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E1DFC-AD92-4B8F-BF2E-20CFD0354996}"/>
              </a:ext>
            </a:extLst>
          </p:cNvPr>
          <p:cNvSpPr txBox="1"/>
          <p:nvPr/>
        </p:nvSpPr>
        <p:spPr>
          <a:xfrm>
            <a:off x="838200" y="3364077"/>
            <a:ext cx="5101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ps</a:t>
            </a:r>
            <a:endParaRPr lang="en-US" altLang="ko-KR" b="1" dirty="0"/>
          </a:p>
          <a:p>
            <a:r>
              <a:rPr lang="ko-KR" altLang="en-US" dirty="0"/>
              <a:t>현재 프로세스의 상태를 확인하는 명령어</a:t>
            </a:r>
            <a:endParaRPr lang="en-US" altLang="ko-KR" dirty="0"/>
          </a:p>
          <a:p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ef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grep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프로세스 이름</a:t>
            </a:r>
            <a:r>
              <a:rPr lang="en-US" altLang="ko-KR" dirty="0"/>
              <a:t>&gt; </a:t>
            </a:r>
            <a:r>
              <a:rPr lang="ko-KR" altLang="en-US" dirty="0"/>
              <a:t>을 주로 사용함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ps</a:t>
            </a:r>
            <a:r>
              <a:rPr lang="en-US" altLang="ko-KR" dirty="0"/>
              <a:t> aux | grep &lt;</a:t>
            </a:r>
            <a:r>
              <a:rPr lang="ko-KR" altLang="en-US" dirty="0"/>
              <a:t>프로세스 이름</a:t>
            </a:r>
            <a:r>
              <a:rPr lang="en-US" altLang="ko-KR" dirty="0"/>
              <a:t>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C16D-D99C-405B-A701-6730A0B0EC3A}"/>
              </a:ext>
            </a:extLst>
          </p:cNvPr>
          <p:cNvSpPr txBox="1"/>
          <p:nvPr/>
        </p:nvSpPr>
        <p:spPr>
          <a:xfrm>
            <a:off x="838200" y="471430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kill</a:t>
            </a:r>
          </a:p>
          <a:p>
            <a:r>
              <a:rPr lang="ko-KR" altLang="en-US" dirty="0"/>
              <a:t>프로세스를 강제로 종료하는 명령어</a:t>
            </a:r>
            <a:endParaRPr lang="en-US" altLang="ko-KR" dirty="0"/>
          </a:p>
          <a:p>
            <a:r>
              <a:rPr lang="en-US" altLang="ko-KR" dirty="0"/>
              <a:t>kill -9 &lt;</a:t>
            </a:r>
            <a:r>
              <a:rPr lang="ko-KR" altLang="en-US" dirty="0"/>
              <a:t>프로세스 번호</a:t>
            </a:r>
            <a:r>
              <a:rPr lang="en-US" altLang="ko-KR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B7424-B3F7-490B-823D-8565104AB19F}"/>
              </a:ext>
            </a:extLst>
          </p:cNvPr>
          <p:cNvSpPr txBox="1"/>
          <p:nvPr/>
        </p:nvSpPr>
        <p:spPr>
          <a:xfrm>
            <a:off x="838200" y="5787524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pstree</a:t>
            </a:r>
            <a:endParaRPr lang="en-US" altLang="ko-KR" b="1" dirty="0"/>
          </a:p>
          <a:p>
            <a:r>
              <a:rPr lang="ko-KR" altLang="en-US" dirty="0"/>
              <a:t>부모 프로세스와 자식 프로세스의 관계를 트리 형태로 보여 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1D7E6C-2CC0-4B41-ACEF-DA26868C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62" y="2751223"/>
            <a:ext cx="6716062" cy="6858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01A63B-DEAF-47B8-BB50-F2A63FBAD008}"/>
              </a:ext>
            </a:extLst>
          </p:cNvPr>
          <p:cNvSpPr/>
          <p:nvPr/>
        </p:nvSpPr>
        <p:spPr>
          <a:xfrm>
            <a:off x="4180114" y="2913806"/>
            <a:ext cx="550498" cy="52331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DD523B-A6C6-4C27-A6CA-1C46CEEFC633}"/>
              </a:ext>
            </a:extLst>
          </p:cNvPr>
          <p:cNvSpPr/>
          <p:nvPr/>
        </p:nvSpPr>
        <p:spPr>
          <a:xfrm>
            <a:off x="4811293" y="2913806"/>
            <a:ext cx="550498" cy="523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2EDAE-AF29-4B22-8BB2-8C15FC9154F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935616" y="1980966"/>
            <a:ext cx="3150926" cy="932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A12965-8A19-47E0-88B1-FD08CEF69238}"/>
              </a:ext>
            </a:extLst>
          </p:cNvPr>
          <p:cNvSpPr txBox="1"/>
          <p:nvPr/>
        </p:nvSpPr>
        <p:spPr>
          <a:xfrm>
            <a:off x="4036845" y="3439886"/>
            <a:ext cx="85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자기 자신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85B6F6-935E-4B29-BABD-D1F2BD05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11" y="5050971"/>
            <a:ext cx="3060554" cy="18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3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포그라운드</a:t>
            </a:r>
            <a:r>
              <a:rPr lang="en-US" altLang="ko-KR" b="1" dirty="0"/>
              <a:t>, </a:t>
            </a:r>
            <a:r>
              <a:rPr lang="ko-KR" altLang="en-US" b="1" dirty="0"/>
              <a:t>백그라운드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C38C-F266-43B3-AF21-172722081DB0}"/>
              </a:ext>
            </a:extLst>
          </p:cNvPr>
          <p:cNvSpPr txBox="1"/>
          <p:nvPr/>
        </p:nvSpPr>
        <p:spPr>
          <a:xfrm>
            <a:off x="838200" y="1690688"/>
            <a:ext cx="735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yes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/dev/null </a:t>
            </a:r>
            <a:r>
              <a:rPr lang="en-US" altLang="ko-KR" dirty="0">
                <a:sym typeface="Wingdings" panose="05000000000000000000" pitchFamily="2" charset="2"/>
              </a:rPr>
              <a:t> y</a:t>
            </a:r>
            <a:r>
              <a:rPr lang="ko-KR" altLang="en-US" dirty="0">
                <a:sym typeface="Wingdings" panose="05000000000000000000" pitchFamily="2" charset="2"/>
              </a:rPr>
              <a:t>를 계속 반복하는 것을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이라는 곳에 넣어라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AAB4E-2863-4F8F-B367-9E71F93F9E67}"/>
              </a:ext>
            </a:extLst>
          </p:cNvPr>
          <p:cNvSpPr txBox="1"/>
          <p:nvPr/>
        </p:nvSpPr>
        <p:spPr>
          <a:xfrm>
            <a:off x="838200" y="2184174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새로운 터미널 창을 킨다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E57A1-53FC-4E55-BEAF-134F97EBF8B3}"/>
              </a:ext>
            </a:extLst>
          </p:cNvPr>
          <p:cNvSpPr txBox="1"/>
          <p:nvPr/>
        </p:nvSpPr>
        <p:spPr>
          <a:xfrm>
            <a:off x="838200" y="2677660"/>
            <a:ext cx="580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yes </a:t>
            </a:r>
            <a:r>
              <a:rPr lang="en-US" altLang="ko-KR" dirty="0">
                <a:sym typeface="Wingdings" panose="05000000000000000000" pitchFamily="2" charset="2"/>
              </a:rPr>
              <a:t> yes</a:t>
            </a:r>
            <a:r>
              <a:rPr lang="ko-KR" altLang="en-US" dirty="0">
                <a:sym typeface="Wingdings" panose="05000000000000000000" pitchFamily="2" charset="2"/>
              </a:rPr>
              <a:t>가 실행되고 있는 것을 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7A7CB-0DCF-413B-AC16-7E5EB91F8015}"/>
              </a:ext>
            </a:extLst>
          </p:cNvPr>
          <p:cNvSpPr txBox="1"/>
          <p:nvPr/>
        </p:nvSpPr>
        <p:spPr>
          <a:xfrm>
            <a:off x="838200" y="3171146"/>
            <a:ext cx="838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yes &gt; /dev/null</a:t>
            </a:r>
            <a:r>
              <a:rPr lang="ko-KR" altLang="en-US" dirty="0"/>
              <a:t>을 사용하고 있는 터미널은 지금 포그라운드로 이용하고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A0FDC-0E7C-4F59-9E9F-95A29242515A}"/>
              </a:ext>
            </a:extLst>
          </p:cNvPr>
          <p:cNvSpPr txBox="1"/>
          <p:nvPr/>
        </p:nvSpPr>
        <p:spPr>
          <a:xfrm>
            <a:off x="838200" y="5422089"/>
            <a:ext cx="789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yes &gt; /dev/null &amp; </a:t>
            </a:r>
            <a:r>
              <a:rPr lang="ko-KR" altLang="en-US" dirty="0"/>
              <a:t>로도 할 수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백그라운드로 명령을 실행하겠다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3DE14-CD38-4F52-804E-F14563D652D6}"/>
              </a:ext>
            </a:extLst>
          </p:cNvPr>
          <p:cNvSpPr txBox="1"/>
          <p:nvPr/>
        </p:nvSpPr>
        <p:spPr>
          <a:xfrm>
            <a:off x="838200" y="3664632"/>
            <a:ext cx="204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yes &gt; /dev/null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86660-B8BA-4FAD-85CD-0CFE9460331D}"/>
              </a:ext>
            </a:extLst>
          </p:cNvPr>
          <p:cNvSpPr txBox="1"/>
          <p:nvPr/>
        </p:nvSpPr>
        <p:spPr>
          <a:xfrm>
            <a:off x="838200" y="4158118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Ctrl + Z </a:t>
            </a:r>
            <a:r>
              <a:rPr lang="ko-KR" altLang="en-US" dirty="0"/>
              <a:t>를 누르면 명령어가 정지되고 뒤에서 대기중이다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DF0F3-DF7D-4400-8401-D4F912397C37}"/>
              </a:ext>
            </a:extLst>
          </p:cNvPr>
          <p:cNvSpPr txBox="1"/>
          <p:nvPr/>
        </p:nvSpPr>
        <p:spPr>
          <a:xfrm>
            <a:off x="838200" y="4651604"/>
            <a:ext cx="597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bg</a:t>
            </a:r>
            <a:r>
              <a:rPr lang="ko-KR" altLang="en-US" dirty="0"/>
              <a:t>라는 명령어를 입력해서 대기중인 것을 실행시킨다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물론 나는 다른 작업을 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1DEC3-C81A-456C-9124-9F19AD40E688}"/>
              </a:ext>
            </a:extLst>
          </p:cNvPr>
          <p:cNvSpPr txBox="1"/>
          <p:nvPr/>
        </p:nvSpPr>
        <p:spPr>
          <a:xfrm>
            <a:off x="838200" y="5915575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fg</a:t>
            </a:r>
            <a:r>
              <a:rPr lang="ko-KR" altLang="en-US" dirty="0"/>
              <a:t>라는 명령어를 입력하면 포그라운드로 가져온다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F59CB-A428-4B7A-AFBC-392A78632CB3}"/>
              </a:ext>
            </a:extLst>
          </p:cNvPr>
          <p:cNvSpPr txBox="1"/>
          <p:nvPr/>
        </p:nvSpPr>
        <p:spPr>
          <a:xfrm>
            <a:off x="838200" y="638025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tar </a:t>
            </a:r>
            <a:r>
              <a:rPr lang="ko-KR" altLang="en-US" b="1" dirty="0"/>
              <a:t>하거나 압축할 때 유용</a:t>
            </a:r>
          </a:p>
        </p:txBody>
      </p:sp>
    </p:spTree>
    <p:extLst>
      <p:ext uri="{BB962C8B-B14F-4D97-AF65-F5344CB8AC3E}">
        <p14:creationId xmlns:p14="http://schemas.microsoft.com/office/powerpoint/2010/main" val="3050832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서비스와 소켓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0353-DF70-43A3-8D71-7EB850659FCB}"/>
              </a:ext>
            </a:extLst>
          </p:cNvPr>
          <p:cNvSpPr txBox="1"/>
          <p:nvPr/>
        </p:nvSpPr>
        <p:spPr>
          <a:xfrm>
            <a:off x="838200" y="1690688"/>
            <a:ext cx="8077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서비스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시스템과 독자적으로 구동되어 제공하는 프로세스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웹 서버</a:t>
            </a:r>
            <a:r>
              <a:rPr lang="en-US" altLang="ko-KR" dirty="0"/>
              <a:t>, DB </a:t>
            </a:r>
            <a:r>
              <a:rPr lang="ko-KR" altLang="en-US" dirty="0"/>
              <a:t>서버</a:t>
            </a:r>
            <a:r>
              <a:rPr lang="en-US" altLang="ko-KR" dirty="0"/>
              <a:t>, FTP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및 종료는 대개 </a:t>
            </a:r>
            <a:r>
              <a:rPr lang="en-US" altLang="ko-KR" b="1" dirty="0" err="1"/>
              <a:t>systemctl</a:t>
            </a:r>
            <a:r>
              <a:rPr lang="en-US" altLang="ko-KR" b="1" dirty="0"/>
              <a:t> start/stop/restart</a:t>
            </a:r>
            <a:r>
              <a:rPr lang="en-US" altLang="ko-KR" dirty="0"/>
              <a:t> </a:t>
            </a:r>
            <a:r>
              <a:rPr lang="ko-KR" altLang="en-US" b="1" dirty="0"/>
              <a:t>서비스 이름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r>
              <a:rPr lang="en-US" altLang="ko-KR" dirty="0"/>
              <a:t>(service </a:t>
            </a:r>
            <a:r>
              <a:rPr lang="ko-KR" altLang="en-US" dirty="0"/>
              <a:t>서비스이름 </a:t>
            </a:r>
            <a:r>
              <a:rPr lang="en-US" altLang="ko-KR" dirty="0"/>
              <a:t>start/stop/restart 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서비스의 실행 스크립트 파일은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usr</a:t>
            </a:r>
            <a:r>
              <a:rPr lang="en-US" altLang="ko-KR" dirty="0">
                <a:sym typeface="Wingdings" panose="05000000000000000000" pitchFamily="2" charset="2"/>
              </a:rPr>
              <a:t>/lib/system/system/ </a:t>
            </a:r>
            <a:r>
              <a:rPr lang="ko-KR" altLang="en-US" dirty="0">
                <a:sym typeface="Wingdings" panose="05000000000000000000" pitchFamily="2" charset="2"/>
              </a:rPr>
              <a:t>디렉터리에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서비스이름</a:t>
            </a:r>
            <a:r>
              <a:rPr lang="en-US" altLang="ko-KR" dirty="0">
                <a:sym typeface="Wingdings" panose="05000000000000000000" pitchFamily="2" charset="2"/>
              </a:rPr>
              <a:t>.service’ </a:t>
            </a:r>
            <a:r>
              <a:rPr lang="ko-KR" altLang="en-US" dirty="0">
                <a:sym typeface="Wingdings" panose="05000000000000000000" pitchFamily="2" charset="2"/>
              </a:rPr>
              <a:t>라는 이름으로 확인할 수 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웹 서비스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httpd.service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19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서비스와 소켓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9C7FA-D339-4BAD-99B3-2B465FB057D4}"/>
              </a:ext>
            </a:extLst>
          </p:cNvPr>
          <p:cNvSpPr txBox="1"/>
          <p:nvPr/>
        </p:nvSpPr>
        <p:spPr>
          <a:xfrm>
            <a:off x="838200" y="1690688"/>
            <a:ext cx="9528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소켓</a:t>
            </a:r>
            <a:endParaRPr lang="en-US" altLang="ko-KR" b="1" dirty="0"/>
          </a:p>
          <a:p>
            <a:r>
              <a:rPr lang="ko-KR" altLang="en-US" dirty="0"/>
              <a:t>서비스는 항상 가동되지만</a:t>
            </a:r>
            <a:r>
              <a:rPr lang="en-US" altLang="ko-KR" dirty="0"/>
              <a:t>, </a:t>
            </a:r>
            <a:r>
              <a:rPr lang="ko-KR" altLang="en-US" dirty="0"/>
              <a:t>소켓은 외부에서 특정 서비스를 요청할 경우에 </a:t>
            </a:r>
            <a:r>
              <a:rPr lang="en-US" altLang="ko-KR" dirty="0" err="1"/>
              <a:t>systemd</a:t>
            </a:r>
            <a:r>
              <a:rPr lang="ko-KR" altLang="en-US" dirty="0"/>
              <a:t>가 구동</a:t>
            </a:r>
            <a:endParaRPr lang="en-US" altLang="ko-KR" dirty="0"/>
          </a:p>
          <a:p>
            <a:r>
              <a:rPr lang="ko-KR" altLang="en-US" dirty="0"/>
              <a:t>요청이 끝나면 소켓도 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3205C-5ED5-4383-A60C-75FA7B91B291}"/>
              </a:ext>
            </a:extLst>
          </p:cNvPr>
          <p:cNvSpPr txBox="1"/>
          <p:nvPr/>
        </p:nvSpPr>
        <p:spPr>
          <a:xfrm>
            <a:off x="838200" y="2967335"/>
            <a:ext cx="10480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소켓으로 설정된 서비스를 요청할 때는 처음 연결되는 시간이 앞에서 설명한 서비스에 비교 했을 때</a:t>
            </a:r>
            <a:endParaRPr lang="en-US" altLang="ko-KR" dirty="0"/>
          </a:p>
          <a:p>
            <a:r>
              <a:rPr lang="ko-KR" altLang="en-US" dirty="0"/>
              <a:t>약간 더 걸릴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systemd</a:t>
            </a:r>
            <a:r>
              <a:rPr lang="ko-KR" altLang="en-US" dirty="0"/>
              <a:t>가 서비스를 새로 구동하는 데 시간이 소요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텔넷 서버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8F02E-C358-44E3-8964-B5B5A0FEDA15}"/>
              </a:ext>
            </a:extLst>
          </p:cNvPr>
          <p:cNvSpPr txBox="1"/>
          <p:nvPr/>
        </p:nvSpPr>
        <p:spPr>
          <a:xfrm>
            <a:off x="838200" y="4506112"/>
            <a:ext cx="981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소켓과 관련된 스크립트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usr</a:t>
            </a:r>
            <a:r>
              <a:rPr lang="en-US" altLang="ko-KR" dirty="0">
                <a:sym typeface="Wingdings" panose="05000000000000000000" pitchFamily="2" charset="2"/>
              </a:rPr>
              <a:t>/lib/system/system/ </a:t>
            </a:r>
            <a:r>
              <a:rPr lang="ko-KR" altLang="en-US" dirty="0">
                <a:sym typeface="Wingdings" panose="05000000000000000000" pitchFamily="2" charset="2"/>
              </a:rPr>
              <a:t>디렉터리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소켓이름</a:t>
            </a:r>
            <a:r>
              <a:rPr lang="en-US" altLang="ko-KR" dirty="0">
                <a:sym typeface="Wingdings" panose="05000000000000000000" pitchFamily="2" charset="2"/>
              </a:rPr>
              <a:t>.socket</a:t>
            </a:r>
            <a:r>
              <a:rPr lang="ko-KR" altLang="en-US" dirty="0">
                <a:sym typeface="Wingdings" panose="05000000000000000000" pitchFamily="2" charset="2"/>
              </a:rPr>
              <a:t> 존재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4C032F-7825-43F9-854A-BB24AF41E0C3}"/>
              </a:ext>
            </a:extLst>
          </p:cNvPr>
          <p:cNvSpPr/>
          <p:nvPr/>
        </p:nvSpPr>
        <p:spPr>
          <a:xfrm>
            <a:off x="3943007" y="5444311"/>
            <a:ext cx="43059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서비스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항시 가동</a:t>
            </a:r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800" b="1" dirty="0"/>
              <a:t>소켓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필요할 때만 가동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59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필수 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A32AC-1A7D-4456-BD21-2E620024A14B}"/>
              </a:ext>
            </a:extLst>
          </p:cNvPr>
          <p:cNvSpPr txBox="1"/>
          <p:nvPr/>
        </p:nvSpPr>
        <p:spPr>
          <a:xfrm>
            <a:off x="838200" y="1367522"/>
            <a:ext cx="1888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에디터 사용 </a:t>
            </a:r>
            <a:r>
              <a:rPr lang="en-US" altLang="ko-KR" b="1" dirty="0">
                <a:solidFill>
                  <a:srgbClr val="FF0000"/>
                </a:solidFill>
              </a:rPr>
              <a:t>(Vi)</a:t>
            </a:r>
          </a:p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에디터</a:t>
            </a:r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에디터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5D541-2FC8-44AB-BB58-664CEAABCB7F}"/>
              </a:ext>
            </a:extLst>
          </p:cNvPr>
          <p:cNvSpPr/>
          <p:nvPr/>
        </p:nvSpPr>
        <p:spPr>
          <a:xfrm>
            <a:off x="838200" y="250841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vi </a:t>
            </a:r>
            <a:r>
              <a:rPr lang="ko-KR" altLang="en-US" b="1" dirty="0"/>
              <a:t>에디터</a:t>
            </a:r>
            <a:endParaRPr lang="en-US" altLang="ko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A17C-236F-4C86-9A74-3C5CBD847BCF}"/>
              </a:ext>
            </a:extLst>
          </p:cNvPr>
          <p:cNvSpPr/>
          <p:nvPr/>
        </p:nvSpPr>
        <p:spPr>
          <a:xfrm>
            <a:off x="838200" y="2877751"/>
            <a:ext cx="932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여러 곳에서 </a:t>
            </a:r>
            <a:r>
              <a:rPr lang="en-US" altLang="ko-KR" dirty="0"/>
              <a:t>vi </a:t>
            </a:r>
            <a:r>
              <a:rPr lang="ko-KR" altLang="en-US" dirty="0"/>
              <a:t>에디터를 사용함</a:t>
            </a:r>
            <a:r>
              <a:rPr lang="en-US" altLang="ko-KR" dirty="0"/>
              <a:t>(X</a:t>
            </a:r>
            <a:r>
              <a:rPr lang="ko-KR" altLang="en-US" dirty="0"/>
              <a:t>윈도 뿐만 아니라 </a:t>
            </a:r>
            <a:r>
              <a:rPr lang="en-US" altLang="ko-KR" dirty="0"/>
              <a:t>CLI</a:t>
            </a:r>
            <a:r>
              <a:rPr lang="ko-KR" altLang="en-US" dirty="0"/>
              <a:t>로 되어있는 리눅스 등 많이 사용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CB8C9E-B99B-4366-8DFB-220AFFD8FF62}"/>
              </a:ext>
            </a:extLst>
          </p:cNvPr>
          <p:cNvSpPr/>
          <p:nvPr/>
        </p:nvSpPr>
        <p:spPr>
          <a:xfrm>
            <a:off x="838200" y="3610918"/>
            <a:ext cx="955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여러 곳에서 </a:t>
            </a:r>
            <a:r>
              <a:rPr lang="en-US" altLang="ko-KR" dirty="0"/>
              <a:t>vi </a:t>
            </a:r>
            <a:r>
              <a:rPr lang="ko-KR" altLang="en-US" dirty="0"/>
              <a:t>에디터를 사용함</a:t>
            </a:r>
            <a:r>
              <a:rPr lang="en-US" altLang="ko-KR" dirty="0"/>
              <a:t>(X</a:t>
            </a:r>
            <a:r>
              <a:rPr lang="ko-KR" altLang="en-US" dirty="0"/>
              <a:t>윈도 뿐만 아니라 </a:t>
            </a:r>
            <a:r>
              <a:rPr lang="en-US" altLang="ko-KR" dirty="0"/>
              <a:t>CLI</a:t>
            </a:r>
            <a:r>
              <a:rPr lang="ko-KR" altLang="en-US" dirty="0"/>
              <a:t>로 되어있는 리눅스 등 많이 사용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88FF2-579D-4780-BC76-EDE30DBA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1340"/>
            <a:ext cx="3454402" cy="247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0631A-BBDC-48EE-97DF-D01A15E10B89}"/>
              </a:ext>
            </a:extLst>
          </p:cNvPr>
          <p:cNvSpPr txBox="1"/>
          <p:nvPr/>
        </p:nvSpPr>
        <p:spPr>
          <a:xfrm>
            <a:off x="5320873" y="4975563"/>
            <a:ext cx="5157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터미널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콘솔 </a:t>
            </a:r>
            <a:r>
              <a:rPr lang="en-US" altLang="ko-KR" sz="2400" b="1" dirty="0"/>
              <a:t>: vi</a:t>
            </a:r>
          </a:p>
          <a:p>
            <a:r>
              <a:rPr lang="ko-KR" altLang="en-US" sz="2400" b="1" dirty="0"/>
              <a:t>터미널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콘솔 </a:t>
            </a:r>
            <a:r>
              <a:rPr lang="en-US" altLang="ko-KR" sz="2400" b="1" dirty="0"/>
              <a:t>: vi </a:t>
            </a:r>
            <a:r>
              <a:rPr lang="ko-KR" altLang="en-US" sz="2400" b="1" dirty="0" err="1"/>
              <a:t>새로운파일이름</a:t>
            </a:r>
            <a:r>
              <a:rPr lang="en-US" altLang="ko-KR" sz="2400" b="1" dirty="0"/>
              <a:t>.txt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915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응급 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6782-6084-4F46-99DE-B6006469019E}"/>
              </a:ext>
            </a:extLst>
          </p:cNvPr>
          <p:cNvSpPr txBox="1"/>
          <p:nvPr/>
        </p:nvSpPr>
        <p:spPr>
          <a:xfrm>
            <a:off x="838200" y="1690688"/>
            <a:ext cx="26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root </a:t>
            </a:r>
            <a:r>
              <a:rPr lang="ko-KR" altLang="en-US" b="1" dirty="0"/>
              <a:t>비밀번호 분실 시 </a:t>
            </a:r>
            <a:r>
              <a:rPr lang="en-US" altLang="ko-KR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F3C72-F773-46E0-B307-B9C1EBCB0645}"/>
              </a:ext>
            </a:extLst>
          </p:cNvPr>
          <p:cNvSpPr txBox="1"/>
          <p:nvPr/>
        </p:nvSpPr>
        <p:spPr>
          <a:xfrm>
            <a:off x="838200" y="2060020"/>
            <a:ext cx="8549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부팅시에 </a:t>
            </a:r>
            <a:r>
              <a:rPr lang="en-US" altLang="ko-KR" dirty="0"/>
              <a:t>e </a:t>
            </a:r>
            <a:r>
              <a:rPr lang="ko-KR" altLang="en-US" dirty="0"/>
              <a:t>를 눌러서 편집키로 들어온다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밑으로 내리면 </a:t>
            </a:r>
            <a:r>
              <a:rPr lang="en-US" altLang="ko-KR" dirty="0"/>
              <a:t>linux16 </a:t>
            </a:r>
            <a:r>
              <a:rPr lang="ko-KR" altLang="en-US" dirty="0"/>
              <a:t>이 있을 것이다 그곳에 멈춰서 키보드 </a:t>
            </a:r>
            <a:r>
              <a:rPr lang="en-US" altLang="ko-KR" dirty="0"/>
              <a:t>END</a:t>
            </a:r>
            <a:r>
              <a:rPr lang="ko-KR" altLang="en-US" dirty="0"/>
              <a:t>키를 누른다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rhgb</a:t>
            </a:r>
            <a:r>
              <a:rPr lang="ko-KR" altLang="en-US" dirty="0"/>
              <a:t> </a:t>
            </a:r>
            <a:r>
              <a:rPr lang="en-US" altLang="ko-KR" dirty="0"/>
              <a:t>quiet LANG:ko.KR.UTF-8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지운다</a:t>
            </a:r>
            <a:endParaRPr lang="en-US" altLang="ko-KR" dirty="0"/>
          </a:p>
          <a:p>
            <a:r>
              <a:rPr lang="en-US" altLang="ko-KR" dirty="0"/>
              <a:t>(CentOS 8</a:t>
            </a:r>
            <a:r>
              <a:rPr lang="ko-KR" altLang="en-US" dirty="0"/>
              <a:t>은 </a:t>
            </a:r>
            <a:r>
              <a:rPr lang="en-US" altLang="ko-KR" dirty="0" err="1"/>
              <a:t>rhgb</a:t>
            </a:r>
            <a:r>
              <a:rPr lang="ko-KR" altLang="en-US" dirty="0"/>
              <a:t> </a:t>
            </a:r>
            <a:r>
              <a:rPr lang="en-US" altLang="ko-KR" dirty="0"/>
              <a:t>quiet </a:t>
            </a:r>
            <a:r>
              <a:rPr lang="ko-KR" altLang="en-US" dirty="0"/>
              <a:t>만 있는 것 같다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그 다음 </a:t>
            </a:r>
            <a:r>
              <a:rPr lang="en-US" altLang="ko-KR" dirty="0" err="1"/>
              <a:t>init</a:t>
            </a:r>
            <a:r>
              <a:rPr lang="en-US" altLang="ko-KR" dirty="0"/>
              <a:t>=/bin/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를 친다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ctrl + Z </a:t>
            </a:r>
            <a:r>
              <a:rPr lang="ko-KR" altLang="en-US" dirty="0"/>
              <a:t>로 </a:t>
            </a:r>
            <a:r>
              <a:rPr lang="ko-KR" altLang="en-US" dirty="0" err="1"/>
              <a:t>다시시작된다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passwd</a:t>
            </a:r>
            <a:r>
              <a:rPr lang="ko-KR" altLang="en-US" dirty="0"/>
              <a:t>로 패스워드를 수정한다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sh</a:t>
            </a:r>
            <a:r>
              <a:rPr lang="ko-KR" altLang="en-US" dirty="0"/>
              <a:t>가 </a:t>
            </a:r>
            <a:r>
              <a:rPr lang="en-US" altLang="ko-KR" dirty="0" err="1"/>
              <a:t>readonly</a:t>
            </a:r>
            <a:r>
              <a:rPr lang="ko-KR" altLang="en-US" dirty="0"/>
              <a:t>여서 이것도 수정 필요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mount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 err="1"/>
              <a:t>remount,rw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passwd</a:t>
            </a:r>
            <a:r>
              <a:rPr lang="ko-KR" altLang="en-US" dirty="0"/>
              <a:t>로 패스워드를 수정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다시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768F1-D84F-4FA7-B5CA-20A0E400A123}"/>
              </a:ext>
            </a:extLst>
          </p:cNvPr>
          <p:cNvSpPr txBox="1"/>
          <p:nvPr/>
        </p:nvSpPr>
        <p:spPr>
          <a:xfrm>
            <a:off x="1661132" y="5721073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누구든지 이렇게 할 수 있기 때문에</a:t>
            </a:r>
            <a:r>
              <a:rPr lang="en-US" altLang="ko-KR" b="1" dirty="0"/>
              <a:t>! CMOS? </a:t>
            </a:r>
            <a:r>
              <a:rPr lang="ko-KR" altLang="en-US" b="1" dirty="0"/>
              <a:t>같은 그것 비밀번호 걸어 놓아야 한다</a:t>
            </a:r>
            <a:r>
              <a:rPr lang="en-US" altLang="ko-KR" b="1" dirty="0"/>
              <a:t>!!</a:t>
            </a:r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부팅 시 </a:t>
            </a:r>
            <a:r>
              <a:rPr lang="en-US" altLang="ko-KR" b="1" dirty="0"/>
              <a:t>e </a:t>
            </a:r>
            <a:r>
              <a:rPr lang="ko-KR" altLang="en-US" b="1" dirty="0"/>
              <a:t>누르는 것 비밀번호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E0D731-401B-4C48-8897-0AAF9918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34" y="3314425"/>
            <a:ext cx="3468633" cy="18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9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GRUB </a:t>
            </a:r>
            <a:r>
              <a:rPr lang="ko-KR" altLang="en-US" b="1" dirty="0" err="1"/>
              <a:t>부트로더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68CA8-0CE0-4FC1-A704-4DD3044F51DB}"/>
              </a:ext>
            </a:extLst>
          </p:cNvPr>
          <p:cNvSpPr txBox="1"/>
          <p:nvPr/>
        </p:nvSpPr>
        <p:spPr>
          <a:xfrm>
            <a:off x="838200" y="1690688"/>
            <a:ext cx="7723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GRUB </a:t>
            </a:r>
            <a:r>
              <a:rPr lang="ko-KR" altLang="en-US" b="1" dirty="0" err="1"/>
              <a:t>부트로더의</a:t>
            </a:r>
            <a:r>
              <a:rPr lang="ko-KR" altLang="en-US" b="1" dirty="0"/>
              <a:t> 특징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부트 정보를 사용자가 임의로 변경해 부팅할 수가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여러 가지 운영체제와 멀티부팅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대화형 설정을 제공해줘서</a:t>
            </a:r>
            <a:r>
              <a:rPr lang="en-US" altLang="ko-KR" dirty="0"/>
              <a:t>, </a:t>
            </a:r>
            <a:r>
              <a:rPr lang="ko-KR" altLang="en-US" dirty="0"/>
              <a:t>커널의 경로와 파일 이름만 알면 부팅 가능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BBBC9-B4DC-4059-B8C9-ED85A4ED686A}"/>
              </a:ext>
            </a:extLst>
          </p:cNvPr>
          <p:cNvSpPr txBox="1"/>
          <p:nvPr/>
        </p:nvSpPr>
        <p:spPr>
          <a:xfrm>
            <a:off x="838200" y="3214688"/>
            <a:ext cx="7686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GRUB2</a:t>
            </a:r>
            <a:r>
              <a:rPr lang="ko-KR" altLang="en-US" b="1" dirty="0"/>
              <a:t>의 장점 </a:t>
            </a:r>
            <a:r>
              <a:rPr lang="en-US" altLang="ko-KR" b="1" dirty="0"/>
              <a:t>(</a:t>
            </a:r>
            <a:r>
              <a:rPr lang="ko-KR" altLang="en-US" b="1" dirty="0"/>
              <a:t>지금 발전돼서 </a:t>
            </a:r>
            <a:r>
              <a:rPr lang="en-US" altLang="ko-KR" b="1" dirty="0"/>
              <a:t>2 </a:t>
            </a:r>
            <a:r>
              <a:rPr lang="ko-KR" altLang="en-US" b="1" dirty="0"/>
              <a:t>이다</a:t>
            </a:r>
            <a:r>
              <a:rPr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shell </a:t>
            </a:r>
            <a:r>
              <a:rPr lang="ko-KR" altLang="en-US" dirty="0"/>
              <a:t>스크립트를 지원함으로써 조건식과 함수를 사용할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모듈을 로드 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그래픽 부트 메뉴를 지원하여</a:t>
            </a:r>
            <a:r>
              <a:rPr lang="en-US" altLang="ko-KR" dirty="0"/>
              <a:t>, </a:t>
            </a:r>
            <a:r>
              <a:rPr lang="ko-KR" altLang="en-US" dirty="0"/>
              <a:t>부트 </a:t>
            </a:r>
            <a:r>
              <a:rPr lang="ko-KR" altLang="en-US" dirty="0" err="1"/>
              <a:t>스플래시</a:t>
            </a:r>
            <a:r>
              <a:rPr lang="en-US" altLang="ko-KR" dirty="0"/>
              <a:t>(</a:t>
            </a:r>
            <a:r>
              <a:rPr lang="en-US" altLang="ko-KR" dirty="0" err="1"/>
              <a:t>bootsplash</a:t>
            </a:r>
            <a:r>
              <a:rPr lang="en-US" altLang="ko-KR" dirty="0"/>
              <a:t>) </a:t>
            </a:r>
            <a:r>
              <a:rPr lang="ko-KR" altLang="en-US" dirty="0"/>
              <a:t>성능이 개선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ISO </a:t>
            </a:r>
            <a:r>
              <a:rPr lang="ko-KR" altLang="en-US" dirty="0"/>
              <a:t>이미지를 이용해서 바로 부팅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B1080-E8E3-4143-B17A-15571BEE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34" y="4757104"/>
            <a:ext cx="3468633" cy="18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43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GRUB </a:t>
            </a:r>
            <a:r>
              <a:rPr lang="ko-KR" altLang="en-US" b="1" dirty="0" err="1"/>
              <a:t>부트로더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27CEF-23F2-4A25-8097-5B96A9C2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421"/>
            <a:ext cx="8200136" cy="1568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5A9C6-E6F8-4680-A39D-15841EF59C3F}"/>
              </a:ext>
            </a:extLst>
          </p:cNvPr>
          <p:cNvSpPr txBox="1"/>
          <p:nvPr/>
        </p:nvSpPr>
        <p:spPr>
          <a:xfrm>
            <a:off x="838200" y="3429000"/>
            <a:ext cx="265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/default/grub</a:t>
            </a:r>
            <a:r>
              <a:rPr lang="ko-KR" altLang="en-US" b="1" dirty="0"/>
              <a:t> 파일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04AE1D-01E8-41FE-A9E2-7CAAABE9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8332"/>
            <a:ext cx="7239000" cy="28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11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GRUB </a:t>
            </a:r>
            <a:r>
              <a:rPr lang="ko-KR" altLang="en-US" b="1" dirty="0" err="1"/>
              <a:t>부트로더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80256-761A-4BCB-813B-8FAB89AF8BF0}"/>
              </a:ext>
            </a:extLst>
          </p:cNvPr>
          <p:cNvSpPr txBox="1"/>
          <p:nvPr/>
        </p:nvSpPr>
        <p:spPr>
          <a:xfrm>
            <a:off x="838200" y="169068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부트로더</a:t>
            </a:r>
            <a:r>
              <a:rPr lang="ko-KR" altLang="en-US" b="1" dirty="0"/>
              <a:t> 살짝 조정 </a:t>
            </a:r>
            <a:r>
              <a:rPr lang="en-US" altLang="ko-KR" b="1" dirty="0"/>
              <a:t>(</a:t>
            </a:r>
            <a:r>
              <a:rPr lang="ko-KR" altLang="en-US" b="1" dirty="0"/>
              <a:t>시간 등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BF459-F1A8-4EBF-8F55-69DE6F0617AF}"/>
              </a:ext>
            </a:extLst>
          </p:cNvPr>
          <p:cNvGrpSpPr/>
          <p:nvPr/>
        </p:nvGrpSpPr>
        <p:grpSpPr>
          <a:xfrm>
            <a:off x="1436370" y="2301192"/>
            <a:ext cx="9319260" cy="1053136"/>
            <a:chOff x="1436370" y="3087098"/>
            <a:chExt cx="9319260" cy="10531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1B81DC-EBD9-4A6E-8B8F-3856E8A8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370" y="3087098"/>
              <a:ext cx="9319260" cy="6838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D89DA5-ADE1-40E8-9CA5-507C7D194A7B}"/>
                </a:ext>
              </a:extLst>
            </p:cNvPr>
            <p:cNvSpPr txBox="1"/>
            <p:nvPr/>
          </p:nvSpPr>
          <p:spPr>
            <a:xfrm>
              <a:off x="4842291" y="3770902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이렇게 해야 </a:t>
              </a:r>
              <a:r>
                <a:rPr lang="ko-KR" altLang="en-US" b="1"/>
                <a:t>적용 가능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D45519D-8002-4822-B6FF-C1B8F1B6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07" y="4214914"/>
            <a:ext cx="3951328" cy="12980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CAEA08-98CC-4ECE-9D61-FA747C4EC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69" y="5646942"/>
            <a:ext cx="9319259" cy="622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58A95-8674-4466-8881-56E24B5C2F36}"/>
              </a:ext>
            </a:extLst>
          </p:cNvPr>
          <p:cNvSpPr txBox="1"/>
          <p:nvPr/>
        </p:nvSpPr>
        <p:spPr>
          <a:xfrm>
            <a:off x="838200" y="3739794"/>
            <a:ext cx="817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부트로더</a:t>
            </a:r>
            <a:r>
              <a:rPr lang="ko-KR" altLang="en-US" b="1" dirty="0"/>
              <a:t> 비밀번호 적용 </a:t>
            </a:r>
            <a:r>
              <a:rPr lang="en-US" altLang="ko-KR" b="1" dirty="0">
                <a:sym typeface="Wingdings" panose="05000000000000000000" pitchFamily="2" charset="2"/>
              </a:rPr>
              <a:t> /</a:t>
            </a:r>
            <a:r>
              <a:rPr lang="en-US" altLang="ko-KR" b="1" dirty="0" err="1">
                <a:sym typeface="Wingdings" panose="05000000000000000000" pitchFamily="2" charset="2"/>
              </a:rPr>
              <a:t>etc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grub.d</a:t>
            </a:r>
            <a:r>
              <a:rPr lang="en-US" altLang="ko-KR" b="1" dirty="0">
                <a:sym typeface="Wingdings" panose="05000000000000000000" pitchFamily="2" charset="2"/>
              </a:rPr>
              <a:t>/00_header</a:t>
            </a:r>
            <a:r>
              <a:rPr lang="ko-KR" altLang="en-US" b="1" dirty="0">
                <a:sym typeface="Wingdings" panose="05000000000000000000" pitchFamily="2" charset="2"/>
              </a:rPr>
              <a:t>에 들어가서 맨 밑에 설정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7F1D26-B928-4241-8814-CCA48249F661}"/>
              </a:ext>
            </a:extLst>
          </p:cNvPr>
          <p:cNvSpPr/>
          <p:nvPr/>
        </p:nvSpPr>
        <p:spPr>
          <a:xfrm>
            <a:off x="5842001" y="462160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0A46C-0C79-495B-8BA4-67CB2A03A418}"/>
              </a:ext>
            </a:extLst>
          </p:cNvPr>
          <p:cNvSpPr txBox="1"/>
          <p:nvPr/>
        </p:nvSpPr>
        <p:spPr>
          <a:xfrm>
            <a:off x="7034469" y="454075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&lt;&lt; EOF </a:t>
            </a:r>
            <a:r>
              <a:rPr lang="ko-KR" altLang="en-US" dirty="0"/>
              <a:t>의미는</a:t>
            </a:r>
            <a:endParaRPr lang="en-US" altLang="ko-KR" dirty="0"/>
          </a:p>
          <a:p>
            <a:r>
              <a:rPr lang="en-US" altLang="ko-KR" dirty="0"/>
              <a:t>EOF</a:t>
            </a:r>
            <a:r>
              <a:rPr lang="ko-KR" altLang="en-US" dirty="0"/>
              <a:t>가 나올 때까지 여러 줄 입력가능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68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8ECC-A719-4C90-8500-9C0E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커널 컴파일</a:t>
            </a:r>
            <a:r>
              <a:rPr lang="en-US" altLang="ko-KR" b="1" dirty="0"/>
              <a:t>(</a:t>
            </a:r>
            <a:r>
              <a:rPr lang="ko-KR" altLang="en-US" b="1" dirty="0"/>
              <a:t>업그레이드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50513-B07C-4D64-B498-12FBD931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1466565"/>
            <a:ext cx="9076268" cy="5177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0F5EA-178C-417E-92BA-8DC160CC8ED2}"/>
              </a:ext>
            </a:extLst>
          </p:cNvPr>
          <p:cNvSpPr txBox="1"/>
          <p:nvPr/>
        </p:nvSpPr>
        <p:spPr>
          <a:xfrm>
            <a:off x="5191393" y="3197423"/>
            <a:ext cx="180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wget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다운로드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CD2E7-510B-4F73-9443-64A59CBFDE37}"/>
              </a:ext>
            </a:extLst>
          </p:cNvPr>
          <p:cNvSpPr txBox="1"/>
          <p:nvPr/>
        </p:nvSpPr>
        <p:spPr>
          <a:xfrm>
            <a:off x="7976262" y="3859818"/>
            <a:ext cx="35065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컴파일을 위한 패키지 설치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yum –y install </a:t>
            </a:r>
            <a:r>
              <a:rPr lang="en-US" altLang="ko-KR" sz="1400" b="1" dirty="0" err="1"/>
              <a:t>gcc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gcc-c</a:t>
            </a:r>
            <a:r>
              <a:rPr lang="en-US" altLang="ko-KR" sz="1400" b="1" dirty="0"/>
              <a:t>++ qt qt-</a:t>
            </a:r>
            <a:r>
              <a:rPr lang="en-US" altLang="ko-KR" sz="1400" b="1" dirty="0" err="1"/>
              <a:t>devel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총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0171E-87A7-4B81-993E-0C89C032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833" y="291279"/>
            <a:ext cx="3156299" cy="518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4827D2-1C60-49C2-9A36-78294FA4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833" y="1022131"/>
            <a:ext cx="3156299" cy="85093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60E13B-38C1-4B84-9E57-E8ED5011B471}"/>
              </a:ext>
            </a:extLst>
          </p:cNvPr>
          <p:cNvCxnSpPr>
            <a:stCxn id="6" idx="1"/>
          </p:cNvCxnSpPr>
          <p:nvPr/>
        </p:nvCxnSpPr>
        <p:spPr>
          <a:xfrm flipH="1">
            <a:off x="3572933" y="550288"/>
            <a:ext cx="5048900" cy="353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33C363-7FE6-4792-A5C8-0E62FC92896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32783" y="1447598"/>
            <a:ext cx="4989050" cy="265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CA86D-99FB-418D-AD8C-DFA953AEE335}"/>
              </a:ext>
            </a:extLst>
          </p:cNvPr>
          <p:cNvSpPr txBox="1"/>
          <p:nvPr/>
        </p:nvSpPr>
        <p:spPr>
          <a:xfrm>
            <a:off x="2397947" y="6492875"/>
            <a:ext cx="739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make; make </a:t>
            </a:r>
            <a:r>
              <a:rPr lang="en-US" altLang="ko-KR" sz="1400" b="1" dirty="0" err="1"/>
              <a:t>module_install</a:t>
            </a:r>
            <a:r>
              <a:rPr lang="en-US" altLang="ko-KR" sz="1400" b="1" dirty="0"/>
              <a:t>; make install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ko-KR" altLang="en-US" sz="1400" b="1" dirty="0" err="1">
                <a:sym typeface="Wingdings" panose="05000000000000000000" pitchFamily="2" charset="2"/>
              </a:rPr>
              <a:t>새미콜론을</a:t>
            </a:r>
            <a:r>
              <a:rPr lang="ko-KR" altLang="en-US" sz="1400" b="1" dirty="0">
                <a:sym typeface="Wingdings" panose="05000000000000000000" pitchFamily="2" charset="2"/>
              </a:rPr>
              <a:t> 붙이면 다 실행 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ym typeface="Wingdings" panose="05000000000000000000" pitchFamily="2" charset="2"/>
              </a:rPr>
              <a:t>몇시간 걸림</a:t>
            </a:r>
            <a:r>
              <a:rPr lang="en-US" altLang="ko-KR" sz="1400" b="1" dirty="0">
                <a:sym typeface="Wingdings" panose="05000000000000000000" pitchFamily="2" charset="2"/>
              </a:rPr>
              <a:t>…)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835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 </a:t>
            </a:r>
            <a:r>
              <a:rPr lang="ko-KR" altLang="en-US" b="1" dirty="0"/>
              <a:t>에디터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44760-AA65-4BA4-BDF6-4F29B865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406208"/>
            <a:ext cx="9875520" cy="4632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F24AE-38A7-4C22-9B0B-C3CFCCECB575}"/>
              </a:ext>
            </a:extLst>
          </p:cNvPr>
          <p:cNvSpPr txBox="1"/>
          <p:nvPr/>
        </p:nvSpPr>
        <p:spPr>
          <a:xfrm>
            <a:off x="3247303" y="6150406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저장 시 이름 설정 </a:t>
            </a:r>
            <a:r>
              <a:rPr lang="en-US" altLang="ko-KR" sz="2400" b="1" dirty="0">
                <a:sym typeface="Wingdings" panose="05000000000000000000" pitchFamily="2" charset="2"/>
              </a:rPr>
              <a:t> :w </a:t>
            </a:r>
            <a:r>
              <a:rPr lang="ko-KR" altLang="en-US" sz="2400" b="1" dirty="0">
                <a:sym typeface="Wingdings" panose="05000000000000000000" pitchFamily="2" charset="2"/>
              </a:rPr>
              <a:t>파일이름 </a:t>
            </a:r>
            <a:r>
              <a:rPr lang="en-US" altLang="ko-KR" sz="2400" b="1" dirty="0">
                <a:sym typeface="Wingdings" panose="05000000000000000000" pitchFamily="2" charset="2"/>
              </a:rPr>
              <a:t></a:t>
            </a:r>
            <a:r>
              <a:rPr lang="ko-KR" altLang="en-US" sz="2400" b="1" dirty="0"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ym typeface="Wingdings" panose="05000000000000000000" pitchFamily="2" charset="2"/>
              </a:rPr>
              <a:t>:q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21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 </a:t>
            </a:r>
            <a:r>
              <a:rPr lang="ko-KR" altLang="en-US" b="1" dirty="0"/>
              <a:t>에디터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A5D7B-FFB9-402F-A4D0-8C747F73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82694" cy="28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C27DD-FC74-423B-9031-62FF348064D0}"/>
              </a:ext>
            </a:extLst>
          </p:cNvPr>
          <p:cNvSpPr txBox="1"/>
          <p:nvPr/>
        </p:nvSpPr>
        <p:spPr>
          <a:xfrm>
            <a:off x="838200" y="4943792"/>
            <a:ext cx="1016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에디터가 강제로 종료됐을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임시파일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지우기 </a:t>
            </a:r>
            <a:r>
              <a:rPr lang="en-US" altLang="ko-KR" dirty="0">
                <a:sym typeface="Wingdings" panose="05000000000000000000" pitchFamily="2" charset="2"/>
              </a:rPr>
              <a:t> .</a:t>
            </a:r>
            <a:r>
              <a:rPr lang="en-US" altLang="ko-KR" dirty="0" err="1">
                <a:sym typeface="Wingdings" panose="05000000000000000000" pitchFamily="2" charset="2"/>
              </a:rPr>
              <a:t>swp</a:t>
            </a:r>
            <a:r>
              <a:rPr lang="ko-KR" altLang="en-US" dirty="0">
                <a:sym typeface="Wingdings" panose="05000000000000000000" pitchFamily="2" charset="2"/>
              </a:rPr>
              <a:t>라는 숨김 파일 있음 그거 삭제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터미널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콘솔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ls –a (</a:t>
            </a:r>
            <a:r>
              <a:rPr lang="ko-KR" altLang="en-US" dirty="0">
                <a:sym typeface="Wingdings" panose="05000000000000000000" pitchFamily="2" charset="2"/>
              </a:rPr>
              <a:t>숨김 파일 이름확인</a:t>
            </a:r>
            <a:r>
              <a:rPr lang="en-US" altLang="ko-KR" dirty="0">
                <a:sym typeface="Wingdings" panose="05000000000000000000" pitchFamily="2" charset="2"/>
              </a:rPr>
              <a:t>)  rm –f </a:t>
            </a:r>
            <a:r>
              <a:rPr lang="ko-KR" altLang="en-US" dirty="0">
                <a:sym typeface="Wingdings" panose="05000000000000000000" pitchFamily="2" charset="2"/>
              </a:rPr>
              <a:t>숨김 파일 이름 </a:t>
            </a:r>
            <a:r>
              <a:rPr lang="en-US" altLang="ko-KR" dirty="0">
                <a:sym typeface="Wingdings" panose="05000000000000000000" pitchFamily="2" charset="2"/>
              </a:rPr>
              <a:t> vi</a:t>
            </a:r>
            <a:r>
              <a:rPr lang="ko-KR" altLang="en-US" dirty="0">
                <a:sym typeface="Wingdings" panose="05000000000000000000" pitchFamily="2" charset="2"/>
              </a:rPr>
              <a:t>로 다시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59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25DC-A6B0-434D-9C70-27D4D86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 </a:t>
            </a:r>
            <a:r>
              <a:rPr lang="ko-KR" altLang="en-US" b="1" dirty="0"/>
              <a:t>에디터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EE6CF-1580-43AD-BB13-940DC06B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9" y="1434394"/>
            <a:ext cx="7135221" cy="5058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C4626F-2FAD-4781-99DD-6DB29498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21" y="1434394"/>
            <a:ext cx="3982720" cy="281667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C30F61-C87D-4593-A501-9EFD25810942}"/>
              </a:ext>
            </a:extLst>
          </p:cNvPr>
          <p:cNvCxnSpPr/>
          <p:nvPr/>
        </p:nvCxnSpPr>
        <p:spPr>
          <a:xfrm>
            <a:off x="6096000" y="1991360"/>
            <a:ext cx="18774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4263</Words>
  <Application>Microsoft Office PowerPoint</Application>
  <PresentationFormat>와이드스크린</PresentationFormat>
  <Paragraphs>686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맑은 고딕</vt:lpstr>
      <vt:lpstr>Arial</vt:lpstr>
      <vt:lpstr>Wingdings</vt:lpstr>
      <vt:lpstr>Office 테마</vt:lpstr>
      <vt:lpstr>Linux</vt:lpstr>
      <vt:lpstr>Linux 필수 개념</vt:lpstr>
      <vt:lpstr>Linux 필수 개념</vt:lpstr>
      <vt:lpstr>Linux 필수 개념</vt:lpstr>
      <vt:lpstr>Linux 필수 개념</vt:lpstr>
      <vt:lpstr>Linux 필수 개념</vt:lpstr>
      <vt:lpstr>vi 에디터</vt:lpstr>
      <vt:lpstr>vi 에디터</vt:lpstr>
      <vt:lpstr>vi 에디터</vt:lpstr>
      <vt:lpstr>Linux 필수 개념</vt:lpstr>
      <vt:lpstr>마운트  (연결)</vt:lpstr>
      <vt:lpstr>마운트  (연결)</vt:lpstr>
      <vt:lpstr>리눅스 기본 명령어</vt:lpstr>
      <vt:lpstr>리눅스 기본 명령어</vt:lpstr>
      <vt:lpstr>리눅스 기본 명령어</vt:lpstr>
      <vt:lpstr>사용자와 그룹</vt:lpstr>
      <vt:lpstr>사용자와 그룹</vt:lpstr>
      <vt:lpstr>사용자와 그룹</vt:lpstr>
      <vt:lpstr>사용자와 그룹</vt:lpstr>
      <vt:lpstr>사용자와 그룹</vt:lpstr>
      <vt:lpstr>사용자와 그룹</vt:lpstr>
      <vt:lpstr>사용자와 그룹</vt:lpstr>
      <vt:lpstr>파일의 소유와 허가권</vt:lpstr>
      <vt:lpstr>파일의 소유와 허가권</vt:lpstr>
      <vt:lpstr>파일의 소유와 허가권</vt:lpstr>
      <vt:lpstr>파일의 링크 (2가지)</vt:lpstr>
      <vt:lpstr>파일의 링크 (2가지)</vt:lpstr>
      <vt:lpstr>프로그램 설치를 위한 RPM</vt:lpstr>
      <vt:lpstr>프로그램 설치를 위한 RPM</vt:lpstr>
      <vt:lpstr>프로그램 설치를 위한 RPM</vt:lpstr>
      <vt:lpstr>프로그램 설치를 위한 RPM</vt:lpstr>
      <vt:lpstr>프로그램 설치를 위한 YUM</vt:lpstr>
      <vt:lpstr>프로그램 설치를 위한 YUM</vt:lpstr>
      <vt:lpstr>YUM 고급 사용법</vt:lpstr>
      <vt:lpstr>YUM 고급 사용법</vt:lpstr>
      <vt:lpstr>YUM 고급 사용법</vt:lpstr>
      <vt:lpstr>YUM 고급 사용법</vt:lpstr>
      <vt:lpstr>YUM 고급 사용법</vt:lpstr>
      <vt:lpstr>YUM 고급 사용법</vt:lpstr>
      <vt:lpstr>파일 압축과 묶기</vt:lpstr>
      <vt:lpstr>파일 압축과 묶기</vt:lpstr>
      <vt:lpstr>파일 찾기</vt:lpstr>
      <vt:lpstr>시스템 설정</vt:lpstr>
      <vt:lpstr>CRON과 AT</vt:lpstr>
      <vt:lpstr>CRON과 AT</vt:lpstr>
      <vt:lpstr>CRON과 AT</vt:lpstr>
      <vt:lpstr>CRON과 AT</vt:lpstr>
      <vt:lpstr>네트워크 관련 필수 개념</vt:lpstr>
      <vt:lpstr>네트워크 관련 필수 개념</vt:lpstr>
      <vt:lpstr>중요한 네트워크 관련 명령어</vt:lpstr>
      <vt:lpstr>중요한 네트워크 관련 명령어</vt:lpstr>
      <vt:lpstr>네트워크 설정과 관련된 주요 파일</vt:lpstr>
      <vt:lpstr>네트워크 보안을 위한 SELinux</vt:lpstr>
      <vt:lpstr>파이프, 필터, 리다이렉션</vt:lpstr>
      <vt:lpstr>프로세스, 데몬</vt:lpstr>
      <vt:lpstr>프로세스, 데몬</vt:lpstr>
      <vt:lpstr>포그라운드, 백그라운드 실습</vt:lpstr>
      <vt:lpstr>서비스와 소켓</vt:lpstr>
      <vt:lpstr>서비스와 소켓</vt:lpstr>
      <vt:lpstr>응급 복구</vt:lpstr>
      <vt:lpstr>GRUB 부트로더</vt:lpstr>
      <vt:lpstr>GRUB 부트로더</vt:lpstr>
      <vt:lpstr>GRUB 부트로더</vt:lpstr>
      <vt:lpstr>커널 컴파일(업그레이드)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634</cp:revision>
  <dcterms:created xsi:type="dcterms:W3CDTF">2020-02-17T01:17:06Z</dcterms:created>
  <dcterms:modified xsi:type="dcterms:W3CDTF">2020-02-19T02:15:03Z</dcterms:modified>
</cp:coreProperties>
</file>