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DD97F-682F-42A3-83F5-B4DDF0D5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75ACB-0AD9-44A2-8076-290E706F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A3848-6389-44C5-B414-9F4B505B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E0F1F-BD9A-4BD1-8DBC-691EDE76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EE09B-D785-4290-8DC5-EF6DB6A9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2AEEB-E3C9-418F-B897-AFF3615D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20993-2F47-47E6-AEB3-746465CDD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E9B26-A0FE-415C-BF23-90C4BD1D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AD719-2A66-45D4-A944-48920289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E5EF2-D206-4AC8-A240-5AF73B2E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8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63A6EA-AC1F-462A-BAE0-517664E9B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15A35D-310A-47A4-963F-00C96760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D911F-FA75-40EE-8BB3-51305CEC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4927C-3629-4AA5-B2FD-B011D27C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C0DEA-5EFE-4FAB-9522-C67B60F3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7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A6D03-FFCE-4EFA-91C9-73D0B8FF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47341-1159-4808-B66F-E96B25B5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09740-AEB1-40ED-86A3-4F5461C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6E982-4743-4A41-89C2-DBCA3C59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FF911-5A43-441A-9B62-759118D2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0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8228B-9400-4E28-A2C9-0A7CF9CE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CB12C-8E0F-43D8-A0EC-443F522F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FCF3A-60BB-4BB6-90F5-C0A6519A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3D533-0607-4977-BBD4-D455B445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AD181-161E-4BF6-8E7B-8A1A112D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3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9C4A-AAE8-4C96-9388-86CBE3DB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FA8E9-E4E8-47DF-B51A-CC41EF403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55EB75-495A-4D8A-AFB5-69EE18526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C8979-8C91-4A94-8CE0-638D8A9D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59714-8092-4BD1-A853-CDE44BDB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45C76-F535-4A94-A981-CBE1FB93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8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FA99-D17A-46E9-831D-6E122932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5C2BC-7828-4ADF-BA21-6C658E57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0522C-608E-426B-A942-6910DB0B0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E86432-ABF6-4057-B828-B47C946CE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BA556-3A21-42AC-AB50-36491D14C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83819-078B-46F1-A4C3-DC47CAC3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17E1A-AD97-4394-AB10-A3836ADC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9B87DD-BCCF-4EC4-BE66-B7868179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A747A-782C-4F0C-AB51-935B16A9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E9CEBC-F3DE-450E-8D02-1DA1AC88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97CEC-B7C5-4D14-9019-563BD209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1FB52-3A96-4DA7-AA99-39D87657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8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12879A-4A07-4605-962E-CB71FC23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5C4F89-96E4-4B57-9179-708C7140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638EC-E13E-4C42-8DF4-380DF83D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6F289-6012-4E01-8D10-227D7A4F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EAFAD-652B-46E7-9455-42CC808E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55F6E-2DF4-445A-85F1-C8890094D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B6B5A-04E1-4057-AA81-AE3345A1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0D87F-71EA-4171-87CD-F6C41BAA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06347-4A5F-4FB1-8A6A-33ED74DC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2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3D69-B687-49B7-806D-047754F2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411FB9-208E-4FC2-BC25-32D55A1E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B48C5-7385-4B6B-B3C3-0163BCE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81F01-143A-4C9A-A740-6E6B5287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F8F38-5142-4B4A-A5EB-9774899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E0920-7F1A-41E1-8FF0-AA5EAAF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76CA18-A828-43EB-AA5F-8A96393B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BB8F6-81EF-44A5-9507-12AE7989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FEB59-E993-4C02-B599-6C368234E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F303-3A6B-496E-8EAA-C1393DE23C3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E0C3E-E7F6-426B-B221-3D726004C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5F3B7-24F0-46B2-98A2-2379A7572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490D-12FB-4657-A0EB-E6642B67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9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ko/3.7/library/turtle.html#module-turt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2FDD-731A-4545-942E-A68FB825B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3B826-CB5C-4666-8DA8-C5FCA34B6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77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F9C54B-13FA-43E9-8417-4959806C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16" y="3316754"/>
            <a:ext cx="3905279" cy="1338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BB9AF9-81A2-403C-BB37-1199CB1D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48" y="2179255"/>
            <a:ext cx="3482074" cy="361327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B9C8A84-6534-4842-BCF4-14F42372056C}"/>
              </a:ext>
            </a:extLst>
          </p:cNvPr>
          <p:cNvSpPr/>
          <p:nvPr/>
        </p:nvSpPr>
        <p:spPr>
          <a:xfrm>
            <a:off x="5606796" y="374357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FBFFE9-A109-478E-B71E-824F6EDF0D6A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다각형에 색칠하기</a:t>
            </a:r>
          </a:p>
        </p:txBody>
      </p:sp>
    </p:spTree>
    <p:extLst>
      <p:ext uri="{BB962C8B-B14F-4D97-AF65-F5344CB8AC3E}">
        <p14:creationId xmlns:p14="http://schemas.microsoft.com/office/powerpoint/2010/main" val="209500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복잡한 도형 그리기</a:t>
            </a:r>
          </a:p>
        </p:txBody>
      </p:sp>
      <p:pic>
        <p:nvPicPr>
          <p:cNvPr id="1026" name="Picture 2" descr="https://dojang.io/pluginfile.php/13667/mod_page/content/2/021010.png">
            <a:extLst>
              <a:ext uri="{FF2B5EF4-FFF2-40B4-BE49-F238E27FC236}">
                <a16:creationId xmlns:a16="http://schemas.microsoft.com/office/drawing/2014/main" id="{264E8149-8311-4839-8657-F4DBE665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36" y="1708376"/>
            <a:ext cx="4622925" cy="40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9B08F9-A302-4AE9-9826-109C081B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6373"/>
            <a:ext cx="4191971" cy="150350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24E0570-7482-4576-BB3B-E63B17D1888E}"/>
              </a:ext>
            </a:extLst>
          </p:cNvPr>
          <p:cNvSpPr/>
          <p:nvPr/>
        </p:nvSpPr>
        <p:spPr>
          <a:xfrm>
            <a:off x="5606796" y="344689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CF650-70F3-4FA0-BA03-F239D2F6A975}"/>
              </a:ext>
            </a:extLst>
          </p:cNvPr>
          <p:cNvSpPr txBox="1"/>
          <p:nvPr/>
        </p:nvSpPr>
        <p:spPr>
          <a:xfrm>
            <a:off x="2052950" y="4595853"/>
            <a:ext cx="17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t.circle</a:t>
            </a:r>
            <a:r>
              <a:rPr lang="en-US" altLang="ko-KR" b="1" dirty="0"/>
              <a:t>(</a:t>
            </a:r>
            <a:r>
              <a:rPr lang="ko-KR" altLang="en-US" b="1" dirty="0"/>
              <a:t>반지름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917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복잡한 도형 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2271E-AA11-4C2D-B787-67D9929D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62" y="1690688"/>
            <a:ext cx="4146054" cy="43073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31CFCF-D012-4955-87F7-273DFE15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2103711"/>
            <a:ext cx="5223080" cy="150180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2F7366C-5F99-4A84-A0AC-15100A76FCB4}"/>
              </a:ext>
            </a:extLst>
          </p:cNvPr>
          <p:cNvSpPr/>
          <p:nvPr/>
        </p:nvSpPr>
        <p:spPr>
          <a:xfrm>
            <a:off x="6094124" y="2719346"/>
            <a:ext cx="664485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CED351-AAE9-4592-BD6E-C06080445B7A}"/>
              </a:ext>
            </a:extLst>
          </p:cNvPr>
          <p:cNvGrpSpPr/>
          <p:nvPr/>
        </p:nvGrpSpPr>
        <p:grpSpPr>
          <a:xfrm>
            <a:off x="1123784" y="3844382"/>
            <a:ext cx="4723075" cy="2715444"/>
            <a:chOff x="978010" y="3844382"/>
            <a:chExt cx="4723075" cy="271544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9144977-6D4D-4FA0-8DE7-A9E1EF24FF0C}"/>
                </a:ext>
              </a:extLst>
            </p:cNvPr>
            <p:cNvSpPr/>
            <p:nvPr/>
          </p:nvSpPr>
          <p:spPr>
            <a:xfrm>
              <a:off x="978010" y="3844382"/>
              <a:ext cx="4723075" cy="27154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245A130-F51C-4545-B710-959F778A304E}"/>
                </a:ext>
              </a:extLst>
            </p:cNvPr>
            <p:cNvGrpSpPr/>
            <p:nvPr/>
          </p:nvGrpSpPr>
          <p:grpSpPr>
            <a:xfrm>
              <a:off x="1188430" y="4007244"/>
              <a:ext cx="4293163" cy="2418232"/>
              <a:chOff x="496666" y="4018536"/>
              <a:chExt cx="4293163" cy="241823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3E09690-7A38-48BA-AD4F-859141938C22}"/>
                  </a:ext>
                </a:extLst>
              </p:cNvPr>
              <p:cNvSpPr/>
              <p:nvPr/>
            </p:nvSpPr>
            <p:spPr>
              <a:xfrm>
                <a:off x="574675" y="4959440"/>
                <a:ext cx="148164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/>
                  <a:t>'</a:t>
                </a:r>
                <a:r>
                  <a:rPr lang="ko-KR" altLang="en-US" b="1" dirty="0" err="1"/>
                  <a:t>fastest</a:t>
                </a:r>
                <a:r>
                  <a:rPr lang="ko-KR" altLang="en-US" b="1" dirty="0"/>
                  <a:t>': 0</a:t>
                </a:r>
              </a:p>
              <a:p>
                <a:r>
                  <a:rPr lang="ko-KR" altLang="en-US" b="1" dirty="0"/>
                  <a:t>'</a:t>
                </a:r>
                <a:r>
                  <a:rPr lang="ko-KR" altLang="en-US" b="1" dirty="0" err="1"/>
                  <a:t>fast</a:t>
                </a:r>
                <a:r>
                  <a:rPr lang="ko-KR" altLang="en-US" b="1" dirty="0"/>
                  <a:t>': 10</a:t>
                </a:r>
              </a:p>
              <a:p>
                <a:r>
                  <a:rPr lang="ko-KR" altLang="en-US" b="1" dirty="0"/>
                  <a:t>'</a:t>
                </a:r>
                <a:r>
                  <a:rPr lang="ko-KR" altLang="en-US" b="1" dirty="0" err="1"/>
                  <a:t>normal</a:t>
                </a:r>
                <a:r>
                  <a:rPr lang="ko-KR" altLang="en-US" b="1" dirty="0"/>
                  <a:t>': 6</a:t>
                </a:r>
              </a:p>
              <a:p>
                <a:r>
                  <a:rPr lang="ko-KR" altLang="en-US" b="1" dirty="0"/>
                  <a:t>'</a:t>
                </a:r>
                <a:r>
                  <a:rPr lang="ko-KR" altLang="en-US" b="1" dirty="0" err="1"/>
                  <a:t>slow</a:t>
                </a:r>
                <a:r>
                  <a:rPr lang="ko-KR" altLang="en-US" b="1" dirty="0"/>
                  <a:t>': 3</a:t>
                </a:r>
              </a:p>
              <a:p>
                <a:r>
                  <a:rPr lang="ko-KR" altLang="en-US" b="1" dirty="0"/>
                  <a:t>'</a:t>
                </a:r>
                <a:r>
                  <a:rPr lang="ko-KR" altLang="en-US" b="1" dirty="0" err="1"/>
                  <a:t>slowest</a:t>
                </a:r>
                <a:r>
                  <a:rPr lang="ko-KR" altLang="en-US" b="1" dirty="0"/>
                  <a:t>': 1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7BD0417-94CF-4C7A-928B-2D67C2326F8A}"/>
                  </a:ext>
                </a:extLst>
              </p:cNvPr>
              <p:cNvSpPr/>
              <p:nvPr/>
            </p:nvSpPr>
            <p:spPr>
              <a:xfrm>
                <a:off x="496666" y="4018536"/>
                <a:ext cx="3703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t.</a:t>
                </a:r>
                <a:r>
                  <a:rPr lang="ko-KR" altLang="en-US" b="1" dirty="0" err="1"/>
                  <a:t>speed</a:t>
                </a:r>
                <a:r>
                  <a:rPr lang="en-US" altLang="ko-KR" b="1" dirty="0"/>
                  <a:t>()</a:t>
                </a:r>
                <a:r>
                  <a:rPr lang="ko-KR" altLang="en-US" b="1" dirty="0"/>
                  <a:t>는 거북이의 속도를 설정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58C33E-AF68-4A9B-9B03-B22B81B0F2D2}"/>
                  </a:ext>
                </a:extLst>
              </p:cNvPr>
              <p:cNvSpPr/>
              <p:nvPr/>
            </p:nvSpPr>
            <p:spPr>
              <a:xfrm>
                <a:off x="496666" y="4387868"/>
                <a:ext cx="4293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(숫자는 0.5부터 10까지 설정할 수 있다)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80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복잡한 도형 그리기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03D73B-A854-4D9A-BF3A-35610FF4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6" y="1690688"/>
            <a:ext cx="4414532" cy="4591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FF77BF-F256-4DD0-81FD-7354990A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1" y="3386440"/>
            <a:ext cx="5865863" cy="11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2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별그리기</a:t>
            </a:r>
            <a:endParaRPr lang="ko-KR" altLang="en-US" dirty="0"/>
          </a:p>
        </p:txBody>
      </p:sp>
      <p:pic>
        <p:nvPicPr>
          <p:cNvPr id="2050" name="Picture 2" descr="https://dojang.io/pluginfile.php/13669/mod_page/content/2/021015.png">
            <a:extLst>
              <a:ext uri="{FF2B5EF4-FFF2-40B4-BE49-F238E27FC236}">
                <a16:creationId xmlns:a16="http://schemas.microsoft.com/office/drawing/2014/main" id="{DB42C73B-58BB-404F-B128-4AABE956D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4" t="20406" b="20579"/>
          <a:stretch/>
        </p:blipFill>
        <p:spPr bwMode="auto">
          <a:xfrm>
            <a:off x="357809" y="2059388"/>
            <a:ext cx="6278880" cy="40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12104-51D5-484F-9BA9-137A045B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510" y="2936854"/>
            <a:ext cx="3686937" cy="22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4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Turtle</a:t>
            </a:r>
            <a:r>
              <a:rPr lang="ko-KR" altLang="en-US" dirty="0"/>
              <a:t> 모듈에 관한 추가 정보 </a:t>
            </a:r>
            <a:r>
              <a:rPr lang="en-US" altLang="ko-KR" dirty="0"/>
              <a:t>(Document)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927B0-176A-4ACE-A986-3C949FF6AD99}"/>
              </a:ext>
            </a:extLst>
          </p:cNvPr>
          <p:cNvSpPr/>
          <p:nvPr/>
        </p:nvSpPr>
        <p:spPr>
          <a:xfrm>
            <a:off x="606949" y="3167390"/>
            <a:ext cx="10978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hlinkClick r:id="rId2"/>
              </a:rPr>
              <a:t>https://docs.python.org/ko/3.7/library/turtle.html#module-turtle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05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터틀은</a:t>
            </a:r>
            <a:r>
              <a:rPr lang="ko-KR" altLang="en-US" dirty="0"/>
              <a:t> 그림을 그리는 모듈이므로 Windows, 리눅스, </a:t>
            </a:r>
            <a:r>
              <a:rPr lang="ko-KR" altLang="en-US" dirty="0" err="1"/>
              <a:t>macOS</a:t>
            </a:r>
            <a:r>
              <a:rPr lang="ko-KR" altLang="en-US" dirty="0"/>
              <a:t> 그래픽 환경에서만 동작한다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77ABF-55F1-4249-A067-2BD1F66B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286"/>
            <a:ext cx="5486160" cy="42175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6AF762-9826-416B-B19C-99F0F2149CF9}"/>
              </a:ext>
            </a:extLst>
          </p:cNvPr>
          <p:cNvSpPr/>
          <p:nvPr/>
        </p:nvSpPr>
        <p:spPr>
          <a:xfrm>
            <a:off x="3581280" y="4325510"/>
            <a:ext cx="2262929" cy="29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C08D9-BAAA-4589-BC31-2CFE7140B580}"/>
              </a:ext>
            </a:extLst>
          </p:cNvPr>
          <p:cNvSpPr txBox="1"/>
          <p:nvPr/>
        </p:nvSpPr>
        <p:spPr>
          <a:xfrm>
            <a:off x="6885829" y="425037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위치 열기 클릭</a:t>
            </a:r>
          </a:p>
        </p:txBody>
      </p:sp>
    </p:spTree>
    <p:extLst>
      <p:ext uri="{BB962C8B-B14F-4D97-AF65-F5344CB8AC3E}">
        <p14:creationId xmlns:p14="http://schemas.microsoft.com/office/powerpoint/2010/main" val="348417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터틀은</a:t>
            </a:r>
            <a:r>
              <a:rPr lang="ko-KR" altLang="en-US" dirty="0"/>
              <a:t> 그림을 그리는 모듈이므로 Windows, 리눅스, </a:t>
            </a:r>
            <a:r>
              <a:rPr lang="ko-KR" altLang="en-US" dirty="0" err="1"/>
              <a:t>macOS</a:t>
            </a:r>
            <a:r>
              <a:rPr lang="ko-KR" altLang="en-US" dirty="0"/>
              <a:t> 그래픽 환경에서만 동작한다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7BEF3B-947A-410D-84DD-CD916390104B}"/>
              </a:ext>
            </a:extLst>
          </p:cNvPr>
          <p:cNvGrpSpPr/>
          <p:nvPr/>
        </p:nvGrpSpPr>
        <p:grpSpPr>
          <a:xfrm>
            <a:off x="1254057" y="3294826"/>
            <a:ext cx="4051442" cy="1027084"/>
            <a:chOff x="743195" y="1830144"/>
            <a:chExt cx="6443710" cy="163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C6A239E-4FFB-4E3C-A080-3C840AF6D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195" y="1830144"/>
              <a:ext cx="6443710" cy="163354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88296C-1F2C-4237-98F1-47091AB06D80}"/>
                </a:ext>
              </a:extLst>
            </p:cNvPr>
            <p:cNvSpPr/>
            <p:nvPr/>
          </p:nvSpPr>
          <p:spPr>
            <a:xfrm>
              <a:off x="838200" y="2035534"/>
              <a:ext cx="6198704" cy="2385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A5B6A7-0C9B-45CE-9264-0EDD65199BE6}"/>
              </a:ext>
            </a:extLst>
          </p:cNvPr>
          <p:cNvSpPr txBox="1"/>
          <p:nvPr/>
        </p:nvSpPr>
        <p:spPr>
          <a:xfrm>
            <a:off x="2657195" y="441605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Idle</a:t>
            </a:r>
            <a:r>
              <a:rPr lang="ko-KR" altLang="en-US" b="1" dirty="0"/>
              <a:t> 실행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A32D1-B8C5-4B4C-AA12-06D2E1E3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31" y="2034525"/>
            <a:ext cx="3856712" cy="403231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FC48DCF-9BE2-48D0-AFE0-DD7CFD218747}"/>
              </a:ext>
            </a:extLst>
          </p:cNvPr>
          <p:cNvSpPr/>
          <p:nvPr/>
        </p:nvSpPr>
        <p:spPr>
          <a:xfrm>
            <a:off x="5825291" y="356605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4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터틀은</a:t>
            </a:r>
            <a:r>
              <a:rPr lang="ko-KR" altLang="en-US" dirty="0"/>
              <a:t> 그림을 그리는 모듈이므로 Windows, 리눅스, </a:t>
            </a:r>
            <a:r>
              <a:rPr lang="ko-KR" altLang="en-US" dirty="0" err="1"/>
              <a:t>macOS</a:t>
            </a:r>
            <a:r>
              <a:rPr lang="ko-KR" altLang="en-US" dirty="0"/>
              <a:t> 그래픽 환경에서만 동작한다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C5917E-293F-4CD8-BC85-9977DEC2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52" y="2175085"/>
            <a:ext cx="3702367" cy="3867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EF2CF4-7988-419D-B82D-9D9CE85FA573}"/>
              </a:ext>
            </a:extLst>
          </p:cNvPr>
          <p:cNvSpPr txBox="1"/>
          <p:nvPr/>
        </p:nvSpPr>
        <p:spPr>
          <a:xfrm>
            <a:off x="586724" y="6123543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</a:t>
            </a:r>
            <a:r>
              <a:rPr lang="ko-KR" altLang="en-US" dirty="0"/>
              <a:t>한 후에 우리가 작성중인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를 열어준다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EFEE01-02D5-42F3-A7D9-4123774C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47" y="2175084"/>
            <a:ext cx="3702367" cy="384842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CD8C055-D5AF-4152-B222-A071A19701A5}"/>
              </a:ext>
            </a:extLst>
          </p:cNvPr>
          <p:cNvSpPr/>
          <p:nvPr/>
        </p:nvSpPr>
        <p:spPr>
          <a:xfrm>
            <a:off x="5359179" y="386672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터틀은</a:t>
            </a:r>
            <a:r>
              <a:rPr lang="ko-KR" altLang="en-US" dirty="0"/>
              <a:t> 그림을 그리는 모듈이므로 Windows, 리눅스, </a:t>
            </a:r>
            <a:r>
              <a:rPr lang="ko-KR" altLang="en-US" dirty="0" err="1"/>
              <a:t>macOS</a:t>
            </a:r>
            <a:r>
              <a:rPr lang="ko-KR" altLang="en-US" dirty="0"/>
              <a:t> 그래픽 환경에서만 동작한다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46308F-57F0-4800-85DB-20B4EA9F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42" y="3429000"/>
            <a:ext cx="2906480" cy="1011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A2BFCC-72A6-4CAE-88F3-DF907942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00" y="2821370"/>
            <a:ext cx="4975058" cy="1894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688B0-2914-435B-B26A-377DA65E4DD9}"/>
              </a:ext>
            </a:extLst>
          </p:cNvPr>
          <p:cNvSpPr txBox="1"/>
          <p:nvPr/>
        </p:nvSpPr>
        <p:spPr>
          <a:xfrm>
            <a:off x="5367709" y="4623835"/>
            <a:ext cx="657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Run </a:t>
            </a:r>
            <a:r>
              <a:rPr lang="ko-KR" altLang="en-US" b="1" dirty="0"/>
              <a:t>에서 </a:t>
            </a:r>
            <a:r>
              <a:rPr lang="en-US" altLang="ko-KR" b="1" dirty="0"/>
              <a:t>Run Module</a:t>
            </a:r>
            <a:r>
              <a:rPr lang="ko-KR" altLang="en-US" b="1" dirty="0"/>
              <a:t>을 클릭해서 실행 혹은 </a:t>
            </a:r>
            <a:r>
              <a:rPr lang="en-US" altLang="ko-KR" b="1" dirty="0"/>
              <a:t>F5 </a:t>
            </a:r>
            <a:r>
              <a:rPr lang="ko-KR" altLang="en-US" b="1" dirty="0"/>
              <a:t>눌러서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1FCF5-89EF-4252-9E09-C0631FC49474}"/>
              </a:ext>
            </a:extLst>
          </p:cNvPr>
          <p:cNvSpPr txBox="1"/>
          <p:nvPr/>
        </p:nvSpPr>
        <p:spPr>
          <a:xfrm>
            <a:off x="1907207" y="46238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코드 작성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99F9AE7-F9DC-42C7-898B-70418F10E084}"/>
              </a:ext>
            </a:extLst>
          </p:cNvPr>
          <p:cNvSpPr/>
          <p:nvPr/>
        </p:nvSpPr>
        <p:spPr>
          <a:xfrm>
            <a:off x="4572507" y="3526329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4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터틀은</a:t>
            </a:r>
            <a:r>
              <a:rPr lang="ko-KR" altLang="en-US" dirty="0"/>
              <a:t> 그림을 그리는 모듈이므로 Windows, 리눅스, </a:t>
            </a:r>
            <a:r>
              <a:rPr lang="ko-KR" altLang="en-US" dirty="0" err="1"/>
              <a:t>macOS</a:t>
            </a:r>
            <a:r>
              <a:rPr lang="ko-KR" altLang="en-US" dirty="0"/>
              <a:t> 그래픽 환경에서만 동작한다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B4AC46-7A1E-48DF-8732-16F66AF89346}"/>
              </a:ext>
            </a:extLst>
          </p:cNvPr>
          <p:cNvSpPr/>
          <p:nvPr/>
        </p:nvSpPr>
        <p:spPr>
          <a:xfrm>
            <a:off x="838200" y="1981373"/>
            <a:ext cx="9267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IDLE가</a:t>
            </a:r>
            <a:r>
              <a:rPr lang="ko-KR" altLang="en-US" dirty="0"/>
              <a:t> 아닌 </a:t>
            </a:r>
            <a:r>
              <a:rPr lang="ko-KR" altLang="en-US" dirty="0" err="1"/>
              <a:t>PyCharm</a:t>
            </a:r>
            <a:r>
              <a:rPr lang="ko-KR" altLang="en-US" dirty="0"/>
              <a:t> 등의 </a:t>
            </a:r>
            <a:r>
              <a:rPr lang="ko-KR" altLang="en-US" dirty="0" err="1"/>
              <a:t>파이썬</a:t>
            </a:r>
            <a:r>
              <a:rPr lang="ko-KR" altLang="en-US" dirty="0"/>
              <a:t> 개발 도구를 사용한다면 </a:t>
            </a:r>
            <a:r>
              <a:rPr lang="ko-KR" altLang="en-US" b="1" dirty="0" err="1">
                <a:solidFill>
                  <a:srgbClr val="FF0000"/>
                </a:solidFill>
              </a:rPr>
              <a:t>터틀</a:t>
            </a:r>
            <a:r>
              <a:rPr lang="ko-KR" altLang="en-US" b="1" dirty="0">
                <a:solidFill>
                  <a:srgbClr val="FF0000"/>
                </a:solidFill>
              </a:rPr>
              <a:t> 창이 유지되지 않고 바로 사라질 수도 있다.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이때는 스크립트 파일 마지막 부분에 다음 코드를 넣어준다.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b="1" dirty="0" err="1"/>
              <a:t>t.mainloop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5ECBCB-6EF0-4A6B-ABA9-4DC72ECE7406}"/>
              </a:ext>
            </a:extLst>
          </p:cNvPr>
          <p:cNvSpPr/>
          <p:nvPr/>
        </p:nvSpPr>
        <p:spPr>
          <a:xfrm>
            <a:off x="838199" y="3754626"/>
            <a:ext cx="774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mainloop는</a:t>
            </a:r>
            <a:r>
              <a:rPr lang="ko-KR" altLang="en-US" dirty="0"/>
              <a:t> </a:t>
            </a:r>
            <a:r>
              <a:rPr lang="ko-KR" altLang="en-US" dirty="0" err="1"/>
              <a:t>터틀</a:t>
            </a:r>
            <a:r>
              <a:rPr lang="ko-KR" altLang="en-US" dirty="0"/>
              <a:t> 창이 종료될 때까지 마우스, 키보드 입력을 대기한다.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1F22B9-014D-4660-B7CE-9CA86BDF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60" y="4142885"/>
            <a:ext cx="1881201" cy="25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터틀은</a:t>
            </a:r>
            <a:r>
              <a:rPr lang="ko-KR" altLang="en-US" dirty="0"/>
              <a:t> 그림을 그리는 모듈이므로 Windows, 리눅스, </a:t>
            </a:r>
            <a:r>
              <a:rPr lang="ko-KR" altLang="en-US" dirty="0" err="1"/>
              <a:t>macOS</a:t>
            </a:r>
            <a:r>
              <a:rPr lang="ko-KR" altLang="en-US" dirty="0"/>
              <a:t> 그래픽 환경에서만 동작한다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7A272-45E8-4092-8CBA-BBA34D6F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61" y="1786103"/>
            <a:ext cx="4168000" cy="4322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C42C9B-1468-4420-A00D-873A3EF434E5}"/>
              </a:ext>
            </a:extLst>
          </p:cNvPr>
          <p:cNvSpPr txBox="1"/>
          <p:nvPr/>
        </p:nvSpPr>
        <p:spPr>
          <a:xfrm>
            <a:off x="5150126" y="6203793"/>
            <a:ext cx="103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실행 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756CD9-344D-44FE-9AD5-B37792EC9953}"/>
              </a:ext>
            </a:extLst>
          </p:cNvPr>
          <p:cNvSpPr/>
          <p:nvPr/>
        </p:nvSpPr>
        <p:spPr>
          <a:xfrm>
            <a:off x="8423742" y="6308209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실행하자마자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터틀</a:t>
            </a:r>
            <a:r>
              <a:rPr lang="ko-KR" altLang="en-US" b="1" dirty="0">
                <a:solidFill>
                  <a:srgbClr val="FF0000"/>
                </a:solidFill>
              </a:rPr>
              <a:t> 창이 사라지면</a:t>
            </a:r>
          </a:p>
        </p:txBody>
      </p:sp>
    </p:spTree>
    <p:extLst>
      <p:ext uri="{BB962C8B-B14F-4D97-AF65-F5344CB8AC3E}">
        <p14:creationId xmlns:p14="http://schemas.microsoft.com/office/powerpoint/2010/main" val="276183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터틀은</a:t>
            </a:r>
            <a:r>
              <a:rPr lang="ko-KR" altLang="en-US" dirty="0"/>
              <a:t> 그림을 그리는 모듈이므로 Windows, 리눅스, </a:t>
            </a:r>
            <a:r>
              <a:rPr lang="ko-KR" altLang="en-US" dirty="0" err="1"/>
              <a:t>macOS</a:t>
            </a:r>
            <a:r>
              <a:rPr lang="ko-KR" altLang="en-US" dirty="0"/>
              <a:t> 그래픽 환경에서만 동작한다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19423D-6BE5-4542-A5B8-1047A9CB77B8}"/>
              </a:ext>
            </a:extLst>
          </p:cNvPr>
          <p:cNvSpPr/>
          <p:nvPr/>
        </p:nvSpPr>
        <p:spPr>
          <a:xfrm>
            <a:off x="962129" y="2388835"/>
            <a:ext cx="164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t.forward</a:t>
            </a:r>
            <a:r>
              <a:rPr lang="ko-KR" altLang="en-US" dirty="0"/>
              <a:t>(100)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FF8AA-886B-4A30-BE5E-A80A6ABD2DDE}"/>
              </a:ext>
            </a:extLst>
          </p:cNvPr>
          <p:cNvSpPr/>
          <p:nvPr/>
        </p:nvSpPr>
        <p:spPr>
          <a:xfrm>
            <a:off x="962129" y="2019503"/>
            <a:ext cx="1726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t.shape</a:t>
            </a:r>
            <a:r>
              <a:rPr lang="ko-KR" altLang="en-US" dirty="0"/>
              <a:t>('</a:t>
            </a:r>
            <a:r>
              <a:rPr lang="ko-KR" altLang="en-US" dirty="0" err="1"/>
              <a:t>turtle</a:t>
            </a:r>
            <a:r>
              <a:rPr lang="ko-KR" altLang="en-US" dirty="0"/>
              <a:t>')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D7822A-76AB-4D38-93C2-77053479C934}"/>
              </a:ext>
            </a:extLst>
          </p:cNvPr>
          <p:cNvSpPr/>
          <p:nvPr/>
        </p:nvSpPr>
        <p:spPr>
          <a:xfrm>
            <a:off x="962129" y="2758167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t.right</a:t>
            </a:r>
            <a:r>
              <a:rPr lang="ko-KR" altLang="en-US" dirty="0"/>
              <a:t>(90)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923538-5170-49AA-93DB-323FA9D8E4AC}"/>
              </a:ext>
            </a:extLst>
          </p:cNvPr>
          <p:cNvSpPr/>
          <p:nvPr/>
        </p:nvSpPr>
        <p:spPr>
          <a:xfrm>
            <a:off x="3268007" y="2758167"/>
            <a:ext cx="15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</a:t>
            </a:r>
            <a:r>
              <a:rPr lang="ko-KR" altLang="en-US" dirty="0"/>
              <a:t>.</a:t>
            </a:r>
            <a:r>
              <a:rPr lang="en-US" altLang="ko-KR" dirty="0" err="1"/>
              <a:t>rt</a:t>
            </a:r>
            <a:r>
              <a:rPr lang="ko-KR" altLang="en-US" dirty="0"/>
              <a:t>(90) </a:t>
            </a:r>
            <a:r>
              <a:rPr lang="en-US" altLang="ko-KR" dirty="0"/>
              <a:t>[</a:t>
            </a:r>
            <a:r>
              <a:rPr lang="ko-KR" altLang="en-US" dirty="0"/>
              <a:t>각도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995B-8DE2-4F1D-BB22-2E9E4B3D277F}"/>
              </a:ext>
            </a:extLst>
          </p:cNvPr>
          <p:cNvSpPr/>
          <p:nvPr/>
        </p:nvSpPr>
        <p:spPr>
          <a:xfrm>
            <a:off x="3268007" y="2388835"/>
            <a:ext cx="1753006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</a:t>
            </a:r>
            <a:r>
              <a:rPr lang="ko-KR" altLang="en-US" dirty="0"/>
              <a:t>.</a:t>
            </a:r>
            <a:r>
              <a:rPr lang="en-US" altLang="ko-KR" dirty="0" err="1"/>
              <a:t>fd</a:t>
            </a:r>
            <a:r>
              <a:rPr lang="ko-KR" altLang="en-US" dirty="0"/>
              <a:t>(100) </a:t>
            </a:r>
            <a:r>
              <a:rPr lang="en-US" altLang="ko-KR" dirty="0"/>
              <a:t>[</a:t>
            </a:r>
            <a:r>
              <a:rPr lang="ko-KR" altLang="en-US" dirty="0"/>
              <a:t>축약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14D7D5-CA43-4493-9A68-E74E7849B0C9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2610657" y="2573501"/>
            <a:ext cx="65735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AC90F6-BA79-422C-9456-8C626C65D31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163099" y="2942833"/>
            <a:ext cx="11049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D73F4A-7D73-49D7-9F97-0F4E46CF6B2D}"/>
              </a:ext>
            </a:extLst>
          </p:cNvPr>
          <p:cNvSpPr txBox="1"/>
          <p:nvPr/>
        </p:nvSpPr>
        <p:spPr>
          <a:xfrm>
            <a:off x="6480313" y="201950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거북이 생성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CFB87-2934-4544-AF12-6F074B3DB8BE}"/>
              </a:ext>
            </a:extLst>
          </p:cNvPr>
          <p:cNvSpPr txBox="1"/>
          <p:nvPr/>
        </p:nvSpPr>
        <p:spPr>
          <a:xfrm>
            <a:off x="6480313" y="238883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앞으로 전진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A5F8FF-27F8-4EEA-AA41-24CA3E698F39}"/>
              </a:ext>
            </a:extLst>
          </p:cNvPr>
          <p:cNvSpPr txBox="1"/>
          <p:nvPr/>
        </p:nvSpPr>
        <p:spPr>
          <a:xfrm>
            <a:off x="6480313" y="275816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오른쪽으로 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0883E2-1FFF-4A45-A242-40B6A39FF7A8}"/>
              </a:ext>
            </a:extLst>
          </p:cNvPr>
          <p:cNvSpPr/>
          <p:nvPr/>
        </p:nvSpPr>
        <p:spPr>
          <a:xfrm>
            <a:off x="838200" y="4567147"/>
            <a:ext cx="349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앞으로 이동: </a:t>
            </a:r>
            <a:r>
              <a:rPr lang="ko-KR" altLang="en-US" dirty="0" err="1"/>
              <a:t>forward</a:t>
            </a:r>
            <a:r>
              <a:rPr lang="ko-KR" altLang="en-US" dirty="0"/>
              <a:t>, </a:t>
            </a:r>
            <a:r>
              <a:rPr lang="ko-KR" altLang="en-US" dirty="0" err="1"/>
              <a:t>fd</a:t>
            </a:r>
            <a:endParaRPr lang="ko-KR" altLang="en-US" dirty="0"/>
          </a:p>
          <a:p>
            <a:r>
              <a:rPr lang="ko-KR" altLang="en-US" dirty="0"/>
              <a:t>뒤로 이동: </a:t>
            </a:r>
            <a:r>
              <a:rPr lang="ko-KR" altLang="en-US" dirty="0" err="1"/>
              <a:t>backward</a:t>
            </a:r>
            <a:r>
              <a:rPr lang="ko-KR" altLang="en-US" dirty="0"/>
              <a:t>, </a:t>
            </a:r>
            <a:r>
              <a:rPr lang="ko-KR" altLang="en-US" dirty="0" err="1"/>
              <a:t>bk</a:t>
            </a:r>
            <a:r>
              <a:rPr lang="ko-KR" altLang="en-US" dirty="0"/>
              <a:t>, </a:t>
            </a:r>
            <a:r>
              <a:rPr lang="ko-KR" altLang="en-US" dirty="0" err="1"/>
              <a:t>back</a:t>
            </a:r>
            <a:endParaRPr lang="ko-KR" altLang="en-US" dirty="0"/>
          </a:p>
          <a:p>
            <a:r>
              <a:rPr lang="ko-KR" altLang="en-US" dirty="0"/>
              <a:t>왼쪽으로 회전: </a:t>
            </a:r>
            <a:r>
              <a:rPr lang="ko-KR" altLang="en-US" dirty="0" err="1"/>
              <a:t>left</a:t>
            </a:r>
            <a:r>
              <a:rPr lang="ko-KR" altLang="en-US" dirty="0"/>
              <a:t>, </a:t>
            </a:r>
            <a:r>
              <a:rPr lang="ko-KR" altLang="en-US" dirty="0" err="1"/>
              <a:t>lt</a:t>
            </a:r>
            <a:endParaRPr lang="ko-KR" altLang="en-US" dirty="0"/>
          </a:p>
          <a:p>
            <a:r>
              <a:rPr lang="ko-KR" altLang="en-US" dirty="0"/>
              <a:t>오른쪽으로 회전: </a:t>
            </a:r>
            <a:r>
              <a:rPr lang="ko-KR" altLang="en-US" dirty="0" err="1"/>
              <a:t>right</a:t>
            </a:r>
            <a:r>
              <a:rPr lang="ko-KR" altLang="en-US" dirty="0"/>
              <a:t>, </a:t>
            </a:r>
            <a:r>
              <a:rPr lang="ko-KR" altLang="en-US" dirty="0" err="1"/>
              <a:t>rt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2F91F5-FA9F-4D6C-913E-563F6CD7D7AE}"/>
              </a:ext>
            </a:extLst>
          </p:cNvPr>
          <p:cNvSpPr/>
          <p:nvPr/>
        </p:nvSpPr>
        <p:spPr>
          <a:xfrm>
            <a:off x="838199" y="3505456"/>
            <a:ext cx="9776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터틀의</a:t>
            </a:r>
            <a:r>
              <a:rPr lang="ko-KR" altLang="en-US" b="1" dirty="0"/>
              <a:t> </a:t>
            </a:r>
            <a:r>
              <a:rPr lang="ko-KR" altLang="en-US" b="1" dirty="0" err="1"/>
              <a:t>shape에는</a:t>
            </a:r>
            <a:r>
              <a:rPr lang="ko-KR" altLang="en-US" b="1" dirty="0"/>
              <a:t> '</a:t>
            </a:r>
            <a:r>
              <a:rPr lang="ko-KR" altLang="en-US" b="1" dirty="0" err="1"/>
              <a:t>arrow</a:t>
            </a:r>
            <a:r>
              <a:rPr lang="ko-KR" altLang="en-US" b="1" dirty="0"/>
              <a:t>', '</a:t>
            </a:r>
            <a:r>
              <a:rPr lang="ko-KR" altLang="en-US" b="1" dirty="0" err="1"/>
              <a:t>turtle</a:t>
            </a:r>
            <a:r>
              <a:rPr lang="ko-KR" altLang="en-US" b="1" dirty="0"/>
              <a:t>', '</a:t>
            </a:r>
            <a:r>
              <a:rPr lang="ko-KR" altLang="en-US" b="1" dirty="0" err="1"/>
              <a:t>circle</a:t>
            </a:r>
            <a:r>
              <a:rPr lang="ko-KR" altLang="en-US" b="1" dirty="0"/>
              <a:t>', '</a:t>
            </a:r>
            <a:r>
              <a:rPr lang="ko-KR" altLang="en-US" b="1" dirty="0" err="1"/>
              <a:t>square</a:t>
            </a:r>
            <a:r>
              <a:rPr lang="ko-KR" altLang="en-US" b="1" dirty="0"/>
              <a:t>', '</a:t>
            </a:r>
            <a:r>
              <a:rPr lang="ko-KR" altLang="en-US" b="1" dirty="0" err="1"/>
              <a:t>triangle</a:t>
            </a:r>
            <a:r>
              <a:rPr lang="ko-KR" altLang="en-US" b="1" dirty="0"/>
              <a:t>', '</a:t>
            </a:r>
            <a:r>
              <a:rPr lang="ko-KR" altLang="en-US" b="1" dirty="0" err="1"/>
              <a:t>classic</a:t>
            </a:r>
            <a:r>
              <a:rPr lang="ko-KR" altLang="en-US" b="1" dirty="0"/>
              <a:t>' 등을 지정하여 여러 가지 </a:t>
            </a:r>
            <a:r>
              <a:rPr lang="ko-KR" altLang="en-US" b="1" dirty="0" err="1"/>
              <a:t>터틀</a:t>
            </a:r>
            <a:r>
              <a:rPr lang="ko-KR" altLang="en-US" b="1" dirty="0"/>
              <a:t> 모양을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12267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BAD-39FD-4606-BD30-22D82DA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1257" cy="1325563"/>
          </a:xfrm>
        </p:spPr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그래픽스로 그림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17ADB-3E07-498C-9440-693648608615}"/>
              </a:ext>
            </a:extLst>
          </p:cNvPr>
          <p:cNvSpPr/>
          <p:nvPr/>
        </p:nvSpPr>
        <p:spPr>
          <a:xfrm>
            <a:off x="838200" y="1321356"/>
            <a:ext cx="965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다각형에 색칠하기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1D6C-9044-43C6-839E-0121D0726358}"/>
              </a:ext>
            </a:extLst>
          </p:cNvPr>
          <p:cNvSpPr txBox="1"/>
          <p:nvPr/>
        </p:nvSpPr>
        <p:spPr>
          <a:xfrm>
            <a:off x="906448" y="1816531"/>
            <a:ext cx="110523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t.color</a:t>
            </a:r>
            <a:r>
              <a:rPr lang="en-US" altLang="ko-KR" b="1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색깔 지정하기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'red', 'green', 'blue', 'yellow', 'purple', 'brown', 'gray' </a:t>
            </a:r>
            <a:r>
              <a:rPr lang="ko-KR" altLang="en-US" dirty="0"/>
              <a:t>등 영어로 색 이름을 지정한다</a:t>
            </a:r>
            <a:endParaRPr lang="en-US" altLang="ko-KR" dirty="0"/>
          </a:p>
          <a:p>
            <a:r>
              <a:rPr lang="ko-KR" altLang="en-US" dirty="0"/>
              <a:t>웹 색상</a:t>
            </a:r>
            <a:r>
              <a:rPr lang="en-US" altLang="ko-KR" dirty="0"/>
              <a:t>(web color)</a:t>
            </a:r>
            <a:r>
              <a:rPr lang="ko-KR" altLang="en-US" dirty="0"/>
              <a:t>을 사용가능</a:t>
            </a:r>
            <a:endParaRPr lang="en-US" altLang="ko-KR" dirty="0"/>
          </a:p>
          <a:p>
            <a:r>
              <a:rPr lang="ko-KR" altLang="en-US" dirty="0"/>
              <a:t>웹 색상은 </a:t>
            </a:r>
            <a:r>
              <a:rPr lang="en-US" altLang="ko-KR" dirty="0"/>
              <a:t>#</a:t>
            </a:r>
            <a:r>
              <a:rPr lang="ko-KR" altLang="en-US" dirty="0"/>
              <a:t>으로 시작하며 빨강</a:t>
            </a:r>
            <a:r>
              <a:rPr lang="en-US" altLang="ko-KR" dirty="0"/>
              <a:t>(R), </a:t>
            </a:r>
            <a:r>
              <a:rPr lang="ko-KR" altLang="en-US" dirty="0"/>
              <a:t>초록</a:t>
            </a:r>
            <a:r>
              <a:rPr lang="en-US" altLang="ko-KR" dirty="0"/>
              <a:t>(G), </a:t>
            </a:r>
            <a:r>
              <a:rPr lang="ko-KR" altLang="en-US" dirty="0"/>
              <a:t>파랑</a:t>
            </a:r>
            <a:r>
              <a:rPr lang="en-US" altLang="ko-KR" dirty="0"/>
              <a:t>(B)</a:t>
            </a:r>
            <a:r>
              <a:rPr lang="ko-KR" altLang="en-US" dirty="0"/>
              <a:t>에 해당하는 두 자리 </a:t>
            </a:r>
            <a:r>
              <a:rPr lang="en-US" altLang="ko-KR" dirty="0"/>
              <a:t>16</a:t>
            </a:r>
            <a:r>
              <a:rPr lang="ko-KR" altLang="en-US" dirty="0"/>
              <a:t>진수 세 쌍으로 구성되어 있다</a:t>
            </a:r>
            <a:endParaRPr lang="en-US" altLang="ko-KR" dirty="0"/>
          </a:p>
          <a:p>
            <a:r>
              <a:rPr lang="en-US" altLang="ko-KR" dirty="0"/>
              <a:t>#000000: </a:t>
            </a:r>
            <a:r>
              <a:rPr lang="ko-KR" altLang="en-US" dirty="0"/>
              <a:t>검정</a:t>
            </a:r>
          </a:p>
          <a:p>
            <a:r>
              <a:rPr lang="en-US" altLang="ko-KR" dirty="0"/>
              <a:t>#FF0000: </a:t>
            </a:r>
            <a:r>
              <a:rPr lang="ko-KR" altLang="en-US" dirty="0"/>
              <a:t>빨강</a:t>
            </a:r>
          </a:p>
          <a:p>
            <a:r>
              <a:rPr lang="en-US" altLang="ko-KR" dirty="0"/>
              <a:t>#00FF00: </a:t>
            </a:r>
            <a:r>
              <a:rPr lang="ko-KR" altLang="en-US" dirty="0"/>
              <a:t>초록</a:t>
            </a:r>
          </a:p>
          <a:p>
            <a:r>
              <a:rPr lang="en-US" altLang="ko-KR" dirty="0"/>
              <a:t>#0000FF: </a:t>
            </a:r>
            <a:r>
              <a:rPr lang="ko-KR" altLang="en-US" dirty="0"/>
              <a:t>파랑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t.begin_fill</a:t>
            </a:r>
            <a:r>
              <a:rPr lang="en-US" altLang="ko-KR" b="1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채우기 시작할 것이다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  <a:p>
            <a:r>
              <a:rPr lang="en-US" altLang="ko-KR" b="1" dirty="0" err="1"/>
              <a:t>t.end_fill</a:t>
            </a:r>
            <a:r>
              <a:rPr lang="en-US" altLang="ko-KR" b="1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채우는 것을 끝낸다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359416-30E4-46B1-B1E7-53732CAF978A}"/>
              </a:ext>
            </a:extLst>
          </p:cNvPr>
          <p:cNvSpPr/>
          <p:nvPr/>
        </p:nvSpPr>
        <p:spPr>
          <a:xfrm>
            <a:off x="3630106" y="4063319"/>
            <a:ext cx="5604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https://www.w3schools.com/colors/colors_picker.asp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11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514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Python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  <vt:lpstr>터틀 그래픽스로 그림 그리기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91</cp:revision>
  <dcterms:created xsi:type="dcterms:W3CDTF">2020-01-19T06:25:56Z</dcterms:created>
  <dcterms:modified xsi:type="dcterms:W3CDTF">2020-01-19T07:31:08Z</dcterms:modified>
</cp:coreProperties>
</file>