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5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9" y="3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96805-554F-4306-BEF4-7D13A12D9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6F443D-AC0F-405B-8DFB-96FA9E6A3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5C4A0B-CD32-4951-B751-888F6730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00A5-D963-49DF-88C4-2F86F4530015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D06DE-490E-4B2D-8EF1-F466AE4F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96DD5-C61F-4892-9532-843D092EF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5615-9313-4279-A75D-1DD744217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08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1B7D7-B254-43D1-A263-232305B6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04D1F6-5633-43F6-AAB4-719540703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C381CC-24FC-4AE2-843C-93F79FD7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00A5-D963-49DF-88C4-2F86F4530015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C14492-69AE-4D28-97AC-58870CE8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4C5C52-1436-4020-AA2B-B6C76B6E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5615-9313-4279-A75D-1DD744217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99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C3FEBC-3935-40FC-9F61-A87140034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397012-719E-4546-8BB9-5CDBFE2BF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0CDCC-1D9D-4BEE-85B4-3E7B1D5A9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00A5-D963-49DF-88C4-2F86F4530015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9AF26-0D8F-410B-9043-8EFA684D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1CE4B1-BD03-48E0-B93D-C27CBC34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5615-9313-4279-A75D-1DD744217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68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9D495-8BAB-4DCD-B37E-6B0EB2FB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2303D7-B568-49CB-B2B8-A28787DC3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8DB30-34D6-4096-9056-349B141ED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00A5-D963-49DF-88C4-2F86F4530015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54DC99-DE73-4629-A56A-88C5B3054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DADAD-5D1C-4186-8BD5-ADCCA022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5615-9313-4279-A75D-1DD744217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80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F21D5-6561-4970-B8A2-A717065A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EB9723-7A89-478B-9049-75B9E2CDF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5DAA3-4B14-4362-9F4F-EAA3631E7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00A5-D963-49DF-88C4-2F86F4530015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CE11E-0003-4F1F-BEC7-2766E357D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ED4B31-C9CA-4AE2-887C-C746AB56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5615-9313-4279-A75D-1DD744217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04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C5C64-92F0-40C5-83B4-FFD669EF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BFCD01-C946-4204-88A7-AD944CE29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124627-0946-40A0-88D6-A420190AE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9C95B9-2CFE-44F2-A247-741C8E32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00A5-D963-49DF-88C4-2F86F4530015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516295-56C6-4951-BC00-AF295848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CCA375-B0A0-4328-B2F9-194747E6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5615-9313-4279-A75D-1DD744217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68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10ABD-1BAC-4E42-858A-57C018FE0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F4429B-3B52-4F2B-A271-5043DE4F8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14A3E4-7A4A-420D-A24A-6E336738F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47E167-F8FD-492C-B894-9DCC3C8E6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74A4DE-5EF5-4961-BF83-059FFBA2A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7B3202-8D6F-42D5-88F6-B6EFCE0B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00A5-D963-49DF-88C4-2F86F4530015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831DFB-F405-4FF9-9DB5-11628ED6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4174F5-33AE-4957-AD1B-0FE0312A4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5615-9313-4279-A75D-1DD744217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462B0-2D95-43AB-9882-0FF862B0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E4FF52-B6F1-4BCF-AB57-42F59E80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00A5-D963-49DF-88C4-2F86F4530015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F38048-C3D2-4DF2-96F8-3B68304F0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C766A5-1D3C-4B26-88AD-DE625582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5615-9313-4279-A75D-1DD744217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49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BAEF1A-95FC-416F-8044-5AC0A6E9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00A5-D963-49DF-88C4-2F86F4530015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1AD391-E874-49E7-9014-04F1373C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674720-5E97-4602-8ED1-18791AC7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5615-9313-4279-A75D-1DD744217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1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39640-2C61-4452-8371-5BBE48DE5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E9C7F8-7647-4A33-ADED-CEAACE6FF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29C861-1C76-4210-8CB2-C47EAF76C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2250A0-04F7-4046-8443-2DDEC20F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00A5-D963-49DF-88C4-2F86F4530015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3AA7EE-6D85-4740-9F22-14A16E3ED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DC59E1-EB76-474E-AA6E-7C907B686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5615-9313-4279-A75D-1DD744217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82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D46FD-EAB2-466E-AF75-7CE0FCE9E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54F37C-1DCA-43EC-96B9-792F2FCFC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68A3E8-3ACF-4121-84AB-0312F26CA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6E9F1C-60F8-4347-A3F9-4EBAFE5C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00A5-D963-49DF-88C4-2F86F4530015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A60486-1E3B-4BD1-B586-1C97E85A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E5FBF9-CD80-4880-BD1D-DAAA5034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5615-9313-4279-A75D-1DD744217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47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1FBA17-21A8-4B4D-85A2-F54DF358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6D1C79-2CB7-4675-B98E-D13B72E79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9338E-E55A-4BEF-BA70-56FCE3EB6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E00A5-D963-49DF-88C4-2F86F4530015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00B65-76BF-4DEF-85BC-87B8B539E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70D3F3-DB48-42B2-983B-C299ABF3B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25615-9313-4279-A75D-1DD744217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5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CF4B3-E2F2-4317-B44D-EC7A3686C0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1458B6-C51C-4960-B718-8C4B04A8C5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Python 3.7.X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185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C8AB3-02F8-4865-94B6-957C73FC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13514" cy="1325563"/>
          </a:xfrm>
        </p:spPr>
        <p:txBody>
          <a:bodyPr/>
          <a:lstStyle/>
          <a:p>
            <a:r>
              <a:rPr lang="ko-KR" altLang="en-US" dirty="0"/>
              <a:t>리스트 조작하기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7390B2-3290-4414-A4A5-0FA1F9DE85DF}"/>
              </a:ext>
            </a:extLst>
          </p:cNvPr>
          <p:cNvSpPr/>
          <p:nvPr/>
        </p:nvSpPr>
        <p:spPr>
          <a:xfrm>
            <a:off x="838200" y="1321356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리스트로 큐 만들기</a:t>
            </a:r>
          </a:p>
        </p:txBody>
      </p:sp>
      <p:pic>
        <p:nvPicPr>
          <p:cNvPr id="11266" name="Picture 2" descr="https://dojang.io/pluginfile.php/13694/mod_page/content/6/022008.png">
            <a:extLst>
              <a:ext uri="{FF2B5EF4-FFF2-40B4-BE49-F238E27FC236}">
                <a16:creationId xmlns:a16="http://schemas.microsoft.com/office/drawing/2014/main" id="{CB34B95C-B455-44AA-9D3A-7AAECABCE4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16" r="6826" b="21058"/>
          <a:stretch/>
        </p:blipFill>
        <p:spPr bwMode="auto">
          <a:xfrm>
            <a:off x="2721429" y="1638235"/>
            <a:ext cx="6749141" cy="358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46A9E33-01C0-4D88-BC43-43F1D5BF47CB}"/>
              </a:ext>
            </a:extLst>
          </p:cNvPr>
          <p:cNvSpPr/>
          <p:nvPr/>
        </p:nvSpPr>
        <p:spPr>
          <a:xfrm>
            <a:off x="1429657" y="5219764"/>
            <a:ext cx="9332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자료의 입력과 출력을 한 쪽 끝</a:t>
            </a:r>
            <a:r>
              <a:rPr lang="en-US" altLang="ko-KR" b="1" dirty="0"/>
              <a:t>(front, rear)</a:t>
            </a:r>
            <a:r>
              <a:rPr lang="ko-KR" altLang="en-US" b="1" dirty="0"/>
              <a:t>으로 제한한 자료구조 </a:t>
            </a:r>
            <a:r>
              <a:rPr lang="en-US" altLang="ko-KR" b="1" dirty="0"/>
              <a:t>(FIFO)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49053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C8AB3-02F8-4865-94B6-957C73FC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13514" cy="1325563"/>
          </a:xfrm>
        </p:spPr>
        <p:txBody>
          <a:bodyPr/>
          <a:lstStyle/>
          <a:p>
            <a:r>
              <a:rPr lang="ko-KR" altLang="en-US" dirty="0"/>
              <a:t>리스트 조작하기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3392611-1FE0-4AEE-85D2-F2DCF75F9BA3}"/>
              </a:ext>
            </a:extLst>
          </p:cNvPr>
          <p:cNvSpPr/>
          <p:nvPr/>
        </p:nvSpPr>
        <p:spPr>
          <a:xfrm>
            <a:off x="838200" y="1321356"/>
            <a:ext cx="3974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리스트에서 특정 값의 인덱스 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172478-5FB8-4AE3-AEEB-346C166C4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358" y="2766305"/>
            <a:ext cx="5800300" cy="28807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913FDD-D8AF-47F4-930F-7F43B6606EF1}"/>
              </a:ext>
            </a:extLst>
          </p:cNvPr>
          <p:cNvSpPr txBox="1"/>
          <p:nvPr/>
        </p:nvSpPr>
        <p:spPr>
          <a:xfrm>
            <a:off x="221342" y="3852737"/>
            <a:ext cx="464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시퀀스객체</a:t>
            </a:r>
            <a:r>
              <a:rPr lang="en-US" altLang="ko-KR" sz="4000" b="1" dirty="0"/>
              <a:t>.index()</a:t>
            </a:r>
            <a:endParaRPr lang="ko-KR" altLang="en-US" sz="4000" b="1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34D3D82-5D34-40EF-864C-0F89EDE494D2}"/>
              </a:ext>
            </a:extLst>
          </p:cNvPr>
          <p:cNvSpPr/>
          <p:nvPr/>
        </p:nvSpPr>
        <p:spPr>
          <a:xfrm>
            <a:off x="5297714" y="4022014"/>
            <a:ext cx="508000" cy="3693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8219AB-7DEC-466D-9537-72014F41684F}"/>
              </a:ext>
            </a:extLst>
          </p:cNvPr>
          <p:cNvSpPr/>
          <p:nvPr/>
        </p:nvSpPr>
        <p:spPr>
          <a:xfrm>
            <a:off x="838200" y="16510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index</a:t>
            </a:r>
            <a:r>
              <a:rPr lang="ko-KR" altLang="en-US" dirty="0"/>
              <a:t>(값)은 리스트에서 특정 값의 인덱스를 구한다</a:t>
            </a:r>
          </a:p>
          <a:p>
            <a:r>
              <a:rPr lang="ko-KR" altLang="en-US" dirty="0"/>
              <a:t>같은 값이 여러 개일 경우 처음 찾은 인덱스를 구한다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1E194B-F2C4-4B47-BB0F-4108AD3225AD}"/>
              </a:ext>
            </a:extLst>
          </p:cNvPr>
          <p:cNvSpPr/>
          <p:nvPr/>
        </p:nvSpPr>
        <p:spPr>
          <a:xfrm>
            <a:off x="8483600" y="3171371"/>
            <a:ext cx="544286" cy="35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FFBBB75-D67A-47FF-83A8-D8E6E8646598}"/>
              </a:ext>
            </a:extLst>
          </p:cNvPr>
          <p:cNvCxnSpPr/>
          <p:nvPr/>
        </p:nvCxnSpPr>
        <p:spPr>
          <a:xfrm>
            <a:off x="8781143" y="3526971"/>
            <a:ext cx="558800" cy="870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765AD4-B885-48FA-BA83-DBC69C2D5837}"/>
              </a:ext>
            </a:extLst>
          </p:cNvPr>
          <p:cNvSpPr/>
          <p:nvPr/>
        </p:nvSpPr>
        <p:spPr>
          <a:xfrm>
            <a:off x="9189330" y="3570514"/>
            <a:ext cx="544286" cy="35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3B0B2DA-F4AA-4B42-B3D7-DE3644D5EBC7}"/>
              </a:ext>
            </a:extLst>
          </p:cNvPr>
          <p:cNvCxnSpPr/>
          <p:nvPr/>
        </p:nvCxnSpPr>
        <p:spPr>
          <a:xfrm flipH="1">
            <a:off x="6480629" y="3969657"/>
            <a:ext cx="2980844" cy="12409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B85433-5481-4FF6-AB8C-6C606A0CB781}"/>
              </a:ext>
            </a:extLst>
          </p:cNvPr>
          <p:cNvSpPr txBox="1"/>
          <p:nvPr/>
        </p:nvSpPr>
        <p:spPr>
          <a:xfrm>
            <a:off x="7971051" y="281398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526C80-B16C-4477-877D-86CD2D815F75}"/>
              </a:ext>
            </a:extLst>
          </p:cNvPr>
          <p:cNvSpPr txBox="1"/>
          <p:nvPr/>
        </p:nvSpPr>
        <p:spPr>
          <a:xfrm>
            <a:off x="8494553" y="281398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52E973-1475-4CE9-87E4-1C181E78F768}"/>
              </a:ext>
            </a:extLst>
          </p:cNvPr>
          <p:cNvSpPr txBox="1"/>
          <p:nvPr/>
        </p:nvSpPr>
        <p:spPr>
          <a:xfrm>
            <a:off x="9143757" y="281398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E3DDB2-C3E6-4041-B6ED-74855989049E}"/>
              </a:ext>
            </a:extLst>
          </p:cNvPr>
          <p:cNvSpPr txBox="1"/>
          <p:nvPr/>
        </p:nvSpPr>
        <p:spPr>
          <a:xfrm>
            <a:off x="9733616" y="281398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313A80-CCC2-4AE1-8CEC-B01C3D0FBBB7}"/>
              </a:ext>
            </a:extLst>
          </p:cNvPr>
          <p:cNvSpPr txBox="1"/>
          <p:nvPr/>
        </p:nvSpPr>
        <p:spPr>
          <a:xfrm>
            <a:off x="10340414" y="281398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FDAE69-098B-493A-8662-36F1E4B5535F}"/>
              </a:ext>
            </a:extLst>
          </p:cNvPr>
          <p:cNvSpPr txBox="1"/>
          <p:nvPr/>
        </p:nvSpPr>
        <p:spPr>
          <a:xfrm>
            <a:off x="10947212" y="281398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519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C8AB3-02F8-4865-94B6-957C73FC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13514" cy="1325563"/>
          </a:xfrm>
        </p:spPr>
        <p:txBody>
          <a:bodyPr/>
          <a:lstStyle/>
          <a:p>
            <a:r>
              <a:rPr lang="ko-KR" altLang="en-US" dirty="0"/>
              <a:t>리스트 조작하기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83EBF6-CFED-44BB-92C7-04938D21DF54}"/>
              </a:ext>
            </a:extLst>
          </p:cNvPr>
          <p:cNvSpPr/>
          <p:nvPr/>
        </p:nvSpPr>
        <p:spPr>
          <a:xfrm>
            <a:off x="838200" y="1248620"/>
            <a:ext cx="3825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 안에 특정 값의 개수 구하기</a:t>
            </a:r>
          </a:p>
        </p:txBody>
      </p:sp>
      <p:pic>
        <p:nvPicPr>
          <p:cNvPr id="9218" name="Picture 2" descr="https://dojang.io/pluginfile.php/13694/mod_page/content/6/022010.png">
            <a:extLst>
              <a:ext uri="{FF2B5EF4-FFF2-40B4-BE49-F238E27FC236}">
                <a16:creationId xmlns:a16="http://schemas.microsoft.com/office/drawing/2014/main" id="{A6F52C2F-1876-49C0-A1FA-296A09766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17" t="24652" r="6904" b="42117"/>
          <a:stretch/>
        </p:blipFill>
        <p:spPr bwMode="auto">
          <a:xfrm>
            <a:off x="449942" y="2967946"/>
            <a:ext cx="4412344" cy="156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F0984CBD-CF36-4B2E-A049-730C7916FE1B}"/>
              </a:ext>
            </a:extLst>
          </p:cNvPr>
          <p:cNvSpPr/>
          <p:nvPr/>
        </p:nvSpPr>
        <p:spPr>
          <a:xfrm>
            <a:off x="5842000" y="3567885"/>
            <a:ext cx="508000" cy="3693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220F2F-D15A-4BCE-8396-204D9BCDD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079" y="2560631"/>
            <a:ext cx="4119007" cy="223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3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C8AB3-02F8-4865-94B6-957C73FC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13514" cy="1325563"/>
          </a:xfrm>
        </p:spPr>
        <p:txBody>
          <a:bodyPr/>
          <a:lstStyle/>
          <a:p>
            <a:r>
              <a:rPr lang="ko-KR" altLang="en-US" dirty="0"/>
              <a:t>리스트 조작하기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340439A-BB00-4394-AAA6-808F0D81053E}"/>
              </a:ext>
            </a:extLst>
          </p:cNvPr>
          <p:cNvSpPr/>
          <p:nvPr/>
        </p:nvSpPr>
        <p:spPr>
          <a:xfrm>
            <a:off x="838200" y="1321356"/>
            <a:ext cx="2656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리스트의 순서를 뒤집기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D81EE3-FD4E-43E5-8FF7-8010F772D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46" y="1919679"/>
            <a:ext cx="4119233" cy="23297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ADD188-730C-4FFA-971B-9EE32B40C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658" y="4965356"/>
            <a:ext cx="3786215" cy="1728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E433B9-698D-4C6B-8FDB-7C7B36759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3788" y="4377859"/>
            <a:ext cx="2465160" cy="2168847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1C162A3-35D2-41D9-A686-60E7842390D7}"/>
              </a:ext>
            </a:extLst>
          </p:cNvPr>
          <p:cNvSpPr/>
          <p:nvPr/>
        </p:nvSpPr>
        <p:spPr>
          <a:xfrm>
            <a:off x="8502300" y="5698414"/>
            <a:ext cx="508000" cy="3693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427972-7986-41C0-B505-D36CCE922A0B}"/>
              </a:ext>
            </a:extLst>
          </p:cNvPr>
          <p:cNvSpPr/>
          <p:nvPr/>
        </p:nvSpPr>
        <p:spPr>
          <a:xfrm>
            <a:off x="4441371" y="3969657"/>
            <a:ext cx="7656286" cy="2815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337E27-F369-4FA4-BE1B-F86B6BE7B5A6}"/>
              </a:ext>
            </a:extLst>
          </p:cNvPr>
          <p:cNvSpPr txBox="1"/>
          <p:nvPr/>
        </p:nvSpPr>
        <p:spPr>
          <a:xfrm>
            <a:off x="4627293" y="4061787"/>
            <a:ext cx="5164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reverse() </a:t>
            </a:r>
            <a:r>
              <a:rPr lang="ko-KR" altLang="en-US" sz="1600" b="1" dirty="0">
                <a:solidFill>
                  <a:srgbClr val="FF0000"/>
                </a:solidFill>
              </a:rPr>
              <a:t>랑 </a:t>
            </a:r>
            <a:r>
              <a:rPr lang="en-US" altLang="ko-KR" sz="1600" b="1" dirty="0">
                <a:solidFill>
                  <a:srgbClr val="FF0000"/>
                </a:solidFill>
              </a:rPr>
              <a:t>reversed()</a:t>
            </a:r>
            <a:r>
              <a:rPr lang="ko-KR" altLang="en-US" sz="1600" b="1" dirty="0">
                <a:solidFill>
                  <a:srgbClr val="FF0000"/>
                </a:solidFill>
              </a:rPr>
              <a:t>랑 다르다</a:t>
            </a:r>
            <a:r>
              <a:rPr lang="en-US" altLang="ko-KR" sz="1600" b="1" dirty="0">
                <a:solidFill>
                  <a:srgbClr val="FF0000"/>
                </a:solidFill>
              </a:rPr>
              <a:t>!!</a:t>
            </a:r>
          </a:p>
          <a:p>
            <a:r>
              <a:rPr lang="ko-KR" altLang="en-US" sz="1600" b="1" dirty="0"/>
              <a:t>시퀀스객체</a:t>
            </a:r>
            <a:r>
              <a:rPr lang="en-US" altLang="ko-KR" sz="1600" b="1" dirty="0"/>
              <a:t>.reverse() </a:t>
            </a:r>
            <a:r>
              <a:rPr lang="en-US" altLang="ko-KR" sz="1600" b="1" dirty="0">
                <a:sym typeface="Wingdings" panose="05000000000000000000" pitchFamily="2" charset="2"/>
              </a:rPr>
              <a:t> </a:t>
            </a:r>
            <a:r>
              <a:rPr lang="ko-KR" altLang="en-US" sz="1600" b="1" dirty="0">
                <a:sym typeface="Wingdings" panose="05000000000000000000" pitchFamily="2" charset="2"/>
              </a:rPr>
              <a:t>결과 </a:t>
            </a:r>
            <a:r>
              <a:rPr lang="en-US" altLang="ko-KR" sz="1600" b="1" dirty="0">
                <a:sym typeface="Wingdings" panose="05000000000000000000" pitchFamily="2" charset="2"/>
              </a:rPr>
              <a:t>: </a:t>
            </a:r>
            <a:r>
              <a:rPr lang="ko-KR" altLang="en-US" sz="1600" b="1" dirty="0">
                <a:sym typeface="Wingdings" panose="05000000000000000000" pitchFamily="2" charset="2"/>
              </a:rPr>
              <a:t>리스트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ym typeface="Wingdings" panose="05000000000000000000" pitchFamily="2" charset="2"/>
              </a:rPr>
              <a:t>reversed(</a:t>
            </a:r>
            <a:r>
              <a:rPr lang="ko-KR" altLang="en-US" sz="1600" b="1" dirty="0">
                <a:sym typeface="Wingdings" panose="05000000000000000000" pitchFamily="2" charset="2"/>
              </a:rPr>
              <a:t>시퀀스객체</a:t>
            </a:r>
            <a:r>
              <a:rPr lang="en-US" altLang="ko-KR" sz="1600" b="1" dirty="0">
                <a:sym typeface="Wingdings" panose="05000000000000000000" pitchFamily="2" charset="2"/>
              </a:rPr>
              <a:t>)  </a:t>
            </a:r>
            <a:r>
              <a:rPr lang="ko-KR" altLang="en-US" sz="1600" b="1" dirty="0">
                <a:sym typeface="Wingdings" panose="05000000000000000000" pitchFamily="2" charset="2"/>
              </a:rPr>
              <a:t>결과 </a:t>
            </a:r>
            <a:r>
              <a:rPr lang="en-US" altLang="ko-KR" sz="1600" b="1" dirty="0">
                <a:sym typeface="Wingdings" panose="05000000000000000000" pitchFamily="2" charset="2"/>
              </a:rPr>
              <a:t>: (</a:t>
            </a:r>
            <a:r>
              <a:rPr lang="ko-KR" altLang="en-US" sz="1600" b="1" dirty="0">
                <a:sym typeface="Wingdings" panose="05000000000000000000" pitchFamily="2" charset="2"/>
              </a:rPr>
              <a:t>새 객체</a:t>
            </a:r>
            <a:r>
              <a:rPr lang="en-US" altLang="ko-KR" sz="1600" b="1" dirty="0">
                <a:sym typeface="Wingdings" panose="05000000000000000000" pitchFamily="2" charset="2"/>
              </a:rPr>
              <a:t>)</a:t>
            </a:r>
            <a:r>
              <a:rPr lang="ko-KR" altLang="en-US" sz="1600" b="1" dirty="0">
                <a:sym typeface="Wingdings" panose="05000000000000000000" pitchFamily="2" charset="2"/>
              </a:rPr>
              <a:t>리스트 반대</a:t>
            </a:r>
            <a:endParaRPr lang="ko-KR" altLang="en-US" sz="1600" b="1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033B9DA-483D-44AE-92C8-D9AA86570C2C}"/>
              </a:ext>
            </a:extLst>
          </p:cNvPr>
          <p:cNvSpPr/>
          <p:nvPr/>
        </p:nvSpPr>
        <p:spPr>
          <a:xfrm>
            <a:off x="4952194" y="2739902"/>
            <a:ext cx="1596571" cy="68934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C0D661-4830-4EB4-B556-21C6C522E4F5}"/>
              </a:ext>
            </a:extLst>
          </p:cNvPr>
          <p:cNvSpPr/>
          <p:nvPr/>
        </p:nvSpPr>
        <p:spPr>
          <a:xfrm>
            <a:off x="6854692" y="2765974"/>
            <a:ext cx="46846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/>
              <a:t>시퀀스객체</a:t>
            </a:r>
            <a:r>
              <a:rPr lang="en-US" altLang="ko-KR" sz="3600" b="1" dirty="0"/>
              <a:t>.reverse() </a:t>
            </a:r>
            <a:endParaRPr lang="ko-KR" altLang="en-US" sz="3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6D871BC-C5B9-4216-87C0-691D62684731}"/>
              </a:ext>
            </a:extLst>
          </p:cNvPr>
          <p:cNvCxnSpPr>
            <a:cxnSpLocks/>
          </p:cNvCxnSpPr>
          <p:nvPr/>
        </p:nvCxnSpPr>
        <p:spPr>
          <a:xfrm flipV="1">
            <a:off x="6218612" y="4838700"/>
            <a:ext cx="1853323" cy="165417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150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C8AB3-02F8-4865-94B6-957C73FC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13514" cy="1325563"/>
          </a:xfrm>
        </p:spPr>
        <p:txBody>
          <a:bodyPr/>
          <a:lstStyle/>
          <a:p>
            <a:r>
              <a:rPr lang="ko-KR" altLang="en-US" dirty="0"/>
              <a:t>리스트 조작하기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124CF0-370D-484F-8CBA-4CAFF6D8C5C5}"/>
              </a:ext>
            </a:extLst>
          </p:cNvPr>
          <p:cNvSpPr/>
          <p:nvPr/>
        </p:nvSpPr>
        <p:spPr>
          <a:xfrm>
            <a:off x="838200" y="1321356"/>
            <a:ext cx="2887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리스트의 요소를 정렬하기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D6CEFA-D04A-4F31-9B9F-B8072FB515F2}"/>
              </a:ext>
            </a:extLst>
          </p:cNvPr>
          <p:cNvSpPr/>
          <p:nvPr/>
        </p:nvSpPr>
        <p:spPr>
          <a:xfrm>
            <a:off x="838200" y="1915663"/>
            <a:ext cx="6683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sort</a:t>
            </a:r>
            <a:r>
              <a:rPr lang="ko-KR" altLang="en-US" b="1" dirty="0"/>
              <a:t>()</a:t>
            </a:r>
            <a:r>
              <a:rPr lang="ko-KR" altLang="en-US" dirty="0"/>
              <a:t>는 리스트의 </a:t>
            </a:r>
            <a:r>
              <a:rPr lang="ko-KR" altLang="en-US" dirty="0" err="1"/>
              <a:t>요소을</a:t>
            </a:r>
            <a:r>
              <a:rPr lang="ko-KR" altLang="en-US" dirty="0"/>
              <a:t> </a:t>
            </a:r>
            <a:r>
              <a:rPr lang="ko-KR" altLang="en-US" b="1" dirty="0"/>
              <a:t>작은 순서대로 정렬한다(오름차순)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447A675-0583-4607-8012-508850164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253" y="3592733"/>
            <a:ext cx="3741408" cy="227357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983A7C5-CD00-4180-8153-3E0F33E1D98F}"/>
              </a:ext>
            </a:extLst>
          </p:cNvPr>
          <p:cNvSpPr/>
          <p:nvPr/>
        </p:nvSpPr>
        <p:spPr>
          <a:xfrm>
            <a:off x="838200" y="2509970"/>
            <a:ext cx="8625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sort</a:t>
            </a:r>
            <a:r>
              <a:rPr lang="ko-KR" altLang="en-US" b="1" dirty="0"/>
              <a:t>() </a:t>
            </a:r>
            <a:r>
              <a:rPr lang="ko-KR" altLang="en-US" dirty="0"/>
              <a:t>또는 </a:t>
            </a:r>
            <a:r>
              <a:rPr lang="ko-KR" altLang="en-US" b="1" dirty="0" err="1"/>
              <a:t>sort</a:t>
            </a:r>
            <a:r>
              <a:rPr lang="ko-KR" altLang="en-US" b="1" dirty="0"/>
              <a:t>(</a:t>
            </a:r>
            <a:r>
              <a:rPr lang="ko-KR" altLang="en-US" b="1" dirty="0" err="1"/>
              <a:t>reverse</a:t>
            </a:r>
            <a:r>
              <a:rPr lang="ko-KR" altLang="en-US" b="1" dirty="0"/>
              <a:t>=</a:t>
            </a:r>
            <a:r>
              <a:rPr lang="ko-KR" altLang="en-US" b="1" dirty="0" err="1"/>
              <a:t>False</a:t>
            </a:r>
            <a:r>
              <a:rPr lang="ko-KR" altLang="en-US" b="1" dirty="0"/>
              <a:t>) : </a:t>
            </a:r>
            <a:r>
              <a:rPr lang="ko-KR" altLang="en-US" dirty="0"/>
              <a:t>리스트의 값을 작은 순서대로 정렬(</a:t>
            </a:r>
            <a:r>
              <a:rPr lang="ko-KR" altLang="en-US" b="1" dirty="0"/>
              <a:t>오름차순</a:t>
            </a:r>
            <a:r>
              <a:rPr lang="ko-KR" altLang="en-US" dirty="0"/>
              <a:t>)</a:t>
            </a:r>
          </a:p>
          <a:p>
            <a:r>
              <a:rPr lang="ko-KR" altLang="en-US" b="1" dirty="0" err="1"/>
              <a:t>sort</a:t>
            </a:r>
            <a:r>
              <a:rPr lang="ko-KR" altLang="en-US" b="1" dirty="0"/>
              <a:t>(</a:t>
            </a:r>
            <a:r>
              <a:rPr lang="ko-KR" altLang="en-US" b="1" dirty="0" err="1"/>
              <a:t>reverse</a:t>
            </a:r>
            <a:r>
              <a:rPr lang="ko-KR" altLang="en-US" b="1" dirty="0"/>
              <a:t>=</a:t>
            </a:r>
            <a:r>
              <a:rPr lang="ko-KR" altLang="en-US" b="1" dirty="0" err="1"/>
              <a:t>True</a:t>
            </a:r>
            <a:r>
              <a:rPr lang="ko-KR" altLang="en-US" b="1" dirty="0"/>
              <a:t>) : </a:t>
            </a:r>
            <a:r>
              <a:rPr lang="ko-KR" altLang="en-US" dirty="0"/>
              <a:t>리스트의 값을 큰 순서대로 정렬(</a:t>
            </a:r>
            <a:r>
              <a:rPr lang="ko-KR" altLang="en-US" b="1" dirty="0"/>
              <a:t>내림차순</a:t>
            </a:r>
            <a:r>
              <a:rPr lang="ko-KR" altLang="en-US" dirty="0"/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02E6C2-A47A-4F6E-9C5C-E5D1FA2F43EA}"/>
              </a:ext>
            </a:extLst>
          </p:cNvPr>
          <p:cNvSpPr/>
          <p:nvPr/>
        </p:nvSpPr>
        <p:spPr>
          <a:xfrm>
            <a:off x="2640959" y="593341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오름차순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2D4A2C-BD0D-4A40-8ADB-23A56B089CE9}"/>
              </a:ext>
            </a:extLst>
          </p:cNvPr>
          <p:cNvSpPr/>
          <p:nvPr/>
        </p:nvSpPr>
        <p:spPr>
          <a:xfrm>
            <a:off x="8443047" y="593341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내림차순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2D6F4FB-2F49-4BBD-9D21-1D1BCD1C4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341" y="3592733"/>
            <a:ext cx="3729410" cy="227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96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C8AB3-02F8-4865-94B6-957C73FC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13514" cy="1325563"/>
          </a:xfrm>
        </p:spPr>
        <p:txBody>
          <a:bodyPr/>
          <a:lstStyle/>
          <a:p>
            <a:r>
              <a:rPr lang="ko-KR" altLang="en-US" dirty="0"/>
              <a:t>리스트 조작하기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EB4C19-2574-446E-8795-86489E211FD3}"/>
              </a:ext>
            </a:extLst>
          </p:cNvPr>
          <p:cNvSpPr/>
          <p:nvPr/>
        </p:nvSpPr>
        <p:spPr>
          <a:xfrm>
            <a:off x="838200" y="1321356"/>
            <a:ext cx="7968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파이썬은</a:t>
            </a:r>
            <a:r>
              <a:rPr lang="ko-KR" altLang="en-US" b="1" dirty="0"/>
              <a:t> 리스트의 </a:t>
            </a:r>
            <a:r>
              <a:rPr lang="ko-KR" altLang="en-US" b="1" dirty="0" err="1"/>
              <a:t>sort</a:t>
            </a:r>
            <a:r>
              <a:rPr lang="ko-KR" altLang="en-US" b="1" dirty="0"/>
              <a:t> </a:t>
            </a:r>
            <a:r>
              <a:rPr lang="ko-KR" altLang="en-US" b="1" dirty="0" err="1"/>
              <a:t>메서드뿐만</a:t>
            </a:r>
            <a:r>
              <a:rPr lang="ko-KR" altLang="en-US" b="1" dirty="0"/>
              <a:t> 아니라 내장 함수 </a:t>
            </a:r>
            <a:r>
              <a:rPr lang="ko-KR" altLang="en-US" b="1" dirty="0" err="1"/>
              <a:t>sorted도</a:t>
            </a:r>
            <a:r>
              <a:rPr lang="ko-KR" altLang="en-US" b="1" dirty="0"/>
              <a:t> 제공한다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765754-4223-4F35-B5AD-E09A04C5F0FF}"/>
              </a:ext>
            </a:extLst>
          </p:cNvPr>
          <p:cNvSpPr/>
          <p:nvPr/>
        </p:nvSpPr>
        <p:spPr>
          <a:xfrm>
            <a:off x="838200" y="2031778"/>
            <a:ext cx="101019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sort는</a:t>
            </a:r>
            <a:r>
              <a:rPr lang="ko-KR" altLang="en-US" dirty="0"/>
              <a:t> 메서드를 </a:t>
            </a:r>
            <a:r>
              <a:rPr lang="ko-KR" altLang="en-US" b="1" dirty="0"/>
              <a:t>사용한 리스트를 변경</a:t>
            </a:r>
            <a:r>
              <a:rPr lang="ko-KR" altLang="en-US" dirty="0"/>
              <a:t>하지만, </a:t>
            </a:r>
            <a:r>
              <a:rPr lang="ko-KR" altLang="en-US" dirty="0" err="1"/>
              <a:t>sorted</a:t>
            </a:r>
            <a:r>
              <a:rPr lang="ko-KR" altLang="en-US" dirty="0"/>
              <a:t> 함수는 </a:t>
            </a:r>
            <a:r>
              <a:rPr lang="ko-KR" altLang="en-US" b="1" dirty="0"/>
              <a:t>정렬된 새 리스트를 생성</a:t>
            </a:r>
            <a:r>
              <a:rPr lang="ko-KR" altLang="en-US" dirty="0"/>
              <a:t>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FA1ADD-31F2-4C28-AF6A-C8097CC8C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884" y="2930287"/>
            <a:ext cx="6000232" cy="289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10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C8AB3-02F8-4865-94B6-957C73FC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13514" cy="1325563"/>
          </a:xfrm>
        </p:spPr>
        <p:txBody>
          <a:bodyPr/>
          <a:lstStyle/>
          <a:p>
            <a:r>
              <a:rPr lang="ko-KR" altLang="en-US" dirty="0"/>
              <a:t>리스트 조작하기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A9EF34-899B-4CB6-9BBE-DDD6840E7CEC}"/>
              </a:ext>
            </a:extLst>
          </p:cNvPr>
          <p:cNvSpPr/>
          <p:nvPr/>
        </p:nvSpPr>
        <p:spPr>
          <a:xfrm>
            <a:off x="838200" y="1321356"/>
            <a:ext cx="3430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리스트의 모든 요소를 삭제하기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E400C5-32DB-4E1F-B885-BA841DF060C5}"/>
              </a:ext>
            </a:extLst>
          </p:cNvPr>
          <p:cNvSpPr/>
          <p:nvPr/>
        </p:nvSpPr>
        <p:spPr>
          <a:xfrm>
            <a:off x="838200" y="2141249"/>
            <a:ext cx="44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clear</a:t>
            </a:r>
            <a:r>
              <a:rPr lang="ko-KR" altLang="en-US" b="1" dirty="0"/>
              <a:t>()</a:t>
            </a:r>
            <a:r>
              <a:rPr lang="ko-KR" altLang="en-US" dirty="0"/>
              <a:t>는 리스트의 </a:t>
            </a:r>
            <a:r>
              <a:rPr lang="ko-KR" altLang="en-US" b="1" dirty="0"/>
              <a:t>모든 요소를 삭제</a:t>
            </a:r>
            <a:r>
              <a:rPr lang="ko-KR" altLang="en-US" dirty="0"/>
              <a:t>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D1A9C5-CBE8-4EB9-8759-F2B26176A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3862"/>
            <a:ext cx="5081015" cy="306218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505F6DA-740F-44D4-B00E-8BCBE2BA7484}"/>
              </a:ext>
            </a:extLst>
          </p:cNvPr>
          <p:cNvSpPr/>
          <p:nvPr/>
        </p:nvSpPr>
        <p:spPr>
          <a:xfrm>
            <a:off x="6749143" y="5740178"/>
            <a:ext cx="492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clear</a:t>
            </a:r>
            <a:r>
              <a:rPr lang="ko-KR" altLang="en-US" b="1" dirty="0"/>
              <a:t> 대신 </a:t>
            </a:r>
            <a:r>
              <a:rPr lang="ko-KR" altLang="en-US" b="1" dirty="0" err="1"/>
              <a:t>del</a:t>
            </a:r>
            <a:r>
              <a:rPr lang="ko-KR" altLang="en-US" b="1" dirty="0"/>
              <a:t> </a:t>
            </a:r>
            <a:r>
              <a:rPr lang="ko-KR" altLang="en-US" b="1" dirty="0" err="1"/>
              <a:t>a</a:t>
            </a:r>
            <a:r>
              <a:rPr lang="ko-KR" altLang="en-US" b="1" dirty="0"/>
              <a:t>[:]와 같이 시작, 끝 인덱스를 생략하여 리스트의 모든 요소를 삭제할 수도 있다.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5E779A-03C7-4D8C-8F88-5D14B342B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680" y="2652878"/>
            <a:ext cx="4784526" cy="29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83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C8AB3-02F8-4865-94B6-957C73FC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13514" cy="1325563"/>
          </a:xfrm>
        </p:spPr>
        <p:txBody>
          <a:bodyPr/>
          <a:lstStyle/>
          <a:p>
            <a:r>
              <a:rPr lang="ko-KR" altLang="en-US" dirty="0"/>
              <a:t>리스트 조작하기</a:t>
            </a:r>
          </a:p>
        </p:txBody>
      </p:sp>
      <p:pic>
        <p:nvPicPr>
          <p:cNvPr id="16386" name="Picture 2" descr="https://dojang.io/pluginfile.php/13694/mod_page/content/6/022011.png">
            <a:extLst>
              <a:ext uri="{FF2B5EF4-FFF2-40B4-BE49-F238E27FC236}">
                <a16:creationId xmlns:a16="http://schemas.microsoft.com/office/drawing/2014/main" id="{9DCF9877-1090-4392-8C0A-A72CF73BE7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7" t="26983" r="32301" b="31641"/>
          <a:stretch/>
        </p:blipFill>
        <p:spPr bwMode="auto">
          <a:xfrm>
            <a:off x="1524264" y="2841450"/>
            <a:ext cx="3900800" cy="335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12D1D52-2E71-44E0-A962-86632DAE012F}"/>
              </a:ext>
            </a:extLst>
          </p:cNvPr>
          <p:cNvSpPr/>
          <p:nvPr/>
        </p:nvSpPr>
        <p:spPr>
          <a:xfrm>
            <a:off x="838200" y="1321356"/>
            <a:ext cx="3348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리스트를 슬라이스로 조작하기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8A20F4-E233-4717-B74A-F6D67A244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936" y="3451851"/>
            <a:ext cx="4070409" cy="250803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C0D4C1F-F8F1-4781-9BD5-9393AAF2EEC3}"/>
              </a:ext>
            </a:extLst>
          </p:cNvPr>
          <p:cNvSpPr/>
          <p:nvPr/>
        </p:nvSpPr>
        <p:spPr>
          <a:xfrm>
            <a:off x="5842000" y="4521200"/>
            <a:ext cx="508000" cy="3693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AB89E9-F092-49F3-9F07-9A11A3247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3088" y="117459"/>
            <a:ext cx="3414737" cy="22193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959636-BE86-41FD-868A-B65478049949}"/>
              </a:ext>
            </a:extLst>
          </p:cNvPr>
          <p:cNvSpPr txBox="1"/>
          <p:nvPr/>
        </p:nvSpPr>
        <p:spPr>
          <a:xfrm flipH="1">
            <a:off x="8944338" y="2311565"/>
            <a:ext cx="285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인덱스로 하면 </a:t>
            </a:r>
            <a:r>
              <a:rPr lang="ko-KR" altLang="en-US" b="1" dirty="0">
                <a:solidFill>
                  <a:srgbClr val="FF0000"/>
                </a:solidFill>
              </a:rPr>
              <a:t>오류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F8E571-5E9A-44B0-9EBA-A020D7EE7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802" y="122221"/>
            <a:ext cx="2862283" cy="22145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1C9FE7-8D3D-48E5-B829-557DE96CE781}"/>
              </a:ext>
            </a:extLst>
          </p:cNvPr>
          <p:cNvSpPr txBox="1"/>
          <p:nvPr/>
        </p:nvSpPr>
        <p:spPr>
          <a:xfrm flipH="1">
            <a:off x="5719802" y="2311565"/>
            <a:ext cx="285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값이 리스트 아니면 </a:t>
            </a:r>
            <a:r>
              <a:rPr lang="ko-KR" altLang="en-US" b="1" dirty="0">
                <a:solidFill>
                  <a:srgbClr val="FF0000"/>
                </a:solidFill>
              </a:rPr>
              <a:t>오류</a:t>
            </a:r>
          </a:p>
        </p:txBody>
      </p:sp>
    </p:spTree>
    <p:extLst>
      <p:ext uri="{BB962C8B-B14F-4D97-AF65-F5344CB8AC3E}">
        <p14:creationId xmlns:p14="http://schemas.microsoft.com/office/powerpoint/2010/main" val="865809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C8AB3-02F8-4865-94B6-957C73FC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13514" cy="1325563"/>
          </a:xfrm>
        </p:spPr>
        <p:txBody>
          <a:bodyPr/>
          <a:lstStyle/>
          <a:p>
            <a:r>
              <a:rPr lang="ko-KR" altLang="en-US" dirty="0"/>
              <a:t>리스트 조작하기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369DCE-0359-41FC-AD9B-69410234C920}"/>
              </a:ext>
            </a:extLst>
          </p:cNvPr>
          <p:cNvSpPr txBox="1"/>
          <p:nvPr/>
        </p:nvSpPr>
        <p:spPr>
          <a:xfrm>
            <a:off x="838200" y="13213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정리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6D7859E-CE19-4FD2-A8BC-7AFE20C5F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17739"/>
              </p:ext>
            </p:extLst>
          </p:nvPr>
        </p:nvGraphicFramePr>
        <p:xfrm>
          <a:off x="1378400" y="1760855"/>
          <a:ext cx="9435199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235">
                  <a:extLst>
                    <a:ext uri="{9D8B030D-6E8A-4147-A177-3AD203B41FA5}">
                      <a16:colId xmlns:a16="http://schemas.microsoft.com/office/drawing/2014/main" val="3995971464"/>
                    </a:ext>
                  </a:extLst>
                </a:gridCol>
                <a:gridCol w="3081338">
                  <a:extLst>
                    <a:ext uri="{9D8B030D-6E8A-4147-A177-3AD203B41FA5}">
                      <a16:colId xmlns:a16="http://schemas.microsoft.com/office/drawing/2014/main" val="1044577945"/>
                    </a:ext>
                  </a:extLst>
                </a:gridCol>
                <a:gridCol w="2382840">
                  <a:extLst>
                    <a:ext uri="{9D8B030D-6E8A-4147-A177-3AD203B41FA5}">
                      <a16:colId xmlns:a16="http://schemas.microsoft.com/office/drawing/2014/main" val="367043054"/>
                    </a:ext>
                  </a:extLst>
                </a:gridCol>
                <a:gridCol w="2236786">
                  <a:extLst>
                    <a:ext uri="{9D8B030D-6E8A-4147-A177-3AD203B41FA5}">
                      <a16:colId xmlns:a16="http://schemas.microsoft.com/office/drawing/2014/main" val="1108662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용도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 </a:t>
                      </a:r>
                      <a:r>
                        <a:rPr lang="en-US" altLang="ko-KR" dirty="0"/>
                        <a:t>: a = [1, 3, 2]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269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append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맨 뒤에 값을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a.append</a:t>
                      </a:r>
                      <a:r>
                        <a:rPr lang="en-US" altLang="ko-KR" dirty="0"/>
                        <a:t>(4)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[1, 3, 2, 4]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51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extend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리스트 끼리 연결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a.extend</a:t>
                      </a:r>
                      <a:r>
                        <a:rPr lang="en-US" altLang="ko-KR" dirty="0"/>
                        <a:t>([100, 200])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[1, 3, 2, 4, 100, 200]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0873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insert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값을 삽입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a.insert</a:t>
                      </a:r>
                      <a:r>
                        <a:rPr lang="en-US" altLang="ko-KR" dirty="0"/>
                        <a:t>(1, 10)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[1, 10, 3, 2]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78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맨 뒤에 값을 삭제 혹은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선택 인덱스 위치 값을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a.pop</a:t>
                      </a:r>
                      <a:r>
                        <a:rPr lang="en-US" altLang="ko-KR" dirty="0"/>
                        <a:t>()</a:t>
                      </a:r>
                    </a:p>
                    <a:p>
                      <a:pPr latinLnBrk="1"/>
                      <a:r>
                        <a:rPr lang="en-US" altLang="ko-KR" dirty="0" err="1"/>
                        <a:t>a.pop</a:t>
                      </a:r>
                      <a:r>
                        <a:rPr lang="en-US" altLang="ko-KR" dirty="0"/>
                        <a:t>(1)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[1, 3]</a:t>
                      </a:r>
                    </a:p>
                    <a:p>
                      <a:pPr latinLnBrk="1"/>
                      <a:r>
                        <a:rPr lang="en-US" altLang="ko-KR" dirty="0"/>
                        <a:t>[1, 2]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6980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remove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선택한 값을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a.remove</a:t>
                      </a:r>
                      <a:r>
                        <a:rPr lang="en-US" altLang="ko-KR" dirty="0"/>
                        <a:t>(3)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[1, 2]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20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선택한 값의 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a.index</a:t>
                      </a:r>
                      <a:r>
                        <a:rPr lang="en-US" altLang="ko-KR" dirty="0"/>
                        <a:t>(2)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82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count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선택한 값의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a.count</a:t>
                      </a:r>
                      <a:r>
                        <a:rPr lang="en-US" altLang="ko-KR" dirty="0"/>
                        <a:t>(2)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79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reverse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리스트를 거꾸로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a.reverse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[2, 3, 1]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98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sort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리스트를 정렬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a.sort</a:t>
                      </a:r>
                      <a:r>
                        <a:rPr lang="en-US" altLang="ko-KR" dirty="0"/>
                        <a:t>(reverse=True)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a.sort</a:t>
                      </a:r>
                      <a:r>
                        <a:rPr lang="en-US" altLang="ko-KR" dirty="0"/>
                        <a:t>(reverse=False)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[3, 2, 1]</a:t>
                      </a:r>
                    </a:p>
                    <a:p>
                      <a:pPr latinLnBrk="1"/>
                      <a:r>
                        <a:rPr lang="en-US" altLang="ko-KR" dirty="0"/>
                        <a:t>[1, 2, 3]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499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clear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값을 전부 제거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a.clear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[]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3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161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C8AB3-02F8-4865-94B6-957C73FC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44000" cy="1325563"/>
          </a:xfrm>
        </p:spPr>
        <p:txBody>
          <a:bodyPr/>
          <a:lstStyle/>
          <a:p>
            <a:r>
              <a:rPr lang="ko-KR" altLang="en-US" dirty="0"/>
              <a:t>리스트의 할당과 복사 알아보기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8A171E-D305-45C7-AF69-4D92A8519B52}"/>
              </a:ext>
            </a:extLst>
          </p:cNvPr>
          <p:cNvSpPr/>
          <p:nvPr/>
        </p:nvSpPr>
        <p:spPr>
          <a:xfrm>
            <a:off x="889843" y="1506022"/>
            <a:ext cx="5373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할당과 복사는 비슷한 것 같지만 큰 차이점이 있다</a:t>
            </a:r>
          </a:p>
        </p:txBody>
      </p:sp>
      <p:pic>
        <p:nvPicPr>
          <p:cNvPr id="1026" name="Picture 2" descr="https://dojang.io/pluginfile.php/13695/mod_page/content/2/022012.png">
            <a:extLst>
              <a:ext uri="{FF2B5EF4-FFF2-40B4-BE49-F238E27FC236}">
                <a16:creationId xmlns:a16="http://schemas.microsoft.com/office/drawing/2014/main" id="{21470A99-6106-47C5-8A28-91CAFCEF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1" t="40486" r="22551" b="37778"/>
          <a:stretch/>
        </p:blipFill>
        <p:spPr bwMode="auto">
          <a:xfrm>
            <a:off x="4155280" y="2086254"/>
            <a:ext cx="5205413" cy="149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5BA221-B8D1-4ADB-9FA0-7CCE4929762A}"/>
              </a:ext>
            </a:extLst>
          </p:cNvPr>
          <p:cNvSpPr txBox="1"/>
          <p:nvPr/>
        </p:nvSpPr>
        <p:spPr>
          <a:xfrm>
            <a:off x="2300288" y="26469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할당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B47FB18-3BEC-480C-9E31-95BC5A501352}"/>
              </a:ext>
            </a:extLst>
          </p:cNvPr>
          <p:cNvSpPr/>
          <p:nvPr/>
        </p:nvSpPr>
        <p:spPr>
          <a:xfrm>
            <a:off x="3427951" y="2589269"/>
            <a:ext cx="610649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FF359A-1C04-4C84-A593-A5C57C776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195" y="3972482"/>
            <a:ext cx="2786083" cy="21336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FDDE93-EB09-417F-9631-1EA87906BC90}"/>
              </a:ext>
            </a:extLst>
          </p:cNvPr>
          <p:cNvSpPr txBox="1"/>
          <p:nvPr/>
        </p:nvSpPr>
        <p:spPr>
          <a:xfrm>
            <a:off x="2350477" y="5645199"/>
            <a:ext cx="337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 </a:t>
            </a:r>
            <a:r>
              <a:rPr lang="ko-KR" altLang="en-US" b="1" dirty="0"/>
              <a:t>리스트와 </a:t>
            </a:r>
            <a:r>
              <a:rPr lang="en-US" altLang="ko-KR" b="1" dirty="0"/>
              <a:t>b </a:t>
            </a:r>
            <a:r>
              <a:rPr lang="ko-KR" altLang="en-US" b="1" dirty="0"/>
              <a:t>리스트는 하나다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4977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C8AB3-02F8-4865-94B6-957C73FC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13514" cy="1325563"/>
          </a:xfrm>
        </p:spPr>
        <p:txBody>
          <a:bodyPr/>
          <a:lstStyle/>
          <a:p>
            <a:r>
              <a:rPr lang="ko-KR" altLang="en-US" dirty="0"/>
              <a:t>리스트 조작하기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FD40E6-3D7C-4442-AD20-3061C68DE720}"/>
              </a:ext>
            </a:extLst>
          </p:cNvPr>
          <p:cNvSpPr/>
          <p:nvPr/>
        </p:nvSpPr>
        <p:spPr>
          <a:xfrm>
            <a:off x="838200" y="1321356"/>
            <a:ext cx="390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리스트를 조작하는 메서드(</a:t>
            </a:r>
            <a:r>
              <a:rPr lang="ko-KR" altLang="en-US" b="1" dirty="0" err="1"/>
              <a:t>method</a:t>
            </a:r>
            <a:r>
              <a:rPr lang="ko-KR" altLang="en-US" b="1" dirty="0"/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DFFE6C-BA11-42A9-A555-A16F810EC02A}"/>
              </a:ext>
            </a:extLst>
          </p:cNvPr>
          <p:cNvSpPr/>
          <p:nvPr/>
        </p:nvSpPr>
        <p:spPr>
          <a:xfrm>
            <a:off x="838200" y="2033709"/>
            <a:ext cx="80300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append</a:t>
            </a:r>
            <a:r>
              <a:rPr lang="ko-KR" altLang="en-US" dirty="0"/>
              <a:t>: 요소 하나를 추가</a:t>
            </a:r>
          </a:p>
          <a:p>
            <a:r>
              <a:rPr lang="ko-KR" altLang="en-US" dirty="0" err="1"/>
              <a:t>extend</a:t>
            </a:r>
            <a:r>
              <a:rPr lang="ko-KR" altLang="en-US" dirty="0"/>
              <a:t>: 리스트를 연결하여 확장</a:t>
            </a:r>
          </a:p>
          <a:p>
            <a:r>
              <a:rPr lang="ko-KR" altLang="en-US" dirty="0" err="1"/>
              <a:t>insert</a:t>
            </a:r>
            <a:r>
              <a:rPr lang="ko-KR" altLang="en-US" dirty="0"/>
              <a:t>: 특정 인덱스에 요소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8AAB75-9D36-426C-A3D8-689850733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800" y="4049545"/>
            <a:ext cx="2933721" cy="1557349"/>
          </a:xfrm>
          <a:prstGeom prst="rect">
            <a:avLst/>
          </a:prstGeom>
        </p:spPr>
      </p:pic>
      <p:pic>
        <p:nvPicPr>
          <p:cNvPr id="1026" name="Picture 2" descr="https://dojang.io/pluginfile.php/13694/mod_page/content/6/022001.png">
            <a:extLst>
              <a:ext uri="{FF2B5EF4-FFF2-40B4-BE49-F238E27FC236}">
                <a16:creationId xmlns:a16="http://schemas.microsoft.com/office/drawing/2014/main" id="{294F45A2-AC99-4C03-ACDF-BD048CC2B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5" t="30794" r="12936" b="10476"/>
          <a:stretch/>
        </p:blipFill>
        <p:spPr bwMode="auto">
          <a:xfrm>
            <a:off x="1768927" y="3429000"/>
            <a:ext cx="3585030" cy="279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A66E996-C5CD-43F2-8DAF-D4577F49887E}"/>
              </a:ext>
            </a:extLst>
          </p:cNvPr>
          <p:cNvSpPr/>
          <p:nvPr/>
        </p:nvSpPr>
        <p:spPr>
          <a:xfrm>
            <a:off x="6067878" y="4650419"/>
            <a:ext cx="508000" cy="3556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988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C8AB3-02F8-4865-94B6-957C73FC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44000" cy="1325563"/>
          </a:xfrm>
        </p:spPr>
        <p:txBody>
          <a:bodyPr/>
          <a:lstStyle/>
          <a:p>
            <a:r>
              <a:rPr lang="ko-KR" altLang="en-US" dirty="0"/>
              <a:t>리스트의 할당과 복사 알아보기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25CB41-66DA-4A14-AD1D-77FE18CACD8E}"/>
              </a:ext>
            </a:extLst>
          </p:cNvPr>
          <p:cNvSpPr/>
          <p:nvPr/>
        </p:nvSpPr>
        <p:spPr>
          <a:xfrm>
            <a:off x="838200" y="1321356"/>
            <a:ext cx="9610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a와</a:t>
            </a:r>
            <a:r>
              <a:rPr lang="ko-KR" altLang="en-US" dirty="0"/>
              <a:t> </a:t>
            </a:r>
            <a:r>
              <a:rPr lang="ko-KR" altLang="en-US" dirty="0" err="1"/>
              <a:t>b를</a:t>
            </a:r>
            <a:r>
              <a:rPr lang="ko-KR" altLang="en-US" dirty="0"/>
              <a:t> 완전히 두 개로 만들려면 </a:t>
            </a:r>
            <a:r>
              <a:rPr lang="ko-KR" altLang="en-US" b="1" dirty="0" err="1"/>
              <a:t>copy</a:t>
            </a:r>
            <a:r>
              <a:rPr lang="ko-KR" altLang="en-US" b="1" dirty="0"/>
              <a:t> 메서드로 모든 요소를 복사해야 한다</a:t>
            </a:r>
          </a:p>
        </p:txBody>
      </p:sp>
      <p:pic>
        <p:nvPicPr>
          <p:cNvPr id="2050" name="Picture 2" descr="https://dojang.io/pluginfile.php/13695/mod_page/content/2/022014.png">
            <a:extLst>
              <a:ext uri="{FF2B5EF4-FFF2-40B4-BE49-F238E27FC236}">
                <a16:creationId xmlns:a16="http://schemas.microsoft.com/office/drawing/2014/main" id="{0438EB29-7CFD-454C-A0CA-11A3A56E01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4" t="29722" r="24896" b="28194"/>
          <a:stretch/>
        </p:blipFill>
        <p:spPr bwMode="auto">
          <a:xfrm>
            <a:off x="938213" y="2962276"/>
            <a:ext cx="4038600" cy="241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D93904B-BB05-4855-BC3D-0628044DB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693" y="3127273"/>
            <a:ext cx="2843233" cy="2085990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CAD54C7A-DD7D-4525-849F-33A7447581E2}"/>
              </a:ext>
            </a:extLst>
          </p:cNvPr>
          <p:cNvSpPr/>
          <p:nvPr/>
        </p:nvSpPr>
        <p:spPr>
          <a:xfrm>
            <a:off x="5643563" y="3927952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77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C8AB3-02F8-4865-94B6-957C73FC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44000" cy="1325563"/>
          </a:xfrm>
        </p:spPr>
        <p:txBody>
          <a:bodyPr/>
          <a:lstStyle/>
          <a:p>
            <a:r>
              <a:rPr lang="ko-KR" altLang="en-US" dirty="0"/>
              <a:t>리스트의 할당과 복사 알아보기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3679E8-4405-4B0F-9D31-0039D924EA3A}"/>
              </a:ext>
            </a:extLst>
          </p:cNvPr>
          <p:cNvSpPr txBox="1"/>
          <p:nvPr/>
        </p:nvSpPr>
        <p:spPr>
          <a:xfrm>
            <a:off x="923925" y="1321356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copy</a:t>
            </a:r>
            <a:r>
              <a:rPr lang="ko-KR" altLang="en-US" b="1" dirty="0"/>
              <a:t>를 쓰는 이유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92D8800-B0A6-4018-AC4B-34EAA2C90683}"/>
              </a:ext>
            </a:extLst>
          </p:cNvPr>
          <p:cNvGrpSpPr/>
          <p:nvPr/>
        </p:nvGrpSpPr>
        <p:grpSpPr>
          <a:xfrm>
            <a:off x="1434513" y="2592418"/>
            <a:ext cx="9322974" cy="646331"/>
            <a:chOff x="576263" y="3105834"/>
            <a:chExt cx="9322974" cy="6463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7727327-C890-45CA-A44F-65CE4A9F34BE}"/>
                </a:ext>
              </a:extLst>
            </p:cNvPr>
            <p:cNvSpPr txBox="1"/>
            <p:nvPr/>
          </p:nvSpPr>
          <p:spPr>
            <a:xfrm>
              <a:off x="576263" y="3244334"/>
              <a:ext cx="1935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리스트 </a:t>
              </a:r>
              <a:r>
                <a:rPr lang="en-US" altLang="ko-KR" dirty="0"/>
                <a:t>a </a:t>
              </a:r>
              <a:r>
                <a:rPr lang="ko-KR" altLang="en-US" dirty="0"/>
                <a:t>사용 중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02A9A11-BEF4-4118-B354-54441D50AB85}"/>
                </a:ext>
              </a:extLst>
            </p:cNvPr>
            <p:cNvSpPr txBox="1"/>
            <p:nvPr/>
          </p:nvSpPr>
          <p:spPr>
            <a:xfrm>
              <a:off x="3616054" y="3244334"/>
              <a:ext cx="2616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 </a:t>
              </a:r>
              <a:r>
                <a:rPr lang="ko-KR" altLang="en-US" dirty="0"/>
                <a:t>리스트를 </a:t>
              </a:r>
              <a:r>
                <a:rPr lang="en-US" altLang="ko-KR" dirty="0"/>
                <a:t>b </a:t>
              </a:r>
              <a:r>
                <a:rPr lang="ko-KR" altLang="en-US" dirty="0"/>
                <a:t>리스트 로</a:t>
              </a:r>
            </a:p>
          </p:txBody>
        </p:sp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4F56E488-B198-41A1-B3B5-975B793720EB}"/>
                </a:ext>
              </a:extLst>
            </p:cNvPr>
            <p:cNvSpPr/>
            <p:nvPr/>
          </p:nvSpPr>
          <p:spPr>
            <a:xfrm>
              <a:off x="2595562" y="3186684"/>
              <a:ext cx="1020491" cy="484632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가공</a:t>
              </a:r>
            </a:p>
          </p:txBody>
        </p: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B179CD48-37AF-4F58-A096-29E79941C02A}"/>
                </a:ext>
              </a:extLst>
            </p:cNvPr>
            <p:cNvSpPr/>
            <p:nvPr/>
          </p:nvSpPr>
          <p:spPr>
            <a:xfrm>
              <a:off x="6278173" y="3186684"/>
              <a:ext cx="978408" cy="484632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9D6195-5B3D-4659-9109-24CFE0A12E50}"/>
                </a:ext>
              </a:extLst>
            </p:cNvPr>
            <p:cNvSpPr txBox="1"/>
            <p:nvPr/>
          </p:nvSpPr>
          <p:spPr>
            <a:xfrm>
              <a:off x="7332509" y="3105834"/>
              <a:ext cx="25667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리스트 </a:t>
              </a:r>
              <a:r>
                <a:rPr lang="en-US" altLang="ko-KR" dirty="0"/>
                <a:t>a </a:t>
              </a:r>
              <a:r>
                <a:rPr lang="ko-KR" altLang="en-US" dirty="0"/>
                <a:t>쓰고 싶음</a:t>
              </a:r>
              <a:r>
                <a:rPr lang="en-US" altLang="ko-KR" dirty="0"/>
                <a:t>!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초기값 이용하고 싶음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6C9F07-02B2-4853-972E-03B97A93D564}"/>
              </a:ext>
            </a:extLst>
          </p:cNvPr>
          <p:cNvGrpSpPr/>
          <p:nvPr/>
        </p:nvGrpSpPr>
        <p:grpSpPr>
          <a:xfrm>
            <a:off x="995362" y="3700101"/>
            <a:ext cx="10201275" cy="1509713"/>
            <a:chOff x="176213" y="4033451"/>
            <a:chExt cx="10201275" cy="150971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AD9817-39E3-42B7-8A94-71BA532A9644}"/>
                </a:ext>
              </a:extLst>
            </p:cNvPr>
            <p:cNvSpPr txBox="1"/>
            <p:nvPr/>
          </p:nvSpPr>
          <p:spPr>
            <a:xfrm>
              <a:off x="294935" y="4659480"/>
              <a:ext cx="2497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_</a:t>
              </a:r>
              <a:r>
                <a:rPr lang="ko-KR" altLang="en-US" dirty="0"/>
                <a:t>물고기 </a:t>
              </a:r>
              <a:r>
                <a:rPr lang="en-US" altLang="ko-KR" dirty="0"/>
                <a:t>= [</a:t>
              </a:r>
              <a:r>
                <a:rPr lang="ko-KR" altLang="en-US" dirty="0"/>
                <a:t>도미</a:t>
              </a:r>
              <a:r>
                <a:rPr lang="en-US" altLang="ko-KR" dirty="0"/>
                <a:t>, </a:t>
              </a:r>
              <a:r>
                <a:rPr lang="ko-KR" altLang="en-US" dirty="0"/>
                <a:t>연어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E7749E-EC70-435A-93A2-D1FD1045084F}"/>
                </a:ext>
              </a:extLst>
            </p:cNvPr>
            <p:cNvSpPr txBox="1"/>
            <p:nvPr/>
          </p:nvSpPr>
          <p:spPr>
            <a:xfrm>
              <a:off x="3613924" y="4763296"/>
              <a:ext cx="36471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_</a:t>
              </a:r>
              <a:r>
                <a:rPr lang="ko-KR" altLang="en-US" dirty="0" err="1"/>
                <a:t>회뜨기</a:t>
              </a:r>
              <a:r>
                <a:rPr lang="en-US" altLang="ko-KR" dirty="0"/>
                <a:t>[0] = _</a:t>
              </a:r>
              <a:r>
                <a:rPr lang="ko-KR" altLang="en-US" dirty="0" err="1"/>
                <a:t>회뜨기</a:t>
              </a:r>
              <a:r>
                <a:rPr lang="en-US" altLang="ko-KR" dirty="0"/>
                <a:t>[0] * </a:t>
              </a:r>
              <a:r>
                <a:rPr lang="ko-KR" altLang="en-US" dirty="0" err="1"/>
                <a:t>회뜨자</a:t>
              </a:r>
              <a:r>
                <a:rPr lang="en-US" altLang="ko-KR" dirty="0"/>
                <a:t>!</a:t>
              </a:r>
            </a:p>
            <a:p>
              <a:r>
                <a:rPr lang="en-US" altLang="ko-KR" dirty="0"/>
                <a:t>_</a:t>
              </a:r>
              <a:r>
                <a:rPr lang="ko-KR" altLang="en-US" dirty="0" err="1"/>
                <a:t>회뜨기</a:t>
              </a:r>
              <a:r>
                <a:rPr lang="en-US" altLang="ko-KR" dirty="0"/>
                <a:t>[1] = _</a:t>
              </a:r>
              <a:r>
                <a:rPr lang="ko-KR" altLang="en-US" dirty="0" err="1"/>
                <a:t>회뜨기</a:t>
              </a:r>
              <a:r>
                <a:rPr lang="en-US" altLang="ko-KR" dirty="0"/>
                <a:t>[1] * </a:t>
              </a:r>
              <a:r>
                <a:rPr lang="ko-KR" altLang="en-US" dirty="0" err="1"/>
                <a:t>회뜨자</a:t>
              </a:r>
              <a:r>
                <a:rPr lang="en-US" altLang="ko-KR" dirty="0"/>
                <a:t>!</a:t>
              </a:r>
              <a:endParaRPr lang="ko-KR" altLang="en-US" dirty="0"/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E00F3A81-BB83-4BC9-8BEC-F9F05C21ACA5}"/>
                </a:ext>
              </a:extLst>
            </p:cNvPr>
            <p:cNvSpPr/>
            <p:nvPr/>
          </p:nvSpPr>
          <p:spPr>
            <a:xfrm>
              <a:off x="7340281" y="4601830"/>
              <a:ext cx="768738" cy="484632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39DC017B-BF7A-4539-AF9C-1AEF7EE9CA3C}"/>
                </a:ext>
              </a:extLst>
            </p:cNvPr>
            <p:cNvSpPr/>
            <p:nvPr/>
          </p:nvSpPr>
          <p:spPr>
            <a:xfrm>
              <a:off x="2849681" y="4601830"/>
              <a:ext cx="768738" cy="484632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/>
                <a:t>가공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6D9BC5-08B3-41E3-9A43-9A065F4CBB24}"/>
                </a:ext>
              </a:extLst>
            </p:cNvPr>
            <p:cNvSpPr txBox="1"/>
            <p:nvPr/>
          </p:nvSpPr>
          <p:spPr>
            <a:xfrm>
              <a:off x="8340625" y="4474814"/>
              <a:ext cx="1604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print(_</a:t>
              </a:r>
              <a:r>
                <a:rPr lang="ko-KR" altLang="en-US" dirty="0"/>
                <a:t>물고기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8054FDA-9CAB-4061-99E2-911AB3DBFE69}"/>
                </a:ext>
              </a:extLst>
            </p:cNvPr>
            <p:cNvSpPr txBox="1"/>
            <p:nvPr/>
          </p:nvSpPr>
          <p:spPr>
            <a:xfrm>
              <a:off x="4269577" y="4393964"/>
              <a:ext cx="2090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_</a:t>
              </a:r>
              <a:r>
                <a:rPr lang="ko-KR" altLang="en-US" dirty="0" err="1"/>
                <a:t>회뜨기</a:t>
              </a:r>
              <a:r>
                <a:rPr lang="ko-KR" altLang="en-US" dirty="0"/>
                <a:t> </a:t>
              </a:r>
              <a:r>
                <a:rPr lang="en-US" altLang="ko-KR" dirty="0"/>
                <a:t>= _</a:t>
              </a:r>
              <a:r>
                <a:rPr lang="ko-KR" altLang="en-US" dirty="0"/>
                <a:t>물고기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88CFCA-FBB4-4964-A7E5-5B195C42496B}"/>
                </a:ext>
              </a:extLst>
            </p:cNvPr>
            <p:cNvSpPr txBox="1"/>
            <p:nvPr/>
          </p:nvSpPr>
          <p:spPr>
            <a:xfrm>
              <a:off x="8340625" y="4844146"/>
              <a:ext cx="1843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[</a:t>
              </a:r>
              <a:r>
                <a:rPr lang="ko-KR" altLang="en-US" dirty="0" err="1"/>
                <a:t>도미회</a:t>
              </a:r>
              <a:r>
                <a:rPr lang="en-US" altLang="ko-KR" dirty="0"/>
                <a:t>, </a:t>
              </a:r>
              <a:r>
                <a:rPr lang="ko-KR" altLang="en-US" dirty="0" err="1"/>
                <a:t>연어회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A9D9A38-47B9-4E88-A2E4-D1F79AAEA9A3}"/>
                </a:ext>
              </a:extLst>
            </p:cNvPr>
            <p:cNvSpPr/>
            <p:nvPr/>
          </p:nvSpPr>
          <p:spPr>
            <a:xfrm>
              <a:off x="223838" y="4033451"/>
              <a:ext cx="10153650" cy="150971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27B20E9-EFC5-4E9E-AFB0-7BA3D1EE5403}"/>
                </a:ext>
              </a:extLst>
            </p:cNvPr>
            <p:cNvSpPr/>
            <p:nvPr/>
          </p:nvSpPr>
          <p:spPr>
            <a:xfrm>
              <a:off x="176213" y="4118148"/>
              <a:ext cx="1385887" cy="33143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예제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600876E-546B-41B0-A057-A39E033DBCAE}"/>
              </a:ext>
            </a:extLst>
          </p:cNvPr>
          <p:cNvSpPr txBox="1"/>
          <p:nvPr/>
        </p:nvSpPr>
        <p:spPr>
          <a:xfrm>
            <a:off x="4756531" y="5301834"/>
            <a:ext cx="2678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그래서 </a:t>
            </a:r>
            <a:r>
              <a:rPr lang="en-US" altLang="ko-KR" b="1" dirty="0"/>
              <a:t>copy </a:t>
            </a:r>
            <a:r>
              <a:rPr lang="ko-KR" altLang="en-US" b="1" dirty="0"/>
              <a:t>필요</a:t>
            </a:r>
            <a:r>
              <a:rPr lang="en-US" altLang="ko-KR" b="1" dirty="0"/>
              <a:t>!!</a:t>
            </a:r>
          </a:p>
          <a:p>
            <a:pPr algn="ctr"/>
            <a:r>
              <a:rPr lang="en-US" altLang="ko-KR" b="1" dirty="0"/>
              <a:t>_</a:t>
            </a:r>
            <a:r>
              <a:rPr lang="ko-KR" altLang="en-US" b="1" dirty="0" err="1"/>
              <a:t>회뜨기</a:t>
            </a:r>
            <a:r>
              <a:rPr lang="ko-KR" altLang="en-US" b="1" dirty="0"/>
              <a:t> </a:t>
            </a:r>
            <a:r>
              <a:rPr lang="en-US" altLang="ko-KR" b="1" dirty="0"/>
              <a:t>= _</a:t>
            </a:r>
            <a:r>
              <a:rPr lang="ko-KR" altLang="en-US" b="1" dirty="0"/>
              <a:t>물고기</a:t>
            </a:r>
            <a:r>
              <a:rPr lang="en-US" altLang="ko-KR" b="1" dirty="0"/>
              <a:t>.copy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07954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C8AB3-02F8-4865-94B6-957C73FC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44000" cy="1325563"/>
          </a:xfrm>
        </p:spPr>
        <p:txBody>
          <a:bodyPr/>
          <a:lstStyle/>
          <a:p>
            <a:r>
              <a:rPr lang="ko-KR" altLang="en-US" dirty="0"/>
              <a:t>리스트 조작하기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A9BD4C-7E44-4425-B4E7-1C69C189F043}"/>
              </a:ext>
            </a:extLst>
          </p:cNvPr>
          <p:cNvSpPr/>
          <p:nvPr/>
        </p:nvSpPr>
        <p:spPr>
          <a:xfrm>
            <a:off x="838200" y="1321356"/>
            <a:ext cx="326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for</a:t>
            </a:r>
            <a:r>
              <a:rPr lang="ko-KR" altLang="en-US" b="1" dirty="0"/>
              <a:t> 반복문으로 요소 출력하기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3F69A3-72A9-4229-A438-2215B214F6A1}"/>
              </a:ext>
            </a:extLst>
          </p:cNvPr>
          <p:cNvSpPr/>
          <p:nvPr/>
        </p:nvSpPr>
        <p:spPr>
          <a:xfrm>
            <a:off x="838200" y="3367773"/>
            <a:ext cx="375285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3200" dirty="0" err="1"/>
              <a:t>for</a:t>
            </a:r>
            <a:r>
              <a:rPr lang="ko-KR" altLang="en-US" sz="3200" dirty="0"/>
              <a:t> 변수 </a:t>
            </a:r>
            <a:r>
              <a:rPr lang="ko-KR" altLang="en-US" sz="3200" dirty="0" err="1"/>
              <a:t>in</a:t>
            </a:r>
            <a:r>
              <a:rPr lang="ko-KR" altLang="en-US" sz="3200" dirty="0"/>
              <a:t> 리스트:</a:t>
            </a:r>
          </a:p>
          <a:p>
            <a:r>
              <a:rPr lang="ko-KR" altLang="en-US" sz="3200" dirty="0"/>
              <a:t>     반복할 코드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873D7E2-AD4A-4F0A-99EB-7842EE67B620}"/>
              </a:ext>
            </a:extLst>
          </p:cNvPr>
          <p:cNvSpPr/>
          <p:nvPr/>
        </p:nvSpPr>
        <p:spPr>
          <a:xfrm>
            <a:off x="5410200" y="3664066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D15A61-C5FE-4A6A-AEDA-F74E3B690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758" y="2575065"/>
            <a:ext cx="3860017" cy="236850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0F1AB94-03FB-4A9C-9AC6-8174EFA9549F}"/>
              </a:ext>
            </a:extLst>
          </p:cNvPr>
          <p:cNvSpPr/>
          <p:nvPr/>
        </p:nvSpPr>
        <p:spPr>
          <a:xfrm>
            <a:off x="1042987" y="5351978"/>
            <a:ext cx="10106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/>
              <a:t>for</a:t>
            </a:r>
            <a:r>
              <a:rPr lang="ko-KR" altLang="en-US" b="1" dirty="0"/>
              <a:t> </a:t>
            </a:r>
            <a:r>
              <a:rPr lang="ko-KR" altLang="en-US" b="1" dirty="0" err="1"/>
              <a:t>i</a:t>
            </a:r>
            <a:r>
              <a:rPr lang="ko-KR" altLang="en-US" b="1" dirty="0"/>
              <a:t> </a:t>
            </a:r>
            <a:r>
              <a:rPr lang="ko-KR" altLang="en-US" b="1" dirty="0" err="1"/>
              <a:t>in</a:t>
            </a:r>
            <a:r>
              <a:rPr lang="ko-KR" altLang="en-US" b="1" dirty="0"/>
              <a:t> a: </a:t>
            </a:r>
            <a:r>
              <a:rPr lang="ko-KR" altLang="en-US" dirty="0"/>
              <a:t>는 </a:t>
            </a:r>
            <a:r>
              <a:rPr lang="ko-KR" altLang="en-US" b="1" dirty="0"/>
              <a:t>리스트 </a:t>
            </a:r>
            <a:r>
              <a:rPr lang="ko-KR" altLang="en-US" b="1" dirty="0" err="1"/>
              <a:t>a에서</a:t>
            </a:r>
            <a:r>
              <a:rPr lang="ko-KR" altLang="en-US" b="1" dirty="0"/>
              <a:t> 요소를 꺼내서 </a:t>
            </a:r>
            <a:r>
              <a:rPr lang="ko-KR" altLang="en-US" b="1" dirty="0" err="1"/>
              <a:t>i에</a:t>
            </a:r>
            <a:r>
              <a:rPr lang="ko-KR" altLang="en-US" b="1" dirty="0"/>
              <a:t> 저장</a:t>
            </a:r>
            <a:r>
              <a:rPr lang="ko-KR" altLang="en-US" dirty="0"/>
              <a:t>하고, 꺼낼 때마다 코드를 반복한다</a:t>
            </a:r>
          </a:p>
        </p:txBody>
      </p:sp>
    </p:spTree>
    <p:extLst>
      <p:ext uri="{BB962C8B-B14F-4D97-AF65-F5344CB8AC3E}">
        <p14:creationId xmlns:p14="http://schemas.microsoft.com/office/powerpoint/2010/main" val="4109777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C8AB3-02F8-4865-94B6-957C73FC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13514" cy="1325563"/>
          </a:xfrm>
        </p:spPr>
        <p:txBody>
          <a:bodyPr/>
          <a:lstStyle/>
          <a:p>
            <a:r>
              <a:rPr lang="ko-KR" altLang="en-US" dirty="0"/>
              <a:t>리스트 조작하기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D58E31-306E-4C61-95CA-BC6406EEC05E}"/>
              </a:ext>
            </a:extLst>
          </p:cNvPr>
          <p:cNvSpPr/>
          <p:nvPr/>
        </p:nvSpPr>
        <p:spPr>
          <a:xfrm>
            <a:off x="838200" y="1321356"/>
            <a:ext cx="3430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인덱스와 요소를 함께 출력하기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EEE7C8-02BE-4565-AAFB-999A80D86DF6}"/>
              </a:ext>
            </a:extLst>
          </p:cNvPr>
          <p:cNvSpPr/>
          <p:nvPr/>
        </p:nvSpPr>
        <p:spPr>
          <a:xfrm>
            <a:off x="457201" y="3013501"/>
            <a:ext cx="48768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2400" dirty="0" err="1"/>
              <a:t>for</a:t>
            </a:r>
            <a:r>
              <a:rPr lang="ko-KR" altLang="en-US" sz="2400" dirty="0"/>
              <a:t> </a:t>
            </a:r>
            <a:r>
              <a:rPr lang="ko-KR" altLang="en-US" sz="2400" b="1" dirty="0" err="1"/>
              <a:t>index</a:t>
            </a:r>
            <a:r>
              <a:rPr lang="ko-KR" altLang="en-US" sz="2400" b="1" dirty="0"/>
              <a:t>, </a:t>
            </a:r>
            <a:r>
              <a:rPr lang="ko-KR" altLang="en-US" sz="2400" b="1" dirty="0" err="1"/>
              <a:t>value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in</a:t>
            </a:r>
            <a:r>
              <a:rPr lang="ko-KR" altLang="en-US" sz="2400" dirty="0"/>
              <a:t> </a:t>
            </a:r>
            <a:r>
              <a:rPr lang="ko-KR" altLang="en-US" sz="2400" b="1" dirty="0" err="1"/>
              <a:t>enumerate</a:t>
            </a:r>
            <a:r>
              <a:rPr lang="ko-KR" altLang="en-US" sz="2400" b="1" dirty="0"/>
              <a:t>(</a:t>
            </a:r>
            <a:r>
              <a:rPr lang="ko-KR" altLang="en-US" sz="2400" dirty="0" err="1"/>
              <a:t>a</a:t>
            </a:r>
            <a:r>
              <a:rPr lang="ko-KR" altLang="en-US" sz="2400" b="1" dirty="0"/>
              <a:t>)</a:t>
            </a:r>
            <a:r>
              <a:rPr lang="ko-KR" altLang="en-US" sz="2400" dirty="0"/>
              <a:t>:</a:t>
            </a:r>
          </a:p>
          <a:p>
            <a:r>
              <a:rPr lang="ko-KR" altLang="en-US" sz="2400" dirty="0"/>
              <a:t>    </a:t>
            </a:r>
            <a:r>
              <a:rPr lang="ko-KR" altLang="en-US" sz="2400" dirty="0" err="1"/>
              <a:t>print</a:t>
            </a:r>
            <a:r>
              <a:rPr lang="ko-KR" altLang="en-US" sz="2400" dirty="0"/>
              <a:t>(</a:t>
            </a:r>
            <a:r>
              <a:rPr lang="ko-KR" altLang="en-US" sz="2400" dirty="0" err="1"/>
              <a:t>index</a:t>
            </a:r>
            <a:r>
              <a:rPr lang="ko-KR" altLang="en-US" sz="2400" dirty="0"/>
              <a:t>, </a:t>
            </a:r>
            <a:r>
              <a:rPr lang="ko-KR" altLang="en-US" sz="2400" dirty="0" err="1"/>
              <a:t>value</a:t>
            </a:r>
            <a:r>
              <a:rPr lang="ko-KR" altLang="en-US" sz="2400" dirty="0"/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B0434D-BE66-4BC1-8153-6F05E7350C4F}"/>
              </a:ext>
            </a:extLst>
          </p:cNvPr>
          <p:cNvSpPr/>
          <p:nvPr/>
        </p:nvSpPr>
        <p:spPr>
          <a:xfrm>
            <a:off x="422539" y="2470962"/>
            <a:ext cx="25351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err="1"/>
              <a:t>enumerate</a:t>
            </a:r>
            <a:r>
              <a:rPr lang="en-US" altLang="ko-KR" sz="2000" b="1" dirty="0"/>
              <a:t>()</a:t>
            </a:r>
            <a:r>
              <a:rPr lang="ko-KR" altLang="en-US" sz="2000" b="1" dirty="0"/>
              <a:t>를 사용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7ABB4CA-B4CC-48A6-9C03-D4A6A0C82ED6}"/>
              </a:ext>
            </a:extLst>
          </p:cNvPr>
          <p:cNvSpPr/>
          <p:nvPr/>
        </p:nvSpPr>
        <p:spPr>
          <a:xfrm>
            <a:off x="5571070" y="3150928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F0A22E-16BC-45CF-8AE2-2755589EF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48" y="2252655"/>
            <a:ext cx="4573670" cy="211271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062A3E2-F313-46B9-8716-BA809A9C49FA}"/>
              </a:ext>
            </a:extLst>
          </p:cNvPr>
          <p:cNvSpPr/>
          <p:nvPr/>
        </p:nvSpPr>
        <p:spPr>
          <a:xfrm>
            <a:off x="506215" y="5878677"/>
            <a:ext cx="62936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b="1" dirty="0"/>
              <a:t>인덱스를 0부터 출력하는데 1부터 출력하고 싶을 수도 있다</a:t>
            </a:r>
          </a:p>
          <a:p>
            <a:pPr algn="r"/>
            <a:r>
              <a:rPr lang="en-US" altLang="ko-KR" b="1" dirty="0"/>
              <a:t>1. </a:t>
            </a:r>
            <a:r>
              <a:rPr lang="ko-KR" altLang="en-US" b="1" dirty="0" err="1"/>
              <a:t>index</a:t>
            </a:r>
            <a:r>
              <a:rPr lang="ko-KR" altLang="en-US" b="1" dirty="0"/>
              <a:t> + 1을 출력하면 된다</a:t>
            </a:r>
            <a:endParaRPr lang="en-US" altLang="ko-KR" b="1" dirty="0"/>
          </a:p>
          <a:p>
            <a:pPr algn="r"/>
            <a:r>
              <a:rPr lang="en-US" altLang="ko-KR" b="1" dirty="0"/>
              <a:t>2. for </a:t>
            </a:r>
            <a:r>
              <a:rPr lang="ko-KR" altLang="en-US" b="1" dirty="0"/>
              <a:t>인덱스</a:t>
            </a:r>
            <a:r>
              <a:rPr lang="en-US" altLang="ko-KR" b="1" dirty="0"/>
              <a:t>, </a:t>
            </a:r>
            <a:r>
              <a:rPr lang="ko-KR" altLang="en-US" b="1" dirty="0"/>
              <a:t>요소 </a:t>
            </a:r>
            <a:r>
              <a:rPr lang="en-US" altLang="ko-KR" b="1" dirty="0"/>
              <a:t>in enumerate(</a:t>
            </a:r>
            <a:r>
              <a:rPr lang="ko-KR" altLang="en-US" b="1" dirty="0"/>
              <a:t>리스트</a:t>
            </a:r>
            <a:r>
              <a:rPr lang="en-US" altLang="ko-KR" b="1" dirty="0"/>
              <a:t>, start=</a:t>
            </a:r>
            <a:r>
              <a:rPr lang="ko-KR" altLang="en-US" b="1" dirty="0"/>
              <a:t>숫자</a:t>
            </a:r>
            <a:r>
              <a:rPr lang="en-US" altLang="ko-KR" b="1" dirty="0"/>
              <a:t>):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1DCFA4-8EB5-47CD-AF41-CAE56C813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183" y="5607837"/>
            <a:ext cx="2593195" cy="11458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3806AAF-8979-47DF-8653-692D22A18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9717" y="5553235"/>
            <a:ext cx="2593195" cy="120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6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C8AB3-02F8-4865-94B6-957C73FC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44000" cy="1325563"/>
          </a:xfrm>
        </p:spPr>
        <p:txBody>
          <a:bodyPr/>
          <a:lstStyle/>
          <a:p>
            <a:r>
              <a:rPr lang="ko-KR" altLang="en-US" dirty="0"/>
              <a:t>리스트 조작하기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D2BB56-F429-45B0-A0B9-6A39E2AB5020}"/>
              </a:ext>
            </a:extLst>
          </p:cNvPr>
          <p:cNvSpPr/>
          <p:nvPr/>
        </p:nvSpPr>
        <p:spPr>
          <a:xfrm>
            <a:off x="838200" y="1321356"/>
            <a:ext cx="367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가장 작은 수와 가장 큰 수 구하기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810C33-B2EB-44C2-A71C-2272BA8E0C34}"/>
              </a:ext>
            </a:extLst>
          </p:cNvPr>
          <p:cNvSpPr/>
          <p:nvPr/>
        </p:nvSpPr>
        <p:spPr>
          <a:xfrm>
            <a:off x="4097696" y="2489239"/>
            <a:ext cx="3996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/>
              <a:t>1. </a:t>
            </a:r>
            <a:r>
              <a:rPr lang="ko-KR" altLang="en-US" sz="2800" b="1" dirty="0"/>
              <a:t>순차 탐색(선형 탐색)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46D533-C166-472D-8CBE-ADF30949B0CD}"/>
              </a:ext>
            </a:extLst>
          </p:cNvPr>
          <p:cNvSpPr/>
          <p:nvPr/>
        </p:nvSpPr>
        <p:spPr>
          <a:xfrm>
            <a:off x="2370558" y="3630098"/>
            <a:ext cx="7450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/>
              <a:t>2. sort() </a:t>
            </a:r>
            <a:r>
              <a:rPr lang="ko-KR" altLang="en-US" sz="2800" b="1" dirty="0"/>
              <a:t>함수 사용 후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맨 앞 혹은 맨 뒤 뽑기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EAC784-C17C-4AAF-94C0-6E75B25F575C}"/>
              </a:ext>
            </a:extLst>
          </p:cNvPr>
          <p:cNvSpPr/>
          <p:nvPr/>
        </p:nvSpPr>
        <p:spPr>
          <a:xfrm>
            <a:off x="3892513" y="4811672"/>
            <a:ext cx="44069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/>
              <a:t>3. min() </a:t>
            </a:r>
            <a:r>
              <a:rPr lang="ko-KR" altLang="en-US" sz="2800" b="1" dirty="0"/>
              <a:t>함수</a:t>
            </a:r>
            <a:r>
              <a:rPr lang="en-US" altLang="ko-KR" sz="2800" b="1" dirty="0"/>
              <a:t>, max() </a:t>
            </a:r>
            <a:r>
              <a:rPr lang="ko-KR" altLang="en-US" sz="2800" b="1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3608541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C8AB3-02F8-4865-94B6-957C73FC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44000" cy="1325563"/>
          </a:xfrm>
        </p:spPr>
        <p:txBody>
          <a:bodyPr/>
          <a:lstStyle/>
          <a:p>
            <a:r>
              <a:rPr lang="ko-KR" altLang="en-US" dirty="0"/>
              <a:t>리스트 조작하기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014DC8-F280-4457-8F0A-7FC0FA6F7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783" y="2390298"/>
            <a:ext cx="4287829" cy="311515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927ADBC-285E-430B-88B8-F70E2BB4C1B8}"/>
              </a:ext>
            </a:extLst>
          </p:cNvPr>
          <p:cNvSpPr/>
          <p:nvPr/>
        </p:nvSpPr>
        <p:spPr>
          <a:xfrm>
            <a:off x="838200" y="1317576"/>
            <a:ext cx="3996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/>
              <a:t>1. </a:t>
            </a:r>
            <a:r>
              <a:rPr lang="ko-KR" altLang="en-US" sz="2800" b="1" dirty="0"/>
              <a:t>순차 탐색(선형 탐색)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88F24A5-8A73-49D8-A3F8-B42ED01926F2}"/>
              </a:ext>
            </a:extLst>
          </p:cNvPr>
          <p:cNvSpPr/>
          <p:nvPr/>
        </p:nvSpPr>
        <p:spPr>
          <a:xfrm>
            <a:off x="4920996" y="3705557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B13481-0951-4A65-B855-288961E9B1F1}"/>
              </a:ext>
            </a:extLst>
          </p:cNvPr>
          <p:cNvSpPr/>
          <p:nvPr/>
        </p:nvSpPr>
        <p:spPr>
          <a:xfrm>
            <a:off x="1851298" y="3655485"/>
            <a:ext cx="19704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/>
              <a:t>순차 탐색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81160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C8AB3-02F8-4865-94B6-957C73FC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44000" cy="1325563"/>
          </a:xfrm>
        </p:spPr>
        <p:txBody>
          <a:bodyPr/>
          <a:lstStyle/>
          <a:p>
            <a:r>
              <a:rPr lang="ko-KR" altLang="en-US" dirty="0"/>
              <a:t>리스트 조작하기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D3CE8D-855F-49BC-A49D-AB929F297796}"/>
              </a:ext>
            </a:extLst>
          </p:cNvPr>
          <p:cNvSpPr/>
          <p:nvPr/>
        </p:nvSpPr>
        <p:spPr>
          <a:xfrm>
            <a:off x="838200" y="1320286"/>
            <a:ext cx="7450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/>
              <a:t>2. sort() </a:t>
            </a:r>
            <a:r>
              <a:rPr lang="ko-KR" altLang="en-US" sz="2800" b="1" dirty="0"/>
              <a:t>함수 사용 후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맨 앞 혹은 맨 뒤 뽑기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AAE852-6E6A-4A79-8A1F-B1D6EC0CD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3" y="2645849"/>
            <a:ext cx="4241018" cy="24111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1341014-6F62-4A00-B5CC-B7D2F088D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496" y="2645849"/>
            <a:ext cx="4334221" cy="2411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7FE99E-0BE8-4059-9777-11B0BB3AA779}"/>
              </a:ext>
            </a:extLst>
          </p:cNvPr>
          <p:cNvSpPr txBox="1"/>
          <p:nvPr/>
        </p:nvSpPr>
        <p:spPr>
          <a:xfrm>
            <a:off x="2402805" y="5056987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가장 작은 값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2A877-8D06-40F3-B78E-E8475893A576}"/>
              </a:ext>
            </a:extLst>
          </p:cNvPr>
          <p:cNvSpPr txBox="1"/>
          <p:nvPr/>
        </p:nvSpPr>
        <p:spPr>
          <a:xfrm>
            <a:off x="8133439" y="5056987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가장 큰 값</a:t>
            </a:r>
          </a:p>
        </p:txBody>
      </p:sp>
    </p:spTree>
    <p:extLst>
      <p:ext uri="{BB962C8B-B14F-4D97-AF65-F5344CB8AC3E}">
        <p14:creationId xmlns:p14="http://schemas.microsoft.com/office/powerpoint/2010/main" val="1288673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C8AB3-02F8-4865-94B6-957C73FC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44000" cy="1325563"/>
          </a:xfrm>
        </p:spPr>
        <p:txBody>
          <a:bodyPr/>
          <a:lstStyle/>
          <a:p>
            <a:r>
              <a:rPr lang="ko-KR" altLang="en-US" dirty="0"/>
              <a:t>리스트 조작하기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ECD7D7-78D1-4289-BC2B-5F633AEF6AC7}"/>
              </a:ext>
            </a:extLst>
          </p:cNvPr>
          <p:cNvSpPr/>
          <p:nvPr/>
        </p:nvSpPr>
        <p:spPr>
          <a:xfrm>
            <a:off x="876300" y="1325522"/>
            <a:ext cx="44069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/>
              <a:t>3. min() </a:t>
            </a:r>
            <a:r>
              <a:rPr lang="ko-KR" altLang="en-US" sz="2800" b="1" dirty="0"/>
              <a:t>함수</a:t>
            </a:r>
            <a:r>
              <a:rPr lang="en-US" altLang="ko-KR" sz="2800" b="1" dirty="0"/>
              <a:t>, max() </a:t>
            </a:r>
            <a:r>
              <a:rPr lang="ko-KR" altLang="en-US" sz="2800" b="1" dirty="0"/>
              <a:t>함수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C4272A-40C5-4660-853A-900A96610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678" y="2302664"/>
            <a:ext cx="6043223" cy="307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36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C8AB3-02F8-4865-94B6-957C73FC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44000" cy="1325563"/>
          </a:xfrm>
        </p:spPr>
        <p:txBody>
          <a:bodyPr/>
          <a:lstStyle/>
          <a:p>
            <a:r>
              <a:rPr lang="ko-KR" altLang="en-US" dirty="0"/>
              <a:t>리스트 조작하기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6D03E0-1DF6-4F1F-BCFB-8BE828415F98}"/>
              </a:ext>
            </a:extLst>
          </p:cNvPr>
          <p:cNvSpPr/>
          <p:nvPr/>
        </p:nvSpPr>
        <p:spPr>
          <a:xfrm>
            <a:off x="838200" y="1321356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요소의 합계 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F5BA53-357D-40A7-AFCC-81A692600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724" y="2637108"/>
            <a:ext cx="3613714" cy="24312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A1933A-AA28-4620-8DEE-2D3DE7299C8E}"/>
              </a:ext>
            </a:extLst>
          </p:cNvPr>
          <p:cNvSpPr txBox="1"/>
          <p:nvPr/>
        </p:nvSpPr>
        <p:spPr>
          <a:xfrm>
            <a:off x="2507290" y="506837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/>
              <a:t>반복문</a:t>
            </a:r>
            <a:r>
              <a:rPr lang="ko-KR" altLang="en-US" b="1" dirty="0"/>
              <a:t> 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6A1FC7-959B-4B0C-8E90-3D160F4DF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221" y="2870225"/>
            <a:ext cx="4331002" cy="21981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8A9BC3-77CA-4739-B35E-1024B214C80F}"/>
              </a:ext>
            </a:extLst>
          </p:cNvPr>
          <p:cNvSpPr txBox="1"/>
          <p:nvPr/>
        </p:nvSpPr>
        <p:spPr>
          <a:xfrm>
            <a:off x="7678659" y="5068372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sum()</a:t>
            </a:r>
            <a:r>
              <a:rPr lang="ko-KR" altLang="en-US" b="1" dirty="0"/>
              <a:t>함수 사용</a:t>
            </a:r>
          </a:p>
        </p:txBody>
      </p:sp>
    </p:spTree>
    <p:extLst>
      <p:ext uri="{BB962C8B-B14F-4D97-AF65-F5344CB8AC3E}">
        <p14:creationId xmlns:p14="http://schemas.microsoft.com/office/powerpoint/2010/main" val="846249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C8AB3-02F8-4865-94B6-957C73FC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44000" cy="1325563"/>
          </a:xfrm>
        </p:spPr>
        <p:txBody>
          <a:bodyPr/>
          <a:lstStyle/>
          <a:p>
            <a:r>
              <a:rPr lang="ko-KR" altLang="en-US" dirty="0"/>
              <a:t>리스트 조작하기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95B09A-BE78-4705-AB6C-E39DAC2AC105}"/>
              </a:ext>
            </a:extLst>
          </p:cNvPr>
          <p:cNvSpPr/>
          <p:nvPr/>
        </p:nvSpPr>
        <p:spPr>
          <a:xfrm>
            <a:off x="838200" y="1940991"/>
            <a:ext cx="99012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리스트가 특이한 점은 리스트 안에 </a:t>
            </a:r>
            <a:r>
              <a:rPr lang="ko-KR" altLang="en-US" dirty="0" err="1"/>
              <a:t>for</a:t>
            </a:r>
            <a:r>
              <a:rPr lang="ko-KR" altLang="en-US" dirty="0"/>
              <a:t> 반복문과 </a:t>
            </a:r>
            <a:r>
              <a:rPr lang="ko-KR" altLang="en-US" dirty="0" err="1"/>
              <a:t>if</a:t>
            </a:r>
            <a:r>
              <a:rPr lang="ko-KR" altLang="en-US" dirty="0"/>
              <a:t> 조건문을 사용할 수 있다는 점이다</a:t>
            </a:r>
          </a:p>
          <a:p>
            <a:r>
              <a:rPr lang="ko-KR" altLang="en-US" b="1" dirty="0"/>
              <a:t>리스트 </a:t>
            </a:r>
            <a:r>
              <a:rPr lang="ko-KR" altLang="en-US" b="1" dirty="0" err="1"/>
              <a:t>컴프리헨션</a:t>
            </a:r>
            <a:r>
              <a:rPr lang="ko-KR" altLang="en-US" b="1" dirty="0"/>
              <a:t>(</a:t>
            </a:r>
            <a:r>
              <a:rPr lang="ko-KR" altLang="en-US" b="1" dirty="0" err="1"/>
              <a:t>list</a:t>
            </a:r>
            <a:r>
              <a:rPr lang="ko-KR" altLang="en-US" b="1" dirty="0"/>
              <a:t> </a:t>
            </a:r>
            <a:r>
              <a:rPr lang="ko-KR" altLang="en-US" b="1" dirty="0" err="1"/>
              <a:t>comprehension</a:t>
            </a:r>
            <a:r>
              <a:rPr lang="ko-KR" altLang="en-US" b="1" dirty="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686234-C562-4769-B214-269202DB41A8}"/>
              </a:ext>
            </a:extLst>
          </p:cNvPr>
          <p:cNvSpPr/>
          <p:nvPr/>
        </p:nvSpPr>
        <p:spPr>
          <a:xfrm>
            <a:off x="838200" y="1321356"/>
            <a:ext cx="2656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 표현식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7FC38B-BC2C-4E1E-A9DA-4808D8104C5B}"/>
              </a:ext>
            </a:extLst>
          </p:cNvPr>
          <p:cNvSpPr/>
          <p:nvPr/>
        </p:nvSpPr>
        <p:spPr>
          <a:xfrm>
            <a:off x="838200" y="2964713"/>
            <a:ext cx="3448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[</a:t>
            </a:r>
            <a:r>
              <a:rPr lang="ko-KR" altLang="en-US" dirty="0"/>
              <a:t>식 </a:t>
            </a:r>
            <a:r>
              <a:rPr lang="en-US" altLang="ko-KR" dirty="0"/>
              <a:t>for </a:t>
            </a:r>
            <a:r>
              <a:rPr lang="ko-KR" altLang="en-US" dirty="0"/>
              <a:t>변수 </a:t>
            </a:r>
            <a:r>
              <a:rPr lang="en-US" altLang="ko-KR" dirty="0"/>
              <a:t>in </a:t>
            </a:r>
            <a:r>
              <a:rPr lang="ko-KR" altLang="en-US" dirty="0"/>
              <a:t>리스트</a:t>
            </a:r>
            <a:r>
              <a:rPr lang="en-US" altLang="ko-KR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list(</a:t>
            </a:r>
            <a:r>
              <a:rPr lang="ko-KR" altLang="en-US" dirty="0"/>
              <a:t>식 </a:t>
            </a:r>
            <a:r>
              <a:rPr lang="en-US" altLang="ko-KR" dirty="0"/>
              <a:t>for </a:t>
            </a:r>
            <a:r>
              <a:rPr lang="ko-KR" altLang="en-US" dirty="0"/>
              <a:t>변수 </a:t>
            </a:r>
            <a:r>
              <a:rPr lang="en-US" altLang="ko-KR" dirty="0"/>
              <a:t>in </a:t>
            </a:r>
            <a:r>
              <a:rPr lang="ko-KR" altLang="en-US" dirty="0"/>
              <a:t>리스트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B5D604-EB66-459E-8330-BA294F296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11044"/>
            <a:ext cx="5348327" cy="14382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C8E9DB-CB90-4F5A-8C7D-83F24701E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67" y="5157781"/>
            <a:ext cx="5619791" cy="143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8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C8AB3-02F8-4865-94B6-957C73FC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13514" cy="1325563"/>
          </a:xfrm>
        </p:spPr>
        <p:txBody>
          <a:bodyPr/>
          <a:lstStyle/>
          <a:p>
            <a:r>
              <a:rPr lang="ko-KR" altLang="en-US" dirty="0"/>
              <a:t>리스트 조작하기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FD40E6-3D7C-4442-AD20-3061C68DE720}"/>
              </a:ext>
            </a:extLst>
          </p:cNvPr>
          <p:cNvSpPr/>
          <p:nvPr/>
        </p:nvSpPr>
        <p:spPr>
          <a:xfrm>
            <a:off x="838200" y="1321356"/>
            <a:ext cx="390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리스트를 조작하는 메서드(</a:t>
            </a:r>
            <a:r>
              <a:rPr lang="ko-KR" altLang="en-US" b="1" dirty="0" err="1"/>
              <a:t>method</a:t>
            </a:r>
            <a:r>
              <a:rPr lang="ko-KR" altLang="en-US" b="1" dirty="0"/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DFFE6C-BA11-42A9-A555-A16F810EC02A}"/>
              </a:ext>
            </a:extLst>
          </p:cNvPr>
          <p:cNvSpPr/>
          <p:nvPr/>
        </p:nvSpPr>
        <p:spPr>
          <a:xfrm>
            <a:off x="838200" y="1723589"/>
            <a:ext cx="80300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append</a:t>
            </a:r>
            <a:r>
              <a:rPr lang="ko-KR" altLang="en-US" b="1" dirty="0">
                <a:solidFill>
                  <a:srgbClr val="FF0000"/>
                </a:solidFill>
              </a:rPr>
              <a:t>: 요소 하나를 추가</a:t>
            </a:r>
          </a:p>
          <a:p>
            <a:r>
              <a:rPr lang="ko-KR" altLang="en-US" dirty="0" err="1"/>
              <a:t>extend</a:t>
            </a:r>
            <a:r>
              <a:rPr lang="ko-KR" altLang="en-US" dirty="0"/>
              <a:t>: 리스트를 연결하여 확장</a:t>
            </a:r>
          </a:p>
          <a:p>
            <a:r>
              <a:rPr lang="ko-KR" altLang="en-US" dirty="0" err="1"/>
              <a:t>insert</a:t>
            </a:r>
            <a:r>
              <a:rPr lang="ko-KR" altLang="en-US" dirty="0"/>
              <a:t>: 특정 인덱스에 요소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8AAB75-9D36-426C-A3D8-689850733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800" y="2467778"/>
            <a:ext cx="2933721" cy="1557349"/>
          </a:xfrm>
          <a:prstGeom prst="rect">
            <a:avLst/>
          </a:prstGeom>
        </p:spPr>
      </p:pic>
      <p:pic>
        <p:nvPicPr>
          <p:cNvPr id="1026" name="Picture 2" descr="https://dojang.io/pluginfile.php/13694/mod_page/content/6/022001.png">
            <a:extLst>
              <a:ext uri="{FF2B5EF4-FFF2-40B4-BE49-F238E27FC236}">
                <a16:creationId xmlns:a16="http://schemas.microsoft.com/office/drawing/2014/main" id="{294F45A2-AC99-4C03-ACDF-BD048CC2B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5" t="30794" r="12936" b="10476"/>
          <a:stretch/>
        </p:blipFill>
        <p:spPr bwMode="auto">
          <a:xfrm>
            <a:off x="1768927" y="3429000"/>
            <a:ext cx="3585030" cy="279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A66E996-C5CD-43F2-8DAF-D4577F49887E}"/>
              </a:ext>
            </a:extLst>
          </p:cNvPr>
          <p:cNvSpPr/>
          <p:nvPr/>
        </p:nvSpPr>
        <p:spPr>
          <a:xfrm>
            <a:off x="6067878" y="4650419"/>
            <a:ext cx="508000" cy="3556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31797A-7384-4F87-AF70-1A03595C8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799" y="4650419"/>
            <a:ext cx="2857521" cy="17430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F5FD1F-A61D-4282-BA23-098328DE0815}"/>
              </a:ext>
            </a:extLst>
          </p:cNvPr>
          <p:cNvSpPr txBox="1"/>
          <p:nvPr/>
        </p:nvSpPr>
        <p:spPr>
          <a:xfrm>
            <a:off x="8388770" y="402512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값 추가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3B427-19AE-404B-8930-145D8DDCADF4}"/>
              </a:ext>
            </a:extLst>
          </p:cNvPr>
          <p:cNvSpPr txBox="1"/>
          <p:nvPr/>
        </p:nvSpPr>
        <p:spPr>
          <a:xfrm>
            <a:off x="8046369" y="639350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리스트 추가</a:t>
            </a:r>
          </a:p>
        </p:txBody>
      </p:sp>
    </p:spTree>
    <p:extLst>
      <p:ext uri="{BB962C8B-B14F-4D97-AF65-F5344CB8AC3E}">
        <p14:creationId xmlns:p14="http://schemas.microsoft.com/office/powerpoint/2010/main" val="2331895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C8AB3-02F8-4865-94B6-957C73FC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44000" cy="1325563"/>
          </a:xfrm>
        </p:spPr>
        <p:txBody>
          <a:bodyPr/>
          <a:lstStyle/>
          <a:p>
            <a:r>
              <a:rPr lang="ko-KR" altLang="en-US" dirty="0"/>
              <a:t>리스트 조작하기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976A09-BD0A-4ACE-9546-8C8D8D8DB6ED}"/>
              </a:ext>
            </a:extLst>
          </p:cNvPr>
          <p:cNvSpPr/>
          <p:nvPr/>
        </p:nvSpPr>
        <p:spPr>
          <a:xfrm>
            <a:off x="838200" y="1321356"/>
            <a:ext cx="2969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 표현식의 동작 순서</a:t>
            </a:r>
          </a:p>
        </p:txBody>
      </p:sp>
      <p:pic>
        <p:nvPicPr>
          <p:cNvPr id="1026" name="Picture 2" descr="https://dojang.io/pluginfile.php/13698/mod_page/content/2/022016.png">
            <a:extLst>
              <a:ext uri="{FF2B5EF4-FFF2-40B4-BE49-F238E27FC236}">
                <a16:creationId xmlns:a16="http://schemas.microsoft.com/office/drawing/2014/main" id="{A79D0863-7264-4A36-9D2C-4EB32B09A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28750" r="2448" b="42500"/>
          <a:stretch/>
        </p:blipFill>
        <p:spPr bwMode="auto">
          <a:xfrm>
            <a:off x="3109912" y="2227826"/>
            <a:ext cx="5972176" cy="134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9DF75AF-190F-408E-8E2A-5C25F7939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911" y="4917276"/>
            <a:ext cx="7096177" cy="1481148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8F89EA09-FB11-4FCC-8F36-B99964157B91}"/>
              </a:ext>
            </a:extLst>
          </p:cNvPr>
          <p:cNvSpPr/>
          <p:nvPr/>
        </p:nvSpPr>
        <p:spPr>
          <a:xfrm>
            <a:off x="5853683" y="3957636"/>
            <a:ext cx="484632" cy="497395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112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C8AB3-02F8-4865-94B6-957C73FC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44000" cy="1325563"/>
          </a:xfrm>
        </p:spPr>
        <p:txBody>
          <a:bodyPr/>
          <a:lstStyle/>
          <a:p>
            <a:r>
              <a:rPr lang="ko-KR" altLang="en-US" dirty="0"/>
              <a:t>리스트 조작하기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D29166-9D67-466C-9575-156E3E4B5329}"/>
              </a:ext>
            </a:extLst>
          </p:cNvPr>
          <p:cNvSpPr/>
          <p:nvPr/>
        </p:nvSpPr>
        <p:spPr>
          <a:xfrm>
            <a:off x="838200" y="1321356"/>
            <a:ext cx="4104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 표현식에서 </a:t>
            </a:r>
            <a:r>
              <a:rPr lang="ko-KR" altLang="en-US" b="1" dirty="0" err="1"/>
              <a:t>if</a:t>
            </a:r>
            <a:r>
              <a:rPr lang="ko-KR" altLang="en-US" b="1" dirty="0"/>
              <a:t> </a:t>
            </a:r>
            <a:r>
              <a:rPr lang="ko-KR" altLang="en-US" b="1" dirty="0" err="1"/>
              <a:t>조건문</a:t>
            </a:r>
            <a:r>
              <a:rPr lang="ko-KR" altLang="en-US" b="1" dirty="0"/>
              <a:t> 사용하기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4D1CC8-1741-4E62-A555-5BB6D1D91455}"/>
              </a:ext>
            </a:extLst>
          </p:cNvPr>
          <p:cNvSpPr/>
          <p:nvPr/>
        </p:nvSpPr>
        <p:spPr>
          <a:xfrm>
            <a:off x="838199" y="2043797"/>
            <a:ext cx="4429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[식 </a:t>
            </a:r>
            <a:r>
              <a:rPr lang="ko-KR" altLang="en-US" dirty="0" err="1"/>
              <a:t>for</a:t>
            </a:r>
            <a:r>
              <a:rPr lang="ko-KR" altLang="en-US" dirty="0"/>
              <a:t> 변수 </a:t>
            </a:r>
            <a:r>
              <a:rPr lang="ko-KR" altLang="en-US" dirty="0" err="1"/>
              <a:t>in</a:t>
            </a:r>
            <a:r>
              <a:rPr lang="ko-KR" altLang="en-US" dirty="0"/>
              <a:t> 리스트 </a:t>
            </a:r>
            <a:r>
              <a:rPr lang="ko-KR" altLang="en-US" dirty="0" err="1"/>
              <a:t>if</a:t>
            </a:r>
            <a:r>
              <a:rPr lang="ko-KR" altLang="en-US" dirty="0"/>
              <a:t> 조건식]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list</a:t>
            </a:r>
            <a:r>
              <a:rPr lang="ko-KR" altLang="en-US" dirty="0"/>
              <a:t>(식 </a:t>
            </a:r>
            <a:r>
              <a:rPr lang="ko-KR" altLang="en-US" dirty="0" err="1"/>
              <a:t>for</a:t>
            </a:r>
            <a:r>
              <a:rPr lang="ko-KR" altLang="en-US" dirty="0"/>
              <a:t> 변수 </a:t>
            </a:r>
            <a:r>
              <a:rPr lang="ko-KR" altLang="en-US" dirty="0" err="1"/>
              <a:t>in</a:t>
            </a:r>
            <a:r>
              <a:rPr lang="ko-KR" altLang="en-US" dirty="0"/>
              <a:t> 리스트 </a:t>
            </a:r>
            <a:r>
              <a:rPr lang="ko-KR" altLang="en-US" dirty="0" err="1"/>
              <a:t>if</a:t>
            </a:r>
            <a:r>
              <a:rPr lang="ko-KR" altLang="en-US" dirty="0"/>
              <a:t> 조건식)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B42FF4-32F2-4B07-B499-E6E188D5D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054" y="3043237"/>
            <a:ext cx="3481413" cy="14382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6D9F542-8817-4847-AE23-A39B7BC9E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416" y="4710113"/>
            <a:ext cx="3776690" cy="142876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81D2176-5D23-4532-BDBD-F96CD579ACFB}"/>
              </a:ext>
            </a:extLst>
          </p:cNvPr>
          <p:cNvSpPr/>
          <p:nvPr/>
        </p:nvSpPr>
        <p:spPr>
          <a:xfrm>
            <a:off x="5606796" y="4239207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https://dojang.io/pluginfile.php/13698/mod_page/content/2/022017.png">
            <a:extLst>
              <a:ext uri="{FF2B5EF4-FFF2-40B4-BE49-F238E27FC236}">
                <a16:creationId xmlns:a16="http://schemas.microsoft.com/office/drawing/2014/main" id="{881862F0-B881-47FE-B004-ACE0A8CBA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" t="26459" r="2084" b="25070"/>
          <a:stretch/>
        </p:blipFill>
        <p:spPr bwMode="auto">
          <a:xfrm>
            <a:off x="6767512" y="3587439"/>
            <a:ext cx="4729164" cy="178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FD56C8-9C42-435E-8B39-7B4AAA1596AE}"/>
              </a:ext>
            </a:extLst>
          </p:cNvPr>
          <p:cNvSpPr txBox="1"/>
          <p:nvPr/>
        </p:nvSpPr>
        <p:spPr>
          <a:xfrm>
            <a:off x="9358313" y="448152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E34810-EB40-4700-A683-4969D077F987}"/>
              </a:ext>
            </a:extLst>
          </p:cNvPr>
          <p:cNvSpPr txBox="1"/>
          <p:nvPr/>
        </p:nvSpPr>
        <p:spPr>
          <a:xfrm>
            <a:off x="10821120" y="448152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2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92066-A48A-4053-AADE-558C77EC1EFB}"/>
              </a:ext>
            </a:extLst>
          </p:cNvPr>
          <p:cNvSpPr txBox="1"/>
          <p:nvPr/>
        </p:nvSpPr>
        <p:spPr>
          <a:xfrm>
            <a:off x="8414818" y="4508812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3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67AB9D-0C2B-46D3-8F85-286FC67A2CF1}"/>
              </a:ext>
            </a:extLst>
          </p:cNvPr>
          <p:cNvSpPr txBox="1"/>
          <p:nvPr/>
        </p:nvSpPr>
        <p:spPr>
          <a:xfrm>
            <a:off x="7918482" y="4508812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4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561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C8AB3-02F8-4865-94B6-957C73FC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44000" cy="1325563"/>
          </a:xfrm>
        </p:spPr>
        <p:txBody>
          <a:bodyPr/>
          <a:lstStyle/>
          <a:p>
            <a:r>
              <a:rPr lang="ko-KR" altLang="en-US" dirty="0"/>
              <a:t>리스트 조작하기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261A5A-7B62-49D5-9C21-09F1F9A97B41}"/>
              </a:ext>
            </a:extLst>
          </p:cNvPr>
          <p:cNvSpPr/>
          <p:nvPr/>
        </p:nvSpPr>
        <p:spPr>
          <a:xfrm>
            <a:off x="838200" y="1321356"/>
            <a:ext cx="460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for</a:t>
            </a:r>
            <a:r>
              <a:rPr lang="ko-KR" altLang="en-US" b="1" dirty="0"/>
              <a:t> 반복문과 </a:t>
            </a:r>
            <a:r>
              <a:rPr lang="ko-KR" altLang="en-US" b="1" dirty="0" err="1"/>
              <a:t>if</a:t>
            </a:r>
            <a:r>
              <a:rPr lang="ko-KR" altLang="en-US" b="1" dirty="0"/>
              <a:t> 조건문을 여러 번 사용하기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5DABFB-0942-463E-B92D-D62008F1C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74" y="4795831"/>
            <a:ext cx="10468052" cy="1619262"/>
          </a:xfrm>
          <a:prstGeom prst="rect">
            <a:avLst/>
          </a:prstGeom>
        </p:spPr>
      </p:pic>
      <p:pic>
        <p:nvPicPr>
          <p:cNvPr id="11266" name="Picture 2" descr="https://dojang.io/pluginfile.php/13698/mod_page/content/2/022018.png">
            <a:extLst>
              <a:ext uri="{FF2B5EF4-FFF2-40B4-BE49-F238E27FC236}">
                <a16:creationId xmlns:a16="http://schemas.microsoft.com/office/drawing/2014/main" id="{FDA0E30B-407C-4BA9-AF02-CF65B2E219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" t="23750" r="4480" b="23264"/>
          <a:stretch/>
        </p:blipFill>
        <p:spPr bwMode="auto">
          <a:xfrm>
            <a:off x="3612356" y="1952625"/>
            <a:ext cx="4967288" cy="21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FD92EB3E-0CE4-47C9-96B9-D5B44D162B83}"/>
              </a:ext>
            </a:extLst>
          </p:cNvPr>
          <p:cNvSpPr/>
          <p:nvPr/>
        </p:nvSpPr>
        <p:spPr>
          <a:xfrm>
            <a:off x="5853684" y="4302111"/>
            <a:ext cx="484632" cy="283083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C7F853-61F7-4C2F-871E-C71D9A424597}"/>
              </a:ext>
            </a:extLst>
          </p:cNvPr>
          <p:cNvSpPr/>
          <p:nvPr/>
        </p:nvSpPr>
        <p:spPr>
          <a:xfrm>
            <a:off x="6577013" y="2638425"/>
            <a:ext cx="1781175" cy="328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A2C164-6770-447E-A001-D88B69F8E005}"/>
              </a:ext>
            </a:extLst>
          </p:cNvPr>
          <p:cNvSpPr/>
          <p:nvPr/>
        </p:nvSpPr>
        <p:spPr>
          <a:xfrm>
            <a:off x="4810125" y="2638425"/>
            <a:ext cx="1728791" cy="32861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E4F0DE-DFC1-4900-B628-5010CF42D416}"/>
              </a:ext>
            </a:extLst>
          </p:cNvPr>
          <p:cNvSpPr txBox="1"/>
          <p:nvPr/>
        </p:nvSpPr>
        <p:spPr>
          <a:xfrm>
            <a:off x="7163670" y="295751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선반복</a:t>
            </a:r>
            <a:endParaRPr lang="ko-KR" altLang="en-US" sz="105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FC39E5-3388-4744-8C6A-4E2CD90B1098}"/>
              </a:ext>
            </a:extLst>
          </p:cNvPr>
          <p:cNvSpPr txBox="1"/>
          <p:nvPr/>
        </p:nvSpPr>
        <p:spPr>
          <a:xfrm>
            <a:off x="5382495" y="295751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err="1"/>
              <a:t>후반복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431010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C8AB3-02F8-4865-94B6-957C73FC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44000" cy="1325563"/>
          </a:xfrm>
        </p:spPr>
        <p:txBody>
          <a:bodyPr/>
          <a:lstStyle/>
          <a:p>
            <a:r>
              <a:rPr lang="ko-KR" altLang="en-US" dirty="0"/>
              <a:t>리스트에 </a:t>
            </a:r>
            <a:r>
              <a:rPr lang="en-US" altLang="ko-KR" dirty="0"/>
              <a:t>map </a:t>
            </a:r>
            <a:r>
              <a:rPr lang="ko-KR" altLang="en-US" dirty="0"/>
              <a:t>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D441B-4967-4F39-9D69-00D1D97EA53A}"/>
              </a:ext>
            </a:extLst>
          </p:cNvPr>
          <p:cNvSpPr/>
          <p:nvPr/>
        </p:nvSpPr>
        <p:spPr>
          <a:xfrm>
            <a:off x="838200" y="1321356"/>
            <a:ext cx="2656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리스트에 </a:t>
            </a:r>
            <a:r>
              <a:rPr lang="ko-KR" altLang="en-US" b="1" dirty="0" err="1"/>
              <a:t>map</a:t>
            </a:r>
            <a:r>
              <a:rPr lang="ko-KR" altLang="en-US" b="1" dirty="0"/>
              <a:t> 사용하기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3327A4-C489-4C93-9A19-805461CB2E87}"/>
              </a:ext>
            </a:extLst>
          </p:cNvPr>
          <p:cNvSpPr/>
          <p:nvPr/>
        </p:nvSpPr>
        <p:spPr>
          <a:xfrm>
            <a:off x="838200" y="2000588"/>
            <a:ext cx="2857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list</a:t>
            </a:r>
            <a:r>
              <a:rPr lang="ko-KR" altLang="en-US" dirty="0"/>
              <a:t>(</a:t>
            </a:r>
            <a:r>
              <a:rPr lang="ko-KR" altLang="en-US" dirty="0" err="1"/>
              <a:t>map</a:t>
            </a:r>
            <a:r>
              <a:rPr lang="ko-KR" altLang="en-US" dirty="0"/>
              <a:t>(함수, 리스트))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tuple</a:t>
            </a:r>
            <a:r>
              <a:rPr lang="ko-KR" altLang="en-US" dirty="0"/>
              <a:t>(</a:t>
            </a:r>
            <a:r>
              <a:rPr lang="ko-KR" altLang="en-US" dirty="0" err="1"/>
              <a:t>map</a:t>
            </a:r>
            <a:r>
              <a:rPr lang="ko-KR" altLang="en-US" dirty="0"/>
              <a:t>(함수, </a:t>
            </a:r>
            <a:r>
              <a:rPr lang="ko-KR" altLang="en-US" dirty="0" err="1"/>
              <a:t>튜플</a:t>
            </a:r>
            <a:r>
              <a:rPr lang="ko-KR" altLang="en-US" dirty="0"/>
              <a:t>))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03917E-8547-41AB-BA72-C436BB73DE95}"/>
              </a:ext>
            </a:extLst>
          </p:cNvPr>
          <p:cNvSpPr/>
          <p:nvPr/>
        </p:nvSpPr>
        <p:spPr>
          <a:xfrm>
            <a:off x="852486" y="2956819"/>
            <a:ext cx="7886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실수가 저장된 리스트가 있을 때 이 리스트의 모든 요소를 정수로 변환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73E0AA-64CD-4371-8F9F-0BC4FBDDB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02" y="3913050"/>
            <a:ext cx="2819421" cy="1805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6EC5CF-9D1E-45E5-A41D-BFC8F97F0E99}"/>
              </a:ext>
            </a:extLst>
          </p:cNvPr>
          <p:cNvSpPr txBox="1"/>
          <p:nvPr/>
        </p:nvSpPr>
        <p:spPr>
          <a:xfrm>
            <a:off x="2171699" y="5718051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for</a:t>
            </a:r>
            <a:r>
              <a:rPr lang="ko-KR" altLang="en-US" b="1" dirty="0"/>
              <a:t>문 사용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09D693-D9A8-461A-8CF9-C1D6CDC76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215" y="4008300"/>
            <a:ext cx="2828946" cy="1614499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97A62A9-1C71-4712-B89F-3766987EA44C}"/>
              </a:ext>
            </a:extLst>
          </p:cNvPr>
          <p:cNvSpPr/>
          <p:nvPr/>
        </p:nvSpPr>
        <p:spPr>
          <a:xfrm>
            <a:off x="5235315" y="4573234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F1906-5482-4001-B809-6AA1B8CBCED3}"/>
              </a:ext>
            </a:extLst>
          </p:cNvPr>
          <p:cNvSpPr txBox="1"/>
          <p:nvPr/>
        </p:nvSpPr>
        <p:spPr>
          <a:xfrm>
            <a:off x="8043393" y="5718051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map </a:t>
            </a:r>
            <a:r>
              <a:rPr lang="ko-KR" altLang="en-US" b="1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779213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C8AB3-02F8-4865-94B6-957C73FC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44000" cy="1325563"/>
          </a:xfrm>
        </p:spPr>
        <p:txBody>
          <a:bodyPr/>
          <a:lstStyle/>
          <a:p>
            <a:r>
              <a:rPr lang="ko-KR" altLang="en-US" dirty="0"/>
              <a:t>리스트에 </a:t>
            </a:r>
            <a:r>
              <a:rPr lang="en-US" altLang="ko-KR" dirty="0"/>
              <a:t>map </a:t>
            </a:r>
            <a:r>
              <a:rPr lang="ko-KR" altLang="en-US" dirty="0"/>
              <a:t>사용하기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EA2D1C-F6E3-48EE-80AC-85792DB27D0C}"/>
              </a:ext>
            </a:extLst>
          </p:cNvPr>
          <p:cNvSpPr/>
          <p:nvPr/>
        </p:nvSpPr>
        <p:spPr>
          <a:xfrm>
            <a:off x="838200" y="1321356"/>
            <a:ext cx="2420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input</a:t>
            </a:r>
            <a:r>
              <a:rPr lang="ko-KR" altLang="en-US" b="1" dirty="0"/>
              <a:t>().</a:t>
            </a:r>
            <a:r>
              <a:rPr lang="ko-KR" altLang="en-US" b="1" dirty="0" err="1"/>
              <a:t>split</a:t>
            </a:r>
            <a:r>
              <a:rPr lang="ko-KR" altLang="en-US" b="1" dirty="0"/>
              <a:t>()과 </a:t>
            </a:r>
            <a:r>
              <a:rPr lang="ko-KR" altLang="en-US" b="1" dirty="0" err="1"/>
              <a:t>map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B41237-40D8-4FDC-A258-B9B70251E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44" y="2726758"/>
            <a:ext cx="4803391" cy="24808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B69588-EF0E-428A-AD47-49AA20820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802" y="2750570"/>
            <a:ext cx="4614874" cy="240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91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C8AB3-02F8-4865-94B6-957C73FC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44000" cy="1325563"/>
          </a:xfrm>
        </p:spPr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응용하기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6E3DF4-AF25-44E8-89E7-8542DC7E29DA}"/>
              </a:ext>
            </a:extLst>
          </p:cNvPr>
          <p:cNvSpPr txBox="1"/>
          <p:nvPr/>
        </p:nvSpPr>
        <p:spPr>
          <a:xfrm>
            <a:off x="838199" y="1321356"/>
            <a:ext cx="943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다른 건 </a:t>
            </a:r>
            <a:r>
              <a:rPr lang="ko-KR" altLang="en-US" b="1" dirty="0" err="1"/>
              <a:t>리스트랑</a:t>
            </a:r>
            <a:r>
              <a:rPr lang="ko-KR" altLang="en-US" b="1" dirty="0"/>
              <a:t> 전부 동일 단</a:t>
            </a:r>
            <a:r>
              <a:rPr lang="en-US" altLang="ko-KR" b="1" dirty="0"/>
              <a:t>, tuple(</a:t>
            </a:r>
            <a:r>
              <a:rPr lang="en-US" altLang="ko-KR" b="1" dirty="0" err="1"/>
              <a:t>i</a:t>
            </a:r>
            <a:r>
              <a:rPr lang="en-US" altLang="ko-KR" b="1" dirty="0"/>
              <a:t> + 3 for in range(10) if </a:t>
            </a:r>
            <a:r>
              <a:rPr lang="en-US" altLang="ko-KR" b="1" dirty="0" err="1"/>
              <a:t>i</a:t>
            </a:r>
            <a:r>
              <a:rPr lang="en-US" altLang="ko-KR" b="1" dirty="0"/>
              <a:t> % 2 == 0) 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588F20-96D5-47E0-8F08-A1273CB9921F}"/>
              </a:ext>
            </a:extLst>
          </p:cNvPr>
          <p:cNvSpPr/>
          <p:nvPr/>
        </p:nvSpPr>
        <p:spPr>
          <a:xfrm>
            <a:off x="1858301" y="3136612"/>
            <a:ext cx="84753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/>
              <a:t>tuple(</a:t>
            </a:r>
            <a:r>
              <a:rPr lang="en-US" altLang="ko-KR" sz="3200" b="1" dirty="0" err="1"/>
              <a:t>i</a:t>
            </a:r>
            <a:r>
              <a:rPr lang="en-US" altLang="ko-KR" sz="3200" b="1" dirty="0"/>
              <a:t> + 3 for in range(10) if </a:t>
            </a:r>
            <a:r>
              <a:rPr lang="en-US" altLang="ko-KR" sz="3200" b="1" dirty="0" err="1"/>
              <a:t>i</a:t>
            </a:r>
            <a:r>
              <a:rPr lang="en-US" altLang="ko-KR" sz="3200" b="1" dirty="0"/>
              <a:t> % 2 == 0) </a:t>
            </a:r>
            <a:endParaRPr lang="ko-KR" altLang="en-US" sz="3200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7EB443A5-D3C9-4691-B6D9-804BDACC1E7F}"/>
              </a:ext>
            </a:extLst>
          </p:cNvPr>
          <p:cNvSpPr/>
          <p:nvPr/>
        </p:nvSpPr>
        <p:spPr>
          <a:xfrm rot="10800000">
            <a:off x="2247901" y="3776662"/>
            <a:ext cx="484632" cy="4953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F29B95-2A7E-4F0D-848F-2EE6264CDF37}"/>
              </a:ext>
            </a:extLst>
          </p:cNvPr>
          <p:cNvSpPr txBox="1"/>
          <p:nvPr/>
        </p:nvSpPr>
        <p:spPr>
          <a:xfrm>
            <a:off x="1652588" y="4414837"/>
            <a:ext cx="4054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tuple </a:t>
            </a:r>
            <a:r>
              <a:rPr lang="ko-KR" altLang="en-US" b="1" dirty="0"/>
              <a:t>꼭 </a:t>
            </a:r>
            <a:r>
              <a:rPr lang="ko-KR" altLang="en-US" b="1" dirty="0" err="1"/>
              <a:t>붙여야됨</a:t>
            </a:r>
            <a:r>
              <a:rPr lang="en-US" altLang="ko-KR" b="1" dirty="0"/>
              <a:t>!</a:t>
            </a:r>
          </a:p>
          <a:p>
            <a:r>
              <a:rPr lang="ko-KR" altLang="en-US" dirty="0"/>
              <a:t>안 붙이면 </a:t>
            </a:r>
            <a:r>
              <a:rPr lang="ko-KR" altLang="en-US" dirty="0" err="1"/>
              <a:t>제너레이터</a:t>
            </a:r>
            <a:r>
              <a:rPr lang="en-US" altLang="ko-KR" dirty="0"/>
              <a:t>(</a:t>
            </a:r>
            <a:r>
              <a:rPr lang="ko-KR" altLang="en-US" dirty="0"/>
              <a:t>추후에</a:t>
            </a:r>
            <a:r>
              <a:rPr lang="en-US" altLang="ko-KR" dirty="0"/>
              <a:t>..)</a:t>
            </a:r>
            <a:r>
              <a:rPr lang="ko-KR" altLang="en-US" dirty="0"/>
              <a:t> 가 됨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86B749-2D63-42B3-BE4F-49F0BD68E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16" y="5061168"/>
            <a:ext cx="6120779" cy="9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37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B90FE-5A75-49DB-A873-786475FF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409700" cy="1325563"/>
          </a:xfrm>
        </p:spPr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016DC2-69EA-49A0-BEA4-4C5B715D604C}"/>
              </a:ext>
            </a:extLst>
          </p:cNvPr>
          <p:cNvSpPr/>
          <p:nvPr/>
        </p:nvSpPr>
        <p:spPr>
          <a:xfrm>
            <a:off x="442915" y="1484263"/>
            <a:ext cx="114157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33333"/>
                </a:solidFill>
                <a:latin typeface="Arial" panose="020B0604020202020204" pitchFamily="34" charset="0"/>
              </a:rPr>
              <a:t>표준 입력으로 정수 두 개가 입력된다</a:t>
            </a:r>
            <a:endParaRPr lang="en-US" altLang="ko-KR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</a:rPr>
              <a:t>(</a:t>
            </a:r>
            <a:r>
              <a:rPr lang="ko-KR" altLang="en-US" dirty="0">
                <a:solidFill>
                  <a:srgbClr val="333333"/>
                </a:solidFill>
                <a:latin typeface="Arial" panose="020B0604020202020204" pitchFamily="34" charset="0"/>
              </a:rPr>
              <a:t>첫 번째 입력 값의 범위는 </a:t>
            </a:r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</a:rPr>
              <a:t>1~20, </a:t>
            </a:r>
            <a:r>
              <a:rPr lang="ko-KR" altLang="en-US" dirty="0">
                <a:solidFill>
                  <a:srgbClr val="333333"/>
                </a:solidFill>
                <a:latin typeface="Arial" panose="020B0604020202020204" pitchFamily="34" charset="0"/>
              </a:rPr>
              <a:t>두 번째 입력 값의 범위는 </a:t>
            </a:r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</a:rPr>
              <a:t>10~30</a:t>
            </a:r>
            <a:r>
              <a:rPr lang="ko-KR" altLang="en-US" dirty="0">
                <a:solidFill>
                  <a:srgbClr val="333333"/>
                </a:solidFill>
                <a:latin typeface="Arial" panose="020B0604020202020204" pitchFamily="34" charset="0"/>
              </a:rPr>
              <a:t>이며 첫 번째 입력 값은 두 번째 입력 값보다 항상 작다</a:t>
            </a:r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</a:rPr>
              <a:t>).</a:t>
            </a:r>
          </a:p>
          <a:p>
            <a:r>
              <a:rPr lang="ko-KR" altLang="en-US" dirty="0">
                <a:solidFill>
                  <a:srgbClr val="333333"/>
                </a:solidFill>
                <a:latin typeface="Arial" panose="020B0604020202020204" pitchFamily="34" charset="0"/>
              </a:rPr>
              <a:t>첫 번째 정수부터 두 번째 </a:t>
            </a:r>
            <a:r>
              <a:rPr lang="ko-KR" alt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정수까지를</a:t>
            </a:r>
            <a:r>
              <a:rPr lang="ko-KR" altLang="en-US" dirty="0">
                <a:solidFill>
                  <a:srgbClr val="333333"/>
                </a:solidFill>
                <a:latin typeface="Arial" panose="020B0604020202020204" pitchFamily="34" charset="0"/>
              </a:rPr>
              <a:t> 지수로 하는 </a:t>
            </a:r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</a:rPr>
              <a:t>2</a:t>
            </a:r>
            <a:r>
              <a:rPr lang="ko-KR" altLang="en-US" dirty="0">
                <a:solidFill>
                  <a:srgbClr val="333333"/>
                </a:solidFill>
                <a:latin typeface="Arial" panose="020B0604020202020204" pitchFamily="34" charset="0"/>
              </a:rPr>
              <a:t>의 거듭제곱 리스트를 출력하는 프로그램을 </a:t>
            </a:r>
            <a:r>
              <a:rPr lang="ko-KR" alt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만드시오</a:t>
            </a:r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</a:rPr>
              <a:t>(</a:t>
            </a:r>
            <a:r>
              <a:rPr lang="en-US" altLang="ko-KR" dirty="0">
                <a:solidFill>
                  <a:srgbClr val="333333"/>
                </a:solidFill>
                <a:latin typeface="N_Code"/>
              </a:rPr>
              <a:t>input</a:t>
            </a:r>
            <a:r>
              <a:rPr lang="ko-KR" altLang="en-US" dirty="0">
                <a:solidFill>
                  <a:srgbClr val="333333"/>
                </a:solidFill>
                <a:latin typeface="Arial" panose="020B0604020202020204" pitchFamily="34" charset="0"/>
              </a:rPr>
              <a:t>에서 안내 문자열은 출력하지 않아야 한다</a:t>
            </a:r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</a:rPr>
              <a:t>).</a:t>
            </a:r>
          </a:p>
          <a:p>
            <a:r>
              <a:rPr lang="ko-KR" altLang="en-US" dirty="0">
                <a:solidFill>
                  <a:srgbClr val="333333"/>
                </a:solidFill>
                <a:latin typeface="Arial" panose="020B0604020202020204" pitchFamily="34" charset="0"/>
              </a:rPr>
              <a:t>단</a:t>
            </a:r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Arial" panose="020B0604020202020204" pitchFamily="34" charset="0"/>
              </a:rPr>
              <a:t>리스트의 두 번째 요소와 뒤에서 두 번째 요소는 삭제한 뒤 </a:t>
            </a:r>
            <a:r>
              <a:rPr lang="ko-KR" alt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출력하시오</a:t>
            </a:r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Arial" panose="020B0604020202020204" pitchFamily="34" charset="0"/>
              </a:rPr>
              <a:t>출력 결과는 리스트 형태여야 한다</a:t>
            </a:r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66D200-EA43-46AA-ADCB-9DF23C4F5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3371842"/>
            <a:ext cx="6524625" cy="30919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CE9D17A-183D-46CC-91AA-E20EFF29E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969" y="4236240"/>
            <a:ext cx="5858658" cy="120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2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C8AB3-02F8-4865-94B6-957C73FC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13514" cy="1325563"/>
          </a:xfrm>
        </p:spPr>
        <p:txBody>
          <a:bodyPr/>
          <a:lstStyle/>
          <a:p>
            <a:r>
              <a:rPr lang="ko-KR" altLang="en-US" dirty="0"/>
              <a:t>리스트 조작하기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FD40E6-3D7C-4442-AD20-3061C68DE720}"/>
              </a:ext>
            </a:extLst>
          </p:cNvPr>
          <p:cNvSpPr/>
          <p:nvPr/>
        </p:nvSpPr>
        <p:spPr>
          <a:xfrm>
            <a:off x="838200" y="1321356"/>
            <a:ext cx="390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리스트를 조작하는 메서드(</a:t>
            </a:r>
            <a:r>
              <a:rPr lang="ko-KR" altLang="en-US" b="1" dirty="0" err="1"/>
              <a:t>method</a:t>
            </a:r>
            <a:r>
              <a:rPr lang="ko-KR" altLang="en-US" b="1" dirty="0"/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DFFE6C-BA11-42A9-A555-A16F810EC02A}"/>
              </a:ext>
            </a:extLst>
          </p:cNvPr>
          <p:cNvSpPr/>
          <p:nvPr/>
        </p:nvSpPr>
        <p:spPr>
          <a:xfrm>
            <a:off x="838200" y="1723589"/>
            <a:ext cx="80300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append</a:t>
            </a:r>
            <a:r>
              <a:rPr lang="ko-KR" altLang="en-US" dirty="0"/>
              <a:t>: 요소 하나를 추가</a:t>
            </a:r>
          </a:p>
          <a:p>
            <a:r>
              <a:rPr lang="ko-KR" altLang="en-US" b="1" dirty="0" err="1">
                <a:solidFill>
                  <a:srgbClr val="FF0000"/>
                </a:solidFill>
              </a:rPr>
              <a:t>extend</a:t>
            </a:r>
            <a:r>
              <a:rPr lang="ko-KR" altLang="en-US" b="1" dirty="0">
                <a:solidFill>
                  <a:srgbClr val="FF0000"/>
                </a:solidFill>
              </a:rPr>
              <a:t>: 리스트를 연결하여 확장</a:t>
            </a:r>
          </a:p>
          <a:p>
            <a:r>
              <a:rPr lang="ko-KR" altLang="en-US" dirty="0" err="1"/>
              <a:t>insert</a:t>
            </a:r>
            <a:r>
              <a:rPr lang="ko-KR" altLang="en-US" dirty="0"/>
              <a:t>: 특정 인덱스에 요소 추가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A66E996-C5CD-43F2-8DAF-D4577F49887E}"/>
              </a:ext>
            </a:extLst>
          </p:cNvPr>
          <p:cNvSpPr/>
          <p:nvPr/>
        </p:nvSpPr>
        <p:spPr>
          <a:xfrm>
            <a:off x="6067878" y="4650419"/>
            <a:ext cx="508000" cy="3556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F5FD1F-A61D-4282-BA23-098328DE0815}"/>
              </a:ext>
            </a:extLst>
          </p:cNvPr>
          <p:cNvSpPr txBox="1"/>
          <p:nvPr/>
        </p:nvSpPr>
        <p:spPr>
          <a:xfrm>
            <a:off x="8288934" y="4025127"/>
            <a:ext cx="935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extend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3B427-19AE-404B-8930-145D8DDCADF4}"/>
              </a:ext>
            </a:extLst>
          </p:cNvPr>
          <p:cNvSpPr txBox="1"/>
          <p:nvPr/>
        </p:nvSpPr>
        <p:spPr>
          <a:xfrm>
            <a:off x="8378193" y="639350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list +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66CCAB2-AAE5-4BE0-AE62-859418053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74" y="2291564"/>
            <a:ext cx="2876571" cy="1733563"/>
          </a:xfrm>
          <a:prstGeom prst="rect">
            <a:avLst/>
          </a:prstGeom>
        </p:spPr>
      </p:pic>
      <p:pic>
        <p:nvPicPr>
          <p:cNvPr id="2050" name="Picture 2" descr="https://dojang.io/pluginfile.php/13694/mod_page/content/6/022003.png">
            <a:extLst>
              <a:ext uri="{FF2B5EF4-FFF2-40B4-BE49-F238E27FC236}">
                <a16:creationId xmlns:a16="http://schemas.microsoft.com/office/drawing/2014/main" id="{CCF69EB3-1BF9-4D59-9C8D-6A495F5A77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7" t="29736" r="8571" b="9947"/>
          <a:stretch/>
        </p:blipFill>
        <p:spPr bwMode="auto">
          <a:xfrm>
            <a:off x="1132114" y="3558434"/>
            <a:ext cx="4125685" cy="253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F60E6C5-622E-4A47-86A0-E6F645FFB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9804" y="4683757"/>
            <a:ext cx="2833708" cy="17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4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C8AB3-02F8-4865-94B6-957C73FC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13514" cy="1325563"/>
          </a:xfrm>
        </p:spPr>
        <p:txBody>
          <a:bodyPr/>
          <a:lstStyle/>
          <a:p>
            <a:r>
              <a:rPr lang="ko-KR" altLang="en-US" dirty="0"/>
              <a:t>리스트 조작하기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FD40E6-3D7C-4442-AD20-3061C68DE720}"/>
              </a:ext>
            </a:extLst>
          </p:cNvPr>
          <p:cNvSpPr/>
          <p:nvPr/>
        </p:nvSpPr>
        <p:spPr>
          <a:xfrm>
            <a:off x="838200" y="1321356"/>
            <a:ext cx="390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리스트를 조작하는 메서드(</a:t>
            </a:r>
            <a:r>
              <a:rPr lang="ko-KR" altLang="en-US" b="1" dirty="0" err="1"/>
              <a:t>method</a:t>
            </a:r>
            <a:r>
              <a:rPr lang="ko-KR" altLang="en-US" b="1" dirty="0"/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DFFE6C-BA11-42A9-A555-A16F810EC02A}"/>
              </a:ext>
            </a:extLst>
          </p:cNvPr>
          <p:cNvSpPr/>
          <p:nvPr/>
        </p:nvSpPr>
        <p:spPr>
          <a:xfrm>
            <a:off x="838200" y="1723589"/>
            <a:ext cx="80300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append</a:t>
            </a:r>
            <a:r>
              <a:rPr lang="ko-KR" altLang="en-US" dirty="0"/>
              <a:t>: 요소 하나를 추가</a:t>
            </a:r>
          </a:p>
          <a:p>
            <a:r>
              <a:rPr lang="ko-KR" altLang="en-US" dirty="0" err="1"/>
              <a:t>extend</a:t>
            </a:r>
            <a:r>
              <a:rPr lang="ko-KR" altLang="en-US" dirty="0"/>
              <a:t>: 리스트를 연결하여 확장</a:t>
            </a:r>
          </a:p>
          <a:p>
            <a:r>
              <a:rPr lang="ko-KR" altLang="en-US" b="1" dirty="0" err="1">
                <a:solidFill>
                  <a:srgbClr val="FF0000"/>
                </a:solidFill>
              </a:rPr>
              <a:t>insert</a:t>
            </a:r>
            <a:r>
              <a:rPr lang="ko-KR" altLang="en-US" b="1" dirty="0">
                <a:solidFill>
                  <a:srgbClr val="FF0000"/>
                </a:solidFill>
              </a:rPr>
              <a:t>: 특정 인덱스에 요소 추가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A66E996-C5CD-43F2-8DAF-D4577F49887E}"/>
              </a:ext>
            </a:extLst>
          </p:cNvPr>
          <p:cNvSpPr/>
          <p:nvPr/>
        </p:nvSpPr>
        <p:spPr>
          <a:xfrm>
            <a:off x="5808245" y="4505957"/>
            <a:ext cx="508000" cy="3556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F5FD1F-A61D-4282-BA23-098328DE0815}"/>
              </a:ext>
            </a:extLst>
          </p:cNvPr>
          <p:cNvSpPr txBox="1"/>
          <p:nvPr/>
        </p:nvSpPr>
        <p:spPr>
          <a:xfrm>
            <a:off x="8288934" y="4025127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insert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3B427-19AE-404B-8930-145D8DDCADF4}"/>
              </a:ext>
            </a:extLst>
          </p:cNvPr>
          <p:cNvSpPr txBox="1"/>
          <p:nvPr/>
        </p:nvSpPr>
        <p:spPr>
          <a:xfrm>
            <a:off x="7964268" y="6393507"/>
            <a:ext cx="158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리스트 </a:t>
            </a:r>
            <a:r>
              <a:rPr lang="en-US" altLang="ko-KR" b="1" dirty="0"/>
              <a:t>insert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10B834-BF04-423B-AF91-D0F743737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616" y="2307100"/>
            <a:ext cx="2786083" cy="1733563"/>
          </a:xfrm>
          <a:prstGeom prst="rect">
            <a:avLst/>
          </a:prstGeom>
        </p:spPr>
      </p:pic>
      <p:pic>
        <p:nvPicPr>
          <p:cNvPr id="4098" name="Picture 2" descr="https://dojang.io/pluginfile.php/13694/mod_page/content/6/022004.png">
            <a:extLst>
              <a:ext uri="{FF2B5EF4-FFF2-40B4-BE49-F238E27FC236}">
                <a16:creationId xmlns:a16="http://schemas.microsoft.com/office/drawing/2014/main" id="{808C577D-D2BB-46A5-912F-FFB094F0C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49" t="25133" r="21746" b="9947"/>
          <a:stretch/>
        </p:blipFill>
        <p:spPr bwMode="auto">
          <a:xfrm>
            <a:off x="1755446" y="3076439"/>
            <a:ext cx="3096751" cy="321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8DAA25-4E24-4ED6-B882-7D0BFB77D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257" y="4645967"/>
            <a:ext cx="2809896" cy="17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69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C8AB3-02F8-4865-94B6-957C73FC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13514" cy="1325563"/>
          </a:xfrm>
        </p:spPr>
        <p:txBody>
          <a:bodyPr/>
          <a:lstStyle/>
          <a:p>
            <a:r>
              <a:rPr lang="ko-KR" altLang="en-US" dirty="0"/>
              <a:t>리스트 조작하기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A33CC8-DF2E-4D06-B203-96972D87C68A}"/>
              </a:ext>
            </a:extLst>
          </p:cNvPr>
          <p:cNvSpPr/>
          <p:nvPr/>
        </p:nvSpPr>
        <p:spPr>
          <a:xfrm>
            <a:off x="838200" y="1294069"/>
            <a:ext cx="2887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리스트에서 요소 삭제하기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E5FAC52-5856-40A6-AAD4-CE528A31D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249" y="2006601"/>
            <a:ext cx="2867046" cy="172403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DE97F7-2CEB-41FA-80AF-A02A7C0ED4DC}"/>
              </a:ext>
            </a:extLst>
          </p:cNvPr>
          <p:cNvSpPr/>
          <p:nvPr/>
        </p:nvSpPr>
        <p:spPr>
          <a:xfrm>
            <a:off x="881506" y="184309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pop</a:t>
            </a:r>
            <a:r>
              <a:rPr lang="ko-KR" altLang="en-US" b="1" dirty="0">
                <a:solidFill>
                  <a:srgbClr val="FF0000"/>
                </a:solidFill>
              </a:rPr>
              <a:t>: 마지막 요소 또는 특정 인덱스의 요소를 삭제</a:t>
            </a:r>
          </a:p>
          <a:p>
            <a:r>
              <a:rPr lang="ko-KR" altLang="en-US" dirty="0" err="1"/>
              <a:t>remove</a:t>
            </a:r>
            <a:r>
              <a:rPr lang="ko-KR" altLang="en-US" dirty="0"/>
              <a:t>: 특정 값을 찾아서 삭제</a:t>
            </a:r>
          </a:p>
        </p:txBody>
      </p:sp>
      <p:pic>
        <p:nvPicPr>
          <p:cNvPr id="5122" name="Picture 2" descr="https://dojang.io/pluginfile.php/13694/mod_page/content/6/022005.png">
            <a:extLst>
              <a:ext uri="{FF2B5EF4-FFF2-40B4-BE49-F238E27FC236}">
                <a16:creationId xmlns:a16="http://schemas.microsoft.com/office/drawing/2014/main" id="{2B01E8D9-9B95-4B92-AA16-FBCBE210D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76" t="33756" r="25794" b="27196"/>
          <a:stretch/>
        </p:blipFill>
        <p:spPr bwMode="auto">
          <a:xfrm>
            <a:off x="1462077" y="3489276"/>
            <a:ext cx="3998686" cy="267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FF8F8BF-2494-48AB-B08D-CFD448D95CE6}"/>
              </a:ext>
            </a:extLst>
          </p:cNvPr>
          <p:cNvSpPr/>
          <p:nvPr/>
        </p:nvSpPr>
        <p:spPr>
          <a:xfrm>
            <a:off x="6067878" y="4650419"/>
            <a:ext cx="508000" cy="3556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1909AB4-E511-4B6B-A02C-BCA8E079A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3961" y="4246101"/>
            <a:ext cx="2895621" cy="20669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DE4230-288D-48EC-BF3B-5F7E1C5F65F7}"/>
              </a:ext>
            </a:extLst>
          </p:cNvPr>
          <p:cNvSpPr txBox="1"/>
          <p:nvPr/>
        </p:nvSpPr>
        <p:spPr>
          <a:xfrm>
            <a:off x="8201480" y="375218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마지막 요소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927381-F9C2-4BD7-87FA-ACAF8D2DE2D9}"/>
              </a:ext>
            </a:extLst>
          </p:cNvPr>
          <p:cNvSpPr txBox="1"/>
          <p:nvPr/>
        </p:nvSpPr>
        <p:spPr>
          <a:xfrm>
            <a:off x="8201481" y="631304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특정 인덱스</a:t>
            </a:r>
          </a:p>
        </p:txBody>
      </p:sp>
    </p:spTree>
    <p:extLst>
      <p:ext uri="{BB962C8B-B14F-4D97-AF65-F5344CB8AC3E}">
        <p14:creationId xmlns:p14="http://schemas.microsoft.com/office/powerpoint/2010/main" val="382624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C8AB3-02F8-4865-94B6-957C73FC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13514" cy="1325563"/>
          </a:xfrm>
        </p:spPr>
        <p:txBody>
          <a:bodyPr/>
          <a:lstStyle/>
          <a:p>
            <a:r>
              <a:rPr lang="ko-KR" altLang="en-US" dirty="0"/>
              <a:t>리스트 조작하기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A33CC8-DF2E-4D06-B203-96972D87C68A}"/>
              </a:ext>
            </a:extLst>
          </p:cNvPr>
          <p:cNvSpPr/>
          <p:nvPr/>
        </p:nvSpPr>
        <p:spPr>
          <a:xfrm>
            <a:off x="838200" y="1294069"/>
            <a:ext cx="2887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리스트에서 요소 삭제하기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DE97F7-2CEB-41FA-80AF-A02A7C0ED4DC}"/>
              </a:ext>
            </a:extLst>
          </p:cNvPr>
          <p:cNvSpPr/>
          <p:nvPr/>
        </p:nvSpPr>
        <p:spPr>
          <a:xfrm>
            <a:off x="881506" y="184309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pop</a:t>
            </a:r>
            <a:r>
              <a:rPr lang="ko-KR" altLang="en-US" b="1" dirty="0">
                <a:solidFill>
                  <a:srgbClr val="FF0000"/>
                </a:solidFill>
              </a:rPr>
              <a:t>: 마지막 요소 또는 특정 인덱스의 요소를 삭제</a:t>
            </a:r>
          </a:p>
          <a:p>
            <a:r>
              <a:rPr lang="ko-KR" altLang="en-US" dirty="0" err="1"/>
              <a:t>remove</a:t>
            </a:r>
            <a:r>
              <a:rPr lang="ko-KR" altLang="en-US" dirty="0"/>
              <a:t>: 특정 값을 찾아서 삭제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927381-F9C2-4BD7-87FA-ACAF8D2DE2D9}"/>
              </a:ext>
            </a:extLst>
          </p:cNvPr>
          <p:cNvSpPr txBox="1"/>
          <p:nvPr/>
        </p:nvSpPr>
        <p:spPr>
          <a:xfrm>
            <a:off x="5564444" y="567441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del </a:t>
            </a:r>
            <a:r>
              <a:rPr lang="ko-KR" altLang="en-US" b="1" dirty="0"/>
              <a:t>가능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3347C3-35A9-4EBF-90FD-95048BD93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096" y="3375244"/>
            <a:ext cx="3523808" cy="218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90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C8AB3-02F8-4865-94B6-957C73FC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13514" cy="1325563"/>
          </a:xfrm>
        </p:spPr>
        <p:txBody>
          <a:bodyPr/>
          <a:lstStyle/>
          <a:p>
            <a:r>
              <a:rPr lang="ko-KR" altLang="en-US" dirty="0"/>
              <a:t>리스트 조작하기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A33CC8-DF2E-4D06-B203-96972D87C68A}"/>
              </a:ext>
            </a:extLst>
          </p:cNvPr>
          <p:cNvSpPr/>
          <p:nvPr/>
        </p:nvSpPr>
        <p:spPr>
          <a:xfrm>
            <a:off x="838200" y="1294069"/>
            <a:ext cx="2887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리스트에서 요소 삭제하기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DE97F7-2CEB-41FA-80AF-A02A7C0ED4DC}"/>
              </a:ext>
            </a:extLst>
          </p:cNvPr>
          <p:cNvSpPr/>
          <p:nvPr/>
        </p:nvSpPr>
        <p:spPr>
          <a:xfrm>
            <a:off x="881506" y="184309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pop</a:t>
            </a:r>
            <a:r>
              <a:rPr lang="ko-KR" altLang="en-US" dirty="0"/>
              <a:t>: 마지막 요소 또는 특정 인덱스의 요소를 삭제</a:t>
            </a:r>
          </a:p>
          <a:p>
            <a:r>
              <a:rPr lang="ko-KR" altLang="en-US" b="1" dirty="0" err="1">
                <a:solidFill>
                  <a:srgbClr val="FF0000"/>
                </a:solidFill>
              </a:rPr>
              <a:t>remove</a:t>
            </a:r>
            <a:r>
              <a:rPr lang="ko-KR" altLang="en-US" b="1" dirty="0">
                <a:solidFill>
                  <a:srgbClr val="FF0000"/>
                </a:solidFill>
              </a:rPr>
              <a:t>: 특정 값을 찾아서 삭제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FF8F8BF-2494-48AB-B08D-CFD448D95CE6}"/>
              </a:ext>
            </a:extLst>
          </p:cNvPr>
          <p:cNvSpPr/>
          <p:nvPr/>
        </p:nvSpPr>
        <p:spPr>
          <a:xfrm>
            <a:off x="5842000" y="4643553"/>
            <a:ext cx="508000" cy="3693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CF80A6-E172-40FE-AB63-046F49D7F20C}"/>
              </a:ext>
            </a:extLst>
          </p:cNvPr>
          <p:cNvSpPr/>
          <p:nvPr/>
        </p:nvSpPr>
        <p:spPr>
          <a:xfrm>
            <a:off x="881505" y="2867314"/>
            <a:ext cx="10708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pop이나</a:t>
            </a:r>
            <a:r>
              <a:rPr lang="ko-KR" altLang="en-US" b="1" dirty="0"/>
              <a:t> </a:t>
            </a:r>
            <a:r>
              <a:rPr lang="ko-KR" altLang="en-US" b="1" dirty="0" err="1"/>
              <a:t>del은</a:t>
            </a:r>
            <a:r>
              <a:rPr lang="ko-KR" altLang="en-US" b="1" dirty="0"/>
              <a:t> 인덱스로 요소를 삭제했는데, 리스트에서 원하는 값을 찾아서 삭제하고 싶을 수도 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5E965A-5F9A-4665-B9BE-93904AABA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201" y="3963819"/>
            <a:ext cx="2862283" cy="17288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40DD3A60-E03B-45F0-9B5B-EB8F60817383}"/>
              </a:ext>
            </a:extLst>
          </p:cNvPr>
          <p:cNvGrpSpPr/>
          <p:nvPr/>
        </p:nvGrpSpPr>
        <p:grpSpPr>
          <a:xfrm>
            <a:off x="1099219" y="3666050"/>
            <a:ext cx="4242038" cy="2498379"/>
            <a:chOff x="1099219" y="3666050"/>
            <a:chExt cx="4242038" cy="2498379"/>
          </a:xfrm>
        </p:grpSpPr>
        <p:pic>
          <p:nvPicPr>
            <p:cNvPr id="6146" name="Picture 2" descr="https://dojang.io/pluginfile.php/13694/mod_page/content/6/022006.png">
              <a:extLst>
                <a:ext uri="{FF2B5EF4-FFF2-40B4-BE49-F238E27FC236}">
                  <a16:creationId xmlns:a16="http://schemas.microsoft.com/office/drawing/2014/main" id="{83EE7529-8A50-47C2-9DFE-AD037FAD16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76" t="23279" r="4841" b="25927"/>
            <a:stretch/>
          </p:blipFill>
          <p:spPr bwMode="auto">
            <a:xfrm>
              <a:off x="1099219" y="3666050"/>
              <a:ext cx="4242038" cy="2498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8545C1C-0371-4CDC-9D24-47A3563C2B05}"/>
                </a:ext>
              </a:extLst>
            </p:cNvPr>
            <p:cNvSpPr/>
            <p:nvPr/>
          </p:nvSpPr>
          <p:spPr>
            <a:xfrm>
              <a:off x="2605314" y="4915239"/>
              <a:ext cx="17054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err="1">
                  <a:solidFill>
                    <a:sysClr val="windowText" lastClr="000000"/>
                  </a:solidFill>
                </a:rPr>
                <a:t>a.remove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(20)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76D4B5-95D2-4C4A-A5AC-80D684C2C740}"/>
              </a:ext>
            </a:extLst>
          </p:cNvPr>
          <p:cNvSpPr/>
          <p:nvPr/>
        </p:nvSpPr>
        <p:spPr>
          <a:xfrm>
            <a:off x="838200" y="3216597"/>
            <a:ext cx="848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만약 리스트에 같은 값이 여러 개 있을 경우 처음 찾은 </a:t>
            </a:r>
            <a:r>
              <a:rPr lang="ko-KR" altLang="en-US"/>
              <a:t>값을 삭제한다</a:t>
            </a:r>
          </a:p>
        </p:txBody>
      </p:sp>
    </p:spTree>
    <p:extLst>
      <p:ext uri="{BB962C8B-B14F-4D97-AF65-F5344CB8AC3E}">
        <p14:creationId xmlns:p14="http://schemas.microsoft.com/office/powerpoint/2010/main" val="3012492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C8AB3-02F8-4865-94B6-957C73FC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13514" cy="1325563"/>
          </a:xfrm>
        </p:spPr>
        <p:txBody>
          <a:bodyPr/>
          <a:lstStyle/>
          <a:p>
            <a:r>
              <a:rPr lang="ko-KR" altLang="en-US" dirty="0"/>
              <a:t>리스트 조작하기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F55FFD-E6A4-46F6-AC78-35382AF90142}"/>
              </a:ext>
            </a:extLst>
          </p:cNvPr>
          <p:cNvSpPr/>
          <p:nvPr/>
        </p:nvSpPr>
        <p:spPr>
          <a:xfrm>
            <a:off x="906254" y="1321356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리스트로 스택 만들기</a:t>
            </a:r>
          </a:p>
        </p:txBody>
      </p:sp>
      <p:pic>
        <p:nvPicPr>
          <p:cNvPr id="12290" name="Picture 2" descr="https://dojang.io/pluginfile.php/13694/mod_page/content/6/022007.png">
            <a:extLst>
              <a:ext uri="{FF2B5EF4-FFF2-40B4-BE49-F238E27FC236}">
                <a16:creationId xmlns:a16="http://schemas.microsoft.com/office/drawing/2014/main" id="{7D09B6A5-E3D8-4EBA-9818-D6D0DD6EEA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10" r="8492" b="28994"/>
          <a:stretch/>
        </p:blipFill>
        <p:spPr bwMode="auto">
          <a:xfrm>
            <a:off x="3164114" y="2032984"/>
            <a:ext cx="5863771" cy="279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B02B764-5BB4-46C2-AF56-B113CB5299B1}"/>
              </a:ext>
            </a:extLst>
          </p:cNvPr>
          <p:cNvSpPr/>
          <p:nvPr/>
        </p:nvSpPr>
        <p:spPr>
          <a:xfrm>
            <a:off x="1371600" y="4825015"/>
            <a:ext cx="944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한 쪽 끝에서만 자료를 넣고 뺄 수 있는 </a:t>
            </a:r>
            <a:r>
              <a:rPr lang="ko-KR" altLang="en-US" b="1" dirty="0"/>
              <a:t>LIFO(</a:t>
            </a:r>
            <a:r>
              <a:rPr lang="ko-KR" altLang="en-US" b="1" dirty="0" err="1"/>
              <a:t>Last</a:t>
            </a:r>
            <a:r>
              <a:rPr lang="ko-KR" altLang="en-US" b="1" dirty="0"/>
              <a:t> </a:t>
            </a:r>
            <a:r>
              <a:rPr lang="ko-KR" altLang="en-US" b="1" dirty="0" err="1"/>
              <a:t>In</a:t>
            </a:r>
            <a:r>
              <a:rPr lang="ko-KR" altLang="en-US" b="1" dirty="0"/>
              <a:t> First </a:t>
            </a:r>
            <a:r>
              <a:rPr lang="ko-KR" altLang="en-US" b="1" dirty="0" err="1"/>
              <a:t>Out</a:t>
            </a:r>
            <a:r>
              <a:rPr lang="ko-KR" altLang="en-US" b="1" dirty="0"/>
              <a:t>) </a:t>
            </a:r>
            <a:r>
              <a:rPr lang="ko-KR" altLang="en-US" dirty="0"/>
              <a:t>형식의 자료 구조</a:t>
            </a:r>
          </a:p>
        </p:txBody>
      </p:sp>
    </p:spTree>
    <p:extLst>
      <p:ext uri="{BB962C8B-B14F-4D97-AF65-F5344CB8AC3E}">
        <p14:creationId xmlns:p14="http://schemas.microsoft.com/office/powerpoint/2010/main" val="642653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1251</Words>
  <Application>Microsoft Office PowerPoint</Application>
  <PresentationFormat>와이드스크린</PresentationFormat>
  <Paragraphs>234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N_Code</vt:lpstr>
      <vt:lpstr>맑은 고딕</vt:lpstr>
      <vt:lpstr>Arial</vt:lpstr>
      <vt:lpstr>Wingdings</vt:lpstr>
      <vt:lpstr>Office 테마</vt:lpstr>
      <vt:lpstr>Python</vt:lpstr>
      <vt:lpstr>리스트 조작하기</vt:lpstr>
      <vt:lpstr>리스트 조작하기</vt:lpstr>
      <vt:lpstr>리스트 조작하기</vt:lpstr>
      <vt:lpstr>리스트 조작하기</vt:lpstr>
      <vt:lpstr>리스트 조작하기</vt:lpstr>
      <vt:lpstr>리스트 조작하기</vt:lpstr>
      <vt:lpstr>리스트 조작하기</vt:lpstr>
      <vt:lpstr>리스트 조작하기</vt:lpstr>
      <vt:lpstr>리스트 조작하기</vt:lpstr>
      <vt:lpstr>리스트 조작하기</vt:lpstr>
      <vt:lpstr>리스트 조작하기</vt:lpstr>
      <vt:lpstr>리스트 조작하기</vt:lpstr>
      <vt:lpstr>리스트 조작하기</vt:lpstr>
      <vt:lpstr>리스트 조작하기</vt:lpstr>
      <vt:lpstr>리스트 조작하기</vt:lpstr>
      <vt:lpstr>리스트 조작하기</vt:lpstr>
      <vt:lpstr>리스트 조작하기</vt:lpstr>
      <vt:lpstr>리스트의 할당과 복사 알아보기</vt:lpstr>
      <vt:lpstr>리스트의 할당과 복사 알아보기</vt:lpstr>
      <vt:lpstr>리스트의 할당과 복사 알아보기</vt:lpstr>
      <vt:lpstr>리스트 조작하기</vt:lpstr>
      <vt:lpstr>리스트 조작하기</vt:lpstr>
      <vt:lpstr>리스트 조작하기</vt:lpstr>
      <vt:lpstr>리스트 조작하기</vt:lpstr>
      <vt:lpstr>리스트 조작하기</vt:lpstr>
      <vt:lpstr>리스트 조작하기</vt:lpstr>
      <vt:lpstr>리스트 조작하기</vt:lpstr>
      <vt:lpstr>리스트 조작하기</vt:lpstr>
      <vt:lpstr>리스트 조작하기</vt:lpstr>
      <vt:lpstr>리스트 조작하기</vt:lpstr>
      <vt:lpstr>리스트 조작하기</vt:lpstr>
      <vt:lpstr>리스트에 map 사용하기</vt:lpstr>
      <vt:lpstr>리스트에 map 사용하기</vt:lpstr>
      <vt:lpstr>튜플 응용하기</vt:lpstr>
      <vt:lpstr>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이 창우</dc:creator>
  <cp:lastModifiedBy>이 창우</cp:lastModifiedBy>
  <cp:revision>361</cp:revision>
  <dcterms:created xsi:type="dcterms:W3CDTF">2020-01-20T02:57:29Z</dcterms:created>
  <dcterms:modified xsi:type="dcterms:W3CDTF">2020-01-26T11:13:24Z</dcterms:modified>
</cp:coreProperties>
</file>