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7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3" r:id="rId17"/>
    <p:sldId id="27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9" autoAdjust="0"/>
    <p:restoredTop sz="94660"/>
  </p:normalViewPr>
  <p:slideViewPr>
    <p:cSldViewPr snapToGrid="0">
      <p:cViewPr varScale="1">
        <p:scale>
          <a:sx n="66" d="100"/>
          <a:sy n="66" d="100"/>
        </p:scale>
        <p:origin x="51" y="3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7B730-3CB2-4D64-A242-90D3A5934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588122-912F-4B9E-B9E7-5BC208844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CADD65-103E-4564-B9B6-69DD662FB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7CEC-27C5-42E9-9391-B4504C0A5FC1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AE312C-53ED-4820-9A3C-F2C1933DD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7B4CD6-9334-49ED-84A1-44BB38A5E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5ADA-4879-422F-8C38-5AC4FE654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47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44FF2-467C-4309-808E-737E1541F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DECE33-CFEE-4A34-82B8-47CDD884F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68E0F5-846C-498C-AE89-8DDB5D055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7CEC-27C5-42E9-9391-B4504C0A5FC1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353C78-6434-42B0-8FBD-08EA41AD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8F22BD-D954-44D4-80E6-4E166518A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5ADA-4879-422F-8C38-5AC4FE654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44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21CFC5-6A0F-4F7A-A51B-2D3CBE8D2E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59AC74-12B1-40B4-9911-5D1BC53C1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EAFCE5-8C95-4A6B-AA4A-687A9D88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7CEC-27C5-42E9-9391-B4504C0A5FC1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8600BD-857B-4E1F-B95D-A024087B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845EEB-0505-406C-AF64-CDA1A6345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5ADA-4879-422F-8C38-5AC4FE654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08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D36FB-7F2B-4991-90C2-0C629531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6911A-DBD0-42A1-8BAC-EADD91C56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6BFCFD-E309-4C84-B32D-232BC70D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7CEC-27C5-42E9-9391-B4504C0A5FC1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CAB1E2-2451-45DE-86A0-00A1778A3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F0C900-9045-4D0C-909B-7A314E11E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5ADA-4879-422F-8C38-5AC4FE654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88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53F8F-9F7B-4D5B-A88D-949A948B0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C2B60E-5BB1-4FBA-B7C1-C55C2564A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CB32A7-A13D-4F98-B413-95D7D5D9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7CEC-27C5-42E9-9391-B4504C0A5FC1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152A6-0653-42CC-AF68-BBC22342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1560DD-A3A4-4B02-92AF-5AC41C44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5ADA-4879-422F-8C38-5AC4FE654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35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FB828-0929-4DCE-A159-F2D9B9440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D9D0D0-D5A7-4F61-A45B-0308F895D6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F185B5-DE48-4BC1-A8C7-A36C753E0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845410-EC0B-4178-8C4B-EADD4F5B6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7CEC-27C5-42E9-9391-B4504C0A5FC1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B838EB-FBA8-4213-B4C7-F593229E6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80CFF6-F436-48D4-A03F-BA02FE5E5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5ADA-4879-422F-8C38-5AC4FE654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91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6F859-8E6B-4DAF-BC83-70A99051B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59A848-65BE-4A78-9C38-15326FF19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C3EF29-0C05-413A-817B-BD674F2C8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07D2C8-4D18-4774-8DE5-6C185BC1F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D6A4AE-377D-49BC-8BEC-F0A4CD7AC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0F0CC1-B457-452F-9C48-2A0A9AE36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7CEC-27C5-42E9-9391-B4504C0A5FC1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1BC7E0-EA4E-423D-A143-D5DB8439D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CFE350-20E6-4F66-96AD-0183EA995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5ADA-4879-422F-8C38-5AC4FE654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08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295F4-0ED4-44B9-8492-FAC94AAC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426B98-1A73-4AFF-A505-B9E85F9C6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7CEC-27C5-42E9-9391-B4504C0A5FC1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98D809-0A81-4D15-9A49-0F2A5A18D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BB22E3-3B5D-49FA-A0A7-8B769AA6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5ADA-4879-422F-8C38-5AC4FE654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29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3ED93E-90E4-4D12-8162-DD6E7E1F5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7CEC-27C5-42E9-9391-B4504C0A5FC1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AF5EDB-B337-4AD8-849C-B66B19F07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9F11D0-22FD-4C45-B61E-BE8F362FA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5ADA-4879-422F-8C38-5AC4FE654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12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569B7-A136-4CBD-A94B-57BD471B6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F67998-680E-4E80-A00B-00E6F7F32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9B987C-6FB5-4073-9435-D5484130E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5FEC90-D2A7-4C85-9620-1C064BA77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7CEC-27C5-42E9-9391-B4504C0A5FC1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0C0B7E-95EB-44C1-998C-A814BECB4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56FCC9-A886-4CAD-A260-074F92EE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5ADA-4879-422F-8C38-5AC4FE654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97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5B465-0C6C-43BC-BB14-DB6EE8F65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0617A6-65CE-4FA7-9014-BD9B8717DE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A4AB95-A010-40E7-8048-5D0AAE225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75551A-BF46-464F-94AE-5717E7C82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7CEC-27C5-42E9-9391-B4504C0A5FC1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2A1E52-6460-4CE3-AA1D-211E5CF11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3814B3-AB0E-4B6E-A5BB-37A5FBA9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5ADA-4879-422F-8C38-5AC4FE654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529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D8D6F1-8957-41FA-B23E-4A562290E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2748FD-8B2E-4ACE-A2CD-AE248DDA5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8FFEBC-B41E-4335-8279-3485A951E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77CEC-27C5-42E9-9391-B4504C0A5FC1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D427BB-B80F-4E37-B508-75FD05681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490D1-7A3A-4325-AAF0-F99D61D54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C5ADA-4879-422F-8C38-5AC4FE654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37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352DB-A240-499D-8CBF-0F018595D7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E6972C-EFE9-4C91-8AA8-15527F4F8C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Python 3.7.X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5691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3EB59-E752-4461-BA2E-B73CC768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429171" cy="1325563"/>
          </a:xfrm>
        </p:spPr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반복문을 두 번 사용하기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3268BF-E937-4C57-A2F8-F633B2B83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698" y="2435297"/>
            <a:ext cx="4405345" cy="2457468"/>
          </a:xfrm>
          <a:prstGeom prst="rect">
            <a:avLst/>
          </a:prstGeom>
        </p:spPr>
      </p:pic>
      <p:pic>
        <p:nvPicPr>
          <p:cNvPr id="5122" name="Picture 2" descr="https://dojang.io/pluginfile.php/13706/mod_page/content/3/023004.png">
            <a:extLst>
              <a:ext uri="{FF2B5EF4-FFF2-40B4-BE49-F238E27FC236}">
                <a16:creationId xmlns:a16="http://schemas.microsoft.com/office/drawing/2014/main" id="{F441CFA1-969E-4DBA-A204-3365EB3A7D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92" t="21376" r="9921" b="30390"/>
          <a:stretch/>
        </p:blipFill>
        <p:spPr bwMode="auto">
          <a:xfrm>
            <a:off x="558799" y="2438401"/>
            <a:ext cx="5196115" cy="24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3648C2AA-00E6-4D51-900F-EEB47D355724}"/>
              </a:ext>
            </a:extLst>
          </p:cNvPr>
          <p:cNvSpPr/>
          <p:nvPr/>
        </p:nvSpPr>
        <p:spPr>
          <a:xfrm>
            <a:off x="6016171" y="3429000"/>
            <a:ext cx="508000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097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3EB59-E752-4461-BA2E-B73CC768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15743" cy="1325563"/>
          </a:xfrm>
        </p:spPr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와 </a:t>
            </a:r>
            <a:r>
              <a:rPr lang="en-US" altLang="ko-KR" dirty="0"/>
              <a:t>range </a:t>
            </a:r>
            <a:r>
              <a:rPr lang="ko-KR" altLang="en-US" dirty="0"/>
              <a:t>사용하기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61CB2B-5673-40BE-9070-59FB12FFD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142" y="1953749"/>
            <a:ext cx="4870822" cy="310448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BC0F2D7-70B5-49DF-90A6-5FC6A71713B1}"/>
              </a:ext>
            </a:extLst>
          </p:cNvPr>
          <p:cNvSpPr/>
          <p:nvPr/>
        </p:nvSpPr>
        <p:spPr>
          <a:xfrm>
            <a:off x="5653846" y="5136624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인덱스로 접근</a:t>
            </a:r>
          </a:p>
        </p:txBody>
      </p:sp>
    </p:spTree>
    <p:extLst>
      <p:ext uri="{BB962C8B-B14F-4D97-AF65-F5344CB8AC3E}">
        <p14:creationId xmlns:p14="http://schemas.microsoft.com/office/powerpoint/2010/main" val="2741631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3EB59-E752-4461-BA2E-B73CC768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80714" cy="1325563"/>
          </a:xfrm>
        </p:spPr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/>
              <a:t>반복문을 한 번 사용하기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4793BD-4F49-45EF-BFFB-F4883136D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190" y="1928242"/>
            <a:ext cx="6399620" cy="343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486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3EB59-E752-4461-BA2E-B73CC768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52429" cy="1325563"/>
          </a:xfrm>
        </p:spPr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반복문으로 </a:t>
            </a:r>
            <a:r>
              <a:rPr lang="en-US" altLang="ko-KR" dirty="0"/>
              <a:t>1</a:t>
            </a:r>
            <a:r>
              <a:rPr lang="ko-KR" altLang="en-US" dirty="0"/>
              <a:t>차원 리스트 만들기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5C1823-3EF3-4420-89C7-9C8963967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528" y="2242563"/>
            <a:ext cx="6672943" cy="336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498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3EB59-E752-4461-BA2E-B73CC768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70886" cy="1325563"/>
          </a:xfrm>
        </p:spPr>
        <p:txBody>
          <a:bodyPr/>
          <a:lstStyle/>
          <a:p>
            <a:r>
              <a:rPr lang="ko-KR" altLang="en-US" dirty="0"/>
              <a:t>  </a:t>
            </a:r>
            <a:r>
              <a:rPr lang="en-US" altLang="ko-KR" dirty="0"/>
              <a:t>for </a:t>
            </a:r>
            <a:r>
              <a:rPr lang="ko-KR" altLang="en-US" dirty="0"/>
              <a:t>반복문으로 </a:t>
            </a:r>
            <a:r>
              <a:rPr lang="en-US" altLang="ko-KR" dirty="0"/>
              <a:t>2</a:t>
            </a:r>
            <a:r>
              <a:rPr lang="ko-KR" altLang="en-US" dirty="0"/>
              <a:t>차원 리스트 만들기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279D6E-0E85-4DC3-99A5-FF8D33898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728" y="1938327"/>
            <a:ext cx="7852544" cy="410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082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3EB59-E752-4461-BA2E-B73CC768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23286" cy="1325563"/>
          </a:xfrm>
        </p:spPr>
        <p:txBody>
          <a:bodyPr/>
          <a:lstStyle/>
          <a:p>
            <a:r>
              <a:rPr lang="ko-KR" altLang="en-US" dirty="0"/>
              <a:t>리스트 표현식으로 </a:t>
            </a:r>
            <a:r>
              <a:rPr lang="en-US" altLang="ko-KR" dirty="0"/>
              <a:t>2</a:t>
            </a:r>
            <a:r>
              <a:rPr lang="ko-KR" altLang="en-US" dirty="0"/>
              <a:t>차원 리스트 만들기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F8B61A-00D5-4D94-A6A8-B7AC0C336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987" y="2274429"/>
            <a:ext cx="6556025" cy="230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54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3EB59-E752-4461-BA2E-B73CC768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54771" cy="1325563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리스트의 할당과 복사 알아보기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7655E4-3F85-4142-A461-CB389827FF74}"/>
              </a:ext>
            </a:extLst>
          </p:cNvPr>
          <p:cNvSpPr/>
          <p:nvPr/>
        </p:nvSpPr>
        <p:spPr>
          <a:xfrm>
            <a:off x="838199" y="1820706"/>
            <a:ext cx="104611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2차원 이상의 다차원 리스트는 리스트를 완전히 복사하려면 </a:t>
            </a:r>
            <a:r>
              <a:rPr lang="ko-KR" altLang="en-US" dirty="0" err="1"/>
              <a:t>copy</a:t>
            </a:r>
            <a:r>
              <a:rPr lang="ko-KR" altLang="en-US" dirty="0"/>
              <a:t> 메서드 대신 </a:t>
            </a:r>
            <a:r>
              <a:rPr lang="ko-KR" altLang="en-US" b="1" dirty="0" err="1"/>
              <a:t>copy</a:t>
            </a:r>
            <a:r>
              <a:rPr lang="ko-KR" altLang="en-US" b="1" dirty="0"/>
              <a:t> 모듈</a:t>
            </a:r>
            <a:r>
              <a:rPr lang="ko-KR" altLang="en-US" dirty="0"/>
              <a:t>의 </a:t>
            </a:r>
            <a:r>
              <a:rPr lang="ko-KR" altLang="en-US" b="1" dirty="0" err="1"/>
              <a:t>deepcopy</a:t>
            </a:r>
            <a:r>
              <a:rPr lang="ko-KR" altLang="en-US" dirty="0"/>
              <a:t> 함수를 사용해야 한다.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97DE230-13F2-4CE8-9492-9F2F40AD7727}"/>
              </a:ext>
            </a:extLst>
          </p:cNvPr>
          <p:cNvGrpSpPr/>
          <p:nvPr/>
        </p:nvGrpSpPr>
        <p:grpSpPr>
          <a:xfrm>
            <a:off x="947055" y="3219045"/>
            <a:ext cx="4851401" cy="3370441"/>
            <a:chOff x="642256" y="3161668"/>
            <a:chExt cx="4062292" cy="282792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4DD3F02-4B62-4C79-B800-DA0C46441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256" y="3161668"/>
              <a:ext cx="4062292" cy="2458592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56551B9-95D1-493C-8857-AD8273B4E398}"/>
                </a:ext>
              </a:extLst>
            </p:cNvPr>
            <p:cNvSpPr/>
            <p:nvPr/>
          </p:nvSpPr>
          <p:spPr>
            <a:xfrm>
              <a:off x="1211943" y="5094514"/>
              <a:ext cx="420914" cy="52574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EA8DCC-D747-47AD-BD50-85E3D9D30262}"/>
                </a:ext>
              </a:extLst>
            </p:cNvPr>
            <p:cNvSpPr txBox="1"/>
            <p:nvPr/>
          </p:nvSpPr>
          <p:spPr>
            <a:xfrm>
              <a:off x="793862" y="5620260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같이 변함</a:t>
              </a:r>
              <a:r>
                <a:rPr lang="en-US" altLang="ko-KR" b="1" dirty="0"/>
                <a:t>!</a:t>
              </a:r>
              <a:endParaRPr lang="ko-KR" altLang="en-US" b="1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FC237C3-F390-413B-AD66-BAE993D6D9B0}"/>
              </a:ext>
            </a:extLst>
          </p:cNvPr>
          <p:cNvSpPr txBox="1"/>
          <p:nvPr/>
        </p:nvSpPr>
        <p:spPr>
          <a:xfrm>
            <a:off x="2629376" y="2778859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copy</a:t>
            </a:r>
            <a:r>
              <a:rPr lang="ko-KR" altLang="en-US" b="1" dirty="0"/>
              <a:t>사용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39A742F-8F5F-46D4-9858-E25495BF1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043" y="3219046"/>
            <a:ext cx="3759099" cy="28821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B2D0AA-DD49-46CA-9831-B5784F666322}"/>
              </a:ext>
            </a:extLst>
          </p:cNvPr>
          <p:cNvSpPr txBox="1"/>
          <p:nvPr/>
        </p:nvSpPr>
        <p:spPr>
          <a:xfrm>
            <a:off x="7793536" y="2778859"/>
            <a:ext cx="228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/>
              <a:t>copy.deepcopy</a:t>
            </a:r>
            <a:r>
              <a:rPr lang="ko-KR" altLang="en-US" b="1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1677086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9567407-C40A-4E91-B17C-7DC7A2909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390" y="1449602"/>
            <a:ext cx="5361361" cy="265068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1A3EB59-E752-4461-BA2E-B73CC768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15743" cy="1325563"/>
          </a:xfrm>
        </p:spPr>
        <p:txBody>
          <a:bodyPr/>
          <a:lstStyle/>
          <a:p>
            <a:r>
              <a:rPr lang="ko-KR" altLang="en-US" dirty="0" err="1"/>
              <a:t>지뢰찾기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E8E12E-2240-416B-AC9E-0CE0F5214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550" y="1815172"/>
            <a:ext cx="4367244" cy="388622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D7775DA-6D82-47D5-AE63-250066289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449603"/>
            <a:ext cx="6695689" cy="418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6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FC3C3-8F5D-4600-AFD2-E6F7F5E28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70600" cy="1325563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리스트 사용하기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91F9C8-4AE7-4C6D-9914-ADE2D82A69D6}"/>
              </a:ext>
            </a:extLst>
          </p:cNvPr>
          <p:cNvSpPr/>
          <p:nvPr/>
        </p:nvSpPr>
        <p:spPr>
          <a:xfrm>
            <a:off x="838200" y="1321356"/>
            <a:ext cx="2864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평면 구조의 2차원 리스트</a:t>
            </a:r>
          </a:p>
        </p:txBody>
      </p:sp>
      <p:pic>
        <p:nvPicPr>
          <p:cNvPr id="1026" name="Picture 2" descr="https://dojang.io/pluginfile.php/13705/mod_page/content/4/023001.png">
            <a:extLst>
              <a:ext uri="{FF2B5EF4-FFF2-40B4-BE49-F238E27FC236}">
                <a16:creationId xmlns:a16="http://schemas.microsoft.com/office/drawing/2014/main" id="{7A4A2DDA-34AE-4E24-8190-6CAA53FC4C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2" t="28254" r="17063" b="29736"/>
          <a:stretch/>
        </p:blipFill>
        <p:spPr bwMode="auto">
          <a:xfrm>
            <a:off x="1429657" y="2772228"/>
            <a:ext cx="8597463" cy="357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FB70C5E-F025-47A0-8F1D-DFB0872C819B}"/>
              </a:ext>
            </a:extLst>
          </p:cNvPr>
          <p:cNvSpPr/>
          <p:nvPr/>
        </p:nvSpPr>
        <p:spPr>
          <a:xfrm>
            <a:off x="838200" y="2046792"/>
            <a:ext cx="3972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리스트 = [[값, 값], [값, 값], [값, 값]]</a:t>
            </a:r>
          </a:p>
        </p:txBody>
      </p:sp>
    </p:spTree>
    <p:extLst>
      <p:ext uri="{BB962C8B-B14F-4D97-AF65-F5344CB8AC3E}">
        <p14:creationId xmlns:p14="http://schemas.microsoft.com/office/powerpoint/2010/main" val="1808724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3EB59-E752-4461-BA2E-B73CC768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15743" cy="1325563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리스트 사용하기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FAAD00F-3004-4ABF-B74D-116575A635A4}"/>
              </a:ext>
            </a:extLst>
          </p:cNvPr>
          <p:cNvSpPr/>
          <p:nvPr/>
        </p:nvSpPr>
        <p:spPr>
          <a:xfrm>
            <a:off x="1212036" y="2446048"/>
            <a:ext cx="3972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리스트 = [[값, 값], [값, 값], [값, 값]]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404484-A8F9-4289-9C1C-E63F0E1995FA}"/>
              </a:ext>
            </a:extLst>
          </p:cNvPr>
          <p:cNvSpPr/>
          <p:nvPr/>
        </p:nvSpPr>
        <p:spPr>
          <a:xfrm>
            <a:off x="7993066" y="1892050"/>
            <a:ext cx="1371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리스트 </a:t>
            </a:r>
            <a:r>
              <a:rPr lang="en-US" altLang="ko-KR" b="1" dirty="0"/>
              <a:t>= [</a:t>
            </a:r>
          </a:p>
          <a:p>
            <a:r>
              <a:rPr lang="en-US" altLang="ko-KR" b="1" dirty="0"/>
              <a:t>[</a:t>
            </a:r>
            <a:r>
              <a:rPr lang="ko-KR" altLang="en-US" b="1" dirty="0"/>
              <a:t>값</a:t>
            </a:r>
            <a:r>
              <a:rPr lang="en-US" altLang="ko-KR" b="1" dirty="0"/>
              <a:t>, </a:t>
            </a:r>
            <a:r>
              <a:rPr lang="ko-KR" altLang="en-US" b="1" dirty="0"/>
              <a:t>값</a:t>
            </a:r>
            <a:r>
              <a:rPr lang="en-US" altLang="ko-KR" b="1" dirty="0"/>
              <a:t>],</a:t>
            </a:r>
          </a:p>
          <a:p>
            <a:r>
              <a:rPr lang="en-US" altLang="ko-KR" b="1" dirty="0"/>
              <a:t>[</a:t>
            </a:r>
            <a:r>
              <a:rPr lang="ko-KR" altLang="en-US" b="1" dirty="0"/>
              <a:t>값</a:t>
            </a:r>
            <a:r>
              <a:rPr lang="en-US" altLang="ko-KR" b="1" dirty="0"/>
              <a:t>, </a:t>
            </a:r>
            <a:r>
              <a:rPr lang="ko-KR" altLang="en-US" b="1" dirty="0"/>
              <a:t>값</a:t>
            </a:r>
            <a:r>
              <a:rPr lang="en-US" altLang="ko-KR" b="1" dirty="0"/>
              <a:t>],</a:t>
            </a:r>
          </a:p>
          <a:p>
            <a:r>
              <a:rPr lang="en-US" altLang="ko-KR" b="1" dirty="0"/>
              <a:t>[</a:t>
            </a:r>
            <a:r>
              <a:rPr lang="ko-KR" altLang="en-US" b="1" dirty="0"/>
              <a:t>값</a:t>
            </a:r>
            <a:r>
              <a:rPr lang="en-US" altLang="ko-KR" b="1" dirty="0"/>
              <a:t>, </a:t>
            </a:r>
            <a:r>
              <a:rPr lang="ko-KR" altLang="en-US" b="1" dirty="0"/>
              <a:t>값</a:t>
            </a:r>
            <a:r>
              <a:rPr lang="en-US" altLang="ko-KR" b="1" dirty="0"/>
              <a:t>]</a:t>
            </a:r>
          </a:p>
          <a:p>
            <a:r>
              <a:rPr lang="en-US" altLang="ko-KR" b="1" dirty="0"/>
              <a:t>]</a:t>
            </a:r>
            <a:endParaRPr lang="ko-KR" altLang="en-US" b="1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4F5961FB-9466-4A53-86E5-701A707AF988}"/>
              </a:ext>
            </a:extLst>
          </p:cNvPr>
          <p:cNvSpPr/>
          <p:nvPr/>
        </p:nvSpPr>
        <p:spPr>
          <a:xfrm>
            <a:off x="5762171" y="2388398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59B49D-574D-45F5-BC04-0FF979520D43}"/>
              </a:ext>
            </a:extLst>
          </p:cNvPr>
          <p:cNvSpPr txBox="1"/>
          <p:nvPr/>
        </p:nvSpPr>
        <p:spPr>
          <a:xfrm>
            <a:off x="7053943" y="3369378"/>
            <a:ext cx="3013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차원적으로 알아보기 쉽게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314DEEE-971A-4736-B32F-3BFDA458A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651" y="4039692"/>
            <a:ext cx="3114698" cy="235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00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3EB59-E752-4461-BA2E-B73CC768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15743" cy="1325563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리스트 사용하기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818202-FCB9-412E-A828-76B5A1A15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06" y="2961197"/>
            <a:ext cx="10948587" cy="9356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6074D9-ACD3-4CA1-941E-464FBF46F2A2}"/>
              </a:ext>
            </a:extLst>
          </p:cNvPr>
          <p:cNvSpPr txBox="1"/>
          <p:nvPr/>
        </p:nvSpPr>
        <p:spPr>
          <a:xfrm>
            <a:off x="3647251" y="3984172"/>
            <a:ext cx="4905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가장 안쪽에 있는 것이 열이라고 생각하면 됨</a:t>
            </a:r>
            <a:r>
              <a:rPr lang="en-US" altLang="ko-KR" b="1" dirty="0"/>
              <a:t>!</a:t>
            </a:r>
          </a:p>
          <a:p>
            <a:pPr algn="ctr"/>
            <a:r>
              <a:rPr lang="ko-KR" altLang="en-US" b="1" dirty="0"/>
              <a:t>가장 안쪽이 끝나면 </a:t>
            </a:r>
            <a:r>
              <a:rPr lang="ko-KR" altLang="en-US" b="1" dirty="0" err="1"/>
              <a:t>엔터</a:t>
            </a:r>
            <a:r>
              <a:rPr lang="ko-KR" altLang="en-US" b="1" dirty="0"/>
              <a:t> 친다고 생각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5052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3EB59-E752-4461-BA2E-B73CC768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15743" cy="1325563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리스트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E75502-8F48-49E2-BF92-FA7084C177B1}"/>
              </a:ext>
            </a:extLst>
          </p:cNvPr>
          <p:cNvSpPr/>
          <p:nvPr/>
        </p:nvSpPr>
        <p:spPr>
          <a:xfrm>
            <a:off x="838200" y="1321356"/>
            <a:ext cx="3639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2차원 리스트의 요소에 접근하기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6DB805-9445-4FEB-AB67-02229C9BB944}"/>
              </a:ext>
            </a:extLst>
          </p:cNvPr>
          <p:cNvSpPr/>
          <p:nvPr/>
        </p:nvSpPr>
        <p:spPr>
          <a:xfrm>
            <a:off x="838200" y="20005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리스트[</a:t>
            </a:r>
            <a:r>
              <a:rPr lang="ko-KR" altLang="en-US" b="1" dirty="0" err="1"/>
              <a:t>세로인덱스</a:t>
            </a:r>
            <a:r>
              <a:rPr lang="ko-KR" altLang="en-US" b="1" dirty="0"/>
              <a:t>][</a:t>
            </a:r>
            <a:r>
              <a:rPr lang="ko-KR" altLang="en-US" b="1" dirty="0" err="1"/>
              <a:t>가로인덱스</a:t>
            </a:r>
            <a:r>
              <a:rPr lang="ko-KR" altLang="en-US" b="1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리스트[</a:t>
            </a:r>
            <a:r>
              <a:rPr lang="ko-KR" altLang="en-US" b="1" dirty="0" err="1"/>
              <a:t>세로인덱스</a:t>
            </a:r>
            <a:r>
              <a:rPr lang="ko-KR" altLang="en-US" b="1" dirty="0"/>
              <a:t>][</a:t>
            </a:r>
            <a:r>
              <a:rPr lang="ko-KR" altLang="en-US" b="1" dirty="0" err="1"/>
              <a:t>가로인덱스</a:t>
            </a:r>
            <a:r>
              <a:rPr lang="ko-KR" altLang="en-US" b="1" dirty="0"/>
              <a:t>] = 값</a:t>
            </a:r>
          </a:p>
        </p:txBody>
      </p:sp>
      <p:pic>
        <p:nvPicPr>
          <p:cNvPr id="2050" name="Picture 2" descr="https://dojang.io/pluginfile.php/13705/mod_page/content/4/023002.png">
            <a:extLst>
              <a:ext uri="{FF2B5EF4-FFF2-40B4-BE49-F238E27FC236}">
                <a16:creationId xmlns:a16="http://schemas.microsoft.com/office/drawing/2014/main" id="{737B6475-F66F-4E5D-A7F1-E1A45F6AF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4" t="21904" r="4842" b="19267"/>
          <a:stretch/>
        </p:blipFill>
        <p:spPr bwMode="auto">
          <a:xfrm>
            <a:off x="529772" y="3209125"/>
            <a:ext cx="5689600" cy="273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36BF94-A52C-49CB-9880-A65753FE4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908" y="3398488"/>
            <a:ext cx="3114698" cy="235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84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3EB59-E752-4461-BA2E-B73CC768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15743" cy="1325563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리스트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E75502-8F48-49E2-BF92-FA7084C177B1}"/>
              </a:ext>
            </a:extLst>
          </p:cNvPr>
          <p:cNvSpPr/>
          <p:nvPr/>
        </p:nvSpPr>
        <p:spPr>
          <a:xfrm>
            <a:off x="838200" y="1321356"/>
            <a:ext cx="3639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2차원 리스트의 요소에 접근하기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6DB805-9445-4FEB-AB67-02229C9BB944}"/>
              </a:ext>
            </a:extLst>
          </p:cNvPr>
          <p:cNvSpPr/>
          <p:nvPr/>
        </p:nvSpPr>
        <p:spPr>
          <a:xfrm>
            <a:off x="838200" y="20005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리스트[</a:t>
            </a:r>
            <a:r>
              <a:rPr lang="ko-KR" altLang="en-US" b="1" dirty="0" err="1"/>
              <a:t>세로인덱스</a:t>
            </a:r>
            <a:r>
              <a:rPr lang="ko-KR" altLang="en-US" b="1" dirty="0"/>
              <a:t>][</a:t>
            </a:r>
            <a:r>
              <a:rPr lang="ko-KR" altLang="en-US" b="1" dirty="0" err="1"/>
              <a:t>가로인덱스</a:t>
            </a:r>
            <a:r>
              <a:rPr lang="ko-KR" altLang="en-US" b="1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리스트[</a:t>
            </a:r>
            <a:r>
              <a:rPr lang="ko-KR" altLang="en-US" b="1" dirty="0" err="1"/>
              <a:t>세로인덱스</a:t>
            </a:r>
            <a:r>
              <a:rPr lang="ko-KR" altLang="en-US" b="1" dirty="0"/>
              <a:t>][</a:t>
            </a:r>
            <a:r>
              <a:rPr lang="ko-KR" altLang="en-US" b="1" dirty="0" err="1"/>
              <a:t>가로인덱스</a:t>
            </a:r>
            <a:r>
              <a:rPr lang="ko-KR" altLang="en-US" b="1" dirty="0"/>
              <a:t>] = 값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46F3FF-DB3C-4388-BE32-3072A6735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141" y="2956819"/>
            <a:ext cx="7323717" cy="311066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BD1B4E1-E5F8-44A2-AA48-257D134217DA}"/>
              </a:ext>
            </a:extLst>
          </p:cNvPr>
          <p:cNvSpPr/>
          <p:nvPr/>
        </p:nvSpPr>
        <p:spPr>
          <a:xfrm>
            <a:off x="5377543" y="3846286"/>
            <a:ext cx="53702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301E58-FBC6-4E23-8B4F-58B91419BCB6}"/>
              </a:ext>
            </a:extLst>
          </p:cNvPr>
          <p:cNvSpPr/>
          <p:nvPr/>
        </p:nvSpPr>
        <p:spPr>
          <a:xfrm>
            <a:off x="4840515" y="3846286"/>
            <a:ext cx="537028" cy="4572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23A4FC5-A375-4616-8B50-112977AC0E38}"/>
              </a:ext>
            </a:extLst>
          </p:cNvPr>
          <p:cNvCxnSpPr>
            <a:stCxn id="7" idx="0"/>
          </p:cNvCxnSpPr>
          <p:nvPr/>
        </p:nvCxnSpPr>
        <p:spPr>
          <a:xfrm flipV="1">
            <a:off x="5646057" y="2646919"/>
            <a:ext cx="1596572" cy="11993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325C3BD-A719-4ED1-9C90-118FFEB8CE68}"/>
              </a:ext>
            </a:extLst>
          </p:cNvPr>
          <p:cNvCxnSpPr>
            <a:stCxn id="9" idx="0"/>
          </p:cNvCxnSpPr>
          <p:nvPr/>
        </p:nvCxnSpPr>
        <p:spPr>
          <a:xfrm flipV="1">
            <a:off x="5109029" y="2518229"/>
            <a:ext cx="1255485" cy="132805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E40B671-8122-4578-9D80-19FBD8760865}"/>
              </a:ext>
            </a:extLst>
          </p:cNvPr>
          <p:cNvSpPr txBox="1"/>
          <p:nvPr/>
        </p:nvSpPr>
        <p:spPr>
          <a:xfrm>
            <a:off x="7053943" y="2294038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가장 안쪽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F25A1E-16E5-4FCB-853D-7FD1E652BBFD}"/>
              </a:ext>
            </a:extLst>
          </p:cNvPr>
          <p:cNvSpPr txBox="1"/>
          <p:nvPr/>
        </p:nvSpPr>
        <p:spPr>
          <a:xfrm>
            <a:off x="5654223" y="2109372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그 다음 안쪽</a:t>
            </a:r>
          </a:p>
        </p:txBody>
      </p:sp>
    </p:spTree>
    <p:extLst>
      <p:ext uri="{BB962C8B-B14F-4D97-AF65-F5344CB8AC3E}">
        <p14:creationId xmlns:p14="http://schemas.microsoft.com/office/powerpoint/2010/main" val="1109814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3EB59-E752-4461-BA2E-B73CC768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15743" cy="1325563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리스트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79B05A-EA8F-42B3-80C9-1F8068E4AB6B}"/>
              </a:ext>
            </a:extLst>
          </p:cNvPr>
          <p:cNvSpPr/>
          <p:nvPr/>
        </p:nvSpPr>
        <p:spPr>
          <a:xfrm>
            <a:off x="838200" y="1321356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톱니형 리스트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8615F8-8BF8-41CD-BA6D-C348BBDA2A5C}"/>
              </a:ext>
            </a:extLst>
          </p:cNvPr>
          <p:cNvSpPr/>
          <p:nvPr/>
        </p:nvSpPr>
        <p:spPr>
          <a:xfrm>
            <a:off x="838199" y="1944692"/>
            <a:ext cx="89734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2차원 리스트 [[10, 20], [30, 40], [50, 60]]은 가로 크기가 일정한 사각형 리스트이다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EC31FB-A08F-47CA-9A79-369F7FB63708}"/>
              </a:ext>
            </a:extLst>
          </p:cNvPr>
          <p:cNvSpPr/>
          <p:nvPr/>
        </p:nvSpPr>
        <p:spPr>
          <a:xfrm>
            <a:off x="838199" y="2646919"/>
            <a:ext cx="10163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파이썬에서는</a:t>
            </a:r>
            <a:r>
              <a:rPr lang="ko-KR" altLang="en-US" dirty="0"/>
              <a:t> </a:t>
            </a:r>
            <a:r>
              <a:rPr lang="ko-KR" altLang="en-US" b="1" dirty="0"/>
              <a:t>가로 크기가 불규칙</a:t>
            </a:r>
            <a:r>
              <a:rPr lang="ko-KR" altLang="en-US" dirty="0"/>
              <a:t>한 </a:t>
            </a:r>
            <a:r>
              <a:rPr lang="ko-KR" altLang="en-US" b="1" dirty="0"/>
              <a:t>톱니형 리스트(</a:t>
            </a:r>
            <a:r>
              <a:rPr lang="ko-KR" altLang="en-US" b="1" dirty="0" err="1"/>
              <a:t>jagged</a:t>
            </a:r>
            <a:r>
              <a:rPr lang="ko-KR" altLang="en-US" b="1" dirty="0"/>
              <a:t> </a:t>
            </a:r>
            <a:r>
              <a:rPr lang="ko-KR" altLang="en-US" b="1" dirty="0" err="1"/>
              <a:t>list</a:t>
            </a:r>
            <a:r>
              <a:rPr lang="ko-KR" altLang="en-US" b="1" dirty="0"/>
              <a:t>)</a:t>
            </a:r>
            <a:r>
              <a:rPr lang="ko-KR" altLang="en-US" dirty="0"/>
              <a:t>도 만들 수 있다.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E58FC7-323D-41C4-9B9B-AADAE701F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908" y="3429000"/>
            <a:ext cx="2826211" cy="256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856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3EB59-E752-4461-BA2E-B73CC768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15743" cy="1325563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</a:t>
            </a:r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C743EA-7650-4C4A-ACCE-F35A43CA245B}"/>
              </a:ext>
            </a:extLst>
          </p:cNvPr>
          <p:cNvSpPr/>
          <p:nvPr/>
        </p:nvSpPr>
        <p:spPr>
          <a:xfrm>
            <a:off x="2266043" y="2545101"/>
            <a:ext cx="765991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2800" b="1" dirty="0" err="1"/>
              <a:t>튜플</a:t>
            </a:r>
            <a:r>
              <a:rPr lang="ko-KR" altLang="en-US" sz="2800" b="1" dirty="0"/>
              <a:t> = ((값, 값), (값, 값), (값, 값))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 sz="2800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2800" b="1" dirty="0" err="1"/>
              <a:t>튜플</a:t>
            </a:r>
            <a:r>
              <a:rPr lang="ko-KR" altLang="en-US" sz="2800" b="1" dirty="0"/>
              <a:t> = ([값, 값], [값, 값], [값, 값])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 sz="2800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2800" b="1" dirty="0"/>
              <a:t>리스트 = [(값, 값), (값, 값), (값, 값)]</a:t>
            </a:r>
          </a:p>
        </p:txBody>
      </p:sp>
    </p:spTree>
    <p:extLst>
      <p:ext uri="{BB962C8B-B14F-4D97-AF65-F5344CB8AC3E}">
        <p14:creationId xmlns:p14="http://schemas.microsoft.com/office/powerpoint/2010/main" val="4140301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3EB59-E752-4461-BA2E-B73CC768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62257" cy="1325563"/>
          </a:xfrm>
        </p:spPr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반복문을 한 번만 사용하기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50B300-7093-47F8-807A-C9FB7B40E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537" y="2635693"/>
            <a:ext cx="4343235" cy="2603264"/>
          </a:xfrm>
          <a:prstGeom prst="rect">
            <a:avLst/>
          </a:prstGeom>
        </p:spPr>
      </p:pic>
      <p:pic>
        <p:nvPicPr>
          <p:cNvPr id="3074" name="Picture 2" descr="https://dojang.io/pluginfile.php/13706/mod_page/content/3/023003.png">
            <a:extLst>
              <a:ext uri="{FF2B5EF4-FFF2-40B4-BE49-F238E27FC236}">
                <a16:creationId xmlns:a16="http://schemas.microsoft.com/office/drawing/2014/main" id="{2F5F304F-01C7-4094-9771-498E4C38EE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9" t="13333" r="4922" b="29207"/>
          <a:stretch/>
        </p:blipFill>
        <p:spPr bwMode="auto">
          <a:xfrm>
            <a:off x="551543" y="2580450"/>
            <a:ext cx="5782129" cy="2658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F6A25925-2636-478C-A75B-F88B39469B80}"/>
              </a:ext>
            </a:extLst>
          </p:cNvPr>
          <p:cNvSpPr/>
          <p:nvPr/>
        </p:nvSpPr>
        <p:spPr>
          <a:xfrm>
            <a:off x="6050643" y="3695009"/>
            <a:ext cx="566057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050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315</Words>
  <Application>Microsoft Office PowerPoint</Application>
  <PresentationFormat>와이드스크린</PresentationFormat>
  <Paragraphs>50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Python</vt:lpstr>
      <vt:lpstr>2차원 리스트 사용하기</vt:lpstr>
      <vt:lpstr>2차원 리스트 사용하기</vt:lpstr>
      <vt:lpstr>2차원 리스트 사용하기</vt:lpstr>
      <vt:lpstr>2차원 리스트 사용하기</vt:lpstr>
      <vt:lpstr>2차원 리스트 사용하기</vt:lpstr>
      <vt:lpstr>2차원 리스트 사용하기</vt:lpstr>
      <vt:lpstr>2차원 튜플</vt:lpstr>
      <vt:lpstr>for 반복문을 한 번만 사용하기</vt:lpstr>
      <vt:lpstr>for 반복문을 두 번 사용하기</vt:lpstr>
      <vt:lpstr>for와 range 사용하기</vt:lpstr>
      <vt:lpstr>while 반복문을 한 번 사용하기</vt:lpstr>
      <vt:lpstr>for 반복문으로 1차원 리스트 만들기</vt:lpstr>
      <vt:lpstr>  for 반복문으로 2차원 리스트 만들기</vt:lpstr>
      <vt:lpstr>리스트 표현식으로 2차원 리스트 만들기</vt:lpstr>
      <vt:lpstr>2차원 리스트의 할당과 복사 알아보기</vt:lpstr>
      <vt:lpstr>지뢰찾기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이 창우</dc:creator>
  <cp:lastModifiedBy>이 창우</cp:lastModifiedBy>
  <cp:revision>83</cp:revision>
  <dcterms:created xsi:type="dcterms:W3CDTF">2020-01-21T09:54:23Z</dcterms:created>
  <dcterms:modified xsi:type="dcterms:W3CDTF">2020-01-21T16:31:32Z</dcterms:modified>
</cp:coreProperties>
</file>