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B2FC9-A08A-43F2-BD6E-CA326A03C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68C8C3-AAC6-422E-B3BE-79B7865A5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72E80-2ACD-4AB7-A5EE-9AFDB4D4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4C43-9D88-48F8-A3CE-9F96974D817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A3789-8334-49C4-B39A-3A7C6FB6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4F7F1-BEFF-4057-9CDB-82CFBE7D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AC2-1E86-4918-B775-92929A5F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2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0830A-F708-42C6-9384-29A2D847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ADF2D3-2F4E-41D8-9D2B-2B688C63B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5520D-FB5B-4A54-882C-4DF5E511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4C43-9D88-48F8-A3CE-9F96974D817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6CF94-F4FD-4DA5-B652-8C08A140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A8C6-DD50-4A88-B03F-7BCA1026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AC2-1E86-4918-B775-92929A5F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3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497148-DDB6-4F1C-B03B-FB85359A6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60D-BAD2-463A-A892-9F98DC4C3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29303-5817-442D-837E-01C70652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4C43-9D88-48F8-A3CE-9F96974D817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BE5E3-8243-445F-8A1B-E5550D23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92CA0-FA30-4FD8-946F-C70390F5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AC2-1E86-4918-B775-92929A5F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5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878DA-1E7D-4B36-823B-BA236D9A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C76ED-645D-436D-9D40-D039FF744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28EA0-04A7-403F-9318-3CCA96D8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4C43-9D88-48F8-A3CE-9F96974D817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02B55-3A3C-4A60-8387-7670D7E8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DAC84-1B20-4A97-BE05-DAFA2010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AC2-1E86-4918-B775-92929A5F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91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CE367-512F-4A9F-BF05-61D3EB18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07DA3E-2B47-4247-B905-7F76A393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36E9C-58CB-4D6F-9842-AA64C562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4C43-9D88-48F8-A3CE-9F96974D817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FB18B-FBA2-4890-AD52-69590F4D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134F8-346B-458F-96B7-612E4A07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AC2-1E86-4918-B775-92929A5F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7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D3477-87F6-41A2-845F-91E5A8FB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AFF99-7F6B-42A2-9293-5CA181083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EB970-60B2-4FEE-B9BD-9AE19DB77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7F03E6-E5D2-419C-938D-876AA821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4C43-9D88-48F8-A3CE-9F96974D817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B81FE7-9271-4AD6-AF1F-A967A487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DD696-12FA-41DE-BF42-8E852142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AC2-1E86-4918-B775-92929A5F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4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06107-C09F-4A1B-BE43-09B03EDA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FDBFB-9A0C-4BE4-B907-292898E8E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AEABAA-B410-4EEC-8E23-480D176FA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DD9C7A-35EC-4AA4-8F2C-A40A8171C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FF1390-D8F2-4FAE-9AC2-65ED4FBB1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53DBA3-712D-4E54-BDD9-19B393AB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4C43-9D88-48F8-A3CE-9F96974D817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0B6DBB-77D8-4023-BCF7-DE14A810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1D9C5A-45D9-4542-A9FD-39173850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AC2-1E86-4918-B775-92929A5F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8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F5591-5BD9-4EF9-AFD1-02034623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22889B-5B70-4811-A2CE-FF84E1D8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4C43-9D88-48F8-A3CE-9F96974D817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03A12E-B0DF-46FA-972E-595C2CCE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FB7C29-4603-47C8-8232-B9FC1F73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AC2-1E86-4918-B775-92929A5F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6D3749-56B2-4BCC-9D21-753F06BF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4C43-9D88-48F8-A3CE-9F96974D817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3B918C-F834-4EDF-8757-B70BE753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75833C-C3C2-4534-8EE9-CC4717BD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AC2-1E86-4918-B775-92929A5F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2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F8D93-3048-465E-B849-2C315AFAE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41BF1-7707-4793-9C26-4B6DAE6B9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A3F00-9F0E-4073-9DED-0B58B5588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A727D-FA22-4B06-8F80-307D7724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4C43-9D88-48F8-A3CE-9F96974D817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BED9A9-389B-4CEB-A5D3-DF2A39A1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0C8C08-55AB-46C8-B93D-399083B1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AC2-1E86-4918-B775-92929A5F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3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42155-B6BD-4625-8A1C-E3582B54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B7445-6E20-429F-B1FC-3A8A159C8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02DCC1-F9E3-4CA6-B34D-9943A89C7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4A3BCB-5A62-4A70-991B-81A58A06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4C43-9D88-48F8-A3CE-9F96974D817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EEFB1C-66BC-4DCE-B15B-91578A69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D73B4-D331-4605-AA62-0E440CD3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6AC2-1E86-4918-B775-92929A5F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66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A03604-E7C1-4FE1-B8BB-B9CD797C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40A94-9FB7-4B6F-B0EB-E80F42158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9EED6-5A4D-47E2-A6D5-B0CD96F21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4C43-9D88-48F8-A3CE-9F96974D817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5D442-4790-4C08-A0A0-805901234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9CB96-C7C3-46D3-89E5-CE5065F33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66AC2-1E86-4918-B775-92929A5F5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56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70EF1-E941-461F-A445-4D1308248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F28DF1-3EE6-455A-956C-10203AE36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18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F55F-E066-4F38-985B-80942FA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5541" cy="1325563"/>
          </a:xfrm>
        </p:spPr>
        <p:txBody>
          <a:bodyPr/>
          <a:lstStyle/>
          <a:p>
            <a:r>
              <a:rPr lang="ko-KR" altLang="en-US" dirty="0"/>
              <a:t>문자열 응용하기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B8F086-B5C5-4C95-85C7-9DA83F4CCFBE}"/>
              </a:ext>
            </a:extLst>
          </p:cNvPr>
          <p:cNvSpPr/>
          <p:nvPr/>
        </p:nvSpPr>
        <p:spPr>
          <a:xfrm>
            <a:off x="838200" y="1321356"/>
            <a:ext cx="311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구두점을 간단하게 삭제하기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F6C114-4256-40B4-9A14-9237A5CB2153}"/>
              </a:ext>
            </a:extLst>
          </p:cNvPr>
          <p:cNvSpPr/>
          <p:nvPr/>
        </p:nvSpPr>
        <p:spPr>
          <a:xfrm>
            <a:off x="838200" y="1930855"/>
            <a:ext cx="8218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구두점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글의 뜻을 분명히 하기 위하여 찍는 쉼표와 마침표. 머무름표 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FCB2A5-5F2B-4186-B402-507D9A6EC5BC}"/>
              </a:ext>
            </a:extLst>
          </p:cNvPr>
          <p:cNvSpPr/>
          <p:nvPr/>
        </p:nvSpPr>
        <p:spPr>
          <a:xfrm>
            <a:off x="838200" y="2585776"/>
            <a:ext cx="602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string</a:t>
            </a:r>
            <a:r>
              <a:rPr lang="ko-KR" altLang="en-US" b="1" dirty="0"/>
              <a:t> 모듈의 </a:t>
            </a:r>
            <a:r>
              <a:rPr lang="ko-KR" altLang="en-US" b="1" dirty="0" err="1"/>
              <a:t>punctuation에는</a:t>
            </a:r>
            <a:r>
              <a:rPr lang="ko-KR" altLang="en-US" b="1" dirty="0"/>
              <a:t> 모든 구두점이 들어있다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178BD7-5162-4E8F-96E0-946202CF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571" y="3111740"/>
            <a:ext cx="5148858" cy="333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6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F55F-E066-4F38-985B-80942FA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5541" cy="1325563"/>
          </a:xfrm>
        </p:spPr>
        <p:txBody>
          <a:bodyPr/>
          <a:lstStyle/>
          <a:p>
            <a:r>
              <a:rPr lang="ko-KR" altLang="en-US" dirty="0"/>
              <a:t>문자열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DD336E-C17D-4563-BAF1-6502ACC32D2E}"/>
              </a:ext>
            </a:extLst>
          </p:cNvPr>
          <p:cNvSpPr/>
          <p:nvPr/>
        </p:nvSpPr>
        <p:spPr>
          <a:xfrm>
            <a:off x="838200" y="1321356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문자열을 정렬하기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0352EF-E1D5-4494-8F09-EFE26C6312A5}"/>
              </a:ext>
            </a:extLst>
          </p:cNvPr>
          <p:cNvSpPr/>
          <p:nvPr/>
        </p:nvSpPr>
        <p:spPr>
          <a:xfrm>
            <a:off x="838200" y="2287211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문자열에 공백을 넣어서 원하는 위치에 정렬하는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B24B63-3BFA-4E30-8AB2-EBB299473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69" y="3135255"/>
            <a:ext cx="2862283" cy="13906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BC52B2-3AA4-476C-9D4C-525536026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561" y="3130492"/>
            <a:ext cx="2805133" cy="14001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F325A2-94D8-41C4-8C0B-4D40D732A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402" y="3130492"/>
            <a:ext cx="2838471" cy="1371610"/>
          </a:xfrm>
          <a:prstGeom prst="rect">
            <a:avLst/>
          </a:prstGeom>
        </p:spPr>
      </p:pic>
      <p:pic>
        <p:nvPicPr>
          <p:cNvPr id="1026" name="Picture 2" descr="https://dojang.io/pluginfile.php/13715/mod_page/content/3/024001.png">
            <a:extLst>
              <a:ext uri="{FF2B5EF4-FFF2-40B4-BE49-F238E27FC236}">
                <a16:creationId xmlns:a16="http://schemas.microsoft.com/office/drawing/2014/main" id="{02E876BD-7433-47FC-BBAD-D29E3B842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3" t="34887" r="12366" b="37064"/>
          <a:stretch/>
        </p:blipFill>
        <p:spPr bwMode="auto">
          <a:xfrm>
            <a:off x="615917" y="4917553"/>
            <a:ext cx="3428923" cy="96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jang.io/pluginfile.php/13715/mod_page/content/3/024002.png">
            <a:extLst>
              <a:ext uri="{FF2B5EF4-FFF2-40B4-BE49-F238E27FC236}">
                <a16:creationId xmlns:a16="http://schemas.microsoft.com/office/drawing/2014/main" id="{51750715-28A6-4275-95A5-2D6987384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6" t="33368" r="11278" b="37202"/>
          <a:stretch/>
        </p:blipFill>
        <p:spPr bwMode="auto">
          <a:xfrm>
            <a:off x="4247096" y="4840318"/>
            <a:ext cx="3807206" cy="10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ojang.io/pluginfile.php/13715/mod_page/content/3/024003.png">
            <a:extLst>
              <a:ext uri="{FF2B5EF4-FFF2-40B4-BE49-F238E27FC236}">
                <a16:creationId xmlns:a16="http://schemas.microsoft.com/office/drawing/2014/main" id="{FD6728D2-BCDB-4797-ADDD-712DCDA8A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7" t="34611" r="12677" b="37962"/>
          <a:stretch/>
        </p:blipFill>
        <p:spPr bwMode="auto">
          <a:xfrm>
            <a:off x="8321496" y="4917553"/>
            <a:ext cx="3224282" cy="90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755C28D-8B83-4556-B48E-A58D446D5A0A}"/>
              </a:ext>
            </a:extLst>
          </p:cNvPr>
          <p:cNvSpPr/>
          <p:nvPr/>
        </p:nvSpPr>
        <p:spPr>
          <a:xfrm>
            <a:off x="5685389" y="6509584"/>
            <a:ext cx="663167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/>
              <a:t>가운데로 정렬했을 때 전체 길이와 남는 공간이 모두 홀수가 된다면 왼쪽에 공백이 한 칸 더 들어간다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87AAF9B-EA63-4FCD-B15E-786C14F4CC3A}"/>
              </a:ext>
            </a:extLst>
          </p:cNvPr>
          <p:cNvSpPr/>
          <p:nvPr/>
        </p:nvSpPr>
        <p:spPr>
          <a:xfrm rot="10800000">
            <a:off x="9731490" y="5931018"/>
            <a:ext cx="484632" cy="4049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8B286DB-7EDB-421D-8BEB-966F57AD9F8B}"/>
              </a:ext>
            </a:extLst>
          </p:cNvPr>
          <p:cNvSpPr/>
          <p:nvPr/>
        </p:nvSpPr>
        <p:spPr>
          <a:xfrm>
            <a:off x="2107386" y="4594418"/>
            <a:ext cx="484632" cy="25463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08E4582-5589-4B53-BE27-DC2D236AA11E}"/>
              </a:ext>
            </a:extLst>
          </p:cNvPr>
          <p:cNvSpPr/>
          <p:nvPr/>
        </p:nvSpPr>
        <p:spPr>
          <a:xfrm>
            <a:off x="5908383" y="4594418"/>
            <a:ext cx="484632" cy="25463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9AA1FD08-DB7F-4C46-AF23-8E98021CCB4A}"/>
              </a:ext>
            </a:extLst>
          </p:cNvPr>
          <p:cNvSpPr/>
          <p:nvPr/>
        </p:nvSpPr>
        <p:spPr>
          <a:xfrm>
            <a:off x="9691321" y="4594418"/>
            <a:ext cx="484632" cy="25463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7DE7D-CC1A-4029-8D52-DE10367B7D74}"/>
              </a:ext>
            </a:extLst>
          </p:cNvPr>
          <p:cNvSpPr txBox="1"/>
          <p:nvPr/>
        </p:nvSpPr>
        <p:spPr>
          <a:xfrm>
            <a:off x="838200" y="1790978"/>
            <a:ext cx="399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ljust</a:t>
            </a:r>
            <a:r>
              <a:rPr lang="en-US" altLang="ko-KR" b="1" dirty="0"/>
              <a:t>(</a:t>
            </a:r>
            <a:r>
              <a:rPr lang="ko-KR" altLang="en-US" b="1" dirty="0"/>
              <a:t>길이</a:t>
            </a:r>
            <a:r>
              <a:rPr lang="en-US" altLang="ko-KR" b="1" dirty="0"/>
              <a:t>), </a:t>
            </a:r>
            <a:r>
              <a:rPr lang="en-US" altLang="ko-KR" b="1" dirty="0" err="1"/>
              <a:t>rjust</a:t>
            </a:r>
            <a:r>
              <a:rPr lang="en-US" altLang="ko-KR" b="1" dirty="0"/>
              <a:t>(</a:t>
            </a:r>
            <a:r>
              <a:rPr lang="ko-KR" altLang="en-US" b="1" dirty="0"/>
              <a:t>길이</a:t>
            </a:r>
            <a:r>
              <a:rPr lang="en-US" altLang="ko-KR" b="1" dirty="0"/>
              <a:t>), center(</a:t>
            </a:r>
            <a:r>
              <a:rPr lang="ko-KR" altLang="en-US" b="1" dirty="0"/>
              <a:t>길이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6724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F55F-E066-4F38-985B-80942FA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5541" cy="1325563"/>
          </a:xfrm>
        </p:spPr>
        <p:txBody>
          <a:bodyPr/>
          <a:lstStyle/>
          <a:p>
            <a:r>
              <a:rPr lang="ko-KR" altLang="en-US" dirty="0"/>
              <a:t>문자열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0A3095-F53D-4E65-9B37-8C8EE0951322}"/>
              </a:ext>
            </a:extLst>
          </p:cNvPr>
          <p:cNvSpPr/>
          <p:nvPr/>
        </p:nvSpPr>
        <p:spPr>
          <a:xfrm>
            <a:off x="838200" y="1321356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메서드 체이닝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F532C7-7621-4189-8EA2-0D3D3A5A374B}"/>
              </a:ext>
            </a:extLst>
          </p:cNvPr>
          <p:cNvSpPr/>
          <p:nvPr/>
        </p:nvSpPr>
        <p:spPr>
          <a:xfrm>
            <a:off x="838199" y="2071887"/>
            <a:ext cx="10219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메서드를 계속 연결해서 호출하는 메서드 </a:t>
            </a:r>
            <a:r>
              <a:rPr lang="ko-KR" altLang="en-US" dirty="0" err="1"/>
              <a:t>체이닝이</a:t>
            </a:r>
            <a:r>
              <a:rPr lang="ko-KR" altLang="en-US" dirty="0"/>
              <a:t> 가능</a:t>
            </a:r>
          </a:p>
          <a:p>
            <a:r>
              <a:rPr lang="ko-KR" altLang="en-US" dirty="0"/>
              <a:t>메서드 </a:t>
            </a:r>
            <a:r>
              <a:rPr lang="ko-KR" altLang="en-US" dirty="0" err="1"/>
              <a:t>체이닝은</a:t>
            </a:r>
            <a:r>
              <a:rPr lang="ko-KR" altLang="en-US" dirty="0"/>
              <a:t> 메서드를 줄줄이 연결한다고 해서 메서드 </a:t>
            </a:r>
            <a:r>
              <a:rPr lang="ko-KR" altLang="en-US" dirty="0" err="1"/>
              <a:t>체이닝</a:t>
            </a:r>
            <a:r>
              <a:rPr lang="ko-KR" altLang="en-US" dirty="0"/>
              <a:t>(</a:t>
            </a:r>
            <a:r>
              <a:rPr lang="ko-KR" altLang="en-US" dirty="0" err="1"/>
              <a:t>method</a:t>
            </a:r>
            <a:r>
              <a:rPr lang="ko-KR" altLang="en-US" dirty="0"/>
              <a:t> </a:t>
            </a:r>
            <a:r>
              <a:rPr lang="ko-KR" altLang="en-US" dirty="0" err="1"/>
              <a:t>chaining</a:t>
            </a:r>
            <a:r>
              <a:rPr lang="ko-KR" altLang="en-US" dirty="0"/>
              <a:t>)이라 부른다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323B7D-8924-4F2D-9B62-FD082F558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34" y="3005777"/>
            <a:ext cx="3719540" cy="6000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2756C0-B804-429D-AB34-305D64A8B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258" y="4621440"/>
            <a:ext cx="2833708" cy="3476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534489-E4DB-4503-908F-E0D4480A1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959" y="4626202"/>
            <a:ext cx="2786083" cy="3429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64CE54-57C0-4B56-88AD-F6956FAA5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610" y="4669065"/>
            <a:ext cx="2805133" cy="30004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D7EFFE9-3ADB-41D9-BED0-BA417BCA7514}"/>
              </a:ext>
            </a:extLst>
          </p:cNvPr>
          <p:cNvSpPr/>
          <p:nvPr/>
        </p:nvSpPr>
        <p:spPr>
          <a:xfrm>
            <a:off x="3987731" y="4552956"/>
            <a:ext cx="393239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5B67233-ECC0-41C8-AED7-E6657D0E1F0A}"/>
              </a:ext>
            </a:extLst>
          </p:cNvPr>
          <p:cNvSpPr/>
          <p:nvPr/>
        </p:nvSpPr>
        <p:spPr>
          <a:xfrm>
            <a:off x="7811030" y="4552956"/>
            <a:ext cx="393239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E03CF9C-BF8F-4E7F-9CA5-F3E8644983D0}"/>
              </a:ext>
            </a:extLst>
          </p:cNvPr>
          <p:cNvCxnSpPr/>
          <p:nvPr/>
        </p:nvCxnSpPr>
        <p:spPr>
          <a:xfrm flipH="1">
            <a:off x="2828481" y="3472825"/>
            <a:ext cx="85281" cy="10138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3A954BA-BCB2-42B6-B6C8-0E3C028A3289}"/>
              </a:ext>
            </a:extLst>
          </p:cNvPr>
          <p:cNvCxnSpPr>
            <a:cxnSpLocks/>
          </p:cNvCxnSpPr>
          <p:nvPr/>
        </p:nvCxnSpPr>
        <p:spPr>
          <a:xfrm>
            <a:off x="3444399" y="3472825"/>
            <a:ext cx="2406813" cy="10138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2AE575D-8E5F-4C3F-BBAE-BAA925F8E06C}"/>
              </a:ext>
            </a:extLst>
          </p:cNvPr>
          <p:cNvCxnSpPr>
            <a:cxnSpLocks/>
          </p:cNvCxnSpPr>
          <p:nvPr/>
        </p:nvCxnSpPr>
        <p:spPr>
          <a:xfrm>
            <a:off x="4302909" y="3472825"/>
            <a:ext cx="5518599" cy="10788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4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F55F-E066-4F38-985B-80942FA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5541" cy="1325563"/>
          </a:xfrm>
        </p:spPr>
        <p:txBody>
          <a:bodyPr/>
          <a:lstStyle/>
          <a:p>
            <a:r>
              <a:rPr lang="ko-KR" altLang="en-US" dirty="0"/>
              <a:t>문자열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5E8489-8ADD-4F78-A33B-921A97BF1B73}"/>
              </a:ext>
            </a:extLst>
          </p:cNvPr>
          <p:cNvSpPr/>
          <p:nvPr/>
        </p:nvSpPr>
        <p:spPr>
          <a:xfrm>
            <a:off x="838200" y="1321356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문자열 왼쪽에 0 채우기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F212D7-8EBD-40B2-B218-B29E34DC0945}"/>
              </a:ext>
            </a:extLst>
          </p:cNvPr>
          <p:cNvSpPr/>
          <p:nvPr/>
        </p:nvSpPr>
        <p:spPr>
          <a:xfrm>
            <a:off x="838199" y="1841163"/>
            <a:ext cx="9357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zfill</a:t>
            </a:r>
            <a:r>
              <a:rPr lang="ko-KR" altLang="en-US" b="1" dirty="0"/>
              <a:t>(길이)</a:t>
            </a:r>
            <a:r>
              <a:rPr lang="ko-KR" altLang="en-US" dirty="0"/>
              <a:t>는 </a:t>
            </a:r>
            <a:r>
              <a:rPr lang="ko-KR" altLang="en-US" b="1" dirty="0"/>
              <a:t>지정된 길이에 맞춰서 문자열의 왼쪽에 0을 채운다</a:t>
            </a:r>
            <a:r>
              <a:rPr lang="ko-KR" altLang="en-US" dirty="0"/>
              <a:t>(</a:t>
            </a:r>
            <a:r>
              <a:rPr lang="ko-KR" altLang="en-US" dirty="0" err="1"/>
              <a:t>zero</a:t>
            </a:r>
            <a:r>
              <a:rPr lang="ko-KR" altLang="en-US" dirty="0"/>
              <a:t> </a:t>
            </a:r>
            <a:r>
              <a:rPr lang="ko-KR" altLang="en-US" dirty="0" err="1"/>
              <a:t>fill을</a:t>
            </a:r>
            <a:r>
              <a:rPr lang="ko-KR" altLang="en-US" dirty="0"/>
              <a:t> 의미).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문자열의 길이보다 지정된 길이가 작다면 아무것도 채우지 않는다.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보통 </a:t>
            </a:r>
            <a:r>
              <a:rPr lang="ko-KR" altLang="en-US" dirty="0" err="1"/>
              <a:t>zfill은</a:t>
            </a:r>
            <a:r>
              <a:rPr lang="ko-KR" altLang="en-US" dirty="0"/>
              <a:t> 숫자를 일정 자릿수로 맞추고 앞자리는 0으로 채울 때 사용한다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2589E7-A3E6-4941-BDD8-2766792E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28" y="3726231"/>
            <a:ext cx="2809896" cy="13954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53ABBE-3C7C-455B-AAED-A7CB823C0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358" y="3716784"/>
            <a:ext cx="2814658" cy="13811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B7F637-4DF8-421D-AA83-025961894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143" y="3726231"/>
            <a:ext cx="2809896" cy="14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F55F-E066-4F38-985B-80942FA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5541" cy="1325563"/>
          </a:xfrm>
        </p:spPr>
        <p:txBody>
          <a:bodyPr/>
          <a:lstStyle/>
          <a:p>
            <a:r>
              <a:rPr lang="ko-KR" altLang="en-US" dirty="0"/>
              <a:t>문자열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737ED5-6387-46C3-8A86-6C932A941A8A}"/>
              </a:ext>
            </a:extLst>
          </p:cNvPr>
          <p:cNvSpPr/>
          <p:nvPr/>
        </p:nvSpPr>
        <p:spPr>
          <a:xfrm>
            <a:off x="838200" y="1321356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문자열 위치 찾기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275DDA-064C-4DB8-8C5C-047959805034}"/>
              </a:ext>
            </a:extLst>
          </p:cNvPr>
          <p:cNvSpPr/>
          <p:nvPr/>
        </p:nvSpPr>
        <p:spPr>
          <a:xfrm>
            <a:off x="838200" y="1881271"/>
            <a:ext cx="10243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find</a:t>
            </a:r>
            <a:r>
              <a:rPr lang="ko-KR" altLang="en-US" sz="1600" b="1" dirty="0"/>
              <a:t>('</a:t>
            </a:r>
            <a:r>
              <a:rPr lang="ko-KR" altLang="en-US" sz="1600" b="1" dirty="0" err="1"/>
              <a:t>찾을문자열</a:t>
            </a:r>
            <a:r>
              <a:rPr lang="ko-KR" altLang="en-US" sz="1600" b="1" dirty="0"/>
              <a:t>')</a:t>
            </a:r>
            <a:r>
              <a:rPr lang="ko-KR" altLang="en-US" sz="1600" dirty="0"/>
              <a:t>은 문자열에서 특정 </a:t>
            </a:r>
            <a:r>
              <a:rPr lang="ko-KR" altLang="en-US" sz="1600" b="1" dirty="0"/>
              <a:t>문자열을 찾아서 인덱스를 반환</a:t>
            </a:r>
            <a:r>
              <a:rPr lang="ko-KR" altLang="en-US" sz="1600" dirty="0"/>
              <a:t>하고, </a:t>
            </a:r>
            <a:r>
              <a:rPr lang="ko-KR" altLang="en-US" sz="1600" b="1" dirty="0"/>
              <a:t>문자열이 없으면 -1</a:t>
            </a:r>
            <a:r>
              <a:rPr lang="ko-KR" altLang="en-US" sz="1600" dirty="0"/>
              <a:t>을 반환한다</a:t>
            </a:r>
          </a:p>
          <a:p>
            <a:r>
              <a:rPr lang="ko-KR" altLang="en-US" sz="1600" dirty="0" err="1"/>
              <a:t>find는</a:t>
            </a:r>
            <a:r>
              <a:rPr lang="ko-KR" altLang="en-US" sz="1600" dirty="0"/>
              <a:t> </a:t>
            </a:r>
            <a:r>
              <a:rPr lang="ko-KR" altLang="en-US" sz="1600" b="1" dirty="0"/>
              <a:t>왼쪽에서부터 문자열을 찾는데</a:t>
            </a:r>
            <a:r>
              <a:rPr lang="ko-KR" altLang="en-US" sz="1600" dirty="0"/>
              <a:t>, </a:t>
            </a:r>
            <a:r>
              <a:rPr lang="ko-KR" altLang="en-US" sz="1600" b="1" dirty="0"/>
              <a:t>같은 문자열이 여러 개</a:t>
            </a:r>
            <a:r>
              <a:rPr lang="ko-KR" altLang="en-US" sz="1600" dirty="0"/>
              <a:t>일 경우 </a:t>
            </a:r>
            <a:r>
              <a:rPr lang="ko-KR" altLang="en-US" sz="1600" b="1" dirty="0"/>
              <a:t>처음 찾은 문자열의 인덱스</a:t>
            </a:r>
            <a:r>
              <a:rPr lang="ko-KR" altLang="en-US" sz="1600" dirty="0"/>
              <a:t>를 반환한다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1D66BB-492E-4EBB-88A8-70EE4DF8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21" y="3214864"/>
            <a:ext cx="5990558" cy="29606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01E327-7525-4C3E-86C9-49CC27FCF8AC}"/>
              </a:ext>
            </a:extLst>
          </p:cNvPr>
          <p:cNvSpPr/>
          <p:nvPr/>
        </p:nvSpPr>
        <p:spPr>
          <a:xfrm>
            <a:off x="5206868" y="3633911"/>
            <a:ext cx="307959" cy="431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DE780-BC87-4D40-B86F-1B6E4E111AEA}"/>
              </a:ext>
            </a:extLst>
          </p:cNvPr>
          <p:cNvSpPr/>
          <p:nvPr/>
        </p:nvSpPr>
        <p:spPr>
          <a:xfrm>
            <a:off x="6756136" y="3633911"/>
            <a:ext cx="307959" cy="431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54C09A0-DC40-49A0-AF4E-D025F477DA25}"/>
              </a:ext>
            </a:extLst>
          </p:cNvPr>
          <p:cNvSpPr/>
          <p:nvPr/>
        </p:nvSpPr>
        <p:spPr>
          <a:xfrm rot="5400000">
            <a:off x="5190186" y="3116659"/>
            <a:ext cx="341321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0BC26-E4CF-41CD-B05C-00985B64D729}"/>
              </a:ext>
            </a:extLst>
          </p:cNvPr>
          <p:cNvSpPr txBox="1"/>
          <p:nvPr/>
        </p:nvSpPr>
        <p:spPr>
          <a:xfrm>
            <a:off x="5030575" y="2766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21692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F55F-E066-4F38-985B-80942FA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5541" cy="1325563"/>
          </a:xfrm>
        </p:spPr>
        <p:txBody>
          <a:bodyPr/>
          <a:lstStyle/>
          <a:p>
            <a:r>
              <a:rPr lang="ko-KR" altLang="en-US" dirty="0"/>
              <a:t>문자열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939F4C-05F9-49F2-99F7-E2AED1C65E11}"/>
              </a:ext>
            </a:extLst>
          </p:cNvPr>
          <p:cNvSpPr/>
          <p:nvPr/>
        </p:nvSpPr>
        <p:spPr>
          <a:xfrm>
            <a:off x="838200" y="1321356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오른쪽에서부터 문자열 위치 찾기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3F4D44-C55C-4D66-B2B5-6D1AD8F4F7A8}"/>
              </a:ext>
            </a:extLst>
          </p:cNvPr>
          <p:cNvSpPr/>
          <p:nvPr/>
        </p:nvSpPr>
        <p:spPr>
          <a:xfrm>
            <a:off x="838199" y="1871796"/>
            <a:ext cx="107552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rfind</a:t>
            </a:r>
            <a:r>
              <a:rPr lang="ko-KR" altLang="en-US" sz="1600" b="1" dirty="0"/>
              <a:t>('</a:t>
            </a:r>
            <a:r>
              <a:rPr lang="ko-KR" altLang="en-US" sz="1600" b="1" dirty="0" err="1"/>
              <a:t>찾을문자열</a:t>
            </a:r>
            <a:r>
              <a:rPr lang="ko-KR" altLang="en-US" sz="1600" b="1" dirty="0"/>
              <a:t>')</a:t>
            </a:r>
            <a:r>
              <a:rPr lang="ko-KR" altLang="en-US" sz="1600" dirty="0"/>
              <a:t>은 </a:t>
            </a:r>
            <a:r>
              <a:rPr lang="ko-KR" altLang="en-US" sz="1600" b="1" dirty="0"/>
              <a:t>오른쪽에서부터 특정 문자열을 찾아서 인덱스</a:t>
            </a:r>
            <a:r>
              <a:rPr lang="ko-KR" altLang="en-US" sz="1600" dirty="0"/>
              <a:t>를 반환하고, </a:t>
            </a:r>
            <a:r>
              <a:rPr lang="ko-KR" altLang="en-US" sz="1600" b="1" dirty="0"/>
              <a:t>문자열이 없으면 -1</a:t>
            </a:r>
            <a:r>
              <a:rPr lang="ko-KR" altLang="en-US" sz="1600" dirty="0"/>
              <a:t>을 반환한다</a:t>
            </a:r>
          </a:p>
          <a:p>
            <a:r>
              <a:rPr lang="ko-KR" altLang="en-US" sz="1600" b="1" dirty="0"/>
              <a:t>같은 문자열이 여러 개</a:t>
            </a:r>
            <a:r>
              <a:rPr lang="ko-KR" altLang="en-US" sz="1600" dirty="0"/>
              <a:t>일 경우 </a:t>
            </a:r>
            <a:r>
              <a:rPr lang="ko-KR" altLang="en-US" sz="1600" b="1" dirty="0"/>
              <a:t>처음 찾은 문자열의 인덱스</a:t>
            </a:r>
            <a:r>
              <a:rPr lang="ko-KR" altLang="en-US" sz="1600" dirty="0"/>
              <a:t>를 반환한다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F1A44D-C4F5-4CD7-9D52-A2EDF5F2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665" y="3136177"/>
            <a:ext cx="6441178" cy="34889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2BC033-83E2-49D8-B131-D66D109FBA71}"/>
              </a:ext>
            </a:extLst>
          </p:cNvPr>
          <p:cNvSpPr/>
          <p:nvPr/>
        </p:nvSpPr>
        <p:spPr>
          <a:xfrm>
            <a:off x="5206868" y="3633911"/>
            <a:ext cx="307959" cy="431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2C7EB0-0D01-475E-89C0-C7202F06B4AB}"/>
              </a:ext>
            </a:extLst>
          </p:cNvPr>
          <p:cNvSpPr/>
          <p:nvPr/>
        </p:nvSpPr>
        <p:spPr>
          <a:xfrm>
            <a:off x="6756136" y="3633911"/>
            <a:ext cx="307959" cy="431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3EC8161-DCF3-4930-AE85-77F8AD980EE6}"/>
              </a:ext>
            </a:extLst>
          </p:cNvPr>
          <p:cNvSpPr/>
          <p:nvPr/>
        </p:nvSpPr>
        <p:spPr>
          <a:xfrm rot="5400000">
            <a:off x="6753668" y="3116659"/>
            <a:ext cx="341321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1CF11-8D6D-4E86-8D5A-EE18F70AECC1}"/>
              </a:ext>
            </a:extLst>
          </p:cNvPr>
          <p:cNvSpPr txBox="1"/>
          <p:nvPr/>
        </p:nvSpPr>
        <p:spPr>
          <a:xfrm>
            <a:off x="6594057" y="2766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250155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F55F-E066-4F38-985B-80942FA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5541" cy="1325563"/>
          </a:xfrm>
        </p:spPr>
        <p:txBody>
          <a:bodyPr/>
          <a:lstStyle/>
          <a:p>
            <a:r>
              <a:rPr lang="ko-KR" altLang="en-US" dirty="0"/>
              <a:t>문자열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9339FF-5DF0-401C-837C-3050C26191F0}"/>
              </a:ext>
            </a:extLst>
          </p:cNvPr>
          <p:cNvSpPr/>
          <p:nvPr/>
        </p:nvSpPr>
        <p:spPr>
          <a:xfrm>
            <a:off x="838200" y="1321356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문자열 위치 찾기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7877D7-26FC-4718-BAE2-DF4C085E95E9}"/>
              </a:ext>
            </a:extLst>
          </p:cNvPr>
          <p:cNvSpPr/>
          <p:nvPr/>
        </p:nvSpPr>
        <p:spPr>
          <a:xfrm>
            <a:off x="2292317" y="2125106"/>
            <a:ext cx="7607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find</a:t>
            </a:r>
            <a:r>
              <a:rPr lang="ko-KR" altLang="en-US" b="1" dirty="0"/>
              <a:t>, </a:t>
            </a:r>
            <a:r>
              <a:rPr lang="ko-KR" altLang="en-US" b="1" dirty="0" err="1"/>
              <a:t>rfind</a:t>
            </a:r>
            <a:r>
              <a:rPr lang="ko-KR" altLang="en-US" b="1" dirty="0"/>
              <a:t> </a:t>
            </a:r>
            <a:r>
              <a:rPr lang="ko-KR" altLang="en-US" dirty="0"/>
              <a:t>이외에도 </a:t>
            </a:r>
            <a:r>
              <a:rPr lang="ko-KR" altLang="en-US" b="1" dirty="0" err="1"/>
              <a:t>index</a:t>
            </a:r>
            <a:r>
              <a:rPr lang="ko-KR" altLang="en-US" b="1" dirty="0"/>
              <a:t>, </a:t>
            </a:r>
            <a:r>
              <a:rPr lang="ko-KR" altLang="en-US" b="1" dirty="0" err="1"/>
              <a:t>rindex</a:t>
            </a:r>
            <a:r>
              <a:rPr lang="ko-KR" altLang="en-US" dirty="0" err="1"/>
              <a:t>로</a:t>
            </a:r>
            <a:r>
              <a:rPr lang="ko-KR" altLang="en-US" dirty="0"/>
              <a:t> 문자열의 위치를 찾을 수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AD66A1-17BF-4BEA-A62B-798606D68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43" y="2740053"/>
            <a:ext cx="5247175" cy="24453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C739F9-7C05-4EBA-AE9E-D0A4228EF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575" y="2740052"/>
            <a:ext cx="5320326" cy="24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F55F-E066-4F38-985B-80942FA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5541" cy="1325563"/>
          </a:xfrm>
        </p:spPr>
        <p:txBody>
          <a:bodyPr/>
          <a:lstStyle/>
          <a:p>
            <a:r>
              <a:rPr lang="ko-KR" altLang="en-US" dirty="0"/>
              <a:t>문자열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EAC36-7A22-4307-9D7F-12F789CB4BDB}"/>
              </a:ext>
            </a:extLst>
          </p:cNvPr>
          <p:cNvSpPr/>
          <p:nvPr/>
        </p:nvSpPr>
        <p:spPr>
          <a:xfrm>
            <a:off x="838200" y="1321356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문자열 개수 세기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A99B87-AA3F-4269-A630-A6E676C59951}"/>
              </a:ext>
            </a:extLst>
          </p:cNvPr>
          <p:cNvSpPr/>
          <p:nvPr/>
        </p:nvSpPr>
        <p:spPr>
          <a:xfrm>
            <a:off x="838200" y="1964019"/>
            <a:ext cx="8035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count</a:t>
            </a:r>
            <a:r>
              <a:rPr lang="ko-KR" altLang="en-US" b="1" dirty="0"/>
              <a:t>('문자열')</a:t>
            </a:r>
            <a:r>
              <a:rPr lang="ko-KR" altLang="en-US" dirty="0"/>
              <a:t>은 현재 </a:t>
            </a:r>
            <a:r>
              <a:rPr lang="ko-KR" altLang="en-US" b="1" dirty="0"/>
              <a:t>문자열에서 특정 문자열이 몇 번</a:t>
            </a:r>
            <a:r>
              <a:rPr lang="ko-KR" altLang="en-US" dirty="0"/>
              <a:t> 나오는지 알아낸다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35B05A-ADEA-4377-AEE9-7830FDA9D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58" y="2489809"/>
            <a:ext cx="7783883" cy="36267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47B1FB-A788-4FE0-BD74-0E882653896C}"/>
              </a:ext>
            </a:extLst>
          </p:cNvPr>
          <p:cNvSpPr/>
          <p:nvPr/>
        </p:nvSpPr>
        <p:spPr>
          <a:xfrm>
            <a:off x="4856072" y="3041683"/>
            <a:ext cx="421864" cy="454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BBF96D-21C4-4AC8-B099-CEBFEFFEC8F1}"/>
              </a:ext>
            </a:extLst>
          </p:cNvPr>
          <p:cNvSpPr/>
          <p:nvPr/>
        </p:nvSpPr>
        <p:spPr>
          <a:xfrm>
            <a:off x="6779629" y="3041683"/>
            <a:ext cx="421864" cy="454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EACF7-30A7-4B33-88B1-DDAEF80ED629}"/>
              </a:ext>
            </a:extLst>
          </p:cNvPr>
          <p:cNvSpPr txBox="1"/>
          <p:nvPr/>
        </p:nvSpPr>
        <p:spPr>
          <a:xfrm>
            <a:off x="5754508" y="343373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3531310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F55F-E066-4F38-985B-80942FA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5541" cy="1325563"/>
          </a:xfrm>
        </p:spPr>
        <p:txBody>
          <a:bodyPr/>
          <a:lstStyle/>
          <a:p>
            <a:r>
              <a:rPr lang="ko-KR" altLang="en-US" dirty="0"/>
              <a:t>문자열 응용하기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DE759-DD87-4BBD-95E9-0B6335D5BEEC}"/>
              </a:ext>
            </a:extLst>
          </p:cNvPr>
          <p:cNvSpPr txBox="1"/>
          <p:nvPr/>
        </p:nvSpPr>
        <p:spPr>
          <a:xfrm>
            <a:off x="838200" y="1321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정리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602AE7-49FF-4764-953B-883843684C9D}"/>
              </a:ext>
            </a:extLst>
          </p:cNvPr>
          <p:cNvSpPr/>
          <p:nvPr/>
        </p:nvSpPr>
        <p:spPr>
          <a:xfrm>
            <a:off x="784954" y="1690688"/>
            <a:ext cx="4720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‘</a:t>
            </a:r>
            <a:r>
              <a:rPr lang="ko-KR" altLang="en-US" b="1" dirty="0"/>
              <a:t>기준문자</a:t>
            </a:r>
            <a:r>
              <a:rPr lang="en-US" altLang="ko-KR" b="1" dirty="0"/>
              <a:t>’.</a:t>
            </a:r>
            <a:r>
              <a:rPr lang="ko-KR" altLang="en-US" b="1" dirty="0" err="1"/>
              <a:t>replace</a:t>
            </a:r>
            <a:r>
              <a:rPr lang="ko-KR" altLang="en-US" b="1" dirty="0"/>
              <a:t>('</a:t>
            </a:r>
            <a:r>
              <a:rPr lang="ko-KR" altLang="en-US" b="1" dirty="0" err="1"/>
              <a:t>바꿀문자열</a:t>
            </a:r>
            <a:r>
              <a:rPr lang="ko-KR" altLang="en-US" b="1" dirty="0"/>
              <a:t>', '새문자열')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1B6DD6-86CE-4519-867F-A415370FD2BE}"/>
              </a:ext>
            </a:extLst>
          </p:cNvPr>
          <p:cNvSpPr/>
          <p:nvPr/>
        </p:nvSpPr>
        <p:spPr>
          <a:xfrm>
            <a:off x="817455" y="2154388"/>
            <a:ext cx="4865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</a:rPr>
              <a:t>테이블</a:t>
            </a:r>
            <a:r>
              <a:rPr lang="ko-KR" altLang="en-US" b="1" dirty="0"/>
              <a:t> </a:t>
            </a:r>
            <a:r>
              <a:rPr lang="en-US" altLang="ko-KR" b="1" dirty="0"/>
              <a:t>= </a:t>
            </a:r>
            <a:r>
              <a:rPr lang="ko-KR" altLang="en-US" b="1" dirty="0" err="1"/>
              <a:t>str.maketrans</a:t>
            </a:r>
            <a:r>
              <a:rPr lang="ko-KR" altLang="en-US" b="1" dirty="0"/>
              <a:t>('</a:t>
            </a:r>
            <a:r>
              <a:rPr lang="ko-KR" altLang="en-US" b="1" dirty="0" err="1"/>
              <a:t>바꿀문자</a:t>
            </a:r>
            <a:r>
              <a:rPr lang="ko-KR" altLang="en-US" b="1" dirty="0"/>
              <a:t>', '</a:t>
            </a:r>
            <a:r>
              <a:rPr lang="ko-KR" altLang="en-US" b="1" dirty="0" err="1"/>
              <a:t>새문자</a:t>
            </a:r>
            <a:r>
              <a:rPr lang="ko-KR" altLang="en-US" b="1" dirty="0"/>
              <a:t>')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C6C072-A0FE-4D53-97BD-5A61FDA0A4E8}"/>
              </a:ext>
            </a:extLst>
          </p:cNvPr>
          <p:cNvSpPr/>
          <p:nvPr/>
        </p:nvSpPr>
        <p:spPr>
          <a:xfrm>
            <a:off x="817455" y="2424553"/>
            <a:ext cx="315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‘</a:t>
            </a:r>
            <a:r>
              <a:rPr lang="ko-KR" altLang="en-US" b="1" dirty="0"/>
              <a:t>기준문자</a:t>
            </a:r>
            <a:r>
              <a:rPr lang="en-US" altLang="ko-KR" b="1" dirty="0"/>
              <a:t>’.</a:t>
            </a:r>
            <a:r>
              <a:rPr lang="ko-KR" altLang="en-US" b="1" dirty="0" err="1"/>
              <a:t>translate</a:t>
            </a:r>
            <a:r>
              <a:rPr lang="ko-KR" altLang="en-US" dirty="0"/>
              <a:t>(</a:t>
            </a:r>
            <a:r>
              <a:rPr lang="ko-KR" altLang="en-US" b="1" dirty="0">
                <a:solidFill>
                  <a:srgbClr val="00B0F0"/>
                </a:solidFill>
              </a:rPr>
              <a:t>테이블</a:t>
            </a:r>
            <a:r>
              <a:rPr lang="ko-KR" altLang="en-US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C97C88-A2A8-46B2-B6B4-58FD2E22FE18}"/>
              </a:ext>
            </a:extLst>
          </p:cNvPr>
          <p:cNvSpPr/>
          <p:nvPr/>
        </p:nvSpPr>
        <p:spPr>
          <a:xfrm>
            <a:off x="817455" y="2919646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split</a:t>
            </a:r>
            <a:r>
              <a:rPr lang="ko-KR" altLang="en-US" dirty="0"/>
              <a:t>('기준문자열')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7D96C8-D3BB-48FF-A13B-CBECAEF2DD38}"/>
              </a:ext>
            </a:extLst>
          </p:cNvPr>
          <p:cNvSpPr/>
          <p:nvPr/>
        </p:nvSpPr>
        <p:spPr>
          <a:xfrm>
            <a:off x="784954" y="3264103"/>
            <a:ext cx="2559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‘</a:t>
            </a:r>
            <a:r>
              <a:rPr lang="ko-KR" altLang="en-US" b="1" dirty="0"/>
              <a:t>기준문자</a:t>
            </a:r>
            <a:r>
              <a:rPr lang="en-US" altLang="ko-KR" b="1" dirty="0"/>
              <a:t>’.</a:t>
            </a:r>
            <a:r>
              <a:rPr lang="ko-KR" altLang="en-US" b="1" dirty="0" err="1"/>
              <a:t>join</a:t>
            </a:r>
            <a:r>
              <a:rPr lang="ko-KR" altLang="en-US" dirty="0"/>
              <a:t>(리스트)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59844D-549A-4F25-86EB-78D8F9E61AC7}"/>
              </a:ext>
            </a:extLst>
          </p:cNvPr>
          <p:cNvSpPr/>
          <p:nvPr/>
        </p:nvSpPr>
        <p:spPr>
          <a:xfrm>
            <a:off x="818386" y="4055430"/>
            <a:ext cx="3741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‘</a:t>
            </a:r>
            <a:r>
              <a:rPr lang="ko-KR" altLang="en-US" b="1" dirty="0"/>
              <a:t>대문자로 변환할 문자열</a:t>
            </a:r>
            <a:r>
              <a:rPr lang="en-US" altLang="ko-KR" b="1" dirty="0"/>
              <a:t>’.</a:t>
            </a:r>
            <a:r>
              <a:rPr lang="ko-KR" altLang="en-US" b="1" dirty="0" err="1"/>
              <a:t>upper</a:t>
            </a:r>
            <a:r>
              <a:rPr lang="ko-KR" altLang="en-US" b="1" dirty="0"/>
              <a:t>()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05B5BA-71B6-4E08-90F8-E8EA04B82A87}"/>
              </a:ext>
            </a:extLst>
          </p:cNvPr>
          <p:cNvSpPr/>
          <p:nvPr/>
        </p:nvSpPr>
        <p:spPr>
          <a:xfrm>
            <a:off x="838200" y="3743171"/>
            <a:ext cx="3702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‘</a:t>
            </a:r>
            <a:r>
              <a:rPr lang="ko-KR" altLang="en-US" b="1" dirty="0"/>
              <a:t>소문자로 변환할 문자열</a:t>
            </a:r>
            <a:r>
              <a:rPr lang="en-US" altLang="ko-KR" b="1" dirty="0"/>
              <a:t>’.</a:t>
            </a:r>
            <a:r>
              <a:rPr lang="ko-KR" altLang="en-US" b="1" dirty="0" err="1"/>
              <a:t>lower</a:t>
            </a:r>
            <a:r>
              <a:rPr lang="ko-KR" altLang="en-US" b="1" dirty="0"/>
              <a:t>()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B06517-B48D-45DA-A3BF-BDC82911EEB2}"/>
              </a:ext>
            </a:extLst>
          </p:cNvPr>
          <p:cNvSpPr/>
          <p:nvPr/>
        </p:nvSpPr>
        <p:spPr>
          <a:xfrm>
            <a:off x="838200" y="4545627"/>
            <a:ext cx="29281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‘</a:t>
            </a:r>
            <a:r>
              <a:rPr lang="ko-KR" altLang="en-US" b="1" dirty="0"/>
              <a:t>문자</a:t>
            </a:r>
            <a:r>
              <a:rPr lang="en-US" altLang="ko-KR" b="1" dirty="0"/>
              <a:t>’.</a:t>
            </a:r>
            <a:r>
              <a:rPr lang="ko-KR" altLang="en-US" b="1" dirty="0" err="1"/>
              <a:t>lstrip</a:t>
            </a:r>
            <a:r>
              <a:rPr lang="en-US" altLang="ko-KR" b="1" dirty="0"/>
              <a:t>(‘</a:t>
            </a:r>
            <a:r>
              <a:rPr lang="ko-KR" altLang="en-US" b="1" dirty="0"/>
              <a:t>삭제할 문자‘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‘</a:t>
            </a:r>
            <a:r>
              <a:rPr lang="ko-KR" altLang="en-US" b="1" dirty="0"/>
              <a:t>문자</a:t>
            </a:r>
            <a:r>
              <a:rPr lang="en-US" altLang="ko-KR" b="1" dirty="0"/>
              <a:t>’.</a:t>
            </a:r>
            <a:r>
              <a:rPr lang="ko-KR" altLang="en-US" b="1" dirty="0" err="1"/>
              <a:t>rstrip</a:t>
            </a:r>
            <a:r>
              <a:rPr lang="en-US" altLang="ko-KR" b="1" dirty="0"/>
              <a:t>(‘</a:t>
            </a:r>
            <a:r>
              <a:rPr lang="ko-KR" altLang="en-US" b="1" dirty="0"/>
              <a:t>삭제할 문자‘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‘</a:t>
            </a:r>
            <a:r>
              <a:rPr lang="ko-KR" altLang="en-US" b="1" dirty="0"/>
              <a:t>문자</a:t>
            </a:r>
            <a:r>
              <a:rPr lang="en-US" altLang="ko-KR" b="1" dirty="0"/>
              <a:t>’.</a:t>
            </a:r>
            <a:r>
              <a:rPr lang="ko-KR" altLang="en-US" b="1" dirty="0" err="1"/>
              <a:t>strip</a:t>
            </a:r>
            <a:r>
              <a:rPr lang="en-US" altLang="ko-KR" b="1" dirty="0"/>
              <a:t>(‘</a:t>
            </a:r>
            <a:r>
              <a:rPr lang="ko-KR" altLang="en-US" b="1" dirty="0"/>
              <a:t>삭제할 문자‘</a:t>
            </a:r>
            <a:r>
              <a:rPr lang="en-US" altLang="ko-KR" b="1" dirty="0"/>
              <a:t>)</a:t>
            </a:r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321C50-56B9-4FF3-A506-95E3D2D89821}"/>
              </a:ext>
            </a:extLst>
          </p:cNvPr>
          <p:cNvSpPr/>
          <p:nvPr/>
        </p:nvSpPr>
        <p:spPr>
          <a:xfrm>
            <a:off x="838200" y="6123543"/>
            <a:ext cx="3006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string</a:t>
            </a:r>
            <a:r>
              <a:rPr lang="ko-KR" altLang="en-US" b="1" dirty="0"/>
              <a:t> 모듈의 </a:t>
            </a:r>
            <a:r>
              <a:rPr lang="ko-KR" altLang="en-US" b="1" dirty="0" err="1"/>
              <a:t>punctuation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3C2A0-9FE0-43D0-ADE2-E6164A1AA0B4}"/>
              </a:ext>
            </a:extLst>
          </p:cNvPr>
          <p:cNvSpPr txBox="1"/>
          <p:nvPr/>
        </p:nvSpPr>
        <p:spPr>
          <a:xfrm>
            <a:off x="838200" y="5626618"/>
            <a:ext cx="920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‘</a:t>
            </a:r>
            <a:r>
              <a:rPr lang="ko-KR" altLang="en-US" b="1" dirty="0"/>
              <a:t>문자</a:t>
            </a:r>
            <a:r>
              <a:rPr lang="en-US" altLang="ko-KR" b="1" dirty="0"/>
              <a:t>’.</a:t>
            </a:r>
            <a:r>
              <a:rPr lang="en-US" altLang="ko-KR" b="1" dirty="0" err="1"/>
              <a:t>ljust</a:t>
            </a:r>
            <a:r>
              <a:rPr lang="en-US" altLang="ko-KR" b="1" dirty="0"/>
              <a:t>(</a:t>
            </a:r>
            <a:r>
              <a:rPr lang="ko-KR" altLang="en-US" b="1" dirty="0"/>
              <a:t>적용 문자 길이</a:t>
            </a:r>
            <a:r>
              <a:rPr lang="en-US" altLang="ko-KR" b="1" dirty="0"/>
              <a:t>), ‘</a:t>
            </a:r>
            <a:r>
              <a:rPr lang="ko-KR" altLang="en-US" b="1" dirty="0"/>
              <a:t>문자</a:t>
            </a:r>
            <a:r>
              <a:rPr lang="en-US" altLang="ko-KR" b="1" dirty="0"/>
              <a:t>’.</a:t>
            </a:r>
            <a:r>
              <a:rPr lang="en-US" altLang="ko-KR" b="1" dirty="0" err="1"/>
              <a:t>rjust</a:t>
            </a:r>
            <a:r>
              <a:rPr lang="en-US" altLang="ko-KR" b="1" dirty="0"/>
              <a:t>(</a:t>
            </a:r>
            <a:r>
              <a:rPr lang="ko-KR" altLang="en-US" b="1" dirty="0"/>
              <a:t>적용 문자 길이</a:t>
            </a:r>
            <a:r>
              <a:rPr lang="en-US" altLang="ko-KR" b="1" dirty="0"/>
              <a:t>), ‘</a:t>
            </a:r>
            <a:r>
              <a:rPr lang="ko-KR" altLang="en-US" b="1" dirty="0"/>
              <a:t>문자</a:t>
            </a:r>
            <a:r>
              <a:rPr lang="en-US" altLang="ko-KR" b="1" dirty="0"/>
              <a:t>’.center(</a:t>
            </a:r>
            <a:r>
              <a:rPr lang="ko-KR" altLang="en-US" b="1" dirty="0"/>
              <a:t>적용 문자 길이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0A41E9-9DF4-4763-B879-4AE37BF478B6}"/>
              </a:ext>
            </a:extLst>
          </p:cNvPr>
          <p:cNvSpPr/>
          <p:nvPr/>
        </p:nvSpPr>
        <p:spPr>
          <a:xfrm>
            <a:off x="6838261" y="1690688"/>
            <a:ext cx="2388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‘</a:t>
            </a:r>
            <a:r>
              <a:rPr lang="ko-KR" altLang="en-US" b="1" dirty="0"/>
              <a:t>기준문자</a:t>
            </a:r>
            <a:r>
              <a:rPr lang="en-US" altLang="ko-KR" b="1" dirty="0"/>
              <a:t>’.</a:t>
            </a:r>
            <a:r>
              <a:rPr lang="ko-KR" altLang="en-US" b="1" dirty="0" err="1"/>
              <a:t>zfill</a:t>
            </a:r>
            <a:r>
              <a:rPr lang="ko-KR" altLang="en-US" b="1" dirty="0"/>
              <a:t>(길이)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79A2BA-22F7-4919-847A-7FE20F2DCB8F}"/>
              </a:ext>
            </a:extLst>
          </p:cNvPr>
          <p:cNvSpPr/>
          <p:nvPr/>
        </p:nvSpPr>
        <p:spPr>
          <a:xfrm>
            <a:off x="6825409" y="2193116"/>
            <a:ext cx="3256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‘</a:t>
            </a:r>
            <a:r>
              <a:rPr lang="ko-KR" altLang="en-US" b="1" dirty="0"/>
              <a:t>기준문자</a:t>
            </a:r>
            <a:r>
              <a:rPr lang="en-US" altLang="ko-KR" b="1" dirty="0"/>
              <a:t>’.</a:t>
            </a:r>
            <a:r>
              <a:rPr lang="ko-KR" altLang="en-US" b="1" dirty="0" err="1"/>
              <a:t>find</a:t>
            </a:r>
            <a:r>
              <a:rPr lang="ko-KR" altLang="en-US" b="1" dirty="0"/>
              <a:t>('</a:t>
            </a:r>
            <a:r>
              <a:rPr lang="ko-KR" altLang="en-US" b="1" dirty="0" err="1"/>
              <a:t>찾을문자열</a:t>
            </a:r>
            <a:r>
              <a:rPr lang="ko-KR" altLang="en-US" b="1" dirty="0"/>
              <a:t>')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69C4FC-0D4F-4F5E-8446-E22728E20613}"/>
              </a:ext>
            </a:extLst>
          </p:cNvPr>
          <p:cNvSpPr/>
          <p:nvPr/>
        </p:nvSpPr>
        <p:spPr>
          <a:xfrm>
            <a:off x="6876545" y="2475571"/>
            <a:ext cx="3284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‘</a:t>
            </a:r>
            <a:r>
              <a:rPr lang="ko-KR" altLang="en-US" b="1" dirty="0"/>
              <a:t>기준문자</a:t>
            </a:r>
            <a:r>
              <a:rPr lang="en-US" altLang="ko-KR" b="1" dirty="0"/>
              <a:t>’.r</a:t>
            </a:r>
            <a:r>
              <a:rPr lang="ko-KR" altLang="en-US" b="1" dirty="0" err="1"/>
              <a:t>find</a:t>
            </a:r>
            <a:r>
              <a:rPr lang="ko-KR" altLang="en-US" b="1" dirty="0"/>
              <a:t>('</a:t>
            </a:r>
            <a:r>
              <a:rPr lang="ko-KR" altLang="en-US" b="1" dirty="0" err="1"/>
              <a:t>찾을문자열</a:t>
            </a:r>
            <a:r>
              <a:rPr lang="ko-KR" altLang="en-US" b="1" dirty="0"/>
              <a:t>')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E899F9-EBDE-4AB1-9587-CDFC7A166193}"/>
              </a:ext>
            </a:extLst>
          </p:cNvPr>
          <p:cNvSpPr/>
          <p:nvPr/>
        </p:nvSpPr>
        <p:spPr>
          <a:xfrm>
            <a:off x="6838261" y="3059668"/>
            <a:ext cx="3434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‘</a:t>
            </a:r>
            <a:r>
              <a:rPr lang="ko-KR" altLang="en-US" b="1" dirty="0"/>
              <a:t>기준문자</a:t>
            </a:r>
            <a:r>
              <a:rPr lang="en-US" altLang="ko-KR" b="1" dirty="0"/>
              <a:t>’.</a:t>
            </a:r>
            <a:r>
              <a:rPr lang="ko-KR" altLang="en-US" b="1" dirty="0" err="1"/>
              <a:t>index</a:t>
            </a:r>
            <a:r>
              <a:rPr lang="ko-KR" altLang="en-US" b="1" dirty="0"/>
              <a:t>('</a:t>
            </a:r>
            <a:r>
              <a:rPr lang="ko-KR" altLang="en-US" b="1" dirty="0" err="1"/>
              <a:t>찾을문자열</a:t>
            </a:r>
            <a:r>
              <a:rPr lang="ko-KR" altLang="en-US" b="1" dirty="0"/>
              <a:t>’)</a:t>
            </a:r>
            <a:endParaRPr lang="en-US" altLang="ko-KR" b="1" dirty="0"/>
          </a:p>
          <a:p>
            <a:r>
              <a:rPr lang="en-US" altLang="ko-KR" b="1" dirty="0"/>
              <a:t>‘</a:t>
            </a:r>
            <a:r>
              <a:rPr lang="ko-KR" altLang="en-US" b="1" dirty="0"/>
              <a:t>기준문자</a:t>
            </a:r>
            <a:r>
              <a:rPr lang="en-US" altLang="ko-KR" b="1" dirty="0"/>
              <a:t>’.</a:t>
            </a:r>
            <a:r>
              <a:rPr lang="ko-KR" altLang="en-US" b="1" dirty="0" err="1"/>
              <a:t>rindex</a:t>
            </a:r>
            <a:r>
              <a:rPr lang="ko-KR" altLang="en-US" b="1" dirty="0"/>
              <a:t>('</a:t>
            </a:r>
            <a:r>
              <a:rPr lang="ko-KR" altLang="en-US" b="1" dirty="0" err="1"/>
              <a:t>찾을문자열</a:t>
            </a:r>
            <a:r>
              <a:rPr lang="ko-KR" altLang="en-US" b="1" dirty="0"/>
              <a:t>')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0E183D-A5BE-467A-BB7C-8A03E274540A}"/>
              </a:ext>
            </a:extLst>
          </p:cNvPr>
          <p:cNvSpPr/>
          <p:nvPr/>
        </p:nvSpPr>
        <p:spPr>
          <a:xfrm>
            <a:off x="6838261" y="3833887"/>
            <a:ext cx="3760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‘</a:t>
            </a:r>
            <a:r>
              <a:rPr lang="ko-KR" altLang="en-US" b="1" dirty="0"/>
              <a:t>기준문자</a:t>
            </a:r>
            <a:r>
              <a:rPr lang="en-US" altLang="ko-KR" b="1" dirty="0"/>
              <a:t>’.</a:t>
            </a:r>
            <a:r>
              <a:rPr lang="ko-KR" altLang="en-US" b="1" dirty="0" err="1"/>
              <a:t>count</a:t>
            </a:r>
            <a:r>
              <a:rPr lang="ko-KR" altLang="en-US" b="1" dirty="0"/>
              <a:t>('개수 셀 문자열')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343FC11-5A69-44A2-A123-3BF5806CE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727" y="6191527"/>
            <a:ext cx="2957534" cy="2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7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F55F-E066-4F38-985B-80942FA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5541" cy="1325563"/>
          </a:xfrm>
        </p:spPr>
        <p:txBody>
          <a:bodyPr/>
          <a:lstStyle/>
          <a:p>
            <a:r>
              <a:rPr lang="ko-KR" altLang="en-US" dirty="0"/>
              <a:t>문자열 응용하기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9E263E-9C88-447C-BD78-55745E77980C}"/>
              </a:ext>
            </a:extLst>
          </p:cNvPr>
          <p:cNvSpPr/>
          <p:nvPr/>
        </p:nvSpPr>
        <p:spPr>
          <a:xfrm>
            <a:off x="516930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b="0" i="0" dirty="0">
              <a:solidFill>
                <a:srgbClr val="C02424"/>
              </a:solidFill>
              <a:effectLst/>
              <a:latin typeface="arvoregular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3A3D7E-904E-4B7F-9833-FBD7A9431867}"/>
              </a:ext>
            </a:extLst>
          </p:cNvPr>
          <p:cNvSpPr/>
          <p:nvPr/>
        </p:nvSpPr>
        <p:spPr>
          <a:xfrm>
            <a:off x="838200" y="1320062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문자열 조작하기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6FF6B6-6657-4809-8645-C5E0E582AB4D}"/>
              </a:ext>
            </a:extLst>
          </p:cNvPr>
          <p:cNvSpPr/>
          <p:nvPr/>
        </p:nvSpPr>
        <p:spPr>
          <a:xfrm>
            <a:off x="838200" y="2525668"/>
            <a:ext cx="1651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문자열 바꾸기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CD6701-A127-4A9C-A9AE-C48D2A32F3AA}"/>
              </a:ext>
            </a:extLst>
          </p:cNvPr>
          <p:cNvSpPr/>
          <p:nvPr/>
        </p:nvSpPr>
        <p:spPr>
          <a:xfrm>
            <a:off x="838200" y="2825833"/>
            <a:ext cx="8327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replace</a:t>
            </a:r>
            <a:r>
              <a:rPr lang="ko-KR" altLang="en-US" dirty="0"/>
              <a:t>('</a:t>
            </a:r>
            <a:r>
              <a:rPr lang="ko-KR" altLang="en-US" dirty="0" err="1"/>
              <a:t>바꿀문자열</a:t>
            </a:r>
            <a:r>
              <a:rPr lang="ko-KR" altLang="en-US" dirty="0"/>
              <a:t>', '새문자열')은 문자열 안의 문자열을 다른 문자열로 바꾼다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66F650-0C20-4C1E-8708-CDC190A8C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75" y="3335944"/>
            <a:ext cx="6972250" cy="24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0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F55F-E066-4F38-985B-80942FA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5541" cy="1325563"/>
          </a:xfrm>
        </p:spPr>
        <p:txBody>
          <a:bodyPr/>
          <a:lstStyle/>
          <a:p>
            <a:r>
              <a:rPr lang="ko-KR" altLang="en-US" dirty="0"/>
              <a:t>문자열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3F5B44-9D7C-4CC4-9B92-A34821BC1A7A}"/>
              </a:ext>
            </a:extLst>
          </p:cNvPr>
          <p:cNvSpPr/>
          <p:nvPr/>
        </p:nvSpPr>
        <p:spPr>
          <a:xfrm>
            <a:off x="838200" y="1321356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문자 바꾸기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716825-2FB9-4A78-91A0-65263ABD41D6}"/>
              </a:ext>
            </a:extLst>
          </p:cNvPr>
          <p:cNvSpPr/>
          <p:nvPr/>
        </p:nvSpPr>
        <p:spPr>
          <a:xfrm>
            <a:off x="838200" y="1908255"/>
            <a:ext cx="7931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translate</a:t>
            </a:r>
            <a:r>
              <a:rPr lang="ko-KR" altLang="en-US" dirty="0" err="1"/>
              <a:t>는</a:t>
            </a:r>
            <a:r>
              <a:rPr lang="ko-KR" altLang="en-US" dirty="0"/>
              <a:t> 문자열 안의 </a:t>
            </a:r>
            <a:r>
              <a:rPr lang="ko-KR" altLang="en-US" b="1" dirty="0"/>
              <a:t>문자를 다른 문자</a:t>
            </a:r>
            <a:r>
              <a:rPr lang="ko-KR" altLang="en-US" dirty="0"/>
              <a:t>로 바꾼다.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먼저 </a:t>
            </a:r>
            <a:r>
              <a:rPr lang="ko-KR" altLang="en-US" b="1" dirty="0" err="1"/>
              <a:t>str.maketrans</a:t>
            </a:r>
            <a:r>
              <a:rPr lang="ko-KR" altLang="en-US" b="1" dirty="0"/>
              <a:t>('</a:t>
            </a:r>
            <a:r>
              <a:rPr lang="ko-KR" altLang="en-US" b="1" dirty="0" err="1"/>
              <a:t>바꿀문자</a:t>
            </a:r>
            <a:r>
              <a:rPr lang="ko-KR" altLang="en-US" b="1" dirty="0"/>
              <a:t>', '</a:t>
            </a:r>
            <a:r>
              <a:rPr lang="ko-KR" altLang="en-US" b="1" dirty="0" err="1"/>
              <a:t>새문자</a:t>
            </a:r>
            <a:r>
              <a:rPr lang="ko-KR" altLang="en-US" b="1" dirty="0"/>
              <a:t>')</a:t>
            </a:r>
            <a:r>
              <a:rPr lang="ko-KR" altLang="en-US" dirty="0"/>
              <a:t>로 변환 테이블을 만든다.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그 다음에 </a:t>
            </a:r>
            <a:r>
              <a:rPr lang="ko-KR" altLang="en-US" b="1" dirty="0" err="1"/>
              <a:t>translate</a:t>
            </a:r>
            <a:r>
              <a:rPr lang="ko-KR" altLang="en-US" b="1" dirty="0"/>
              <a:t>(테이블)</a:t>
            </a:r>
            <a:r>
              <a:rPr lang="ko-KR" altLang="en-US" dirty="0"/>
              <a:t>을 사용하면 문자를 바꾼 뒤 결과를 반환한다.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A4D272-92BA-4CAB-B3A2-C0150263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180" y="3121280"/>
            <a:ext cx="5813640" cy="2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7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F55F-E066-4F38-985B-80942FA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5541" cy="1325563"/>
          </a:xfrm>
        </p:spPr>
        <p:txBody>
          <a:bodyPr/>
          <a:lstStyle/>
          <a:p>
            <a:r>
              <a:rPr lang="ko-KR" altLang="en-US" dirty="0"/>
              <a:t>문자열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FE3DA3-2669-4A1F-B3AD-1F6DD6FA5F6D}"/>
              </a:ext>
            </a:extLst>
          </p:cNvPr>
          <p:cNvSpPr/>
          <p:nvPr/>
        </p:nvSpPr>
        <p:spPr>
          <a:xfrm>
            <a:off x="838200" y="1321356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문자열 분리하기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958ECB-FD7E-4ACB-9770-5D15F8FE27FB}"/>
              </a:ext>
            </a:extLst>
          </p:cNvPr>
          <p:cNvSpPr/>
          <p:nvPr/>
        </p:nvSpPr>
        <p:spPr>
          <a:xfrm>
            <a:off x="838200" y="2012499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split</a:t>
            </a:r>
            <a:r>
              <a:rPr lang="ko-KR" altLang="en-US" b="1" dirty="0"/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DC440D-DFDA-47C4-A9DA-BAB481938C2E}"/>
              </a:ext>
            </a:extLst>
          </p:cNvPr>
          <p:cNvSpPr/>
          <p:nvPr/>
        </p:nvSpPr>
        <p:spPr>
          <a:xfrm>
            <a:off x="838200" y="2381831"/>
            <a:ext cx="8836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split</a:t>
            </a:r>
            <a:r>
              <a:rPr lang="ko-KR" altLang="en-US" dirty="0"/>
              <a:t>('기준문자열')과 같이 기준 문자열을 지정하면 기준 문자열로 문자열을 분리한다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7F4075-F31A-4961-ABA4-62D380535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490" y="3016654"/>
            <a:ext cx="6851019" cy="322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4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F55F-E066-4F38-985B-80942FA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5541" cy="1325563"/>
          </a:xfrm>
        </p:spPr>
        <p:txBody>
          <a:bodyPr/>
          <a:lstStyle/>
          <a:p>
            <a:r>
              <a:rPr lang="ko-KR" altLang="en-US" dirty="0"/>
              <a:t>문자열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CA5986-9DD4-432F-BD16-9DC6FDC39ADA}"/>
              </a:ext>
            </a:extLst>
          </p:cNvPr>
          <p:cNvSpPr/>
          <p:nvPr/>
        </p:nvSpPr>
        <p:spPr>
          <a:xfrm>
            <a:off x="838200" y="1321356"/>
            <a:ext cx="4435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구분자</a:t>
            </a:r>
            <a:r>
              <a:rPr lang="ko-KR" altLang="en-US" b="1" dirty="0"/>
              <a:t> 문자열과 문자열 리스트 연결하기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E57BA4-A7F8-49BB-88CD-8F929092FBF1}"/>
              </a:ext>
            </a:extLst>
          </p:cNvPr>
          <p:cNvSpPr/>
          <p:nvPr/>
        </p:nvSpPr>
        <p:spPr>
          <a:xfrm>
            <a:off x="838199" y="2267240"/>
            <a:ext cx="8812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join</a:t>
            </a:r>
            <a:r>
              <a:rPr lang="ko-KR" altLang="en-US" b="1" dirty="0"/>
              <a:t>(리스트)</a:t>
            </a:r>
            <a:r>
              <a:rPr lang="ko-KR" altLang="en-US" dirty="0"/>
              <a:t>는 </a:t>
            </a:r>
            <a:r>
              <a:rPr lang="ko-KR" altLang="en-US" dirty="0" err="1"/>
              <a:t>구분자</a:t>
            </a:r>
            <a:r>
              <a:rPr lang="ko-KR" altLang="en-US" dirty="0"/>
              <a:t> 문자열과 문자열 리스트의 요소를 연결하여 문자열로 만든다.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3F5EEC-46AF-44FC-8C2B-6B1E8A2D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23" y="2767905"/>
            <a:ext cx="9402154" cy="34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4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F55F-E066-4F38-985B-80942FA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5541" cy="1325563"/>
          </a:xfrm>
        </p:spPr>
        <p:txBody>
          <a:bodyPr/>
          <a:lstStyle/>
          <a:p>
            <a:r>
              <a:rPr lang="ko-KR" altLang="en-US" dirty="0"/>
              <a:t>문자열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B9F34B-EC75-4ABD-911E-57976B39547C}"/>
              </a:ext>
            </a:extLst>
          </p:cNvPr>
          <p:cNvSpPr/>
          <p:nvPr/>
        </p:nvSpPr>
        <p:spPr>
          <a:xfrm>
            <a:off x="838200" y="132135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소문자를 대문자로 바꾸기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6BDD6F-2BA4-4CAB-AEED-759EF0350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15" y="2824511"/>
            <a:ext cx="7572818" cy="38056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B748F4-C1CC-4B1B-82FB-DA0E91BFE147}"/>
              </a:ext>
            </a:extLst>
          </p:cNvPr>
          <p:cNvSpPr/>
          <p:nvPr/>
        </p:nvSpPr>
        <p:spPr>
          <a:xfrm>
            <a:off x="838200" y="21260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/>
              <a:t>upper</a:t>
            </a:r>
            <a:r>
              <a:rPr lang="ko-KR" altLang="en-US" b="1" dirty="0"/>
              <a:t>()</a:t>
            </a:r>
            <a:r>
              <a:rPr lang="ko-KR" altLang="en-US" dirty="0"/>
              <a:t>는 문자열의 문자를 모두 대문자로 바꾼다.</a:t>
            </a:r>
          </a:p>
          <a:p>
            <a:r>
              <a:rPr lang="ko-KR" altLang="en-US" dirty="0"/>
              <a:t>만약 문자열 안에 대문자가 있다면 그대로 유지된다.</a:t>
            </a:r>
          </a:p>
        </p:txBody>
      </p:sp>
    </p:spTree>
    <p:extLst>
      <p:ext uri="{BB962C8B-B14F-4D97-AF65-F5344CB8AC3E}">
        <p14:creationId xmlns:p14="http://schemas.microsoft.com/office/powerpoint/2010/main" val="247288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F55F-E066-4F38-985B-80942FA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5541" cy="1325563"/>
          </a:xfrm>
        </p:spPr>
        <p:txBody>
          <a:bodyPr/>
          <a:lstStyle/>
          <a:p>
            <a:r>
              <a:rPr lang="ko-KR" altLang="en-US" dirty="0"/>
              <a:t>문자열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AF0180-E19F-4555-94D2-0730CE020CF8}"/>
              </a:ext>
            </a:extLst>
          </p:cNvPr>
          <p:cNvSpPr/>
          <p:nvPr/>
        </p:nvSpPr>
        <p:spPr>
          <a:xfrm>
            <a:off x="838200" y="132135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대문자를 소문자로 바꾸기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9CC551-1A9B-4192-BF11-11412DF5441C}"/>
              </a:ext>
            </a:extLst>
          </p:cNvPr>
          <p:cNvSpPr/>
          <p:nvPr/>
        </p:nvSpPr>
        <p:spPr>
          <a:xfrm>
            <a:off x="838200" y="20777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/>
              <a:t>lower</a:t>
            </a:r>
            <a:r>
              <a:rPr lang="ko-KR" altLang="en-US" b="1" dirty="0"/>
              <a:t>()</a:t>
            </a:r>
            <a:r>
              <a:rPr lang="ko-KR" altLang="en-US" dirty="0"/>
              <a:t>는 문자열의 문자를 모두 소문자로 바꾼다.</a:t>
            </a:r>
          </a:p>
          <a:p>
            <a:r>
              <a:rPr lang="ko-KR" altLang="en-US" dirty="0"/>
              <a:t>만약 문자열 안에 소문자가 있다면 그대로 유지된다.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AFEFD7-9ADD-4A13-8E36-F1615C77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64" y="2825609"/>
            <a:ext cx="7647961" cy="372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F55F-E066-4F38-985B-80942FA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5541" cy="1325563"/>
          </a:xfrm>
        </p:spPr>
        <p:txBody>
          <a:bodyPr/>
          <a:lstStyle/>
          <a:p>
            <a:r>
              <a:rPr lang="ko-KR" altLang="en-US" dirty="0"/>
              <a:t>문자열 응용하기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A87DDC-26A0-484C-A96B-3F21020DC631}"/>
              </a:ext>
            </a:extLst>
          </p:cNvPr>
          <p:cNvSpPr/>
          <p:nvPr/>
        </p:nvSpPr>
        <p:spPr>
          <a:xfrm>
            <a:off x="838200" y="132135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왼쪽 공백 삭제하기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F8C976-13CA-43DE-9B5E-754A76BD9012}"/>
              </a:ext>
            </a:extLst>
          </p:cNvPr>
          <p:cNvSpPr/>
          <p:nvPr/>
        </p:nvSpPr>
        <p:spPr>
          <a:xfrm>
            <a:off x="838199" y="1953441"/>
            <a:ext cx="8428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문자열을 사용하다 보면 공백을 삭제해야 할 경우가 생긴다.</a:t>
            </a:r>
          </a:p>
          <a:p>
            <a:r>
              <a:rPr lang="ko-KR" altLang="en-US" dirty="0"/>
              <a:t>이때는 </a:t>
            </a:r>
            <a:r>
              <a:rPr lang="ko-KR" altLang="en-US" b="1" dirty="0" err="1"/>
              <a:t>lstrip</a:t>
            </a:r>
            <a:r>
              <a:rPr lang="ko-KR" altLang="en-US" b="1" dirty="0"/>
              <a:t>, </a:t>
            </a:r>
            <a:r>
              <a:rPr lang="ko-KR" altLang="en-US" b="1" dirty="0" err="1"/>
              <a:t>rstrip</a:t>
            </a:r>
            <a:r>
              <a:rPr lang="ko-KR" altLang="en-US" b="1" dirty="0"/>
              <a:t>, </a:t>
            </a:r>
            <a:r>
              <a:rPr lang="ko-KR" altLang="en-US" b="1" dirty="0" err="1"/>
              <a:t>strip</a:t>
            </a:r>
            <a:r>
              <a:rPr lang="ko-KR" altLang="en-US" b="1" dirty="0"/>
              <a:t> </a:t>
            </a:r>
            <a:r>
              <a:rPr lang="ko-KR" altLang="en-US" dirty="0"/>
              <a:t>메서드를 사용한다.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0ABF80-543F-487A-ADFA-B33A564F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24" y="3320176"/>
            <a:ext cx="3638577" cy="14097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140659-25A8-4F57-ADEC-705D16F1C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00" y="3320176"/>
            <a:ext cx="3619526" cy="1404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891E80-ED1C-4D3D-A677-C8F64277C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525" y="3320176"/>
            <a:ext cx="3552851" cy="1409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0A2F05-F27B-4B89-B512-548559B23405}"/>
              </a:ext>
            </a:extLst>
          </p:cNvPr>
          <p:cNvSpPr txBox="1"/>
          <p:nvPr/>
        </p:nvSpPr>
        <p:spPr>
          <a:xfrm>
            <a:off x="1728998" y="4725124"/>
            <a:ext cx="74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lstrip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7AD3B-977F-4D8C-842A-96A2E2E8EAA8}"/>
              </a:ext>
            </a:extLst>
          </p:cNvPr>
          <p:cNvSpPr txBox="1"/>
          <p:nvPr/>
        </p:nvSpPr>
        <p:spPr>
          <a:xfrm>
            <a:off x="5752124" y="4725124"/>
            <a:ext cx="77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rstrip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054D0-1512-4A07-8292-76BFAE86560A}"/>
              </a:ext>
            </a:extLst>
          </p:cNvPr>
          <p:cNvSpPr txBox="1"/>
          <p:nvPr/>
        </p:nvSpPr>
        <p:spPr>
          <a:xfrm>
            <a:off x="9690568" y="4725124"/>
            <a:ext cx="68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strip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AFDDF-C2D3-4A94-95A1-87485A41744B}"/>
              </a:ext>
            </a:extLst>
          </p:cNvPr>
          <p:cNvSpPr txBox="1"/>
          <p:nvPr/>
        </p:nvSpPr>
        <p:spPr>
          <a:xfrm>
            <a:off x="1234856" y="509445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왼쪽 공백 제거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6C87B-0785-497B-B27D-A9F4A857307A}"/>
              </a:ext>
            </a:extLst>
          </p:cNvPr>
          <p:cNvSpPr txBox="1"/>
          <p:nvPr/>
        </p:nvSpPr>
        <p:spPr>
          <a:xfrm>
            <a:off x="5150986" y="5094456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오른쪽 공백 제거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13789-548C-46F4-9FA5-A5D270ABA464}"/>
              </a:ext>
            </a:extLst>
          </p:cNvPr>
          <p:cNvSpPr txBox="1"/>
          <p:nvPr/>
        </p:nvSpPr>
        <p:spPr>
          <a:xfrm>
            <a:off x="9164365" y="5094456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양쪽 공백 제거</a:t>
            </a:r>
          </a:p>
        </p:txBody>
      </p:sp>
    </p:spTree>
    <p:extLst>
      <p:ext uri="{BB962C8B-B14F-4D97-AF65-F5344CB8AC3E}">
        <p14:creationId xmlns:p14="http://schemas.microsoft.com/office/powerpoint/2010/main" val="160131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F55F-E066-4F38-985B-80942FAA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5541" cy="1325563"/>
          </a:xfrm>
        </p:spPr>
        <p:txBody>
          <a:bodyPr/>
          <a:lstStyle/>
          <a:p>
            <a:r>
              <a:rPr lang="ko-KR" altLang="en-US" dirty="0"/>
              <a:t>문자열 응용하기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326E66-08BB-47A0-AC61-FB8EB00A79E2}"/>
              </a:ext>
            </a:extLst>
          </p:cNvPr>
          <p:cNvSpPr/>
          <p:nvPr/>
        </p:nvSpPr>
        <p:spPr>
          <a:xfrm>
            <a:off x="838200" y="132135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특정 문자 삭제하기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5138D4-9DD5-4D54-8144-534079BDAE63}"/>
              </a:ext>
            </a:extLst>
          </p:cNvPr>
          <p:cNvSpPr/>
          <p:nvPr/>
        </p:nvSpPr>
        <p:spPr>
          <a:xfrm>
            <a:off x="838200" y="1858684"/>
            <a:ext cx="2478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lstrip</a:t>
            </a:r>
            <a:r>
              <a:rPr lang="ko-KR" altLang="en-US" b="1" dirty="0"/>
              <a:t>('</a:t>
            </a:r>
            <a:r>
              <a:rPr lang="ko-KR" altLang="en-US" b="1" dirty="0" err="1"/>
              <a:t>삭제할문자들</a:t>
            </a:r>
            <a:r>
              <a:rPr lang="ko-KR" altLang="en-US" b="1" dirty="0"/>
              <a:t>')</a:t>
            </a:r>
          </a:p>
          <a:p>
            <a:r>
              <a:rPr lang="ko-KR" altLang="en-US" b="1" dirty="0" err="1"/>
              <a:t>rstrip</a:t>
            </a:r>
            <a:r>
              <a:rPr lang="ko-KR" altLang="en-US" b="1" dirty="0"/>
              <a:t>('</a:t>
            </a:r>
            <a:r>
              <a:rPr lang="ko-KR" altLang="en-US" b="1" dirty="0" err="1"/>
              <a:t>삭제할문자들</a:t>
            </a:r>
            <a:r>
              <a:rPr lang="ko-KR" altLang="en-US" b="1" dirty="0"/>
              <a:t>')</a:t>
            </a:r>
          </a:p>
          <a:p>
            <a:r>
              <a:rPr lang="ko-KR" altLang="en-US" b="1" dirty="0" err="1"/>
              <a:t>strip</a:t>
            </a:r>
            <a:r>
              <a:rPr lang="ko-KR" altLang="en-US" b="1" dirty="0"/>
              <a:t>('</a:t>
            </a:r>
            <a:r>
              <a:rPr lang="ko-KR" altLang="en-US" b="1" dirty="0" err="1"/>
              <a:t>삭제할문자들</a:t>
            </a:r>
            <a:r>
              <a:rPr lang="ko-KR" altLang="en-US" b="1" dirty="0"/>
              <a:t>')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23ED20-FAD5-48CB-86AD-D406A91C8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65" y="2950010"/>
            <a:ext cx="8883870" cy="30215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98FAF5B-BE05-46AB-A141-6C0D4169F64E}"/>
              </a:ext>
            </a:extLst>
          </p:cNvPr>
          <p:cNvSpPr/>
          <p:nvPr/>
        </p:nvSpPr>
        <p:spPr>
          <a:xfrm>
            <a:off x="9494599" y="3311739"/>
            <a:ext cx="1043336" cy="521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A4048-323E-4D03-A9AA-EFFF5FD16F1A}"/>
              </a:ext>
            </a:extLst>
          </p:cNvPr>
          <p:cNvSpPr txBox="1"/>
          <p:nvPr/>
        </p:nvSpPr>
        <p:spPr>
          <a:xfrm>
            <a:off x="10534212" y="346356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삭제할 문자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2E33C3-138E-4FDC-B07A-06976840DA48}"/>
              </a:ext>
            </a:extLst>
          </p:cNvPr>
          <p:cNvSpPr/>
          <p:nvPr/>
        </p:nvSpPr>
        <p:spPr>
          <a:xfrm>
            <a:off x="3482301" y="3387544"/>
            <a:ext cx="487995" cy="39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F2A21-B865-40B7-9BA5-21F9CB5023FD}"/>
              </a:ext>
            </a:extLst>
          </p:cNvPr>
          <p:cNvSpPr txBox="1"/>
          <p:nvPr/>
        </p:nvSpPr>
        <p:spPr>
          <a:xfrm>
            <a:off x="6964602" y="304071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삭제할 문자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8C3226-66AC-41A1-98B7-C15195DDB079}"/>
              </a:ext>
            </a:extLst>
          </p:cNvPr>
          <p:cNvSpPr/>
          <p:nvPr/>
        </p:nvSpPr>
        <p:spPr>
          <a:xfrm>
            <a:off x="7940593" y="3387544"/>
            <a:ext cx="350599" cy="39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FB12C9-B8F7-4001-BC4E-D52DC4526AC5}"/>
              </a:ext>
            </a:extLst>
          </p:cNvPr>
          <p:cNvSpPr/>
          <p:nvPr/>
        </p:nvSpPr>
        <p:spPr>
          <a:xfrm>
            <a:off x="8291192" y="3349641"/>
            <a:ext cx="217940" cy="48325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D27BE6-BB5C-46A5-A2B8-E06197F5CE8A}"/>
              </a:ext>
            </a:extLst>
          </p:cNvPr>
          <p:cNvSpPr txBox="1"/>
          <p:nvPr/>
        </p:nvSpPr>
        <p:spPr>
          <a:xfrm>
            <a:off x="4364133" y="2500963"/>
            <a:ext cx="715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삭제하지 못하는 문자가 끝에 먼저 있으면 삭제할 문자 삭제 불가능</a:t>
            </a:r>
            <a:endParaRPr lang="ko-KR" altLang="en-US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9E93D3B-6285-4DCC-92E7-DB93CB45F1C3}"/>
              </a:ext>
            </a:extLst>
          </p:cNvPr>
          <p:cNvCxnSpPr/>
          <p:nvPr/>
        </p:nvCxnSpPr>
        <p:spPr>
          <a:xfrm>
            <a:off x="8400162" y="2837100"/>
            <a:ext cx="0" cy="55044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6D085E-36BF-437D-8A72-0790FFD79C18}"/>
              </a:ext>
            </a:extLst>
          </p:cNvPr>
          <p:cNvSpPr txBox="1"/>
          <p:nvPr/>
        </p:nvSpPr>
        <p:spPr>
          <a:xfrm>
            <a:off x="8185966" y="37855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공백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B2D819-7791-4731-91F4-F0FD389D35A7}"/>
              </a:ext>
            </a:extLst>
          </p:cNvPr>
          <p:cNvCxnSpPr/>
          <p:nvPr/>
        </p:nvCxnSpPr>
        <p:spPr>
          <a:xfrm flipH="1">
            <a:off x="6035988" y="3885016"/>
            <a:ext cx="2079904" cy="176247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002396-5819-4F9A-BEA7-E43D5A2140AC}"/>
              </a:ext>
            </a:extLst>
          </p:cNvPr>
          <p:cNvSpPr txBox="1"/>
          <p:nvPr/>
        </p:nvSpPr>
        <p:spPr>
          <a:xfrm>
            <a:off x="5424808" y="595486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삭제 불가능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3606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632</Words>
  <Application>Microsoft Office PowerPoint</Application>
  <PresentationFormat>와이드스크린</PresentationFormat>
  <Paragraphs>101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arvoregular</vt:lpstr>
      <vt:lpstr>맑은 고딕</vt:lpstr>
      <vt:lpstr>Arial</vt:lpstr>
      <vt:lpstr>Office 테마</vt:lpstr>
      <vt:lpstr>Python</vt:lpstr>
      <vt:lpstr>문자열 응용하기</vt:lpstr>
      <vt:lpstr>문자열 응용하기</vt:lpstr>
      <vt:lpstr>문자열 응용하기</vt:lpstr>
      <vt:lpstr>문자열 응용하기</vt:lpstr>
      <vt:lpstr>문자열 응용하기</vt:lpstr>
      <vt:lpstr>문자열 응용하기</vt:lpstr>
      <vt:lpstr>문자열 응용하기</vt:lpstr>
      <vt:lpstr>문자열 응용하기</vt:lpstr>
      <vt:lpstr>문자열 응용하기</vt:lpstr>
      <vt:lpstr>문자열 응용하기</vt:lpstr>
      <vt:lpstr>문자열 응용하기</vt:lpstr>
      <vt:lpstr>문자열 응용하기</vt:lpstr>
      <vt:lpstr>문자열 응용하기</vt:lpstr>
      <vt:lpstr>문자열 응용하기</vt:lpstr>
      <vt:lpstr>문자열 응용하기</vt:lpstr>
      <vt:lpstr>문자열 응용하기</vt:lpstr>
      <vt:lpstr>문자열 응용하기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151</cp:revision>
  <dcterms:created xsi:type="dcterms:W3CDTF">2020-01-22T08:01:27Z</dcterms:created>
  <dcterms:modified xsi:type="dcterms:W3CDTF">2020-01-22T09:43:30Z</dcterms:modified>
</cp:coreProperties>
</file>