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0CCD4-DBBE-42DA-81E2-84FBD41E6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166D92-34D9-4579-BFCE-5787A27D9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8EF93-449F-4997-A447-9E7A409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B54C-E758-4FCA-9BE9-E878AFFD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1478A-C883-46C9-A95E-592A4BBA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8164-F049-4A53-BA42-B77FF58A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CBC36-A206-4248-8877-DEFCBFC3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36699-90CF-4A05-AFB2-D1DE1EBC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25D0D-1F2C-4104-9CB9-026D15CD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68FC7-1FB0-45F4-810C-7137B437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B93CCE-9F1A-4BE9-AF95-29B0C3F8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944C5-6B60-4491-B8C3-FAA471E0C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7B0D5-D063-4EC5-80E1-3FD24471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8DFFD-22A1-4FD1-B76C-ABCB5B3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17BD2-0338-49D1-8140-6F6B1C48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6D437-9D11-4E19-8C60-1F7E75D9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829D8-D2E3-4AD5-AF85-39CE2630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BEFF9-1A18-4BED-AFB1-DF91EE35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3B90A-6D68-40FE-8430-991EFCB1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BA7B7-A66A-4EAC-A121-DF507373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AED42-7A81-467F-9463-FDC0F540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6B375-8CC0-44E4-9681-5D980AB6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F103A-A945-4F88-B444-5450E38C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BAD3A-1E48-42CA-8C5F-3491E362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BA052-D097-4367-B5FE-A48400D0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8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5CBFF-BB93-40B4-B90E-5B17002E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B623A-0381-42C8-8C56-2B8817C3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6717CB-4E0B-43D1-9252-DDB4823E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9B71D-006C-41AE-96B6-04776F39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D9946-0BE3-4E05-8757-272E708B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B1F6F-A39C-49E8-A207-4122B00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5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49351-82D8-4DDD-8894-28623360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D40FF-233F-420B-A898-E860B5F4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C9776-A9E3-4B48-8B8D-C46C3E7C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785B85-70F8-4B18-91DA-1F1F209F9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29043D-17DD-434D-B2EA-FE45902FD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C0A2D8-8C56-4028-9D26-4CB3B16D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4F7E51-32E7-4C5D-89FC-39FA18A8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1C82D6-3692-4E5C-AA4B-56851C56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1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DE59-EFBD-4E5A-B3FD-80D32026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683E2B-DA5E-415C-9282-40BCA5EC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301F6-F2EC-431A-AF77-C4A29829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E545A-5D57-4FD5-B26D-383CAC6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6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310231-E8FB-41C1-8B1B-70957D90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2E8CE-B5D4-4FC5-A2CC-167108CD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DDE7D0-5665-46F8-943A-613490B5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CE44E-E84E-4E78-A2E9-A3EABD3A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88F00-7022-4E1B-B5E3-8C242465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030991-18E0-423A-BF26-73620E69B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9368C-EFE1-4250-B3A2-8E3FE26C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4516D-EFF8-4255-AEE6-B9A35EB8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670BB-0BA5-414C-AC5A-77545DFE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8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466D-0F84-40AD-B678-B24DE48F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7431D-8179-4FAD-9C9E-A400AC0FA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9F4C4-F869-47F1-8AE1-A3C82E0E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99777-C283-4DE9-993C-5941E98F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939F4-9562-4E5E-BD3A-62B52B83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D3094-89A6-4F6A-9C7C-04FB922B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18E632-9904-4295-81D3-23A25AA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B9A21-1D8F-469D-8117-398102A9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D7D6-B103-49AA-AD67-AA9FB4A91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4D65-B55B-4D10-B16A-1E9A725251EF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9ECEA-DE57-46A6-A9D6-B89637CF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321FB-E59D-4C57-B61E-24AC13D00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ECC6-0F26-4E03-B60C-BA0793C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3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4D49-65BE-41D4-BA5E-81D897045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92D4C7-4BAD-4FBE-BC70-8F6F5678D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7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F32DC-49DB-42B3-906A-9DCDC3A0AE27}"/>
              </a:ext>
            </a:extLst>
          </p:cNvPr>
          <p:cNvSpPr/>
          <p:nvPr/>
        </p:nvSpPr>
        <p:spPr>
          <a:xfrm>
            <a:off x="838200" y="1321356"/>
            <a:ext cx="3978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format</a:t>
            </a:r>
            <a:r>
              <a:rPr lang="ko-KR" altLang="en-US" b="1" dirty="0"/>
              <a:t> 메서드에서 인덱스 생략하기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982755-09C4-4B8A-9427-BB2FB1AF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58" y="2309498"/>
            <a:ext cx="10117883" cy="32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149FBF-D7D4-415B-886B-F871864D7AD7}"/>
              </a:ext>
            </a:extLst>
          </p:cNvPr>
          <p:cNvSpPr/>
          <p:nvPr/>
        </p:nvSpPr>
        <p:spPr>
          <a:xfrm>
            <a:off x="838200" y="1321356"/>
            <a:ext cx="503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format</a:t>
            </a:r>
            <a:r>
              <a:rPr lang="ko-KR" altLang="en-US" b="1" dirty="0"/>
              <a:t> 메서드에서 인덱스 대신 이름 지정하기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C3922-4841-41E8-8CA4-729E2ED3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7" y="2836432"/>
            <a:ext cx="10714566" cy="25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F74B92-EAE8-4407-B02A-AC51646E53AA}"/>
              </a:ext>
            </a:extLst>
          </p:cNvPr>
          <p:cNvSpPr/>
          <p:nvPr/>
        </p:nvSpPr>
        <p:spPr>
          <a:xfrm>
            <a:off x="838200" y="1321356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</a:t>
            </a:r>
            <a:r>
              <a:rPr lang="ko-KR" altLang="en-US" b="1" dirty="0" err="1"/>
              <a:t>포매팅에</a:t>
            </a:r>
            <a:r>
              <a:rPr lang="ko-KR" altLang="en-US" b="1" dirty="0"/>
              <a:t> 변수를 그대로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8A4BD-9AC0-43E2-A335-C93BE457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42" y="2462484"/>
            <a:ext cx="7557916" cy="36700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C318EF-F36B-4956-824E-F17A225900A4}"/>
              </a:ext>
            </a:extLst>
          </p:cNvPr>
          <p:cNvSpPr/>
          <p:nvPr/>
        </p:nvSpPr>
        <p:spPr>
          <a:xfrm>
            <a:off x="2134730" y="2031220"/>
            <a:ext cx="626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 문자열 앞에 </a:t>
            </a:r>
            <a:r>
              <a:rPr lang="ko-KR" altLang="en-US" b="1" dirty="0" err="1"/>
              <a:t>포매팅</a:t>
            </a:r>
            <a:r>
              <a:rPr lang="ko-KR" altLang="en-US" b="1" dirty="0"/>
              <a:t>(</a:t>
            </a:r>
            <a:r>
              <a:rPr lang="ko-KR" altLang="en-US" b="1" dirty="0" err="1"/>
              <a:t>formatting</a:t>
            </a:r>
            <a:r>
              <a:rPr lang="ko-KR" altLang="en-US" b="1" dirty="0"/>
              <a:t>)이라는 뜻으로 </a:t>
            </a:r>
            <a:r>
              <a:rPr lang="ko-KR" altLang="en-US" b="1" dirty="0" err="1"/>
              <a:t>f를</a:t>
            </a:r>
            <a:r>
              <a:rPr lang="ko-KR" altLang="en-US" b="1" dirty="0"/>
              <a:t> 붙인다</a:t>
            </a:r>
          </a:p>
        </p:txBody>
      </p:sp>
    </p:spTree>
    <p:extLst>
      <p:ext uri="{BB962C8B-B14F-4D97-AF65-F5344CB8AC3E}">
        <p14:creationId xmlns:p14="http://schemas.microsoft.com/office/powerpoint/2010/main" val="274715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3C30C0-6FD1-4508-92B1-A06668511575}"/>
              </a:ext>
            </a:extLst>
          </p:cNvPr>
          <p:cNvSpPr/>
          <p:nvPr/>
        </p:nvSpPr>
        <p:spPr>
          <a:xfrm>
            <a:off x="1246048" y="4314820"/>
            <a:ext cx="3150653" cy="23984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582F40-35AB-453B-BBEF-CB42804CBE73}"/>
              </a:ext>
            </a:extLst>
          </p:cNvPr>
          <p:cNvSpPr/>
          <p:nvPr/>
        </p:nvSpPr>
        <p:spPr>
          <a:xfrm>
            <a:off x="1246048" y="1781751"/>
            <a:ext cx="3150653" cy="23984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682AA7-384B-48E8-8CF4-4ABD0D611AA1}"/>
              </a:ext>
            </a:extLst>
          </p:cNvPr>
          <p:cNvSpPr/>
          <p:nvPr/>
        </p:nvSpPr>
        <p:spPr>
          <a:xfrm>
            <a:off x="838200" y="1321356"/>
            <a:ext cx="3716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format</a:t>
            </a:r>
            <a:r>
              <a:rPr lang="ko-KR" altLang="en-US" b="1" dirty="0"/>
              <a:t> 메서드로 문자열 정렬하기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310EEF-C7D7-4F88-99F3-E0DCDE65F2C1}"/>
              </a:ext>
            </a:extLst>
          </p:cNvPr>
          <p:cNvSpPr/>
          <p:nvPr/>
        </p:nvSpPr>
        <p:spPr>
          <a:xfrm>
            <a:off x="1459232" y="1781752"/>
            <a:ext cx="2689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{인덱스:&lt;길이}'.</a:t>
            </a:r>
            <a:r>
              <a:rPr lang="ko-KR" altLang="en-US" sz="1600" b="1" dirty="0" err="1"/>
              <a:t>format</a:t>
            </a:r>
            <a:r>
              <a:rPr lang="ko-KR" altLang="en-US" sz="1600" b="1" dirty="0"/>
              <a:t>(값)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E3469B-1959-46B2-8064-F0D225D4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34" y="2135695"/>
            <a:ext cx="2919434" cy="1452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C4646C-B7FF-4D21-B01F-2E8D4E774CB3}"/>
              </a:ext>
            </a:extLst>
          </p:cNvPr>
          <p:cNvSpPr txBox="1"/>
          <p:nvPr/>
        </p:nvSpPr>
        <p:spPr>
          <a:xfrm>
            <a:off x="2305481" y="356911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왼쪽 정렬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23F7C1-7A3C-4BE9-87DA-433757B7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30" y="4696656"/>
            <a:ext cx="2838471" cy="14192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E356D1-2001-47D7-B81F-FDA67B5E3FFF}"/>
              </a:ext>
            </a:extLst>
          </p:cNvPr>
          <p:cNvSpPr/>
          <p:nvPr/>
        </p:nvSpPr>
        <p:spPr>
          <a:xfrm>
            <a:off x="1459230" y="4336294"/>
            <a:ext cx="2689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{인덱스: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길이}'.</a:t>
            </a:r>
            <a:r>
              <a:rPr lang="ko-KR" altLang="en-US" sz="1600" b="1" dirty="0" err="1"/>
              <a:t>format</a:t>
            </a:r>
            <a:r>
              <a:rPr lang="ko-KR" altLang="en-US" sz="1600" b="1" dirty="0"/>
              <a:t>(값)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6DECE-081C-4078-AB2B-B54359F7F367}"/>
              </a:ext>
            </a:extLst>
          </p:cNvPr>
          <p:cNvSpPr txBox="1"/>
          <p:nvPr/>
        </p:nvSpPr>
        <p:spPr>
          <a:xfrm>
            <a:off x="2162402" y="611589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오른쪽 정렬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7EFC56-A2EC-40D3-97E6-E9C3EB070985}"/>
              </a:ext>
            </a:extLst>
          </p:cNvPr>
          <p:cNvSpPr/>
          <p:nvPr/>
        </p:nvSpPr>
        <p:spPr>
          <a:xfrm>
            <a:off x="1818562" y="3841679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부등호 방향이 왼쪽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301F8E-BF59-42E2-9155-7D906D675CF9}"/>
              </a:ext>
            </a:extLst>
          </p:cNvPr>
          <p:cNvSpPr/>
          <p:nvPr/>
        </p:nvSpPr>
        <p:spPr>
          <a:xfrm>
            <a:off x="1715965" y="6374747"/>
            <a:ext cx="2175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부등호 방향이 오른쪽</a:t>
            </a:r>
          </a:p>
        </p:txBody>
      </p:sp>
      <p:pic>
        <p:nvPicPr>
          <p:cNvPr id="3074" name="Picture 2" descr="https://dojang.io/pluginfile.php/13716/mod_page/content/5/024007.png">
            <a:extLst>
              <a:ext uri="{FF2B5EF4-FFF2-40B4-BE49-F238E27FC236}">
                <a16:creationId xmlns:a16="http://schemas.microsoft.com/office/drawing/2014/main" id="{6441EF8A-5BF3-451C-875B-DF3054B5B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35233" r="12107" b="38929"/>
          <a:stretch/>
        </p:blipFill>
        <p:spPr bwMode="auto">
          <a:xfrm>
            <a:off x="5317648" y="2181823"/>
            <a:ext cx="6166837" cy="15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12C117E-4F8C-4305-B1E3-338319700DB9}"/>
              </a:ext>
            </a:extLst>
          </p:cNvPr>
          <p:cNvSpPr/>
          <p:nvPr/>
        </p:nvSpPr>
        <p:spPr>
          <a:xfrm>
            <a:off x="4693604" y="2738674"/>
            <a:ext cx="470624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https://dojang.io/pluginfile.php/13716/mod_page/content/5/024008.png">
            <a:extLst>
              <a:ext uri="{FF2B5EF4-FFF2-40B4-BE49-F238E27FC236}">
                <a16:creationId xmlns:a16="http://schemas.microsoft.com/office/drawing/2014/main" id="{28B9BB7A-D705-4AF0-8B8E-45C59C3A2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9" t="34404" r="12521" b="38728"/>
          <a:stretch/>
        </p:blipFill>
        <p:spPr bwMode="auto">
          <a:xfrm>
            <a:off x="5451880" y="4493612"/>
            <a:ext cx="6032605" cy="16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41EDB08-D7E4-469D-BEAD-0040099EF8B3}"/>
              </a:ext>
            </a:extLst>
          </p:cNvPr>
          <p:cNvSpPr/>
          <p:nvPr/>
        </p:nvSpPr>
        <p:spPr>
          <a:xfrm>
            <a:off x="4693604" y="5079159"/>
            <a:ext cx="470624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51EBB2-8300-4BF0-9438-8D6250208702}"/>
              </a:ext>
            </a:extLst>
          </p:cNvPr>
          <p:cNvSpPr/>
          <p:nvPr/>
        </p:nvSpPr>
        <p:spPr>
          <a:xfrm>
            <a:off x="838200" y="1321356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숫자 개수 맞추기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2CED7C-BDB2-4B58-B0F6-3CB3B3029C61}"/>
              </a:ext>
            </a:extLst>
          </p:cNvPr>
          <p:cNvSpPr/>
          <p:nvPr/>
        </p:nvSpPr>
        <p:spPr>
          <a:xfrm>
            <a:off x="838200" y="1832463"/>
            <a:ext cx="5812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정수와 실수 앞에 0을 넣어서 숫자 개수를 맞추는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B707B5-7607-41AE-925F-B2B2C5AB5743}"/>
              </a:ext>
            </a:extLst>
          </p:cNvPr>
          <p:cNvSpPr/>
          <p:nvPr/>
        </p:nvSpPr>
        <p:spPr>
          <a:xfrm>
            <a:off x="838199" y="2394739"/>
            <a:ext cx="10063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%d</a:t>
            </a:r>
            <a:r>
              <a:rPr lang="ko-KR" altLang="en-US"/>
              <a:t>는 다음과 같이 </a:t>
            </a:r>
            <a:r>
              <a:rPr lang="ko-KR" altLang="en-US" b="1"/>
              <a:t>%와 d 사이에 0과 숫자 개수를 넣어주면 자릿수에 맞춰서 앞에 0</a:t>
            </a:r>
            <a:r>
              <a:rPr lang="ko-KR" altLang="en-US"/>
              <a:t>이 들어간다</a:t>
            </a:r>
          </a:p>
          <a:p>
            <a:r>
              <a:rPr lang="ko-KR" altLang="en-US"/>
              <a:t> </a:t>
            </a:r>
            <a:r>
              <a:rPr lang="ko-KR" altLang="en-US" b="1"/>
              <a:t>%03d</a:t>
            </a:r>
            <a:r>
              <a:rPr lang="ko-KR" altLang="en-US"/>
              <a:t>로 지정하면 </a:t>
            </a:r>
            <a:r>
              <a:rPr lang="ko-KR" altLang="en-US" b="1"/>
              <a:t>1은 '001', 35는 '035'</a:t>
            </a:r>
            <a:r>
              <a:rPr lang="ko-KR" altLang="en-US"/>
              <a:t>가 된다.</a:t>
            </a:r>
          </a:p>
          <a:p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'%0개수d' % 숫자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'{인덱스:0개수d'}'.format(숫자)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E7B725-CD6C-4EEA-897B-C81AC1D4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94" y="3951303"/>
            <a:ext cx="4276246" cy="23452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797700-A944-44A5-A466-23AC92B01A7D}"/>
              </a:ext>
            </a:extLst>
          </p:cNvPr>
          <p:cNvSpPr/>
          <p:nvPr/>
        </p:nvSpPr>
        <p:spPr>
          <a:xfrm>
            <a:off x="5869965" y="3225736"/>
            <a:ext cx="4565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'%0개수.자릿수f' % 숫자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'{인덱스:0개수.자릿수f'}.</a:t>
            </a:r>
            <a:r>
              <a:rPr lang="ko-KR" altLang="en-US" b="1" dirty="0" err="1"/>
              <a:t>format</a:t>
            </a:r>
            <a:r>
              <a:rPr lang="ko-KR" altLang="en-US" b="1" dirty="0"/>
              <a:t>(숫자)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DF32CD-991C-477C-AAED-A963FD9E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83" y="3951303"/>
            <a:ext cx="4237439" cy="23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pic>
        <p:nvPicPr>
          <p:cNvPr id="4098" name="Picture 2" descr="https://dojang.io/pluginfile.php/13716/mod_page/content/5/024009.png">
            <a:extLst>
              <a:ext uri="{FF2B5EF4-FFF2-40B4-BE49-F238E27FC236}">
                <a16:creationId xmlns:a16="http://schemas.microsoft.com/office/drawing/2014/main" id="{B9F08425-E72B-4816-AC62-49BE734BB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33851" r="14490" b="38308"/>
          <a:stretch/>
        </p:blipFill>
        <p:spPr bwMode="auto">
          <a:xfrm>
            <a:off x="2316797" y="4583532"/>
            <a:ext cx="7353103" cy="19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1F1DEC-0DD2-4783-88F0-E9E98150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6" y="1913366"/>
            <a:ext cx="4237439" cy="23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74E771-72D9-45F4-A672-4E87CEBF9BC1}"/>
              </a:ext>
            </a:extLst>
          </p:cNvPr>
          <p:cNvSpPr/>
          <p:nvPr/>
        </p:nvSpPr>
        <p:spPr>
          <a:xfrm>
            <a:off x="838200" y="1321356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채우기와 정렬을 조합해서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09B26-DB2F-448B-827B-4082DD030CD5}"/>
              </a:ext>
            </a:extLst>
          </p:cNvPr>
          <p:cNvSpPr/>
          <p:nvPr/>
        </p:nvSpPr>
        <p:spPr>
          <a:xfrm>
            <a:off x="2166079" y="2178324"/>
            <a:ext cx="785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'{인덱스:[[채우기]정렬][길이][.자릿수][자료형]}'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F68E8-291B-4D75-95ED-38DD01F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43" y="3429000"/>
            <a:ext cx="4837690" cy="2382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304B53-26F2-4222-93F9-888D3EE6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86" y="3373726"/>
            <a:ext cx="4842832" cy="243777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0557D2-335B-42C8-8A7F-E78F6FACAD57}"/>
              </a:ext>
            </a:extLst>
          </p:cNvPr>
          <p:cNvCxnSpPr/>
          <p:nvPr/>
        </p:nvCxnSpPr>
        <p:spPr>
          <a:xfrm flipH="1">
            <a:off x="3117488" y="2646919"/>
            <a:ext cx="1217621" cy="11812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4A26AD-4672-4AEE-8AF1-1FC1E2DBF1C7}"/>
              </a:ext>
            </a:extLst>
          </p:cNvPr>
          <p:cNvCxnSpPr/>
          <p:nvPr/>
        </p:nvCxnSpPr>
        <p:spPr>
          <a:xfrm>
            <a:off x="4335109" y="2646919"/>
            <a:ext cx="4050839" cy="117650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BCBB90-E173-4C55-953B-F5929DB4631F}"/>
              </a:ext>
            </a:extLst>
          </p:cNvPr>
          <p:cNvCxnSpPr/>
          <p:nvPr/>
        </p:nvCxnSpPr>
        <p:spPr>
          <a:xfrm flipH="1">
            <a:off x="2784406" y="2646919"/>
            <a:ext cx="233588" cy="1181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4C7DE1-AAC1-47FA-9632-61348170CCEA}"/>
              </a:ext>
            </a:extLst>
          </p:cNvPr>
          <p:cNvCxnSpPr/>
          <p:nvPr/>
        </p:nvCxnSpPr>
        <p:spPr>
          <a:xfrm>
            <a:off x="3027469" y="2646919"/>
            <a:ext cx="4988929" cy="117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5103ED-FB16-4E7A-BB74-B6D4F39BC4AE}"/>
              </a:ext>
            </a:extLst>
          </p:cNvPr>
          <p:cNvCxnSpPr/>
          <p:nvPr/>
        </p:nvCxnSpPr>
        <p:spPr>
          <a:xfrm flipH="1">
            <a:off x="3240672" y="2674232"/>
            <a:ext cx="2207825" cy="114919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4AF02C7-5931-4DC6-8903-5102EA6DE493}"/>
              </a:ext>
            </a:extLst>
          </p:cNvPr>
          <p:cNvCxnSpPr/>
          <p:nvPr/>
        </p:nvCxnSpPr>
        <p:spPr>
          <a:xfrm>
            <a:off x="5453235" y="2687888"/>
            <a:ext cx="3041683" cy="11355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158DBF-B49D-4154-840D-16C1000715CE}"/>
              </a:ext>
            </a:extLst>
          </p:cNvPr>
          <p:cNvCxnSpPr/>
          <p:nvPr/>
        </p:nvCxnSpPr>
        <p:spPr>
          <a:xfrm flipH="1">
            <a:off x="3444398" y="2669494"/>
            <a:ext cx="2916130" cy="1181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2D1B6C-190C-496C-8FC7-30E4F0244891}"/>
              </a:ext>
            </a:extLst>
          </p:cNvPr>
          <p:cNvCxnSpPr/>
          <p:nvPr/>
        </p:nvCxnSpPr>
        <p:spPr>
          <a:xfrm>
            <a:off x="6360528" y="2671863"/>
            <a:ext cx="2392105" cy="1151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C478ED0-5CED-4AD6-A200-3FB9BDF30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525" y="6224657"/>
            <a:ext cx="3151493" cy="5180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3D3603-CF9A-4FFE-95B1-83DD9B604707}"/>
              </a:ext>
            </a:extLst>
          </p:cNvPr>
          <p:cNvSpPr txBox="1"/>
          <p:nvPr/>
        </p:nvSpPr>
        <p:spPr>
          <a:xfrm>
            <a:off x="7286773" y="63082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추가 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691075-804B-4C67-8283-6C67BB4E992B}"/>
              </a:ext>
            </a:extLst>
          </p:cNvPr>
          <p:cNvCxnSpPr/>
          <p:nvPr/>
        </p:nvCxnSpPr>
        <p:spPr>
          <a:xfrm>
            <a:off x="3027469" y="2669494"/>
            <a:ext cx="5467449" cy="3660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E35653A-63FD-4C3E-B431-FDE9F5582901}"/>
              </a:ext>
            </a:extLst>
          </p:cNvPr>
          <p:cNvCxnSpPr/>
          <p:nvPr/>
        </p:nvCxnSpPr>
        <p:spPr>
          <a:xfrm>
            <a:off x="4344584" y="2687888"/>
            <a:ext cx="4458293" cy="36418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07B3427-7FA8-4AD7-A35D-4AFBBEA1F9F1}"/>
              </a:ext>
            </a:extLst>
          </p:cNvPr>
          <p:cNvCxnSpPr/>
          <p:nvPr/>
        </p:nvCxnSpPr>
        <p:spPr>
          <a:xfrm>
            <a:off x="6360528" y="2687888"/>
            <a:ext cx="2603435" cy="3620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8672E8-5FD6-435A-BBE3-3D1218FF68CB}"/>
              </a:ext>
            </a:extLst>
          </p:cNvPr>
          <p:cNvCxnSpPr/>
          <p:nvPr/>
        </p:nvCxnSpPr>
        <p:spPr>
          <a:xfrm>
            <a:off x="9040371" y="2724119"/>
            <a:ext cx="139850" cy="35840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4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8E451-32AA-42EE-B1CE-44DE57E62D6A}"/>
              </a:ext>
            </a:extLst>
          </p:cNvPr>
          <p:cNvSpPr/>
          <p:nvPr/>
        </p:nvSpPr>
        <p:spPr>
          <a:xfrm>
            <a:off x="838200" y="132135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금액에서 천단위로 콤마 넣기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1F2671-7065-47D5-89B6-3CF45D170225}"/>
              </a:ext>
            </a:extLst>
          </p:cNvPr>
          <p:cNvSpPr/>
          <p:nvPr/>
        </p:nvSpPr>
        <p:spPr>
          <a:xfrm>
            <a:off x="838200" y="2538399"/>
            <a:ext cx="18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format</a:t>
            </a:r>
            <a:r>
              <a:rPr lang="ko-KR" altLang="en-US" b="1" dirty="0"/>
              <a:t>(숫자, ',')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31C40-BCBF-4E99-9ED9-7D3A7425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66" y="2989413"/>
            <a:ext cx="5130106" cy="2582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2554B-3568-44C2-A4A1-4FDABB0C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861" y="2989414"/>
            <a:ext cx="5199546" cy="2582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FC67B7-F702-4376-8D2B-1D935E77062E}"/>
              </a:ext>
            </a:extLst>
          </p:cNvPr>
          <p:cNvSpPr/>
          <p:nvPr/>
        </p:nvSpPr>
        <p:spPr>
          <a:xfrm>
            <a:off x="6362503" y="2538399"/>
            <a:ext cx="191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{:,}.</a:t>
            </a:r>
            <a:r>
              <a:rPr lang="ko-KR" altLang="en-US" b="1" dirty="0" err="1"/>
              <a:t>format</a:t>
            </a:r>
            <a:r>
              <a:rPr lang="ko-KR" altLang="en-US" b="1" dirty="0"/>
              <a:t>(숫자)</a:t>
            </a:r>
          </a:p>
        </p:txBody>
      </p:sp>
    </p:spTree>
    <p:extLst>
      <p:ext uri="{BB962C8B-B14F-4D97-AF65-F5344CB8AC3E}">
        <p14:creationId xmlns:p14="http://schemas.microsoft.com/office/powerpoint/2010/main" val="421650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47CDFC-AB90-4410-A4E2-D90B36F69623}"/>
              </a:ext>
            </a:extLst>
          </p:cNvPr>
          <p:cNvSpPr/>
          <p:nvPr/>
        </p:nvSpPr>
        <p:spPr>
          <a:xfrm>
            <a:off x="966243" y="2721114"/>
            <a:ext cx="102595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/>
              <a:t>“%[</a:t>
            </a:r>
            <a:r>
              <a:rPr lang="ko-KR" altLang="en-US" sz="4000" b="1" dirty="0"/>
              <a:t>채우기</a:t>
            </a:r>
            <a:r>
              <a:rPr lang="en-US" altLang="ko-KR" sz="4000" b="1" dirty="0"/>
              <a:t>][</a:t>
            </a:r>
            <a:r>
              <a:rPr lang="ko-KR" altLang="en-US" sz="4000" b="1" dirty="0" err="1"/>
              <a:t>자리수</a:t>
            </a:r>
            <a:r>
              <a:rPr lang="en-US" altLang="ko-KR" sz="4000" b="1" dirty="0"/>
              <a:t>][</a:t>
            </a:r>
            <a:r>
              <a:rPr lang="ko-KR" altLang="en-US" sz="4000" b="1" dirty="0"/>
              <a:t>소수점</a:t>
            </a:r>
            <a:r>
              <a:rPr lang="en-US" altLang="ko-KR" sz="4000" b="1" dirty="0"/>
              <a:t>][</a:t>
            </a:r>
            <a:r>
              <a:rPr lang="ko-KR" altLang="en-US" sz="4000" b="1" dirty="0"/>
              <a:t>자료형</a:t>
            </a:r>
            <a:r>
              <a:rPr lang="en-US" altLang="ko-KR" sz="4000" b="1" dirty="0"/>
              <a:t>]” %(</a:t>
            </a:r>
            <a:r>
              <a:rPr lang="ko-KR" altLang="en-US" sz="4000" b="1" dirty="0"/>
              <a:t>값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461461-5F94-44D5-8AC9-BBC1AE0DD649}"/>
              </a:ext>
            </a:extLst>
          </p:cNvPr>
          <p:cNvSpPr/>
          <p:nvPr/>
        </p:nvSpPr>
        <p:spPr>
          <a:xfrm>
            <a:off x="838200" y="1321356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서식 지정자 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D30D9-A25D-4315-B17F-06636422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92" y="3610874"/>
            <a:ext cx="9454216" cy="12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1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74E771-72D9-45F4-A672-4E87CEBF9BC1}"/>
              </a:ext>
            </a:extLst>
          </p:cNvPr>
          <p:cNvSpPr/>
          <p:nvPr/>
        </p:nvSpPr>
        <p:spPr>
          <a:xfrm>
            <a:off x="838200" y="132135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포매팅</a:t>
            </a:r>
            <a:r>
              <a:rPr lang="ko-KR" altLang="en-US" b="1" dirty="0">
                <a:solidFill>
                  <a:srgbClr val="FF0000"/>
                </a:solidFill>
              </a:rPr>
              <a:t> 정리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09B26-DB2F-448B-827B-4082DD030CD5}"/>
              </a:ext>
            </a:extLst>
          </p:cNvPr>
          <p:cNvSpPr/>
          <p:nvPr/>
        </p:nvSpPr>
        <p:spPr>
          <a:xfrm>
            <a:off x="2166079" y="2178324"/>
            <a:ext cx="785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'{인덱스:[[채우기]정렬][길이][.자릿수][자료형]}'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F68E8-291B-4D75-95ED-38DD01F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43" y="3429000"/>
            <a:ext cx="4837690" cy="2382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304B53-26F2-4222-93F9-888D3EE6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86" y="3373726"/>
            <a:ext cx="4842832" cy="243777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0557D2-335B-42C8-8A7F-E78F6FACAD57}"/>
              </a:ext>
            </a:extLst>
          </p:cNvPr>
          <p:cNvCxnSpPr/>
          <p:nvPr/>
        </p:nvCxnSpPr>
        <p:spPr>
          <a:xfrm flipH="1">
            <a:off x="3117488" y="2646919"/>
            <a:ext cx="1217621" cy="11812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4A26AD-4672-4AEE-8AF1-1FC1E2DBF1C7}"/>
              </a:ext>
            </a:extLst>
          </p:cNvPr>
          <p:cNvCxnSpPr/>
          <p:nvPr/>
        </p:nvCxnSpPr>
        <p:spPr>
          <a:xfrm>
            <a:off x="4335109" y="2646919"/>
            <a:ext cx="4050839" cy="117650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BCBB90-E173-4C55-953B-F5929DB4631F}"/>
              </a:ext>
            </a:extLst>
          </p:cNvPr>
          <p:cNvCxnSpPr/>
          <p:nvPr/>
        </p:nvCxnSpPr>
        <p:spPr>
          <a:xfrm flipH="1">
            <a:off x="2784406" y="2646919"/>
            <a:ext cx="233588" cy="1181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4C7DE1-AAC1-47FA-9632-61348170CCEA}"/>
              </a:ext>
            </a:extLst>
          </p:cNvPr>
          <p:cNvCxnSpPr/>
          <p:nvPr/>
        </p:nvCxnSpPr>
        <p:spPr>
          <a:xfrm>
            <a:off x="3027469" y="2646919"/>
            <a:ext cx="4988929" cy="1176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5103ED-FB16-4E7A-BB74-B6D4F39BC4AE}"/>
              </a:ext>
            </a:extLst>
          </p:cNvPr>
          <p:cNvCxnSpPr/>
          <p:nvPr/>
        </p:nvCxnSpPr>
        <p:spPr>
          <a:xfrm flipH="1">
            <a:off x="3240672" y="2674232"/>
            <a:ext cx="2207825" cy="114919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4AF02C7-5931-4DC6-8903-5102EA6DE493}"/>
              </a:ext>
            </a:extLst>
          </p:cNvPr>
          <p:cNvCxnSpPr/>
          <p:nvPr/>
        </p:nvCxnSpPr>
        <p:spPr>
          <a:xfrm>
            <a:off x="5453235" y="2687888"/>
            <a:ext cx="3041683" cy="11355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158DBF-B49D-4154-840D-16C1000715CE}"/>
              </a:ext>
            </a:extLst>
          </p:cNvPr>
          <p:cNvCxnSpPr/>
          <p:nvPr/>
        </p:nvCxnSpPr>
        <p:spPr>
          <a:xfrm flipH="1">
            <a:off x="3444398" y="2669494"/>
            <a:ext cx="2916130" cy="1181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2D1B6C-190C-496C-8FC7-30E4F0244891}"/>
              </a:ext>
            </a:extLst>
          </p:cNvPr>
          <p:cNvCxnSpPr/>
          <p:nvPr/>
        </p:nvCxnSpPr>
        <p:spPr>
          <a:xfrm>
            <a:off x="6360528" y="2671863"/>
            <a:ext cx="2392105" cy="1151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C478ED0-5CED-4AD6-A200-3FB9BDF30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525" y="6224657"/>
            <a:ext cx="3151493" cy="5180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3D3603-CF9A-4FFE-95B1-83DD9B604707}"/>
              </a:ext>
            </a:extLst>
          </p:cNvPr>
          <p:cNvSpPr txBox="1"/>
          <p:nvPr/>
        </p:nvSpPr>
        <p:spPr>
          <a:xfrm>
            <a:off x="7286773" y="63082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추가 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691075-804B-4C67-8283-6C67BB4E992B}"/>
              </a:ext>
            </a:extLst>
          </p:cNvPr>
          <p:cNvCxnSpPr/>
          <p:nvPr/>
        </p:nvCxnSpPr>
        <p:spPr>
          <a:xfrm>
            <a:off x="3027469" y="2669494"/>
            <a:ext cx="5467449" cy="3660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E35653A-63FD-4C3E-B431-FDE9F5582901}"/>
              </a:ext>
            </a:extLst>
          </p:cNvPr>
          <p:cNvCxnSpPr/>
          <p:nvPr/>
        </p:nvCxnSpPr>
        <p:spPr>
          <a:xfrm>
            <a:off x="4344584" y="2687888"/>
            <a:ext cx="4458293" cy="36418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07B3427-7FA8-4AD7-A35D-4AFBBEA1F9F1}"/>
              </a:ext>
            </a:extLst>
          </p:cNvPr>
          <p:cNvCxnSpPr/>
          <p:nvPr/>
        </p:nvCxnSpPr>
        <p:spPr>
          <a:xfrm>
            <a:off x="6360528" y="2687888"/>
            <a:ext cx="2603435" cy="3620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8672E8-5FD6-435A-BBE3-3D1218FF68CB}"/>
              </a:ext>
            </a:extLst>
          </p:cNvPr>
          <p:cNvCxnSpPr/>
          <p:nvPr/>
        </p:nvCxnSpPr>
        <p:spPr>
          <a:xfrm>
            <a:off x="9040371" y="2724119"/>
            <a:ext cx="139850" cy="35840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6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5106" cy="1325563"/>
          </a:xfrm>
        </p:spPr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7A5A0-EB7D-4C19-A562-589D5A7C53CA}"/>
              </a:ext>
            </a:extLst>
          </p:cNvPr>
          <p:cNvSpPr/>
          <p:nvPr/>
        </p:nvSpPr>
        <p:spPr>
          <a:xfrm>
            <a:off x="838200" y="1321356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서식 지정자로 문자열</a:t>
            </a:r>
            <a:r>
              <a:rPr lang="en-US" altLang="ko-KR" b="1" dirty="0"/>
              <a:t>, </a:t>
            </a:r>
            <a:r>
              <a:rPr lang="ko-KR" altLang="en-US" b="1" dirty="0"/>
              <a:t>숫자</a:t>
            </a:r>
            <a:r>
              <a:rPr lang="en-US" altLang="ko-KR" b="1" dirty="0"/>
              <a:t>, </a:t>
            </a:r>
            <a:r>
              <a:rPr lang="ko-KR" altLang="en-US" b="1" dirty="0"/>
              <a:t>소수점 표현하기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8AF9F-5EAF-4BAD-B67F-BB9300DE7630}"/>
              </a:ext>
            </a:extLst>
          </p:cNvPr>
          <p:cNvSpPr/>
          <p:nvPr/>
        </p:nvSpPr>
        <p:spPr>
          <a:xfrm>
            <a:off x="838199" y="1892952"/>
            <a:ext cx="7201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서식 지정자(</a:t>
            </a:r>
            <a:r>
              <a:rPr lang="ko-KR" altLang="en-US" b="1" dirty="0" err="1"/>
              <a:t>format</a:t>
            </a:r>
            <a:r>
              <a:rPr lang="ko-KR" altLang="en-US" b="1" dirty="0"/>
              <a:t> </a:t>
            </a:r>
            <a:r>
              <a:rPr lang="ko-KR" altLang="en-US" b="1" dirty="0" err="1"/>
              <a:t>specifier</a:t>
            </a:r>
            <a:r>
              <a:rPr lang="ko-KR" altLang="en-US" b="1" dirty="0"/>
              <a:t>)</a:t>
            </a:r>
            <a:r>
              <a:rPr lang="ko-KR" altLang="en-US" dirty="0"/>
              <a:t>로 문자열 중간에 다른 문자열을 넣기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FC5723-7B15-4308-9CDA-DDFA70A7DB10}"/>
              </a:ext>
            </a:extLst>
          </p:cNvPr>
          <p:cNvSpPr/>
          <p:nvPr/>
        </p:nvSpPr>
        <p:spPr>
          <a:xfrm>
            <a:off x="838199" y="3287187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'%</a:t>
            </a:r>
            <a:r>
              <a:rPr lang="ko-KR" altLang="en-US" b="1" dirty="0" err="1"/>
              <a:t>s</a:t>
            </a:r>
            <a:r>
              <a:rPr lang="ko-KR" altLang="en-US" b="1" dirty="0"/>
              <a:t>' % '문자열'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980D8B-8B80-4AE0-891F-5DD2A014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8" y="3861148"/>
            <a:ext cx="2824183" cy="14382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ED9020-D18F-42FC-92D7-3CD178A8105D}"/>
              </a:ext>
            </a:extLst>
          </p:cNvPr>
          <p:cNvSpPr/>
          <p:nvPr/>
        </p:nvSpPr>
        <p:spPr>
          <a:xfrm>
            <a:off x="838199" y="2180808"/>
            <a:ext cx="738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서식 지정자는 %</a:t>
            </a:r>
            <a:r>
              <a:rPr lang="ko-KR" altLang="en-US" dirty="0"/>
              <a:t>로 시작하고 자료형을 뜻하는 문자가 붙는다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64B9E8-A32D-4DFD-8896-4317E6EB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89" y="3894486"/>
            <a:ext cx="2819421" cy="14049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A76A37-0888-4D76-BFC7-87D8CF53681B}"/>
              </a:ext>
            </a:extLst>
          </p:cNvPr>
          <p:cNvSpPr/>
          <p:nvPr/>
        </p:nvSpPr>
        <p:spPr>
          <a:xfrm>
            <a:off x="4481585" y="3287187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'%</a:t>
            </a:r>
            <a:r>
              <a:rPr lang="en-US" altLang="ko-KR" b="1" dirty="0"/>
              <a:t>d</a:t>
            </a:r>
            <a:r>
              <a:rPr lang="ko-KR" altLang="en-US" b="1" dirty="0"/>
              <a:t>’ % 정수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5FC6E7-9348-429F-A18A-5B5F30544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48" y="3899248"/>
            <a:ext cx="2795608" cy="13954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01E7F7-DFF0-4FBF-AA7C-13F4AB9E1400}"/>
              </a:ext>
            </a:extLst>
          </p:cNvPr>
          <p:cNvSpPr/>
          <p:nvPr/>
        </p:nvSpPr>
        <p:spPr>
          <a:xfrm>
            <a:off x="7992313" y="3287187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'%</a:t>
            </a:r>
            <a:r>
              <a:rPr lang="en-US" altLang="ko-KR" b="1" dirty="0"/>
              <a:t>f</a:t>
            </a:r>
            <a:r>
              <a:rPr lang="ko-KR" altLang="en-US" b="1" dirty="0"/>
              <a:t>’ % 소수점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580D3-6029-425A-8CAF-E9425ECBCBB1}"/>
              </a:ext>
            </a:extLst>
          </p:cNvPr>
          <p:cNvSpPr/>
          <p:nvPr/>
        </p:nvSpPr>
        <p:spPr>
          <a:xfrm>
            <a:off x="4514412" y="3586709"/>
            <a:ext cx="3163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%</a:t>
            </a:r>
            <a:r>
              <a:rPr lang="ko-KR" altLang="en-US" sz="1400" dirty="0" err="1"/>
              <a:t>d는</a:t>
            </a:r>
            <a:r>
              <a:rPr lang="ko-KR" altLang="en-US" sz="1400" dirty="0"/>
              <a:t> 10진 정수 </a:t>
            </a:r>
            <a:r>
              <a:rPr lang="ko-KR" altLang="en-US" sz="1400" dirty="0" err="1"/>
              <a:t>decimal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integer의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B55-63F6-4ACC-854F-26C50B9FE432}"/>
              </a:ext>
            </a:extLst>
          </p:cNvPr>
          <p:cNvSpPr/>
          <p:nvPr/>
        </p:nvSpPr>
        <p:spPr>
          <a:xfrm>
            <a:off x="7084550" y="5346812"/>
            <a:ext cx="5044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실수를 넣을 때는 %</a:t>
            </a:r>
            <a:r>
              <a:rPr lang="ko-KR" altLang="en-US" sz="1400" dirty="0" err="1"/>
              <a:t>f를</a:t>
            </a:r>
            <a:r>
              <a:rPr lang="ko-KR" altLang="en-US" sz="1400" dirty="0"/>
              <a:t> 사용하며 고정 소수점 </a:t>
            </a:r>
            <a:r>
              <a:rPr lang="ko-KR" altLang="en-US" sz="1400" dirty="0" err="1"/>
              <a:t>fixed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point의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333CF6-4155-4440-820B-FEB7C4CFB873}"/>
              </a:ext>
            </a:extLst>
          </p:cNvPr>
          <p:cNvSpPr/>
          <p:nvPr/>
        </p:nvSpPr>
        <p:spPr>
          <a:xfrm>
            <a:off x="870829" y="3573292"/>
            <a:ext cx="3179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%</a:t>
            </a:r>
            <a:r>
              <a:rPr lang="ko-KR" altLang="en-US" sz="1400" dirty="0" err="1"/>
              <a:t>s는</a:t>
            </a:r>
            <a:r>
              <a:rPr lang="ko-KR" altLang="en-US" sz="1400" dirty="0"/>
              <a:t> 문자열이라는 뜻이며 </a:t>
            </a:r>
            <a:r>
              <a:rPr lang="ko-KR" altLang="en-US" sz="1400" dirty="0" err="1"/>
              <a:t>string의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A012EB-7281-4764-B3F4-52366F6DD44A}"/>
              </a:ext>
            </a:extLst>
          </p:cNvPr>
          <p:cNvSpPr/>
          <p:nvPr/>
        </p:nvSpPr>
        <p:spPr>
          <a:xfrm>
            <a:off x="7925147" y="5654589"/>
            <a:ext cx="3456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%</a:t>
            </a:r>
            <a:r>
              <a:rPr lang="ko-KR" altLang="en-US" sz="1400" b="1" dirty="0" err="1"/>
              <a:t>f는</a:t>
            </a:r>
            <a:r>
              <a:rPr lang="ko-KR" altLang="en-US" sz="1400" b="1" dirty="0"/>
              <a:t> 기본적으로 소수점 이하 6자리까지</a:t>
            </a:r>
          </a:p>
        </p:txBody>
      </p:sp>
    </p:spTree>
    <p:extLst>
      <p:ext uri="{BB962C8B-B14F-4D97-AF65-F5344CB8AC3E}">
        <p14:creationId xmlns:p14="http://schemas.microsoft.com/office/powerpoint/2010/main" val="423856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CB544-DAA7-4B96-9292-3F8F23BF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44" y="1528411"/>
            <a:ext cx="4710147" cy="48434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1D7C12-6F70-401C-A7C0-0B345F9B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12" y="2349585"/>
            <a:ext cx="4753988" cy="29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FE5D31-68B3-4894-B859-B5978347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2" y="1619620"/>
            <a:ext cx="5112512" cy="4833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DA2653-DAC6-4C3F-82F1-23E4248D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68" y="1983906"/>
            <a:ext cx="5307970" cy="1831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6FFFFC-28BD-44FA-93B7-FCAF005C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68" y="4036584"/>
            <a:ext cx="5313628" cy="15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19631D-BF26-4574-BCCB-19CCAB31F348}"/>
              </a:ext>
            </a:extLst>
          </p:cNvPr>
          <p:cNvSpPr/>
          <p:nvPr/>
        </p:nvSpPr>
        <p:spPr>
          <a:xfrm>
            <a:off x="838200" y="1321356"/>
            <a:ext cx="8945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소수점 이하 자릿수를 지정하고 싶다면 다음과 같이 </a:t>
            </a:r>
            <a:r>
              <a:rPr lang="ko-KR" altLang="en-US" b="1" dirty="0" err="1"/>
              <a:t>f</a:t>
            </a:r>
            <a:r>
              <a:rPr lang="ko-KR" altLang="en-US" b="1" dirty="0"/>
              <a:t> 앞에 .(점)과 자릿수를 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BD1FA-7984-4756-92A1-DD8861EE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00" y="2034803"/>
            <a:ext cx="8100200" cy="40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A1AEFE-C056-4BB8-B0DE-476484ABDA76}"/>
              </a:ext>
            </a:extLst>
          </p:cNvPr>
          <p:cNvSpPr/>
          <p:nvPr/>
        </p:nvSpPr>
        <p:spPr>
          <a:xfrm>
            <a:off x="838200" y="132135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서식 지정자로 문자열 정렬하기</a:t>
            </a:r>
          </a:p>
        </p:txBody>
      </p:sp>
      <p:pic>
        <p:nvPicPr>
          <p:cNvPr id="1026" name="Picture 2" descr="https://dojang.io/pluginfile.php/13716/mod_page/content/5/024004.png">
            <a:extLst>
              <a:ext uri="{FF2B5EF4-FFF2-40B4-BE49-F238E27FC236}">
                <a16:creationId xmlns:a16="http://schemas.microsoft.com/office/drawing/2014/main" id="{4D67FD1E-4D9F-4877-8288-9BE166570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34957" r="11331" b="38515"/>
          <a:stretch/>
        </p:blipFill>
        <p:spPr bwMode="auto">
          <a:xfrm>
            <a:off x="4465004" y="2105795"/>
            <a:ext cx="6888796" cy="18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47A225-4F97-43D2-9618-04FB790F7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62" y="2322528"/>
            <a:ext cx="2819421" cy="1438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A17C93-9C11-410F-8790-04AC8BE0AC5D}"/>
              </a:ext>
            </a:extLst>
          </p:cNvPr>
          <p:cNvSpPr txBox="1"/>
          <p:nvPr/>
        </p:nvSpPr>
        <p:spPr>
          <a:xfrm>
            <a:off x="1042321" y="376081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오른쪽 정렬 </a:t>
            </a:r>
            <a:r>
              <a:rPr lang="en-US" altLang="ko-KR" b="1" dirty="0"/>
              <a:t>%10s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EBF6219-F9BB-4E77-BBFA-40905519A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87" y="4518120"/>
            <a:ext cx="2809896" cy="1381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C2A13D-7F3F-403F-99DD-5D1AB0051D33}"/>
              </a:ext>
            </a:extLst>
          </p:cNvPr>
          <p:cNvSpPr txBox="1"/>
          <p:nvPr/>
        </p:nvSpPr>
        <p:spPr>
          <a:xfrm>
            <a:off x="1042321" y="589705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왼쪽 정렬 </a:t>
            </a:r>
            <a:r>
              <a:rPr lang="en-US" altLang="ko-KR" b="1" dirty="0"/>
              <a:t>%-10s</a:t>
            </a:r>
            <a:endParaRPr lang="ko-KR" altLang="en-US" b="1" dirty="0"/>
          </a:p>
        </p:txBody>
      </p:sp>
      <p:pic>
        <p:nvPicPr>
          <p:cNvPr id="1028" name="Picture 4" descr="https://dojang.io/pluginfile.php/13716/mod_page/content/5/024005.png">
            <a:extLst>
              <a:ext uri="{FF2B5EF4-FFF2-40B4-BE49-F238E27FC236}">
                <a16:creationId xmlns:a16="http://schemas.microsoft.com/office/drawing/2014/main" id="{2A609828-611F-43E6-A7F5-FA1463B26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0" t="34266" r="12002" b="37824"/>
          <a:stretch/>
        </p:blipFill>
        <p:spPr bwMode="auto">
          <a:xfrm>
            <a:off x="4465004" y="4167637"/>
            <a:ext cx="6836680" cy="19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26EB236-BC05-45E2-809C-C9478B41D8C3}"/>
              </a:ext>
            </a:extLst>
          </p:cNvPr>
          <p:cNvSpPr/>
          <p:nvPr/>
        </p:nvSpPr>
        <p:spPr>
          <a:xfrm>
            <a:off x="4103123" y="2799355"/>
            <a:ext cx="33164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870AC8E-F9AF-4783-9856-7684FE21FF64}"/>
              </a:ext>
            </a:extLst>
          </p:cNvPr>
          <p:cNvSpPr/>
          <p:nvPr/>
        </p:nvSpPr>
        <p:spPr>
          <a:xfrm>
            <a:off x="4103123" y="4882361"/>
            <a:ext cx="33164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2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53AB2-C3F5-4957-A889-59C3D328DD70}"/>
              </a:ext>
            </a:extLst>
          </p:cNvPr>
          <p:cNvSpPr/>
          <p:nvPr/>
        </p:nvSpPr>
        <p:spPr>
          <a:xfrm>
            <a:off x="838200" y="1321356"/>
            <a:ext cx="468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서식 지정자로 문자열 안에 값 여러 개 넣기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7E83EB-4ADB-4B51-9026-C13E2BD719B0}"/>
              </a:ext>
            </a:extLst>
          </p:cNvPr>
          <p:cNvSpPr/>
          <p:nvPr/>
        </p:nvSpPr>
        <p:spPr>
          <a:xfrm>
            <a:off x="838200" y="2721116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'%</a:t>
            </a:r>
            <a:r>
              <a:rPr lang="ko-KR" altLang="en-US" b="1" dirty="0" err="1"/>
              <a:t>d</a:t>
            </a:r>
            <a:r>
              <a:rPr lang="ko-KR" altLang="en-US" b="1" dirty="0"/>
              <a:t> %</a:t>
            </a:r>
            <a:r>
              <a:rPr lang="ko-KR" altLang="en-US" b="1" dirty="0" err="1"/>
              <a:t>s</a:t>
            </a:r>
            <a:r>
              <a:rPr lang="ko-KR" altLang="en-US" b="1" dirty="0"/>
              <a:t>' % (숫자, '문자열')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6B1554-3B50-45D7-8EC3-85F518D7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0" y="3090448"/>
            <a:ext cx="3224236" cy="14144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746705-E6D9-48AC-8FCE-A1B74CE2919A}"/>
              </a:ext>
            </a:extLst>
          </p:cNvPr>
          <p:cNvSpPr/>
          <p:nvPr/>
        </p:nvSpPr>
        <p:spPr>
          <a:xfrm>
            <a:off x="5270038" y="4560653"/>
            <a:ext cx="6555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서식 지정자 사이를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공백</a:t>
            </a:r>
            <a:r>
              <a:rPr lang="ko-KR" altLang="en-US" b="1" dirty="0"/>
              <a:t>으로 띄웠다.</a:t>
            </a:r>
          </a:p>
          <a:p>
            <a:pPr algn="ctr"/>
            <a:r>
              <a:rPr lang="ko-KR" altLang="en-US" b="1" dirty="0"/>
              <a:t>만약 서식 지정자를 서로 붙이면 결과도 붙어서 나오므로 주의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F65F9C-6DA9-4EDA-A223-35C283B0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56" y="3095211"/>
            <a:ext cx="3109935" cy="14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53AB2-C3F5-4957-A889-59C3D328DD70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서식 지정자 자료형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9ED5F4-2AF3-4E36-9542-E8A614D7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23" y="1792444"/>
            <a:ext cx="5306569" cy="48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2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4D24B0-BFE4-408A-B87D-5284EE76CE66}"/>
              </a:ext>
            </a:extLst>
          </p:cNvPr>
          <p:cNvSpPr/>
          <p:nvPr/>
        </p:nvSpPr>
        <p:spPr>
          <a:xfrm>
            <a:off x="838200" y="1321356"/>
            <a:ext cx="274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format</a:t>
            </a:r>
            <a:r>
              <a:rPr lang="ko-KR" altLang="en-US" b="1" dirty="0"/>
              <a:t> 메서드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49911-CAA9-4963-A139-ED51B2786B5C}"/>
              </a:ext>
            </a:extLst>
          </p:cNvPr>
          <p:cNvSpPr/>
          <p:nvPr/>
        </p:nvSpPr>
        <p:spPr>
          <a:xfrm>
            <a:off x="838199" y="1930855"/>
            <a:ext cx="10783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b="1" dirty="0"/>
              <a:t>문자열</a:t>
            </a:r>
            <a:r>
              <a:rPr lang="ko-KR" altLang="en-US" dirty="0"/>
              <a:t>을 만들 때 </a:t>
            </a:r>
            <a:r>
              <a:rPr lang="ko-KR" altLang="en-US" b="1" dirty="0"/>
              <a:t>서식 지정자 방식</a:t>
            </a:r>
            <a:r>
              <a:rPr lang="ko-KR" altLang="en-US" dirty="0"/>
              <a:t>보다 더 간단한 </a:t>
            </a:r>
            <a:r>
              <a:rPr lang="ko-KR" altLang="en-US" b="1" dirty="0"/>
              <a:t>문자열 </a:t>
            </a:r>
            <a:r>
              <a:rPr lang="ko-KR" altLang="en-US" b="1" dirty="0" err="1"/>
              <a:t>포매팅</a:t>
            </a:r>
            <a:r>
              <a:rPr lang="ko-KR" altLang="en-US" b="1" dirty="0"/>
              <a:t>(</a:t>
            </a:r>
            <a:r>
              <a:rPr lang="ko-KR" altLang="en-US" b="1" dirty="0" err="1"/>
              <a:t>string</a:t>
            </a:r>
            <a:r>
              <a:rPr lang="ko-KR" altLang="en-US" b="1" dirty="0"/>
              <a:t> </a:t>
            </a:r>
            <a:r>
              <a:rPr lang="ko-KR" altLang="en-US" b="1" dirty="0" err="1"/>
              <a:t>formatting</a:t>
            </a:r>
            <a:r>
              <a:rPr lang="ko-KR" altLang="en-US" b="1" dirty="0"/>
              <a:t>)</a:t>
            </a:r>
            <a:r>
              <a:rPr lang="ko-KR" altLang="en-US" dirty="0"/>
              <a:t>을 제공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25CC75-85D7-4D1D-B8E7-02C153D3E916}"/>
              </a:ext>
            </a:extLst>
          </p:cNvPr>
          <p:cNvSpPr/>
          <p:nvPr/>
        </p:nvSpPr>
        <p:spPr>
          <a:xfrm>
            <a:off x="4776727" y="2844297"/>
            <a:ext cx="238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'{인덱스}'.</a:t>
            </a:r>
            <a:r>
              <a:rPr lang="ko-KR" altLang="en-US" b="1" dirty="0" err="1"/>
              <a:t>format</a:t>
            </a:r>
            <a:r>
              <a:rPr lang="ko-KR" altLang="en-US" b="1" dirty="0"/>
              <a:t>(값)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37E16F-E2C7-4660-92FD-BFCD315E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08" y="3261007"/>
            <a:ext cx="5727795" cy="26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pic>
        <p:nvPicPr>
          <p:cNvPr id="2050" name="Picture 2" descr="https://dojang.io/pluginfile.php/13716/mod_page/content/5/024006.png">
            <a:extLst>
              <a:ext uri="{FF2B5EF4-FFF2-40B4-BE49-F238E27FC236}">
                <a16:creationId xmlns:a16="http://schemas.microsoft.com/office/drawing/2014/main" id="{C289F9CA-8F2B-45BA-9CC0-0280E2423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20104" r="4958" b="22349"/>
          <a:stretch/>
        </p:blipFill>
        <p:spPr bwMode="auto">
          <a:xfrm>
            <a:off x="6884058" y="2833155"/>
            <a:ext cx="4785202" cy="23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B675D05-CCBE-4FB6-B17A-994CB517C2B2}"/>
              </a:ext>
            </a:extLst>
          </p:cNvPr>
          <p:cNvSpPr/>
          <p:nvPr/>
        </p:nvSpPr>
        <p:spPr>
          <a:xfrm>
            <a:off x="838200" y="1321356"/>
            <a:ext cx="388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format</a:t>
            </a:r>
            <a:r>
              <a:rPr lang="ko-KR" altLang="en-US" b="1" dirty="0"/>
              <a:t> 메서드로 값을 여러 개 넣기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4095D-706E-40B7-ACA3-CCE5D348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9" y="3177897"/>
            <a:ext cx="5434679" cy="162262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71DF36C-06A0-49E1-AC56-FCD4F8CDC90E}"/>
              </a:ext>
            </a:extLst>
          </p:cNvPr>
          <p:cNvSpPr/>
          <p:nvPr/>
        </p:nvSpPr>
        <p:spPr>
          <a:xfrm>
            <a:off x="6214643" y="3823424"/>
            <a:ext cx="412191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4A0-131B-4971-8453-640DC73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 지정자와 </a:t>
            </a:r>
            <a:r>
              <a:rPr lang="ko-KR" altLang="en-US" dirty="0" err="1"/>
              <a:t>포매팅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89AB9D-6095-4347-987F-857D834EF6A4}"/>
              </a:ext>
            </a:extLst>
          </p:cNvPr>
          <p:cNvSpPr/>
          <p:nvPr/>
        </p:nvSpPr>
        <p:spPr>
          <a:xfrm>
            <a:off x="838200" y="1321356"/>
            <a:ext cx="4423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format</a:t>
            </a:r>
            <a:r>
              <a:rPr lang="ko-KR" altLang="en-US" b="1" dirty="0"/>
              <a:t> 메서드로 같은 값을 여러 개 넣기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F4204-7A4D-4952-87BC-E95EE77B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30" y="2320818"/>
            <a:ext cx="9661739" cy="33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1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509</Words>
  <Application>Microsoft Office PowerPoint</Application>
  <PresentationFormat>와이드스크린</PresentationFormat>
  <Paragraphs>77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Python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  <vt:lpstr>문자열 서식 지정자와 포매팅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132</cp:revision>
  <dcterms:created xsi:type="dcterms:W3CDTF">2020-01-22T09:44:16Z</dcterms:created>
  <dcterms:modified xsi:type="dcterms:W3CDTF">2020-01-22T11:25:39Z</dcterms:modified>
</cp:coreProperties>
</file>