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92" r:id="rId25"/>
    <p:sldId id="293" r:id="rId26"/>
    <p:sldId id="287" r:id="rId27"/>
    <p:sldId id="288" r:id="rId28"/>
    <p:sldId id="289" r:id="rId29"/>
    <p:sldId id="290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8EE-FA14-41D3-98E9-78C50E75D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96B24-3C1D-4F68-85B5-97D90762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ED21-B710-4D73-985C-339F0A63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63917-C323-45EE-B58D-E6DCA75A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C7CD0-68CE-49F4-8BA5-4C756EE1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8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F7D2-44DE-4A09-A19D-ECFF4526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D73CB-D972-45F7-BA15-7A9D1E82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7D152-6D66-4C7A-B743-60B92030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5843D-6D23-4BD8-8F57-D4430E4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A8985-A7D0-4B2D-8960-F65E926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C57337-130F-4E3F-9F52-8A4B5E248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F8221-797C-47A5-A6BA-6D69DA7D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FB2F5-77EE-4AA0-AA7E-5D6A8B3E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9453-8341-432F-A34C-D90D9D8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5B6D1-87CB-4CDC-B1F0-CEACED49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1A75-4640-45F9-9724-2BE8ADB0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D40F-4066-49A4-8F4F-C36C22DB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AB5AF-D2E3-41E5-A3C3-3D31CE9F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63206-25A3-41A0-B9FC-20AC23B8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68E3E-087A-4A6E-BEF6-7E34C30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6C79-BBA1-456F-9BD2-124B1FDD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3BA79-52AD-4545-8F21-499CF563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74E27-53EE-4123-A052-D2A2EC8A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920A7-000A-4309-A95D-437F1C6D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ED0A0-18A6-46FF-835E-5476AD4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811B8-F4A0-4F5A-97BE-E5F6D0A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8C4F-3336-4A88-B252-D527301CC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DCF38-B60D-4B21-A271-F958EC0C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8A3DB-1179-460B-96CF-560D4AF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169C6-7D16-42A1-A022-2497B375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AC232-7BA8-43E9-8546-007B4EB0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0F94-F6A0-4934-9820-AD68B9D2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BF267-2CA4-4385-9951-7EB5B6B6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E6839-0FD0-4B50-A523-6D6BF6E9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0D11A-7F58-41A3-8AD9-C92D81C4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31C015-3ACC-456C-AB31-5940D73E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14751-E164-4328-9BBE-675489D8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07D3F-9B37-4F7B-97B2-2004710D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DDB24-639B-429B-80AC-25AB706D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0823-CF31-42AB-B276-D3DB1CC7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EAD7FD-51E0-48BB-ABCC-9AC900CE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EE5DF-01D0-4B70-A650-C3D4082C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88EC5-AAE8-42FD-9FFD-C18D0677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56F71-3A44-4527-9C17-B12912BE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4987A-EE0C-4DF6-B654-789FC561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1435D-DD26-4388-A177-F8BDB9D2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247C-B778-4B27-B496-0B206172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201AB-852B-49B0-AF1C-9BBC8C0E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0CCC2-3879-43E2-96F4-9E813871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37998-2AFC-4675-AD75-691230DE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8B76-2DE5-4CCF-9A68-DE3F2B99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2F51E-174D-441F-AB21-F01A0C5B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8615-CFA8-4A31-8253-F1FEF5B7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5DCD4-1FAF-4739-A5D7-BBCA4F91C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48988-F3C8-4E87-973B-42E97F71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4CF79-2056-4037-8A47-F8B3F6D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0333-9ED3-4C98-8A2B-94F2BAF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5383C-C42C-44B6-87EE-B06C94CC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EC4C5C-CA05-43BC-9A4D-EA17B00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43039-3204-48A8-9AD2-7B753BFE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56AC4-6681-4772-9196-3BBE8618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5803-97E2-4BD6-9E3C-C3154900FC31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4B7E6-E734-4AA3-B9A2-8C38E96D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19433-8F21-4E44-ABCB-14E1F244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CAEE-115C-4AAE-A3D2-6FD6617A6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2D9D-0A54-464F-B594-10EA050AA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F0DF8-CE34-4597-BD2B-B5A280F74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6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70CBBB-7178-4F83-9C4A-6144D07127BD}"/>
              </a:ext>
            </a:extLst>
          </p:cNvPr>
          <p:cNvSpPr/>
          <p:nvPr/>
        </p:nvSpPr>
        <p:spPr>
          <a:xfrm>
            <a:off x="838199" y="1690688"/>
            <a:ext cx="6619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연산자는 </a:t>
            </a:r>
            <a:r>
              <a:rPr lang="ko-KR" altLang="en-US" b="1" dirty="0" err="1"/>
              <a:t>차집합</a:t>
            </a:r>
            <a:r>
              <a:rPr lang="ko-KR" altLang="en-US" b="1" dirty="0"/>
              <a:t>(</a:t>
            </a:r>
            <a:r>
              <a:rPr lang="ko-KR" altLang="en-US" b="1" dirty="0" err="1"/>
              <a:t>difference</a:t>
            </a:r>
            <a:r>
              <a:rPr lang="ko-KR" altLang="en-US" b="1" dirty="0"/>
              <a:t>)</a:t>
            </a:r>
            <a:r>
              <a:rPr lang="ko-KR" altLang="en-US" dirty="0"/>
              <a:t>을 구하며 </a:t>
            </a:r>
            <a:r>
              <a:rPr lang="ko-KR" altLang="en-US" b="1" dirty="0"/>
              <a:t>뺄셈 연산자</a:t>
            </a:r>
            <a:r>
              <a:rPr lang="ko-KR" altLang="en-US" dirty="0"/>
              <a:t> -를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B83395-FD3C-4044-A7A1-A5E70417330F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사용하기</a:t>
            </a:r>
          </a:p>
        </p:txBody>
      </p:sp>
      <p:pic>
        <p:nvPicPr>
          <p:cNvPr id="5122" name="Picture 2" descr="https://dojang.io/pluginfile.php/13737/mod_page/content/3/026003.png">
            <a:extLst>
              <a:ext uri="{FF2B5EF4-FFF2-40B4-BE49-F238E27FC236}">
                <a16:creationId xmlns:a16="http://schemas.microsoft.com/office/drawing/2014/main" id="{6624A563-E1F0-4A1D-93E6-98321313A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2" t="35424" r="34542" b="24653"/>
          <a:stretch/>
        </p:blipFill>
        <p:spPr bwMode="auto">
          <a:xfrm>
            <a:off x="1703463" y="2646919"/>
            <a:ext cx="2837957" cy="27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8D7848-749A-4547-97C0-CED54EB96D65}"/>
              </a:ext>
            </a:extLst>
          </p:cNvPr>
          <p:cNvSpPr/>
          <p:nvPr/>
        </p:nvSpPr>
        <p:spPr>
          <a:xfrm>
            <a:off x="5529041" y="3686027"/>
            <a:ext cx="644344" cy="6538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61D42-BE47-48DD-A475-F7A5097D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79" y="2561051"/>
            <a:ext cx="3775824" cy="25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1145CF-72AD-4CD9-BCBE-8D8ADA4DDD88}"/>
              </a:ext>
            </a:extLst>
          </p:cNvPr>
          <p:cNvSpPr/>
          <p:nvPr/>
        </p:nvSpPr>
        <p:spPr>
          <a:xfrm>
            <a:off x="838199" y="1690688"/>
            <a:ext cx="8391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^ 연산자는 </a:t>
            </a:r>
            <a:r>
              <a:rPr lang="ko-KR" altLang="en-US" b="1" dirty="0" err="1"/>
              <a:t>대칭차집합</a:t>
            </a:r>
            <a:r>
              <a:rPr lang="ko-KR" altLang="en-US" b="1" dirty="0"/>
              <a:t>(</a:t>
            </a:r>
            <a:r>
              <a:rPr lang="ko-KR" altLang="en-US" b="1" dirty="0" err="1"/>
              <a:t>symmetric</a:t>
            </a:r>
            <a:r>
              <a:rPr lang="ko-KR" altLang="en-US" b="1" dirty="0"/>
              <a:t> </a:t>
            </a:r>
            <a:r>
              <a:rPr lang="ko-KR" altLang="en-US" b="1" dirty="0" err="1"/>
              <a:t>difference</a:t>
            </a:r>
            <a:r>
              <a:rPr lang="ko-KR" altLang="en-US" b="1" dirty="0"/>
              <a:t>)</a:t>
            </a:r>
            <a:r>
              <a:rPr lang="ko-KR" altLang="en-US" dirty="0"/>
              <a:t>을 구하며 </a:t>
            </a:r>
            <a:r>
              <a:rPr lang="ko-KR" altLang="en-US" b="1" dirty="0"/>
              <a:t>XOR 연산자 ^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14F43D-201D-4BF7-AAF8-C776D4F08D7C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사용하기</a:t>
            </a:r>
          </a:p>
        </p:txBody>
      </p:sp>
      <p:pic>
        <p:nvPicPr>
          <p:cNvPr id="6146" name="Picture 2" descr="https://dojang.io/pluginfile.php/13737/mod_page/content/3/026004.png">
            <a:extLst>
              <a:ext uri="{FF2B5EF4-FFF2-40B4-BE49-F238E27FC236}">
                <a16:creationId xmlns:a16="http://schemas.microsoft.com/office/drawing/2014/main" id="{D98AD620-00A4-4415-A1F6-3931BFF88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t="35424" r="30812" b="24653"/>
          <a:stretch/>
        </p:blipFill>
        <p:spPr bwMode="auto">
          <a:xfrm>
            <a:off x="1388182" y="2737310"/>
            <a:ext cx="3558106" cy="27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7996BE1-146E-4A18-BF2E-7791401F53E2}"/>
              </a:ext>
            </a:extLst>
          </p:cNvPr>
          <p:cNvSpPr/>
          <p:nvPr/>
        </p:nvSpPr>
        <p:spPr>
          <a:xfrm>
            <a:off x="5529041" y="3686027"/>
            <a:ext cx="644344" cy="6538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1B3F3-5B10-4D54-A79A-FE68BBB7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25" y="2737310"/>
            <a:ext cx="3990509" cy="23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1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4F1E2F-B5A9-40AF-ABCC-EDC9505DFBE2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C8E8A-0FB6-424E-8DAE-4CD7617F6208}"/>
              </a:ext>
            </a:extLst>
          </p:cNvPr>
          <p:cNvSpPr/>
          <p:nvPr/>
        </p:nvSpPr>
        <p:spPr>
          <a:xfrm>
            <a:off x="838200" y="1690688"/>
            <a:ext cx="10362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세트 자료형에 </a:t>
            </a:r>
            <a:r>
              <a:rPr lang="ko-KR" altLang="en-US" b="1" dirty="0"/>
              <a:t>|, &amp;, -, ^ 연산자</a:t>
            </a:r>
            <a:r>
              <a:rPr lang="ko-KR" altLang="en-US" dirty="0"/>
              <a:t>와 </a:t>
            </a:r>
            <a:r>
              <a:rPr lang="ko-KR" altLang="en-US" b="1" dirty="0"/>
              <a:t>할당 연산자 =</a:t>
            </a:r>
            <a:r>
              <a:rPr lang="ko-KR" altLang="en-US" dirty="0"/>
              <a:t>을 함께 사용하면 </a:t>
            </a:r>
            <a:r>
              <a:rPr lang="ko-KR" altLang="en-US" b="1" dirty="0"/>
              <a:t>집합 연산의 결과를 변수에 다시 저장</a:t>
            </a:r>
            <a:r>
              <a:rPr lang="ko-KR" altLang="en-US" dirty="0"/>
              <a:t>(할당)한다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8D8C1-DBF9-4F7F-A0A1-6B1FA1CFC805}"/>
              </a:ext>
            </a:extLst>
          </p:cNvPr>
          <p:cNvSpPr/>
          <p:nvPr/>
        </p:nvSpPr>
        <p:spPr>
          <a:xfrm>
            <a:off x="838200" y="2712596"/>
            <a:ext cx="2610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 |= 세트2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세트1.update(세트2)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888A53-A7C1-4264-B546-67CD164A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87" y="3675904"/>
            <a:ext cx="4424302" cy="2549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0D9499-48D8-485B-A03E-75E5DEE8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00" y="3675903"/>
            <a:ext cx="4651085" cy="25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1B1E8-E86D-49B3-997E-3DB9FF3F32B3}"/>
              </a:ext>
            </a:extLst>
          </p:cNvPr>
          <p:cNvSpPr/>
          <p:nvPr/>
        </p:nvSpPr>
        <p:spPr>
          <a:xfrm>
            <a:off x="838200" y="1690688"/>
            <a:ext cx="1061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&amp;=</a:t>
            </a:r>
            <a:r>
              <a:rPr lang="ko-KR" altLang="en-US" dirty="0"/>
              <a:t>은 현재 세트와 다른 세트 중에서 겹치는 요소만 현재 세트에 저장하며 </a:t>
            </a:r>
            <a:r>
              <a:rPr lang="ko-KR" altLang="en-US" b="1" dirty="0" err="1"/>
              <a:t>intersection_update</a:t>
            </a:r>
            <a:r>
              <a:rPr lang="ko-KR" altLang="en-US" b="1" dirty="0"/>
              <a:t> </a:t>
            </a:r>
            <a:r>
              <a:rPr lang="ko-KR" altLang="en-US" dirty="0"/>
              <a:t>메서드와 같다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22A8D-84D4-4AB7-85DC-66A5503D723A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AB567-53F0-4A1F-AA88-CE6DA4DA2244}"/>
              </a:ext>
            </a:extLst>
          </p:cNvPr>
          <p:cNvSpPr/>
          <p:nvPr/>
        </p:nvSpPr>
        <p:spPr>
          <a:xfrm>
            <a:off x="838200" y="27063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 &amp;= 세트2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세트1.intersection_update(세트2)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5C584-A54C-4C49-A5F8-86898B23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2862"/>
            <a:ext cx="4682853" cy="2529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8E175-146F-4187-9553-5C8C2C74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72" y="3652863"/>
            <a:ext cx="4521697" cy="25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D2D65-7EF4-42A9-8178-FA34FD931DFF}"/>
              </a:ext>
            </a:extLst>
          </p:cNvPr>
          <p:cNvSpPr/>
          <p:nvPr/>
        </p:nvSpPr>
        <p:spPr>
          <a:xfrm>
            <a:off x="838200" y="2699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세트1 -= 세트2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세트1.difference_update(세트2)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BF574F-CC06-4064-8948-B1FFE6AE31A6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3E4AB6-8125-44BE-9259-A15BAA852D0D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-=</a:t>
            </a:r>
            <a:r>
              <a:rPr lang="ko-KR" altLang="en-US" dirty="0"/>
              <a:t>은 현재 세트에서 다른 세트를 빼며 </a:t>
            </a:r>
            <a:r>
              <a:rPr lang="ko-KR" altLang="en-US" b="1" dirty="0" err="1"/>
              <a:t>difference_update</a:t>
            </a:r>
            <a:r>
              <a:rPr lang="ko-KR" altLang="en-US" b="1" dirty="0"/>
              <a:t> </a:t>
            </a:r>
            <a:r>
              <a:rPr lang="ko-KR" altLang="en-US" dirty="0"/>
              <a:t>메서드와 같다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59413-AEA3-4BFD-8A8C-B90E1802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14" y="3738012"/>
            <a:ext cx="4536407" cy="2496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7F227C-8FDA-4EE1-AE79-95BBFC16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89" y="3738013"/>
            <a:ext cx="4525261" cy="24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7F596F-6EBD-4B88-8639-2023E2EE06E2}"/>
              </a:ext>
            </a:extLst>
          </p:cNvPr>
          <p:cNvSpPr/>
          <p:nvPr/>
        </p:nvSpPr>
        <p:spPr>
          <a:xfrm>
            <a:off x="838200" y="1690688"/>
            <a:ext cx="10608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^=</a:t>
            </a:r>
            <a:r>
              <a:rPr lang="ko-KR" altLang="en-US" dirty="0"/>
              <a:t>은 현재 세트와 다른 세트 중에서 겹치지 않는 요소만 현재 세트에 저장하며 </a:t>
            </a:r>
            <a:r>
              <a:rPr lang="ko-KR" altLang="en-US" b="1" dirty="0" err="1"/>
              <a:t>symmetric_difference_update</a:t>
            </a:r>
            <a:r>
              <a:rPr lang="ko-KR" altLang="en-US" b="1" dirty="0"/>
              <a:t> </a:t>
            </a:r>
            <a:r>
              <a:rPr lang="ko-KR" altLang="en-US" dirty="0"/>
              <a:t>메서드와 같다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364AB-BE9D-4D09-A09C-9F70573BD518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33CA8-6F24-4E98-A33F-06F4CFCD313D}"/>
              </a:ext>
            </a:extLst>
          </p:cNvPr>
          <p:cNvSpPr/>
          <p:nvPr/>
        </p:nvSpPr>
        <p:spPr>
          <a:xfrm>
            <a:off x="83820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 ^= 세트2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세트1.symmetric_difference_update(세트2)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1CAA43-1276-41A6-BBFA-C966177E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5" y="3778709"/>
            <a:ext cx="4495575" cy="2456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D6856D-6252-42DE-881C-09214839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44" y="3778709"/>
            <a:ext cx="5925745" cy="2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A2327A-006C-4D57-906B-3EDA46FC0671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3AE254-B254-4682-B3B4-D4302E275D1B}"/>
              </a:ext>
            </a:extLst>
          </p:cNvPr>
          <p:cNvSpPr/>
          <p:nvPr/>
        </p:nvSpPr>
        <p:spPr>
          <a:xfrm>
            <a:off x="838200" y="1690688"/>
            <a:ext cx="1057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&lt;=</a:t>
            </a:r>
            <a:r>
              <a:rPr lang="ko-KR" altLang="en-US" dirty="0"/>
              <a:t>은 현재 세트가 다른 세트의 </a:t>
            </a:r>
            <a:r>
              <a:rPr lang="ko-KR" altLang="en-US" b="1" dirty="0"/>
              <a:t>부분집합(</a:t>
            </a:r>
            <a:r>
              <a:rPr lang="ko-KR" altLang="en-US" b="1" dirty="0" err="1"/>
              <a:t>subset</a:t>
            </a:r>
            <a:r>
              <a:rPr lang="ko-KR" altLang="en-US" b="1" dirty="0"/>
              <a:t>)</a:t>
            </a:r>
            <a:r>
              <a:rPr lang="ko-KR" altLang="en-US" dirty="0"/>
              <a:t>인지 확인하며 </a:t>
            </a:r>
            <a:r>
              <a:rPr lang="ko-KR" altLang="en-US" b="1" dirty="0" err="1"/>
              <a:t>issubset</a:t>
            </a:r>
            <a:r>
              <a:rPr lang="ko-KR" altLang="en-US" b="1" dirty="0"/>
              <a:t> 메서드</a:t>
            </a:r>
            <a:r>
              <a:rPr lang="ko-KR" altLang="en-US" dirty="0"/>
              <a:t>와 같다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D596D-3029-4175-88D1-C282EB41F8AB}"/>
              </a:ext>
            </a:extLst>
          </p:cNvPr>
          <p:cNvSpPr/>
          <p:nvPr/>
        </p:nvSpPr>
        <p:spPr>
          <a:xfrm>
            <a:off x="887552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현재세트 &lt;= </a:t>
            </a:r>
            <a:r>
              <a:rPr lang="ko-KR" altLang="en-US" dirty="0" err="1"/>
              <a:t>다른세트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현재세트.issubset</a:t>
            </a:r>
            <a:r>
              <a:rPr lang="ko-KR" altLang="en-US" dirty="0"/>
              <a:t>(</a:t>
            </a:r>
            <a:r>
              <a:rPr lang="ko-KR" altLang="en-US" dirty="0" err="1"/>
              <a:t>다른세트</a:t>
            </a:r>
            <a:r>
              <a:rPr lang="ko-KR" altLang="en-US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CDEBD-60BE-490B-9F5C-0BFFE822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58" y="3800538"/>
            <a:ext cx="4835890" cy="2339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93A80-7154-4B3A-9E04-64B1C229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142" y="3800538"/>
            <a:ext cx="4842406" cy="2339680"/>
          </a:xfrm>
          <a:prstGeom prst="rect">
            <a:avLst/>
          </a:prstGeom>
        </p:spPr>
      </p:pic>
      <p:pic>
        <p:nvPicPr>
          <p:cNvPr id="8" name="Picture 2" descr="https://dojang.io/pluginfile.php/13737/mod_page/content/3/026005.png">
            <a:extLst>
              <a:ext uri="{FF2B5EF4-FFF2-40B4-BE49-F238E27FC236}">
                <a16:creationId xmlns:a16="http://schemas.microsoft.com/office/drawing/2014/main" id="{BB922043-9A2A-4D31-8830-799119E1C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35855" r="23973" b="20138"/>
          <a:stretch/>
        </p:blipFill>
        <p:spPr bwMode="auto">
          <a:xfrm>
            <a:off x="8836042" y="2113070"/>
            <a:ext cx="2435241" cy="15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7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14F19-945A-499F-A2ED-8EE97C7ABBE9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91C861-03E5-47FB-BCF3-2CC94D03A2EF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&lt;</a:t>
            </a:r>
            <a:r>
              <a:rPr lang="ko-KR" altLang="en-US" dirty="0"/>
              <a:t>은 현재 세트가 다른 세트의 </a:t>
            </a:r>
            <a:r>
              <a:rPr lang="ko-KR" altLang="en-US" b="1" dirty="0"/>
              <a:t>진부분집합(</a:t>
            </a:r>
            <a:r>
              <a:rPr lang="ko-KR" altLang="en-US" b="1" dirty="0" err="1"/>
              <a:t>proper</a:t>
            </a:r>
            <a:r>
              <a:rPr lang="ko-KR" altLang="en-US" b="1" dirty="0"/>
              <a:t> </a:t>
            </a:r>
            <a:r>
              <a:rPr lang="ko-KR" altLang="en-US" b="1" dirty="0" err="1"/>
              <a:t>subset</a:t>
            </a:r>
            <a:r>
              <a:rPr lang="ko-KR" altLang="en-US" b="1" dirty="0"/>
              <a:t>)</a:t>
            </a:r>
            <a:r>
              <a:rPr lang="ko-KR" altLang="en-US" dirty="0"/>
              <a:t>인지 확인하며 메서드는 없다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34F34C-3717-4954-830C-F27DB8677E7A}"/>
              </a:ext>
            </a:extLst>
          </p:cNvPr>
          <p:cNvSpPr/>
          <p:nvPr/>
        </p:nvSpPr>
        <p:spPr>
          <a:xfrm>
            <a:off x="838200" y="2784689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현재세트 &lt; </a:t>
            </a:r>
            <a:r>
              <a:rPr lang="ko-KR" altLang="en-US" dirty="0" err="1"/>
              <a:t>다른세트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E7502-A784-466C-A3D5-5F1B7A4E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43" y="3429000"/>
            <a:ext cx="5752113" cy="2784216"/>
          </a:xfrm>
          <a:prstGeom prst="rect">
            <a:avLst/>
          </a:prstGeom>
        </p:spPr>
      </p:pic>
      <p:pic>
        <p:nvPicPr>
          <p:cNvPr id="7" name="Picture 2" descr="https://dojang.io/pluginfile.php/13737/mod_page/content/3/026006.png">
            <a:extLst>
              <a:ext uri="{FF2B5EF4-FFF2-40B4-BE49-F238E27FC236}">
                <a16:creationId xmlns:a16="http://schemas.microsoft.com/office/drawing/2014/main" id="{7E1B50B2-7FAA-4BE4-BCE2-CF61116D0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2" t="35424" r="22470" b="28290"/>
          <a:stretch/>
        </p:blipFill>
        <p:spPr bwMode="auto">
          <a:xfrm>
            <a:off x="9229280" y="2129146"/>
            <a:ext cx="2458931" cy="144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0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69480-CB20-46E2-80F2-4083A4AFFE31}"/>
              </a:ext>
            </a:extLst>
          </p:cNvPr>
          <p:cNvSpPr/>
          <p:nvPr/>
        </p:nvSpPr>
        <p:spPr>
          <a:xfrm>
            <a:off x="838200" y="1690688"/>
            <a:ext cx="10447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&gt;=</a:t>
            </a:r>
            <a:r>
              <a:rPr lang="ko-KR" altLang="en-US" dirty="0"/>
              <a:t>은 현재 세트가 다른 세트의 </a:t>
            </a:r>
            <a:r>
              <a:rPr lang="ko-KR" altLang="en-US" b="1" dirty="0"/>
              <a:t>상위집합(</a:t>
            </a:r>
            <a:r>
              <a:rPr lang="ko-KR" altLang="en-US" b="1" dirty="0" err="1"/>
              <a:t>superset</a:t>
            </a:r>
            <a:r>
              <a:rPr lang="ko-KR" altLang="en-US" b="1" dirty="0"/>
              <a:t>)</a:t>
            </a:r>
            <a:r>
              <a:rPr lang="ko-KR" altLang="en-US" dirty="0"/>
              <a:t>인지 확인하며 </a:t>
            </a:r>
            <a:r>
              <a:rPr lang="ko-KR" altLang="en-US" b="1" dirty="0" err="1"/>
              <a:t>issuperset</a:t>
            </a:r>
            <a:r>
              <a:rPr lang="ko-KR" altLang="en-US" dirty="0"/>
              <a:t> 메서드와 같다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54733B-DE49-46B7-B15B-E122440D9DC2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AA7DF-31D8-44C0-B467-3A091F48E31C}"/>
              </a:ext>
            </a:extLst>
          </p:cNvPr>
          <p:cNvSpPr/>
          <p:nvPr/>
        </p:nvSpPr>
        <p:spPr>
          <a:xfrm>
            <a:off x="838200" y="28109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현재세트 &gt;= </a:t>
            </a:r>
            <a:r>
              <a:rPr lang="ko-KR" altLang="en-US" dirty="0" err="1"/>
              <a:t>다른세트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현재세트.issuperset</a:t>
            </a:r>
            <a:r>
              <a:rPr lang="ko-KR" altLang="en-US" dirty="0"/>
              <a:t>(</a:t>
            </a:r>
            <a:r>
              <a:rPr lang="ko-KR" altLang="en-US" dirty="0" err="1"/>
              <a:t>다른세트</a:t>
            </a:r>
            <a:r>
              <a:rPr lang="ko-KR" altLang="en-US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1E1833-E279-46BD-831D-CE9B1134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5" y="3922864"/>
            <a:ext cx="4690881" cy="2321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BECBF1-0112-4901-A043-F37C2DDE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79" y="3922864"/>
            <a:ext cx="5032814" cy="2321588"/>
          </a:xfrm>
          <a:prstGeom prst="rect">
            <a:avLst/>
          </a:prstGeom>
        </p:spPr>
      </p:pic>
      <p:pic>
        <p:nvPicPr>
          <p:cNvPr id="2052" name="Picture 4" descr="https://dojang.io/pluginfile.php/13737/mod_page/content/3/026007.png">
            <a:extLst>
              <a:ext uri="{FF2B5EF4-FFF2-40B4-BE49-F238E27FC236}">
                <a16:creationId xmlns:a16="http://schemas.microsoft.com/office/drawing/2014/main" id="{CCB6C188-1AF9-42DB-9C91-33B9EC4C1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30038" r="25890" b="20484"/>
          <a:stretch/>
        </p:blipFill>
        <p:spPr bwMode="auto">
          <a:xfrm>
            <a:off x="8821828" y="2060021"/>
            <a:ext cx="2260177" cy="173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3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1BC3C0-D133-4AE9-A428-0DE15A027DEB}"/>
              </a:ext>
            </a:extLst>
          </p:cNvPr>
          <p:cNvSpPr/>
          <p:nvPr/>
        </p:nvSpPr>
        <p:spPr>
          <a:xfrm>
            <a:off x="838200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후 할당 연산자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6A86-72C3-4170-A3BF-1ACC07B8DF63}"/>
              </a:ext>
            </a:extLst>
          </p:cNvPr>
          <p:cNvSpPr/>
          <p:nvPr/>
        </p:nvSpPr>
        <p:spPr>
          <a:xfrm>
            <a:off x="838199" y="1690688"/>
            <a:ext cx="1004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&gt;</a:t>
            </a:r>
            <a:r>
              <a:rPr lang="ko-KR" altLang="en-US" dirty="0"/>
              <a:t>은 현재 세트가 다른 세트의 </a:t>
            </a:r>
            <a:r>
              <a:rPr lang="ko-KR" altLang="en-US" b="1" dirty="0"/>
              <a:t>진상위집합(</a:t>
            </a:r>
            <a:r>
              <a:rPr lang="ko-KR" altLang="en-US" b="1" dirty="0" err="1"/>
              <a:t>proper</a:t>
            </a:r>
            <a:r>
              <a:rPr lang="ko-KR" altLang="en-US" b="1" dirty="0"/>
              <a:t> </a:t>
            </a:r>
            <a:r>
              <a:rPr lang="ko-KR" altLang="en-US" b="1" dirty="0" err="1"/>
              <a:t>superset</a:t>
            </a:r>
            <a:r>
              <a:rPr lang="ko-KR" altLang="en-US" b="1" dirty="0"/>
              <a:t>)</a:t>
            </a:r>
            <a:r>
              <a:rPr lang="ko-KR" altLang="en-US" dirty="0"/>
              <a:t>인지 확인하며 메서드는 없다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D51E51-C30F-4C4A-A961-CB734610C5BA}"/>
              </a:ext>
            </a:extLst>
          </p:cNvPr>
          <p:cNvSpPr/>
          <p:nvPr/>
        </p:nvSpPr>
        <p:spPr>
          <a:xfrm>
            <a:off x="838199" y="2884183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현재세트 &gt; </a:t>
            </a:r>
            <a:r>
              <a:rPr lang="ko-KR" altLang="en-US" dirty="0" err="1"/>
              <a:t>다른세트</a:t>
            </a:r>
            <a:endParaRPr lang="ko-KR" altLang="en-US" dirty="0"/>
          </a:p>
        </p:txBody>
      </p:sp>
      <p:pic>
        <p:nvPicPr>
          <p:cNvPr id="5122" name="Picture 2" descr="https://dojang.io/pluginfile.php/13737/mod_page/content/3/026008.png">
            <a:extLst>
              <a:ext uri="{FF2B5EF4-FFF2-40B4-BE49-F238E27FC236}">
                <a16:creationId xmlns:a16="http://schemas.microsoft.com/office/drawing/2014/main" id="{370F8F51-9E45-41C2-B351-432688780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1" t="30038" r="26097" b="29258"/>
          <a:stretch/>
        </p:blipFill>
        <p:spPr bwMode="auto">
          <a:xfrm>
            <a:off x="9434982" y="2083759"/>
            <a:ext cx="2359437" cy="17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66C64-D92B-48C8-B0CD-66698E2B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46" y="3867211"/>
            <a:ext cx="5828508" cy="2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1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FF34-FDF1-4080-92F6-D3B19989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6459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52EA5-3CCD-475C-B927-2CD3A2D84B9C}"/>
              </a:ext>
            </a:extLst>
          </p:cNvPr>
          <p:cNvSpPr/>
          <p:nvPr/>
        </p:nvSpPr>
        <p:spPr>
          <a:xfrm>
            <a:off x="838200" y="1321356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집합을 표현하는 세트(</a:t>
            </a:r>
            <a:r>
              <a:rPr lang="ko-KR" altLang="en-US" b="1" dirty="0" err="1"/>
              <a:t>set</a:t>
            </a:r>
            <a:r>
              <a:rPr lang="ko-KR" altLang="en-US" b="1" dirty="0"/>
              <a:t>)라는 자료형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BB641B-C7BC-460C-9A77-FC71183949A7}"/>
              </a:ext>
            </a:extLst>
          </p:cNvPr>
          <p:cNvSpPr/>
          <p:nvPr/>
        </p:nvSpPr>
        <p:spPr>
          <a:xfrm>
            <a:off x="838200" y="1856151"/>
            <a:ext cx="516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세트는 합집합, 교집합, </a:t>
            </a:r>
            <a:r>
              <a:rPr lang="ko-KR" altLang="en-US" b="1" dirty="0" err="1"/>
              <a:t>차집합</a:t>
            </a:r>
            <a:r>
              <a:rPr lang="ko-KR" altLang="en-US" b="1" dirty="0"/>
              <a:t> 등의 연산이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4B72F-6EE7-4F5F-9CBD-5BC1EF1C3F12}"/>
              </a:ext>
            </a:extLst>
          </p:cNvPr>
          <p:cNvSpPr/>
          <p:nvPr/>
        </p:nvSpPr>
        <p:spPr>
          <a:xfrm>
            <a:off x="838200" y="2463463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 = {값1, 값2, 값3}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9D8D12-60AB-47B2-9389-118A634E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3" y="3070776"/>
            <a:ext cx="5466737" cy="24658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2B43C0-04F1-4B73-94D0-0D5061BB02F1}"/>
              </a:ext>
            </a:extLst>
          </p:cNvPr>
          <p:cNvSpPr/>
          <p:nvPr/>
        </p:nvSpPr>
        <p:spPr>
          <a:xfrm>
            <a:off x="131682" y="5570253"/>
            <a:ext cx="6109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세트는 요소의 </a:t>
            </a:r>
            <a:r>
              <a:rPr lang="ko-KR" altLang="en-US" b="1" dirty="0"/>
              <a:t>순서가 정해져 있지 않습니다</a:t>
            </a:r>
            <a:r>
              <a:rPr lang="en-US" altLang="ko-KR" dirty="0"/>
              <a:t>(unordered). </a:t>
            </a:r>
          </a:p>
          <a:p>
            <a:pPr algn="ctr"/>
            <a:r>
              <a:rPr lang="ko-KR" altLang="en-US" dirty="0"/>
              <a:t>따라서 세트를 출력해보면 </a:t>
            </a:r>
            <a:r>
              <a:rPr lang="ko-KR" altLang="en-US" b="1" dirty="0"/>
              <a:t>매번 요소의 순서가 다르다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139885-8791-4235-9E5D-C8E063F8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35" y="3070776"/>
            <a:ext cx="5541501" cy="24658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2117D-DD79-4328-A65C-8F92281731CE}"/>
              </a:ext>
            </a:extLst>
          </p:cNvPr>
          <p:cNvSpPr/>
          <p:nvPr/>
        </p:nvSpPr>
        <p:spPr>
          <a:xfrm>
            <a:off x="6913035" y="5570253"/>
            <a:ext cx="4286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세트에 들어가는 요소는 </a:t>
            </a:r>
            <a:r>
              <a:rPr lang="ko-KR" altLang="en-US" b="1" dirty="0"/>
              <a:t>중복될 수 없다</a:t>
            </a:r>
            <a:endParaRPr lang="en-US" altLang="ko-KR" b="1" dirty="0"/>
          </a:p>
          <a:p>
            <a:pPr algn="ctr"/>
            <a:r>
              <a:rPr lang="ko-KR" altLang="en-US" dirty="0"/>
              <a:t>중복되면 </a:t>
            </a:r>
            <a:r>
              <a:rPr lang="en-US" altLang="ko-KR" dirty="0"/>
              <a:t>1</a:t>
            </a:r>
            <a:r>
              <a:rPr lang="ko-KR" altLang="en-US" dirty="0"/>
              <a:t>개가 된다</a:t>
            </a:r>
          </a:p>
        </p:txBody>
      </p:sp>
    </p:spTree>
    <p:extLst>
      <p:ext uri="{BB962C8B-B14F-4D97-AF65-F5344CB8AC3E}">
        <p14:creationId xmlns:p14="http://schemas.microsoft.com/office/powerpoint/2010/main" val="368710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8A9D7-2845-4289-9FD7-89936CC06A86}"/>
              </a:ext>
            </a:extLst>
          </p:cNvPr>
          <p:cNvSpPr/>
          <p:nvPr/>
        </p:nvSpPr>
        <p:spPr>
          <a:xfrm>
            <a:off x="838200" y="1321356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세트가 같은 지 다른 지 확인하기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A25763-A857-4073-8CBF-778F57970521}"/>
              </a:ext>
            </a:extLst>
          </p:cNvPr>
          <p:cNvSpPr/>
          <p:nvPr/>
        </p:nvSpPr>
        <p:spPr>
          <a:xfrm>
            <a:off x="1664308" y="2571513"/>
            <a:ext cx="359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== 연산자는 세트가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7123A-26B1-44C8-AF25-11E6ED95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15" y="2940845"/>
            <a:ext cx="4791641" cy="233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CA2778-0FA7-458D-9DF8-F02426F3533D}"/>
              </a:ext>
            </a:extLst>
          </p:cNvPr>
          <p:cNvSpPr/>
          <p:nvPr/>
        </p:nvSpPr>
        <p:spPr>
          <a:xfrm>
            <a:off x="6835608" y="2571513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!= 연산자는 세트가 </a:t>
            </a:r>
            <a:r>
              <a:rPr lang="ko-KR" altLang="en-US" b="1" dirty="0" err="1"/>
              <a:t>다른지</a:t>
            </a:r>
            <a:r>
              <a:rPr lang="ko-KR" altLang="en-US" b="1" dirty="0"/>
              <a:t>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C54F28-C264-4AF5-95B4-BF38132A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66" y="2940845"/>
            <a:ext cx="4815383" cy="23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DC3201-AF28-4B61-88D1-723052F04081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세트가 겹치지 않는지 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67F59A-8DA7-450A-820D-B37FEBDEC3DE}"/>
              </a:ext>
            </a:extLst>
          </p:cNvPr>
          <p:cNvSpPr/>
          <p:nvPr/>
        </p:nvSpPr>
        <p:spPr>
          <a:xfrm>
            <a:off x="838200" y="1690688"/>
            <a:ext cx="6531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disjoint</a:t>
            </a:r>
            <a:r>
              <a:rPr lang="ko-KR" altLang="en-US" dirty="0" err="1"/>
              <a:t>는</a:t>
            </a:r>
            <a:r>
              <a:rPr lang="ko-KR" altLang="en-US" dirty="0"/>
              <a:t> 현재 세트가 다른 세트와 겹치지 않는지 확인한다.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겹치는 요소</a:t>
            </a:r>
            <a:r>
              <a:rPr lang="ko-KR" altLang="en-US" dirty="0"/>
              <a:t>가 없으면 </a:t>
            </a:r>
            <a:r>
              <a:rPr lang="ko-KR" altLang="en-US" b="1" dirty="0" err="1"/>
              <a:t>True</a:t>
            </a:r>
            <a:r>
              <a:rPr lang="ko-KR" altLang="en-US" dirty="0"/>
              <a:t>, 있으면 </a:t>
            </a:r>
            <a:r>
              <a:rPr lang="ko-KR" altLang="en-US" b="1" dirty="0" err="1"/>
              <a:t>False</a:t>
            </a:r>
            <a:r>
              <a:rPr lang="ko-KR" altLang="en-US" dirty="0" err="1"/>
              <a:t>이다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0E0A95-F6D2-4492-856E-CF902A43E5DA}"/>
              </a:ext>
            </a:extLst>
          </p:cNvPr>
          <p:cNvSpPr/>
          <p:nvPr/>
        </p:nvSpPr>
        <p:spPr>
          <a:xfrm>
            <a:off x="838200" y="2869451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현재세트.isdisjoint</a:t>
            </a:r>
            <a:r>
              <a:rPr lang="ko-KR" altLang="en-US" dirty="0"/>
              <a:t>(</a:t>
            </a:r>
            <a:r>
              <a:rPr lang="ko-KR" altLang="en-US" dirty="0" err="1"/>
              <a:t>다른세트</a:t>
            </a:r>
            <a:r>
              <a:rPr lang="ko-KR" altLang="en-US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EC878-2C81-4554-B463-AE16F044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65" y="3499144"/>
            <a:ext cx="4317687" cy="1977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93131F-DF10-4A60-B8E5-2E31EAC2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9144"/>
            <a:ext cx="4353910" cy="19777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A83A59-5DCE-4BEC-990E-A29571D2D646}"/>
              </a:ext>
            </a:extLst>
          </p:cNvPr>
          <p:cNvSpPr/>
          <p:nvPr/>
        </p:nvSpPr>
        <p:spPr>
          <a:xfrm>
            <a:off x="7741604" y="3813948"/>
            <a:ext cx="246367" cy="246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F9D263-6030-47D2-A381-189FAF24A825}"/>
              </a:ext>
            </a:extLst>
          </p:cNvPr>
          <p:cNvCxnSpPr>
            <a:stCxn id="8" idx="2"/>
          </p:cNvCxnSpPr>
          <p:nvPr/>
        </p:nvCxnSpPr>
        <p:spPr>
          <a:xfrm>
            <a:off x="7864788" y="4060315"/>
            <a:ext cx="1051796" cy="9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FB2880-8C73-44AB-8DA4-D8C8CD02E844}"/>
              </a:ext>
            </a:extLst>
          </p:cNvPr>
          <p:cNvSpPr/>
          <p:nvPr/>
        </p:nvSpPr>
        <p:spPr>
          <a:xfrm>
            <a:off x="8916584" y="4060315"/>
            <a:ext cx="246367" cy="28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6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조작하기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3B6E14-A0AE-41D7-BF8A-7DDF6803B9AB}"/>
              </a:ext>
            </a:extLst>
          </p:cNvPr>
          <p:cNvSpPr/>
          <p:nvPr/>
        </p:nvSpPr>
        <p:spPr>
          <a:xfrm>
            <a:off x="1143350" y="360784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세트에 요소를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53CC3-A982-4FC4-AA69-A76426C5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2805133" cy="15478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2BEA35-C4B4-40DF-AA3F-F6CFADF35B97}"/>
              </a:ext>
            </a:extLst>
          </p:cNvPr>
          <p:cNvSpPr/>
          <p:nvPr/>
        </p:nvSpPr>
        <p:spPr>
          <a:xfrm>
            <a:off x="838200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세트에 요소 추가하기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DA8A95-AA5B-4477-BA96-6769E268660A}"/>
              </a:ext>
            </a:extLst>
          </p:cNvPr>
          <p:cNvSpPr/>
          <p:nvPr/>
        </p:nvSpPr>
        <p:spPr>
          <a:xfrm>
            <a:off x="4611458" y="3607844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세트에서 특정 요소를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3AF174-B881-4845-AC95-E998E597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33" y="2079070"/>
            <a:ext cx="2805133" cy="15287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0E2904-D9EA-414B-B83E-A04962B1EC85}"/>
              </a:ext>
            </a:extLst>
          </p:cNvPr>
          <p:cNvSpPr/>
          <p:nvPr/>
        </p:nvSpPr>
        <p:spPr>
          <a:xfrm>
            <a:off x="4998584" y="388737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없으면 </a:t>
            </a:r>
            <a:r>
              <a:rPr lang="ko-KR" altLang="en-US" b="1" dirty="0">
                <a:solidFill>
                  <a:srgbClr val="FF0000"/>
                </a:solidFill>
              </a:rPr>
              <a:t>에러를 발생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FA9C0-8438-4ED9-A941-F223DD3D18F3}"/>
              </a:ext>
            </a:extLst>
          </p:cNvPr>
          <p:cNvSpPr/>
          <p:nvPr/>
        </p:nvSpPr>
        <p:spPr>
          <a:xfrm>
            <a:off x="8258523" y="3598837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세트에서 특정 요소를 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2D0F4F-F89A-486A-A144-B71102B63CDF}"/>
              </a:ext>
            </a:extLst>
          </p:cNvPr>
          <p:cNvSpPr/>
          <p:nvPr/>
        </p:nvSpPr>
        <p:spPr>
          <a:xfrm>
            <a:off x="8530231" y="3873304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없으면 </a:t>
            </a:r>
            <a:r>
              <a:rPr lang="ko-KR" altLang="en-US" b="1" dirty="0">
                <a:solidFill>
                  <a:srgbClr val="FF0000"/>
                </a:solidFill>
              </a:rPr>
              <a:t>그냥 넘어간다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091F00-C7AD-4E90-9AAF-F89DF5048652}"/>
              </a:ext>
            </a:extLst>
          </p:cNvPr>
          <p:cNvSpPr/>
          <p:nvPr/>
        </p:nvSpPr>
        <p:spPr>
          <a:xfrm>
            <a:off x="1627457" y="170973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add</a:t>
            </a:r>
            <a:r>
              <a:rPr lang="ko-KR" altLang="en-US" b="1" dirty="0"/>
              <a:t>(요소)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7A309-71DC-4CC0-A412-44F2520F012D}"/>
              </a:ext>
            </a:extLst>
          </p:cNvPr>
          <p:cNvSpPr/>
          <p:nvPr/>
        </p:nvSpPr>
        <p:spPr>
          <a:xfrm>
            <a:off x="5313542" y="1709738"/>
            <a:ext cx="16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remove</a:t>
            </a:r>
            <a:r>
              <a:rPr lang="ko-KR" altLang="en-US" b="1" dirty="0"/>
              <a:t>(요소)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F9540F-BB90-436D-B2D0-53D9A8EA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590" y="2051013"/>
            <a:ext cx="2828946" cy="15478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1364CA-48D7-4067-8C93-A26B0D0B1B2E}"/>
              </a:ext>
            </a:extLst>
          </p:cNvPr>
          <p:cNvSpPr/>
          <p:nvPr/>
        </p:nvSpPr>
        <p:spPr>
          <a:xfrm>
            <a:off x="8963977" y="1690688"/>
            <a:ext cx="160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discard</a:t>
            </a:r>
            <a:r>
              <a:rPr lang="ko-KR" altLang="en-US" b="1" dirty="0"/>
              <a:t>(요소)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82E114-F061-4F6E-AD79-C51BAD855BF0}"/>
              </a:ext>
            </a:extLst>
          </p:cNvPr>
          <p:cNvSpPr/>
          <p:nvPr/>
        </p:nvSpPr>
        <p:spPr>
          <a:xfrm>
            <a:off x="756224" y="6036438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세트에서 임의의 요소 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2AA2B7B-9CA8-4FF8-9BE3-D48F8676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29" y="4507664"/>
            <a:ext cx="2838471" cy="15430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3ED2D7-1B6F-45C9-9FFC-A9DB68ADF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196" y="4536238"/>
            <a:ext cx="2795608" cy="148591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F48141-4052-4822-8506-C0A147135712}"/>
              </a:ext>
            </a:extLst>
          </p:cNvPr>
          <p:cNvSpPr/>
          <p:nvPr/>
        </p:nvSpPr>
        <p:spPr>
          <a:xfrm>
            <a:off x="4611457" y="6036438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세트에서 모든 요소를 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84BDB7-9A36-4AA0-8AF4-EFD7C39C4D42}"/>
              </a:ext>
            </a:extLst>
          </p:cNvPr>
          <p:cNvSpPr/>
          <p:nvPr/>
        </p:nvSpPr>
        <p:spPr>
          <a:xfrm>
            <a:off x="8373938" y="6022149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세트의 요소 개수 구하기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783B17-025E-4137-9B5E-C09020E72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787" y="4663447"/>
            <a:ext cx="2828946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A97518-A36A-4136-8ECF-DB17FAC2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34" y="2269412"/>
            <a:ext cx="6544132" cy="31411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0AC4D9-0A13-4CCA-88DB-D9BA17E3B2BD}"/>
              </a:ext>
            </a:extLst>
          </p:cNvPr>
          <p:cNvSpPr/>
          <p:nvPr/>
        </p:nvSpPr>
        <p:spPr>
          <a:xfrm>
            <a:off x="838200" y="1321356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세트의 요소 개수 구하기</a:t>
            </a:r>
          </a:p>
        </p:txBody>
      </p:sp>
    </p:spTree>
    <p:extLst>
      <p:ext uri="{BB962C8B-B14F-4D97-AF65-F5344CB8AC3E}">
        <p14:creationId xmlns:p14="http://schemas.microsoft.com/office/powerpoint/2010/main" val="313013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47F365-FF8C-4707-9133-35044AF6530F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세트의 할당과 복사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3C17B2-692F-4DF9-B9A4-A3AF7CD1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4" y="2010348"/>
            <a:ext cx="6158492" cy="3745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D4B13-594C-452A-8B39-65CBC986B7AC}"/>
              </a:ext>
            </a:extLst>
          </p:cNvPr>
          <p:cNvSpPr txBox="1"/>
          <p:nvPr/>
        </p:nvSpPr>
        <p:spPr>
          <a:xfrm>
            <a:off x="4937670" y="575580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복사하면 </a:t>
            </a:r>
            <a:r>
              <a:rPr lang="en-US" altLang="ko-KR" b="1" dirty="0"/>
              <a:t>.copy </a:t>
            </a:r>
            <a:r>
              <a:rPr lang="ko-KR" altLang="en-US" b="1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170275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020B89-4BE5-433E-8FE5-66730B0A0449}"/>
              </a:ext>
            </a:extLst>
          </p:cNvPr>
          <p:cNvSpPr/>
          <p:nvPr/>
        </p:nvSpPr>
        <p:spPr>
          <a:xfrm>
            <a:off x="838200" y="1321356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세트의 요소를 모두 출력하기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0ADDE9-14D7-44FD-8243-9EE656E8202F}"/>
              </a:ext>
            </a:extLst>
          </p:cNvPr>
          <p:cNvSpPr/>
          <p:nvPr/>
        </p:nvSpPr>
        <p:spPr>
          <a:xfrm>
            <a:off x="838200" y="2147460"/>
            <a:ext cx="2035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변수 </a:t>
            </a:r>
            <a:r>
              <a:rPr lang="ko-KR" altLang="en-US" b="1" dirty="0" err="1"/>
              <a:t>in</a:t>
            </a:r>
            <a:r>
              <a:rPr lang="ko-KR" altLang="en-US" b="1" dirty="0"/>
              <a:t> 세트:</a:t>
            </a:r>
          </a:p>
          <a:p>
            <a:r>
              <a:rPr lang="ko-KR" altLang="en-US" b="1" dirty="0"/>
              <a:t>     반복할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2EE7E-353C-4EFD-AE27-5801ED01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14" y="3250564"/>
            <a:ext cx="4058971" cy="28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F88AC4-B93C-4344-8730-BE26DD7EABCD}"/>
              </a:ext>
            </a:extLst>
          </p:cNvPr>
          <p:cNvSpPr/>
          <p:nvPr/>
        </p:nvSpPr>
        <p:spPr>
          <a:xfrm>
            <a:off x="838200" y="20256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{식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반복가능한객체}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set</a:t>
            </a:r>
            <a:r>
              <a:rPr lang="ko-KR" altLang="en-US" dirty="0"/>
              <a:t>(식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반복가능한객체)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871B7-FEC9-47D7-95D2-95386376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91" y="3006865"/>
            <a:ext cx="5273486" cy="2560380"/>
          </a:xfrm>
          <a:prstGeom prst="rect">
            <a:avLst/>
          </a:prstGeom>
        </p:spPr>
      </p:pic>
      <p:pic>
        <p:nvPicPr>
          <p:cNvPr id="6146" name="Picture 2" descr="https://dojang.io/pluginfile.php/13741/mod_page/content/2/026009.png">
            <a:extLst>
              <a:ext uri="{FF2B5EF4-FFF2-40B4-BE49-F238E27FC236}">
                <a16:creationId xmlns:a16="http://schemas.microsoft.com/office/drawing/2014/main" id="{28AC9D32-68D7-4A6D-B094-7F8438479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29537" r="20449" b="41761"/>
          <a:stretch/>
        </p:blipFill>
        <p:spPr bwMode="auto">
          <a:xfrm>
            <a:off x="516422" y="3614958"/>
            <a:ext cx="4913124" cy="14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9E542C9-654A-4523-9E52-0F4C65971EF3}"/>
              </a:ext>
            </a:extLst>
          </p:cNvPr>
          <p:cNvSpPr/>
          <p:nvPr/>
        </p:nvSpPr>
        <p:spPr>
          <a:xfrm>
            <a:off x="5852791" y="4209364"/>
            <a:ext cx="486417" cy="3837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D3895B-51D4-4BA5-B855-EB013D697F43}"/>
              </a:ext>
            </a:extLst>
          </p:cNvPr>
          <p:cNvSpPr/>
          <p:nvPr/>
        </p:nvSpPr>
        <p:spPr>
          <a:xfrm>
            <a:off x="838200" y="1321356"/>
            <a:ext cx="36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 표현식에 </a:t>
            </a:r>
            <a:r>
              <a:rPr lang="ko-KR" altLang="en-US" b="1" dirty="0" err="1"/>
              <a:t>if</a:t>
            </a:r>
            <a:r>
              <a:rPr lang="ko-KR" altLang="en-US" b="1" dirty="0"/>
              <a:t> </a:t>
            </a:r>
            <a:r>
              <a:rPr lang="ko-KR" altLang="en-US" b="1" dirty="0" err="1"/>
              <a:t>조건문</a:t>
            </a:r>
            <a:r>
              <a:rPr lang="ko-KR" altLang="en-US" b="1" dirty="0"/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CF1E0-5B94-4BE8-B19F-525E01AE8E51}"/>
              </a:ext>
            </a:extLst>
          </p:cNvPr>
          <p:cNvSpPr/>
          <p:nvPr/>
        </p:nvSpPr>
        <p:spPr>
          <a:xfrm>
            <a:off x="838200" y="2462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{식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세트 </a:t>
            </a:r>
            <a:r>
              <a:rPr lang="ko-KR" altLang="en-US" dirty="0" err="1"/>
              <a:t>if</a:t>
            </a:r>
            <a:r>
              <a:rPr lang="ko-KR" altLang="en-US" dirty="0"/>
              <a:t> 조건식}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set</a:t>
            </a:r>
            <a:r>
              <a:rPr lang="ko-KR" altLang="en-US" dirty="0"/>
              <a:t>(식 </a:t>
            </a:r>
            <a:r>
              <a:rPr lang="ko-KR" altLang="en-US" dirty="0" err="1"/>
              <a:t>for</a:t>
            </a:r>
            <a:r>
              <a:rPr lang="ko-KR" altLang="en-US" dirty="0"/>
              <a:t> 변수 </a:t>
            </a:r>
            <a:r>
              <a:rPr lang="ko-KR" altLang="en-US" dirty="0" err="1"/>
              <a:t>in</a:t>
            </a:r>
            <a:r>
              <a:rPr lang="ko-KR" altLang="en-US" dirty="0"/>
              <a:t> 세트 </a:t>
            </a:r>
            <a:r>
              <a:rPr lang="ko-KR" altLang="en-US" dirty="0" err="1"/>
              <a:t>if</a:t>
            </a:r>
            <a:r>
              <a:rPr lang="ko-KR" altLang="en-US" dirty="0"/>
              <a:t> 조건식)</a:t>
            </a:r>
          </a:p>
        </p:txBody>
      </p:sp>
      <p:pic>
        <p:nvPicPr>
          <p:cNvPr id="8194" name="Picture 2" descr="https://dojang.io/pluginfile.php/13741/mod_page/content/2/0260010.png">
            <a:extLst>
              <a:ext uri="{FF2B5EF4-FFF2-40B4-BE49-F238E27FC236}">
                <a16:creationId xmlns:a16="http://schemas.microsoft.com/office/drawing/2014/main" id="{CAB4D260-FC22-4C0A-8954-94C566EFA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4" b="31468"/>
          <a:stretch/>
        </p:blipFill>
        <p:spPr bwMode="auto">
          <a:xfrm>
            <a:off x="183195" y="3358587"/>
            <a:ext cx="6544515" cy="200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74D2F1-559C-45F7-819A-25E5C6C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20" y="3681262"/>
            <a:ext cx="4252944" cy="136208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8C55CED-6918-4D88-A1EB-8A959837C655}"/>
              </a:ext>
            </a:extLst>
          </p:cNvPr>
          <p:cNvSpPr/>
          <p:nvPr/>
        </p:nvSpPr>
        <p:spPr>
          <a:xfrm>
            <a:off x="6934200" y="4209364"/>
            <a:ext cx="486417" cy="38376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0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0740D-57EA-4550-9337-3EAE8A3F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307"/>
            <a:ext cx="6353059" cy="49875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471838-FDEA-485B-A6A1-7AE256C8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03" y="3650515"/>
            <a:ext cx="6994123" cy="11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F6B54-CDFD-4290-B6E7-BC682B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1" y="0"/>
            <a:ext cx="55043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1148A-B75B-4F61-A667-86E856D09061}"/>
              </a:ext>
            </a:extLst>
          </p:cNvPr>
          <p:cNvSpPr txBox="1"/>
          <p:nvPr/>
        </p:nvSpPr>
        <p:spPr>
          <a:xfrm>
            <a:off x="838200" y="1321356"/>
            <a:ext cx="119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5202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75D832-1233-4AED-84DA-1AD8D4B9D02A}"/>
              </a:ext>
            </a:extLst>
          </p:cNvPr>
          <p:cNvSpPr/>
          <p:nvPr/>
        </p:nvSpPr>
        <p:spPr>
          <a:xfrm>
            <a:off x="838199" y="1547092"/>
            <a:ext cx="9035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세트는 리스트, </a:t>
            </a:r>
            <a:r>
              <a:rPr lang="ko-KR" altLang="en-US" dirty="0" err="1"/>
              <a:t>튜플</a:t>
            </a:r>
            <a:r>
              <a:rPr lang="ko-KR" altLang="en-US" dirty="0"/>
              <a:t>, </a:t>
            </a:r>
            <a:r>
              <a:rPr lang="ko-KR" altLang="en-US" dirty="0" err="1"/>
              <a:t>딕셔너리와는</a:t>
            </a:r>
            <a:r>
              <a:rPr lang="ko-KR" altLang="en-US" dirty="0"/>
              <a:t> 달리 </a:t>
            </a:r>
            <a:r>
              <a:rPr lang="ko-KR" altLang="en-US" b="1" dirty="0"/>
              <a:t>[ ](대괄호)로 특정 요소만 출력할 수는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A05FA-0805-4220-A3EA-D7834317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1" y="1981741"/>
            <a:ext cx="5033977" cy="22332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D3E0E1-DBB1-4324-B5E6-BAAC18A5A260}"/>
              </a:ext>
            </a:extLst>
          </p:cNvPr>
          <p:cNvSpPr/>
          <p:nvPr/>
        </p:nvSpPr>
        <p:spPr>
          <a:xfrm>
            <a:off x="838199" y="4400363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세트에 특정 값이 있는지 확인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3CBD06-8A78-411F-9452-424A6F77C352}"/>
              </a:ext>
            </a:extLst>
          </p:cNvPr>
          <p:cNvSpPr/>
          <p:nvPr/>
        </p:nvSpPr>
        <p:spPr>
          <a:xfrm>
            <a:off x="5134839" y="3244334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in</a:t>
            </a:r>
            <a:r>
              <a:rPr lang="ko-KR" altLang="en-US" dirty="0"/>
              <a:t> 연산자를 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B6CDA6-335F-497E-8DD1-1B6E8BC93D02}"/>
              </a:ext>
            </a:extLst>
          </p:cNvPr>
          <p:cNvSpPr/>
          <p:nvPr/>
        </p:nvSpPr>
        <p:spPr>
          <a:xfrm>
            <a:off x="4527320" y="4400363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in</a:t>
            </a:r>
            <a:r>
              <a:rPr lang="ko-KR" altLang="en-US" b="1" dirty="0"/>
              <a:t> 연산자를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2A64F3-BEEF-406D-9012-62250CDE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16" y="4826673"/>
            <a:ext cx="4272167" cy="18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1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59283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413496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7212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33937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1584687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421393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3214085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59448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</p:spTree>
    <p:extLst>
      <p:ext uri="{BB962C8B-B14F-4D97-AF65-F5344CB8AC3E}">
        <p14:creationId xmlns:p14="http://schemas.microsoft.com/office/powerpoint/2010/main" val="12835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97BCB2-1280-442B-B495-9F792D2A499A}"/>
              </a:ext>
            </a:extLst>
          </p:cNvPr>
          <p:cNvSpPr/>
          <p:nvPr/>
        </p:nvSpPr>
        <p:spPr>
          <a:xfrm>
            <a:off x="838200" y="1321356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set를</a:t>
            </a:r>
            <a:r>
              <a:rPr lang="ko-KR" altLang="en-US" b="1" dirty="0"/>
              <a:t> 사용하여 세트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FA6F9-9A3D-4E2F-B35C-637FDEE1715E}"/>
              </a:ext>
            </a:extLst>
          </p:cNvPr>
          <p:cNvSpPr/>
          <p:nvPr/>
        </p:nvSpPr>
        <p:spPr>
          <a:xfrm>
            <a:off x="838200" y="2542288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set</a:t>
            </a:r>
            <a:r>
              <a:rPr lang="ko-KR" altLang="en-US" dirty="0"/>
              <a:t>(반복가능한객체)</a:t>
            </a:r>
          </a:p>
        </p:txBody>
      </p:sp>
      <p:pic>
        <p:nvPicPr>
          <p:cNvPr id="1026" name="Picture 2" descr="https://dojang.io/pluginfile.php/13952/mod_page/content/3/039002.png">
            <a:extLst>
              <a:ext uri="{FF2B5EF4-FFF2-40B4-BE49-F238E27FC236}">
                <a16:creationId xmlns:a16="http://schemas.microsoft.com/office/drawing/2014/main" id="{435269D0-5192-48E3-A28C-BA112B17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9741" r="14749" b="14059"/>
          <a:stretch/>
        </p:blipFill>
        <p:spPr bwMode="auto">
          <a:xfrm>
            <a:off x="7954806" y="378965"/>
            <a:ext cx="3681289" cy="29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A9DA15-E8B2-4380-B544-57CB574E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98" y="3954781"/>
            <a:ext cx="4387649" cy="2256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277B1-5188-4F8C-99E2-70CCAF93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40" y="3954781"/>
            <a:ext cx="4505362" cy="22565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8E7EA4-0204-4CC8-B7AC-21FEEEC26BC6}"/>
              </a:ext>
            </a:extLst>
          </p:cNvPr>
          <p:cNvSpPr/>
          <p:nvPr/>
        </p:nvSpPr>
        <p:spPr>
          <a:xfrm>
            <a:off x="1619426" y="6211287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중복된 문자는 포함되지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424615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C68DBF-C504-4BFB-B59D-A604F55B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49" y="3034950"/>
            <a:ext cx="2843233" cy="14573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57750C-25F7-41C6-8382-D26DDF49B68F}"/>
              </a:ext>
            </a:extLst>
          </p:cNvPr>
          <p:cNvSpPr/>
          <p:nvPr/>
        </p:nvSpPr>
        <p:spPr>
          <a:xfrm>
            <a:off x="2047429" y="4492286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빈 세트는 </a:t>
            </a:r>
            <a:r>
              <a:rPr lang="ko-KR" altLang="en-US" b="1" dirty="0" err="1"/>
              <a:t>a</a:t>
            </a:r>
            <a:r>
              <a:rPr lang="ko-KR" altLang="en-US" b="1" dirty="0"/>
              <a:t> = </a:t>
            </a:r>
            <a:r>
              <a:rPr lang="ko-KR" altLang="en-US" b="1" dirty="0" err="1"/>
              <a:t>set</a:t>
            </a:r>
            <a:r>
              <a:rPr lang="ko-KR" altLang="en-US" b="1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C81460-A91D-4700-9B60-F5605CF303C5}"/>
              </a:ext>
            </a:extLst>
          </p:cNvPr>
          <p:cNvSpPr/>
          <p:nvPr/>
        </p:nvSpPr>
        <p:spPr>
          <a:xfrm>
            <a:off x="838200" y="13213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빈 세트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2C5B7-3ED5-40A0-A89E-94AB1A08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42" y="2457443"/>
            <a:ext cx="2814658" cy="19431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4278E0-8CE2-4948-9294-5D3C836AC818}"/>
              </a:ext>
            </a:extLst>
          </p:cNvPr>
          <p:cNvSpPr/>
          <p:nvPr/>
        </p:nvSpPr>
        <p:spPr>
          <a:xfrm>
            <a:off x="5357721" y="4492286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변수 = {}와 같이 만들면 </a:t>
            </a:r>
            <a:r>
              <a:rPr lang="ko-KR" altLang="en-US" b="1" dirty="0"/>
              <a:t>빈 </a:t>
            </a:r>
            <a:r>
              <a:rPr lang="ko-KR" altLang="en-US" b="1" dirty="0" err="1"/>
              <a:t>딕셔너리가</a:t>
            </a:r>
            <a:r>
              <a:rPr lang="ko-KR" altLang="en-US" b="1" dirty="0"/>
              <a:t> </a:t>
            </a:r>
            <a:r>
              <a:rPr lang="ko-KR" altLang="en-US" dirty="0"/>
              <a:t>만들어지므로 </a:t>
            </a:r>
            <a:r>
              <a:rPr lang="ko-KR" altLang="en-US" b="1" dirty="0">
                <a:solidFill>
                  <a:srgbClr val="FF0000"/>
                </a:solidFill>
              </a:rPr>
              <a:t>주의</a:t>
            </a:r>
          </a:p>
        </p:txBody>
      </p:sp>
    </p:spTree>
    <p:extLst>
      <p:ext uri="{BB962C8B-B14F-4D97-AF65-F5344CB8AC3E}">
        <p14:creationId xmlns:p14="http://schemas.microsoft.com/office/powerpoint/2010/main" val="409226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C1EBA7-ECF8-449F-83B2-26C75A847657}"/>
              </a:ext>
            </a:extLst>
          </p:cNvPr>
          <p:cNvSpPr/>
          <p:nvPr/>
        </p:nvSpPr>
        <p:spPr>
          <a:xfrm>
            <a:off x="4414290" y="5300550"/>
            <a:ext cx="3363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세트 안에 세트를 </a:t>
            </a:r>
            <a:r>
              <a:rPr lang="ko-KR" altLang="en-US" b="1" dirty="0">
                <a:solidFill>
                  <a:srgbClr val="FF0000"/>
                </a:solidFill>
              </a:rPr>
              <a:t>넣을 수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ADE51-36F7-43CB-BA4B-C499DE63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36" y="2055221"/>
            <a:ext cx="5211927" cy="32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CF74F-458F-4A44-AEC9-A2A99263A10F}"/>
              </a:ext>
            </a:extLst>
          </p:cNvPr>
          <p:cNvSpPr/>
          <p:nvPr/>
        </p:nvSpPr>
        <p:spPr>
          <a:xfrm>
            <a:off x="2056216" y="5385995"/>
            <a:ext cx="8447540" cy="135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0C4DFB-6111-4F21-9803-DC273835C764}"/>
              </a:ext>
            </a:extLst>
          </p:cNvPr>
          <p:cNvSpPr/>
          <p:nvPr/>
        </p:nvSpPr>
        <p:spPr>
          <a:xfrm>
            <a:off x="838200" y="132135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프로즌</a:t>
            </a:r>
            <a:r>
              <a:rPr lang="ko-KR" altLang="en-US" b="1" dirty="0"/>
              <a:t> 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BDF6E7-9C87-46FE-A738-27533EB2370A}"/>
              </a:ext>
            </a:extLst>
          </p:cNvPr>
          <p:cNvSpPr/>
          <p:nvPr/>
        </p:nvSpPr>
        <p:spPr>
          <a:xfrm>
            <a:off x="838200" y="2102519"/>
            <a:ext cx="466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프로즌세트</a:t>
            </a:r>
            <a:r>
              <a:rPr lang="ko-KR" altLang="en-US" dirty="0"/>
              <a:t> = </a:t>
            </a:r>
            <a:r>
              <a:rPr lang="ko-KR" altLang="en-US" dirty="0" err="1"/>
              <a:t>frozenset</a:t>
            </a:r>
            <a:r>
              <a:rPr lang="ko-KR" altLang="en-US" dirty="0"/>
              <a:t>(반복가능한객체)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C14C0-2078-4FBA-A677-D4105543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38" y="2784073"/>
            <a:ext cx="3043260" cy="14192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568C11-51EA-4F8D-8F72-3AF689FB980A}"/>
              </a:ext>
            </a:extLst>
          </p:cNvPr>
          <p:cNvSpPr/>
          <p:nvPr/>
        </p:nvSpPr>
        <p:spPr>
          <a:xfrm>
            <a:off x="1449380" y="4532770"/>
            <a:ext cx="905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집합 연산</a:t>
            </a:r>
            <a:r>
              <a:rPr lang="ko-KR" altLang="en-US" dirty="0"/>
              <a:t>과 메서드에서 </a:t>
            </a:r>
            <a:r>
              <a:rPr lang="ko-KR" altLang="en-US" b="1" dirty="0"/>
              <a:t>요소를 추가하거나 삭제하는 연산, 메서드는 사용할 수 없다</a:t>
            </a:r>
          </a:p>
          <a:p>
            <a:pPr algn="ctr"/>
            <a:r>
              <a:rPr lang="ko-KR" altLang="en-US" dirty="0" err="1"/>
              <a:t>frozenset의</a:t>
            </a:r>
            <a:r>
              <a:rPr lang="ko-KR" altLang="en-US" dirty="0"/>
              <a:t> 요소를 변경하려고 하면 </a:t>
            </a:r>
            <a:r>
              <a:rPr lang="ko-KR" altLang="en-US" b="1" dirty="0"/>
              <a:t>에러가 발생</a:t>
            </a:r>
            <a:r>
              <a:rPr lang="ko-KR" altLang="en-US" dirty="0"/>
              <a:t>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BA5F7-4393-4418-8C61-B93E3835EE91}"/>
              </a:ext>
            </a:extLst>
          </p:cNvPr>
          <p:cNvSpPr/>
          <p:nvPr/>
        </p:nvSpPr>
        <p:spPr>
          <a:xfrm>
            <a:off x="2163713" y="5491323"/>
            <a:ext cx="338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frozenset는</a:t>
            </a:r>
            <a:r>
              <a:rPr lang="ko-KR" altLang="en-US" b="1" dirty="0"/>
              <a:t> 왜 사용하는 이유!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0FE140F-4269-4497-99DC-57CE1F262CA6}"/>
              </a:ext>
            </a:extLst>
          </p:cNvPr>
          <p:cNvSpPr/>
          <p:nvPr/>
        </p:nvSpPr>
        <p:spPr>
          <a:xfrm>
            <a:off x="5737505" y="5491323"/>
            <a:ext cx="715411" cy="35436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8A1D67-9C31-4332-8BD8-6445B9E732E8}"/>
              </a:ext>
            </a:extLst>
          </p:cNvPr>
          <p:cNvSpPr/>
          <p:nvPr/>
        </p:nvSpPr>
        <p:spPr>
          <a:xfrm>
            <a:off x="6542935" y="5491323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세트 안에 세트를 넣고 싶을 때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25A9BE-51F4-473E-83D4-E02E5304E596}"/>
              </a:ext>
            </a:extLst>
          </p:cNvPr>
          <p:cNvSpPr/>
          <p:nvPr/>
        </p:nvSpPr>
        <p:spPr>
          <a:xfrm>
            <a:off x="2928568" y="5965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err="1"/>
              <a:t>frozenset는</a:t>
            </a:r>
            <a:r>
              <a:rPr lang="ko-KR" altLang="en-US" b="1" dirty="0"/>
              <a:t> </a:t>
            </a:r>
            <a:r>
              <a:rPr lang="ko-KR" altLang="en-US" b="1" dirty="0" err="1"/>
              <a:t>frozenset를</a:t>
            </a:r>
            <a:r>
              <a:rPr lang="ko-KR" altLang="en-US" b="1" dirty="0"/>
              <a:t> 중첩해서 넣을 수 있다.</a:t>
            </a:r>
          </a:p>
          <a:p>
            <a:pPr algn="ctr"/>
            <a:r>
              <a:rPr lang="ko-KR" altLang="en-US" b="1" dirty="0"/>
              <a:t>단, </a:t>
            </a:r>
            <a:r>
              <a:rPr lang="ko-KR" altLang="en-US" b="1" dirty="0" err="1"/>
              <a:t>frozenset만</a:t>
            </a:r>
            <a:r>
              <a:rPr lang="ko-KR" altLang="en-US" b="1" dirty="0"/>
              <a:t> 넣을 수 있고, 일반 </a:t>
            </a:r>
            <a:r>
              <a:rPr lang="ko-KR" altLang="en-US" b="1" dirty="0" err="1"/>
              <a:t>set는</a:t>
            </a:r>
            <a:r>
              <a:rPr lang="ko-KR" altLang="en-US" b="1" dirty="0"/>
              <a:t> 넣을 수 없다</a:t>
            </a:r>
          </a:p>
        </p:txBody>
      </p:sp>
    </p:spTree>
    <p:extLst>
      <p:ext uri="{BB962C8B-B14F-4D97-AF65-F5344CB8AC3E}">
        <p14:creationId xmlns:p14="http://schemas.microsoft.com/office/powerpoint/2010/main" val="5232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13673A-58A4-4FBD-9847-0F961EDB69C7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0218F-C7C6-4DC5-BE2B-FD36999C98DA}"/>
              </a:ext>
            </a:extLst>
          </p:cNvPr>
          <p:cNvSpPr/>
          <p:nvPr/>
        </p:nvSpPr>
        <p:spPr>
          <a:xfrm>
            <a:off x="838200" y="1690688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| 연산자는 </a:t>
            </a:r>
            <a:r>
              <a:rPr lang="ko-KR" altLang="en-US" b="1" dirty="0"/>
              <a:t>합집합(</a:t>
            </a:r>
            <a:r>
              <a:rPr lang="ko-KR" altLang="en-US" b="1" dirty="0" err="1"/>
              <a:t>union</a:t>
            </a:r>
            <a:r>
              <a:rPr lang="ko-KR" altLang="en-US" b="1" dirty="0"/>
              <a:t>)</a:t>
            </a:r>
            <a:r>
              <a:rPr lang="ko-KR" altLang="en-US" dirty="0"/>
              <a:t>을 구하며 </a:t>
            </a:r>
            <a:r>
              <a:rPr lang="ko-KR" altLang="en-US" b="1" dirty="0"/>
              <a:t>OR 연산자</a:t>
            </a:r>
            <a:r>
              <a:rPr lang="ko-KR" altLang="en-US" dirty="0"/>
              <a:t> |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F2F0BB-7E8B-4E12-AFFC-9F1C34A830D2}"/>
              </a:ext>
            </a:extLst>
          </p:cNvPr>
          <p:cNvSpPr/>
          <p:nvPr/>
        </p:nvSpPr>
        <p:spPr>
          <a:xfrm>
            <a:off x="838200" y="23699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세트1 | 세트2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set.union</a:t>
            </a:r>
            <a:r>
              <a:rPr lang="ko-KR" altLang="en-US" dirty="0"/>
              <a:t>(세트1, 세트2)</a:t>
            </a:r>
          </a:p>
        </p:txBody>
      </p:sp>
      <p:pic>
        <p:nvPicPr>
          <p:cNvPr id="2050" name="Picture 2" descr="https://dojang.io/pluginfile.php/13737/mod_page/content/3/026001.png">
            <a:extLst>
              <a:ext uri="{FF2B5EF4-FFF2-40B4-BE49-F238E27FC236}">
                <a16:creationId xmlns:a16="http://schemas.microsoft.com/office/drawing/2014/main" id="{A71C1E11-D8DD-47AE-B176-BFE25DDBC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3" t="35424" r="34283" b="24653"/>
          <a:stretch/>
        </p:blipFill>
        <p:spPr bwMode="auto">
          <a:xfrm>
            <a:off x="2342190" y="3225416"/>
            <a:ext cx="2909024" cy="27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1C5CA8-1B5A-40B8-A0FE-7C044EBC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67" y="3332842"/>
            <a:ext cx="3699720" cy="25231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77BC412-7A75-4BBC-B497-2A5A6FE9E5DA}"/>
              </a:ext>
            </a:extLst>
          </p:cNvPr>
          <p:cNvSpPr/>
          <p:nvPr/>
        </p:nvSpPr>
        <p:spPr>
          <a:xfrm>
            <a:off x="5757617" y="4366287"/>
            <a:ext cx="676766" cy="5069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AA9B-E671-4FBF-9663-965DFA55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5916" cy="1325563"/>
          </a:xfrm>
        </p:spPr>
        <p:txBody>
          <a:bodyPr/>
          <a:lstStyle/>
          <a:p>
            <a:r>
              <a:rPr lang="ko-KR" altLang="en-US" dirty="0"/>
              <a:t>세트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B50E82-8FAB-444E-8BCA-488F826C95F0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집합 연산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56ED5D-B5A6-4E57-B6D5-4EC4B1D7CB74}"/>
              </a:ext>
            </a:extLst>
          </p:cNvPr>
          <p:cNvSpPr/>
          <p:nvPr/>
        </p:nvSpPr>
        <p:spPr>
          <a:xfrm>
            <a:off x="838199" y="1690688"/>
            <a:ext cx="7590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&amp; 연산자는 </a:t>
            </a:r>
            <a:r>
              <a:rPr lang="ko-KR" altLang="en-US" b="1" dirty="0"/>
              <a:t>교집합(</a:t>
            </a:r>
            <a:r>
              <a:rPr lang="ko-KR" altLang="en-US" b="1" dirty="0" err="1"/>
              <a:t>intersection</a:t>
            </a:r>
            <a:r>
              <a:rPr lang="ko-KR" altLang="en-US" b="1" dirty="0"/>
              <a:t>)</a:t>
            </a:r>
            <a:r>
              <a:rPr lang="ko-KR" altLang="en-US" dirty="0"/>
              <a:t>을 구하며 </a:t>
            </a:r>
            <a:r>
              <a:rPr lang="ko-KR" altLang="en-US" b="1" dirty="0"/>
              <a:t>AND 연산자 &amp;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C0476-B715-4083-9F53-419550E2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52" y="2765045"/>
            <a:ext cx="3823693" cy="2579220"/>
          </a:xfrm>
          <a:prstGeom prst="rect">
            <a:avLst/>
          </a:prstGeom>
        </p:spPr>
      </p:pic>
      <p:pic>
        <p:nvPicPr>
          <p:cNvPr id="4098" name="Picture 2" descr="https://dojang.io/pluginfile.php/13737/mod_page/content/3/026002.png">
            <a:extLst>
              <a:ext uri="{FF2B5EF4-FFF2-40B4-BE49-F238E27FC236}">
                <a16:creationId xmlns:a16="http://schemas.microsoft.com/office/drawing/2014/main" id="{85552CA7-65D2-4996-9447-FD7D4D1F4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6" t="35424" r="35008" b="24653"/>
          <a:stretch/>
        </p:blipFill>
        <p:spPr bwMode="auto">
          <a:xfrm>
            <a:off x="1875981" y="2646919"/>
            <a:ext cx="2757413" cy="27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59384EA-E8B8-4F7F-BA8F-488684F12B98}"/>
              </a:ext>
            </a:extLst>
          </p:cNvPr>
          <p:cNvSpPr/>
          <p:nvPr/>
        </p:nvSpPr>
        <p:spPr>
          <a:xfrm>
            <a:off x="5529041" y="3686027"/>
            <a:ext cx="644344" cy="6538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760</Words>
  <Application>Microsoft Office PowerPoint</Application>
  <PresentationFormat>와이드스크린</PresentationFormat>
  <Paragraphs>136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Wingdings</vt:lpstr>
      <vt:lpstr>Office 테마</vt:lpstr>
      <vt:lpstr>Python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조작하기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  <vt:lpstr>세트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246</cp:revision>
  <dcterms:created xsi:type="dcterms:W3CDTF">2020-01-24T10:11:50Z</dcterms:created>
  <dcterms:modified xsi:type="dcterms:W3CDTF">2020-01-24T15:50:10Z</dcterms:modified>
</cp:coreProperties>
</file>