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DF40F-024A-4529-B02B-2BB99822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A281A-6872-4D6E-B99D-E82E8533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A6003-417B-4E5A-8E4F-55BAA5B7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1BEBB-C8C1-4DA8-A569-A9F3F49D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B178C-7265-44BD-9062-40F87B36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5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22F-9AB6-4BAE-AF9F-EDDBADBC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A1FA1-EDF3-48E9-8150-991EAFB7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3B14C-D80F-42FA-B8AD-1ADFB820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CD24A-34D3-42DE-A120-A5C5371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99819-E53F-40A3-B1F9-3C18781E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62CBB-406E-4506-82D4-1AF707AD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51ACA-2026-4213-B7D4-45395FAF5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01503-F3B7-4871-B330-7887E73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E9E6E-4434-47B8-8EAC-16A4901B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CBDBE-543E-4D6D-9E58-4F4F8FA2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19F2B-82B5-4AFF-BFC6-9219FAC0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0F33-6F42-4169-9CAC-07F4ACAF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0E500-FF36-4176-AC13-5FD1D940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D94DF-321F-496B-917C-47EF7675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33B2D-04A9-46A7-B362-BB79CF77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0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BEE15-AE71-48E6-9DE6-E0C5B9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28A8-0E37-42C5-90B9-4540DEB1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27ADA-679B-4EEA-BDF8-C22085BC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7B933-FB4A-47DF-AB56-63750642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674B3-3837-4C24-8478-62AE7D65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0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BAB4-8CFC-42E2-BF7A-36A0CDF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4004F-968F-4EE0-BCB0-A08A1D1C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3F843-0303-4F26-8C09-A61AB967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AEA47-7A8C-4E66-8A1B-F7D4CE57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2187A-BF21-40B0-81FD-907B12D4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CD11E7-D3D6-4B1B-8C1B-E43B2861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7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0CC47-FD20-47BB-9434-F88E093E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B09CD6-58AE-4CAF-BC7D-5078B8C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DB5A88-DDAA-4374-8894-91FA9909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E5A6E-0BA1-43AE-AE47-574DDAF7E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5CC05D-1F2B-46D3-8AC3-903BD0D5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9225E2-CC42-4C80-84E4-2E8EAB6C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4DFD0-E4CA-4604-A3B5-8C945E00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35CEA1-9027-4CB4-8D53-9F539B1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14CE9-3D2F-442F-ABAE-731BE66C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C8EFA-B88F-4733-B4C0-C8999483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110EE7-7ED3-4551-867C-FE76539B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F310C-4BE4-4201-9AD1-026BD12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D8CE3-DCCB-48D8-82AE-38A89E00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5D8A2-1B99-4CA2-8F62-4C3A1B4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22FDF-BD6C-4CA7-8B55-E0CDBC6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8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98330-DDB5-4822-A596-C066DA54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9DCFD-8D50-4F2D-ABC7-03432231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6A3C3-D562-463A-8476-D18F46A12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9C0A0-8E68-489C-8D40-715F7020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4FF02-B635-4F6A-8FAC-0F09C62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E07DA-6672-4329-9139-047ECE5A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FFC10-9EC3-4DDF-AD5C-8E288379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956BDA-AA52-40A7-A0EB-9B51828C6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45A59-50E8-4160-B137-054953E3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4202C-62E9-44F2-B9F6-D8739D89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23E74-7383-492E-9142-7A40EEF2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BCFC3-EF1D-45D3-AA47-BC9CF224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1AC43-6235-456A-82D6-FA9F064C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29ED-5DD9-45E8-9A91-97903A53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1C2D9-E138-4526-8485-50D7989D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09D74-CF1C-477C-9227-6D940EF032B0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31141-7A6A-4C36-B870-8F9C228E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79D48-460D-4EFF-8A7E-1D21EF186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63C38-C9D8-4DB5-8E89-C8DE4C022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5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925EC-3D9E-40C0-AF33-D47EC1493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C9E152-90E3-489A-9D99-6C066180D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Python 3.7.X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58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82EE14-B74E-4EB3-B87D-BC00DE3FC7BC}"/>
              </a:ext>
            </a:extLst>
          </p:cNvPr>
          <p:cNvSpPr/>
          <p:nvPr/>
        </p:nvSpPr>
        <p:spPr>
          <a:xfrm>
            <a:off x="838200" y="1321356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</a:t>
            </a:r>
            <a:r>
              <a:rPr lang="ko-KR" altLang="en-US" b="1" dirty="0" err="1"/>
              <a:t>N-gram</a:t>
            </a:r>
            <a:r>
              <a:rPr lang="ko-KR" altLang="en-US" b="1" dirty="0"/>
              <a:t> 출력하기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2348D-151E-40D9-BBD2-F46DEA87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1" y="1966884"/>
            <a:ext cx="10353858" cy="13600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FD1346-67FC-4079-91CE-3FAD6865B4F9}"/>
              </a:ext>
            </a:extLst>
          </p:cNvPr>
          <p:cNvGrpSpPr/>
          <p:nvPr/>
        </p:nvGrpSpPr>
        <p:grpSpPr>
          <a:xfrm>
            <a:off x="1341022" y="4181473"/>
            <a:ext cx="6163911" cy="1444818"/>
            <a:chOff x="3145915" y="3960821"/>
            <a:chExt cx="6163911" cy="144481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EE9A0A-7C51-4D9C-9390-71026580CFC0}"/>
                </a:ext>
              </a:extLst>
            </p:cNvPr>
            <p:cNvSpPr/>
            <p:nvPr/>
          </p:nvSpPr>
          <p:spPr>
            <a:xfrm>
              <a:off x="4183497" y="3960821"/>
              <a:ext cx="2089380" cy="1444818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  <a:alpha val="4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4732863-316F-4DAA-9DD1-86FB46374825}"/>
                </a:ext>
              </a:extLst>
            </p:cNvPr>
            <p:cNvSpPr/>
            <p:nvPr/>
          </p:nvSpPr>
          <p:spPr>
            <a:xfrm>
              <a:off x="3145915" y="3960821"/>
              <a:ext cx="2089380" cy="1444818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  <a:alpha val="35000"/>
                  </a:srgbClr>
                </a:gs>
                <a:gs pos="100000">
                  <a:srgbClr val="FF0000">
                    <a:tint val="23500"/>
                    <a:satMod val="160000"/>
                    <a:alpha val="0"/>
                  </a:srgbClr>
                </a:gs>
              </a:gsLst>
              <a:lin ang="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4CC18D-42F2-44E0-B898-58C8111410BD}"/>
                </a:ext>
              </a:extLst>
            </p:cNvPr>
            <p:cNvSpPr/>
            <p:nvPr/>
          </p:nvSpPr>
          <p:spPr>
            <a:xfrm>
              <a:off x="3207506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0174F3-0048-433A-8226-1C02F8C08ADE}"/>
                </a:ext>
              </a:extLst>
            </p:cNvPr>
            <p:cNvSpPr/>
            <p:nvPr/>
          </p:nvSpPr>
          <p:spPr>
            <a:xfrm>
              <a:off x="4245090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295317-4D32-4A3B-9C06-9F63EC251622}"/>
                </a:ext>
              </a:extLst>
            </p:cNvPr>
            <p:cNvSpPr/>
            <p:nvPr/>
          </p:nvSpPr>
          <p:spPr>
            <a:xfrm>
              <a:off x="5282674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D2A4E0-91F9-448D-8EAF-8EE85690BD4A}"/>
                </a:ext>
              </a:extLst>
            </p:cNvPr>
            <p:cNvSpPr/>
            <p:nvPr/>
          </p:nvSpPr>
          <p:spPr>
            <a:xfrm>
              <a:off x="6320258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25E5AB-4237-420F-8FE5-211398477798}"/>
                </a:ext>
              </a:extLst>
            </p:cNvPr>
            <p:cNvSpPr/>
            <p:nvPr/>
          </p:nvSpPr>
          <p:spPr>
            <a:xfrm>
              <a:off x="7357842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59D2F8-C58C-4503-B8F5-85E67CCB6607}"/>
                </a:ext>
              </a:extLst>
            </p:cNvPr>
            <p:cNvSpPr/>
            <p:nvPr/>
          </p:nvSpPr>
          <p:spPr>
            <a:xfrm>
              <a:off x="8395426" y="4041364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96F18-C67E-41CC-9785-CC5FD1D57E3E}"/>
                </a:ext>
              </a:extLst>
            </p:cNvPr>
            <p:cNvSpPr txBox="1"/>
            <p:nvPr/>
          </p:nvSpPr>
          <p:spPr>
            <a:xfrm>
              <a:off x="3145915" y="499603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i</a:t>
              </a:r>
              <a:r>
                <a:rPr lang="en-US" altLang="ko-KR" b="1" dirty="0"/>
                <a:t> = 0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CD29D6-C495-435D-967E-0EF0C2D62FE8}"/>
                </a:ext>
              </a:extLst>
            </p:cNvPr>
            <p:cNvSpPr txBox="1"/>
            <p:nvPr/>
          </p:nvSpPr>
          <p:spPr>
            <a:xfrm>
              <a:off x="4245090" y="499603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i</a:t>
              </a:r>
              <a:r>
                <a:rPr lang="en-US" altLang="ko-KR" b="1" dirty="0"/>
                <a:t> = 1</a:t>
              </a:r>
              <a:endParaRPr lang="ko-KR" altLang="en-US" b="1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E122DD55-C154-4CA7-9DC8-EF309A17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131" y="4044187"/>
            <a:ext cx="643778" cy="214179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A5FC2E8-480E-491E-990B-C1809B934FA7}"/>
              </a:ext>
            </a:extLst>
          </p:cNvPr>
          <p:cNvSpPr/>
          <p:nvPr/>
        </p:nvSpPr>
        <p:spPr>
          <a:xfrm>
            <a:off x="7930828" y="48148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4E342A-6998-4E79-9796-172B90739030}"/>
              </a:ext>
            </a:extLst>
          </p:cNvPr>
          <p:cNvSpPr/>
          <p:nvPr/>
        </p:nvSpPr>
        <p:spPr>
          <a:xfrm>
            <a:off x="693270" y="611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만약 3-gram이라면 반복 횟수는 </a:t>
            </a:r>
            <a:r>
              <a:rPr lang="ko-KR" altLang="en-US" b="1" dirty="0" err="1"/>
              <a:t>range</a:t>
            </a:r>
            <a:r>
              <a:rPr lang="ko-KR" altLang="en-US" b="1" dirty="0"/>
              <a:t>(</a:t>
            </a:r>
            <a:r>
              <a:rPr lang="ko-KR" altLang="en-US" b="1" dirty="0" err="1"/>
              <a:t>len</a:t>
            </a:r>
            <a:r>
              <a:rPr lang="ko-KR" altLang="en-US" b="1" dirty="0"/>
              <a:t>(</a:t>
            </a:r>
            <a:r>
              <a:rPr lang="ko-KR" altLang="en-US" b="1" dirty="0" err="1"/>
              <a:t>text</a:t>
            </a:r>
            <a:r>
              <a:rPr lang="ko-KR" altLang="en-US" b="1" dirty="0"/>
              <a:t>) - 2))와 같이 되고, 문자열 끝에서 두 글자 앞까지 반복하면 된다</a:t>
            </a:r>
          </a:p>
        </p:txBody>
      </p:sp>
    </p:spTree>
    <p:extLst>
      <p:ext uri="{BB962C8B-B14F-4D97-AF65-F5344CB8AC3E}">
        <p14:creationId xmlns:p14="http://schemas.microsoft.com/office/powerpoint/2010/main" val="15411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BFCA83-97BB-4963-9719-679F290FC5A6}"/>
              </a:ext>
            </a:extLst>
          </p:cNvPr>
          <p:cNvSpPr/>
          <p:nvPr/>
        </p:nvSpPr>
        <p:spPr>
          <a:xfrm>
            <a:off x="838200" y="1321356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단어 단위 </a:t>
            </a:r>
            <a:r>
              <a:rPr lang="ko-KR" altLang="en-US" b="1" dirty="0" err="1"/>
              <a:t>N-gram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D55D4-AC40-4767-9420-8F122E1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62" y="2407959"/>
            <a:ext cx="11010876" cy="332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E552D0-747B-47A4-8009-3B5D3E1E2B8A}"/>
              </a:ext>
            </a:extLst>
          </p:cNvPr>
          <p:cNvSpPr/>
          <p:nvPr/>
        </p:nvSpPr>
        <p:spPr>
          <a:xfrm>
            <a:off x="9612649" y="3288050"/>
            <a:ext cx="1056535" cy="216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389FA4-DF69-419F-A59D-706B6EF6B4CA}"/>
              </a:ext>
            </a:extLst>
          </p:cNvPr>
          <p:cNvSpPr/>
          <p:nvPr/>
        </p:nvSpPr>
        <p:spPr>
          <a:xfrm>
            <a:off x="6519245" y="3288050"/>
            <a:ext cx="1056535" cy="216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B716E5-A3D6-40CB-8176-1F1A8F8BC085}"/>
              </a:ext>
            </a:extLst>
          </p:cNvPr>
          <p:cNvSpPr/>
          <p:nvPr/>
        </p:nvSpPr>
        <p:spPr>
          <a:xfrm>
            <a:off x="7558801" y="3288050"/>
            <a:ext cx="1056535" cy="216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A3ED95-0CA8-4605-9365-FF3692E1B1F0}"/>
              </a:ext>
            </a:extLst>
          </p:cNvPr>
          <p:cNvSpPr/>
          <p:nvPr/>
        </p:nvSpPr>
        <p:spPr>
          <a:xfrm>
            <a:off x="8615337" y="3288050"/>
            <a:ext cx="1021002" cy="21699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40645A-3347-4199-8ECA-48B46BCFA9BF}"/>
              </a:ext>
            </a:extLst>
          </p:cNvPr>
          <p:cNvSpPr/>
          <p:nvPr/>
        </p:nvSpPr>
        <p:spPr>
          <a:xfrm>
            <a:off x="838200" y="1321356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zip으로</a:t>
            </a:r>
            <a:r>
              <a:rPr lang="ko-KR" altLang="en-US" b="1" dirty="0"/>
              <a:t> 2-gram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98CE8-FC28-4010-857B-D0289DF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8" y="2583465"/>
            <a:ext cx="4371434" cy="3849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6EB233-9D1B-4248-9224-8D0E650A9060}"/>
              </a:ext>
            </a:extLst>
          </p:cNvPr>
          <p:cNvSpPr/>
          <p:nvPr/>
        </p:nvSpPr>
        <p:spPr>
          <a:xfrm>
            <a:off x="838199" y="1892611"/>
            <a:ext cx="6677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zip</a:t>
            </a:r>
            <a:r>
              <a:rPr lang="ko-KR" altLang="en-US" b="1" dirty="0"/>
              <a:t> 함수는 반복 가능한 객체의 각 요소를 </a:t>
            </a:r>
            <a:r>
              <a:rPr lang="ko-KR" altLang="en-US" b="1" dirty="0" err="1"/>
              <a:t>튜플로</a:t>
            </a:r>
            <a:r>
              <a:rPr lang="ko-KR" altLang="en-US" b="1" dirty="0"/>
              <a:t> 묶어준다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DFAB1-523D-4D43-9703-CE376563407D}"/>
              </a:ext>
            </a:extLst>
          </p:cNvPr>
          <p:cNvSpPr/>
          <p:nvPr/>
        </p:nvSpPr>
        <p:spPr>
          <a:xfrm>
            <a:off x="6597023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2A10F-03ED-4E20-A919-E3D14DC203BD}"/>
              </a:ext>
            </a:extLst>
          </p:cNvPr>
          <p:cNvSpPr/>
          <p:nvPr/>
        </p:nvSpPr>
        <p:spPr>
          <a:xfrm>
            <a:off x="7629869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093FA2-D7E1-4A3B-BD48-26D762BDFF31}"/>
              </a:ext>
            </a:extLst>
          </p:cNvPr>
          <p:cNvSpPr/>
          <p:nvPr/>
        </p:nvSpPr>
        <p:spPr>
          <a:xfrm>
            <a:off x="8662715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34646-FCCF-422B-A79A-9CA5C5A8BFCB}"/>
              </a:ext>
            </a:extLst>
          </p:cNvPr>
          <p:cNvSpPr/>
          <p:nvPr/>
        </p:nvSpPr>
        <p:spPr>
          <a:xfrm>
            <a:off x="9695561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06D20-0562-40A3-9128-BD023A4635A8}"/>
              </a:ext>
            </a:extLst>
          </p:cNvPr>
          <p:cNvSpPr/>
          <p:nvPr/>
        </p:nvSpPr>
        <p:spPr>
          <a:xfrm>
            <a:off x="10728407" y="34290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2CE766-3919-4D8A-97BB-6D39B2968176}"/>
              </a:ext>
            </a:extLst>
          </p:cNvPr>
          <p:cNvSpPr/>
          <p:nvPr/>
        </p:nvSpPr>
        <p:spPr>
          <a:xfrm>
            <a:off x="6597023" y="44713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19C3F6-4893-482F-9582-4D140C42E861}"/>
              </a:ext>
            </a:extLst>
          </p:cNvPr>
          <p:cNvSpPr/>
          <p:nvPr/>
        </p:nvSpPr>
        <p:spPr>
          <a:xfrm>
            <a:off x="7629869" y="44713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D3204E-66FC-43E4-A4C3-E54FD752C444}"/>
              </a:ext>
            </a:extLst>
          </p:cNvPr>
          <p:cNvSpPr/>
          <p:nvPr/>
        </p:nvSpPr>
        <p:spPr>
          <a:xfrm>
            <a:off x="8662715" y="44713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F5EF98-D27E-4A8C-98BB-78B44F9FBD65}"/>
              </a:ext>
            </a:extLst>
          </p:cNvPr>
          <p:cNvSpPr/>
          <p:nvPr/>
        </p:nvSpPr>
        <p:spPr>
          <a:xfrm>
            <a:off x="9695561" y="44713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E12B9-B228-4838-AE8C-668CD50236C0}"/>
              </a:ext>
            </a:extLst>
          </p:cNvPr>
          <p:cNvSpPr txBox="1"/>
          <p:nvPr/>
        </p:nvSpPr>
        <p:spPr>
          <a:xfrm>
            <a:off x="5808366" y="3701534"/>
            <a:ext cx="5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920F78-73C2-45A8-B97E-F7A20F8B2C08}"/>
              </a:ext>
            </a:extLst>
          </p:cNvPr>
          <p:cNvSpPr txBox="1"/>
          <p:nvPr/>
        </p:nvSpPr>
        <p:spPr>
          <a:xfrm>
            <a:off x="5561520" y="4743855"/>
            <a:ext cx="89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text[1:]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12ED100A-5DA1-4783-B161-735329F28BB4}"/>
              </a:ext>
            </a:extLst>
          </p:cNvPr>
          <p:cNvSpPr/>
          <p:nvPr/>
        </p:nvSpPr>
        <p:spPr>
          <a:xfrm rot="10800000">
            <a:off x="10943291" y="4235615"/>
            <a:ext cx="484632" cy="12780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99AA7-A27C-4DB2-B895-659C148774E7}"/>
              </a:ext>
            </a:extLst>
          </p:cNvPr>
          <p:cNvSpPr txBox="1"/>
          <p:nvPr/>
        </p:nvSpPr>
        <p:spPr>
          <a:xfrm>
            <a:off x="10359900" y="55136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짝없어서 버림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659EF-F17A-4986-9341-6B2A86089ADC}"/>
              </a:ext>
            </a:extLst>
          </p:cNvPr>
          <p:cNvSpPr txBox="1"/>
          <p:nvPr/>
        </p:nvSpPr>
        <p:spPr>
          <a:xfrm>
            <a:off x="7080011" y="32443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[0]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4FAC4-B039-4FED-BD21-939A39AFAE84}"/>
              </a:ext>
            </a:extLst>
          </p:cNvPr>
          <p:cNvSpPr txBox="1"/>
          <p:nvPr/>
        </p:nvSpPr>
        <p:spPr>
          <a:xfrm>
            <a:off x="7063900" y="441139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F573C-B5FA-45AC-B542-1941C418F46E}"/>
              </a:ext>
            </a:extLst>
          </p:cNvPr>
          <p:cNvSpPr txBox="1"/>
          <p:nvPr/>
        </p:nvSpPr>
        <p:spPr>
          <a:xfrm>
            <a:off x="8151832" y="32443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[0]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594BD-AB91-4CDE-8B82-304A97CCEFDA}"/>
              </a:ext>
            </a:extLst>
          </p:cNvPr>
          <p:cNvSpPr txBox="1"/>
          <p:nvPr/>
        </p:nvSpPr>
        <p:spPr>
          <a:xfrm>
            <a:off x="8135721" y="441139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7D3E0F-1BDE-4AD7-BCB0-C7F983A62E53}"/>
              </a:ext>
            </a:extLst>
          </p:cNvPr>
          <p:cNvSpPr txBox="1"/>
          <p:nvPr/>
        </p:nvSpPr>
        <p:spPr>
          <a:xfrm>
            <a:off x="9173676" y="32443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[0]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19D30-895E-4568-B150-00E13C075348}"/>
              </a:ext>
            </a:extLst>
          </p:cNvPr>
          <p:cNvSpPr txBox="1"/>
          <p:nvPr/>
        </p:nvSpPr>
        <p:spPr>
          <a:xfrm>
            <a:off x="9157565" y="441139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5EE0D-6D2D-4858-A6C2-D3B50D224B49}"/>
              </a:ext>
            </a:extLst>
          </p:cNvPr>
          <p:cNvSpPr txBox="1"/>
          <p:nvPr/>
        </p:nvSpPr>
        <p:spPr>
          <a:xfrm>
            <a:off x="10211631" y="32443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[0]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C333B-682E-4BC3-92CE-2362DCD1B572}"/>
              </a:ext>
            </a:extLst>
          </p:cNvPr>
          <p:cNvSpPr txBox="1"/>
          <p:nvPr/>
        </p:nvSpPr>
        <p:spPr>
          <a:xfrm>
            <a:off x="10195520" y="441139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866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3B260-946A-40F9-B1A6-F22F807D4A02}"/>
              </a:ext>
            </a:extLst>
          </p:cNvPr>
          <p:cNvSpPr/>
          <p:nvPr/>
        </p:nvSpPr>
        <p:spPr>
          <a:xfrm>
            <a:off x="838200" y="1321356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zip과</a:t>
            </a:r>
            <a:r>
              <a:rPr lang="ko-KR" altLang="en-US" b="1" dirty="0"/>
              <a:t> 리스트 표현식으로 </a:t>
            </a:r>
            <a:r>
              <a:rPr lang="ko-KR" altLang="en-US" b="1" dirty="0" err="1"/>
              <a:t>N-gram</a:t>
            </a:r>
            <a:r>
              <a:rPr lang="ko-KR" altLang="en-US" b="1" dirty="0"/>
              <a:t>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867B85-D2EF-466D-96C7-7C2834ABDA72}"/>
              </a:ext>
            </a:extLst>
          </p:cNvPr>
          <p:cNvSpPr/>
          <p:nvPr/>
        </p:nvSpPr>
        <p:spPr>
          <a:xfrm>
            <a:off x="838199" y="2072990"/>
            <a:ext cx="8012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zip에</a:t>
            </a:r>
            <a:r>
              <a:rPr lang="ko-KR" altLang="en-US" b="1" dirty="0"/>
              <a:t> 일일이 [1:], [2:]같은 슬라이스를 </a:t>
            </a:r>
            <a:r>
              <a:rPr lang="ko-KR" altLang="en-US" b="1" dirty="0" err="1"/>
              <a:t>넣자니</a:t>
            </a:r>
            <a:r>
              <a:rPr lang="ko-KR" altLang="en-US" b="1" dirty="0"/>
              <a:t> 상당히 번거롭다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4B674-FD20-4E36-8942-CB14FF7B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26" y="3082882"/>
            <a:ext cx="9495548" cy="1992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EBA50-9A9F-49C0-B219-0FFB5B23B926}"/>
              </a:ext>
            </a:extLst>
          </p:cNvPr>
          <p:cNvSpPr txBox="1"/>
          <p:nvPr/>
        </p:nvSpPr>
        <p:spPr>
          <a:xfrm>
            <a:off x="1299826" y="2409660"/>
            <a:ext cx="753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zip(text, text[1:], text[2:], text[3:] </a:t>
            </a:r>
            <a:r>
              <a:rPr lang="en-US" altLang="ko-KR" b="1" dirty="0"/>
              <a:t>… </a:t>
            </a:r>
            <a:r>
              <a:rPr lang="en-US" altLang="ko-KR" dirty="0"/>
              <a:t>text[n:]) </a:t>
            </a:r>
            <a:r>
              <a:rPr lang="ko-KR" altLang="en-US" dirty="0"/>
              <a:t>이런 식으로 써야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33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dojang.io/pluginfile.php/13698/mod_page/content/2/022016.png">
            <a:extLst>
              <a:ext uri="{FF2B5EF4-FFF2-40B4-BE49-F238E27FC236}">
                <a16:creationId xmlns:a16="http://schemas.microsoft.com/office/drawing/2014/main" id="{7172CA2C-8DCD-4600-A8A9-E89205171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8750" r="2448" b="42500"/>
          <a:stretch/>
        </p:blipFill>
        <p:spPr bwMode="auto">
          <a:xfrm>
            <a:off x="916300" y="2020297"/>
            <a:ext cx="5972176" cy="134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731E56-DA2F-40A8-BF48-FA4B12926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120" y="3797149"/>
            <a:ext cx="5098380" cy="21156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1627CC-F9C2-4333-86A4-B52C9774CD8D}"/>
              </a:ext>
            </a:extLst>
          </p:cNvPr>
          <p:cNvSpPr/>
          <p:nvPr/>
        </p:nvSpPr>
        <p:spPr>
          <a:xfrm>
            <a:off x="838200" y="1321356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zip과</a:t>
            </a:r>
            <a:r>
              <a:rPr lang="ko-KR" altLang="en-US" b="1" dirty="0"/>
              <a:t> 리스트 표현식으로 </a:t>
            </a:r>
            <a:r>
              <a:rPr lang="ko-KR" altLang="en-US" b="1" dirty="0" err="1"/>
              <a:t>N-gram</a:t>
            </a:r>
            <a:r>
              <a:rPr lang="ko-KR" altLang="en-US" b="1" dirty="0"/>
              <a:t>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49591-6858-4B7E-992C-06A28294EF83}"/>
              </a:ext>
            </a:extLst>
          </p:cNvPr>
          <p:cNvSpPr txBox="1"/>
          <p:nvPr/>
        </p:nvSpPr>
        <p:spPr>
          <a:xfrm>
            <a:off x="3786518" y="5912803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반복문을 돌려서 그것을 리스트에 넣는다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1249F4-AC9E-47B8-AF42-E8C50B5F49FE}"/>
              </a:ext>
            </a:extLst>
          </p:cNvPr>
          <p:cNvSpPr/>
          <p:nvPr/>
        </p:nvSpPr>
        <p:spPr>
          <a:xfrm>
            <a:off x="838200" y="2001623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 표현식</a:t>
            </a:r>
          </a:p>
        </p:txBody>
      </p:sp>
    </p:spTree>
    <p:extLst>
      <p:ext uri="{BB962C8B-B14F-4D97-AF65-F5344CB8AC3E}">
        <p14:creationId xmlns:p14="http://schemas.microsoft.com/office/powerpoint/2010/main" val="11852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94B637-8FD8-4627-97FC-E22D6BCD4891}"/>
              </a:ext>
            </a:extLst>
          </p:cNvPr>
          <p:cNvSpPr/>
          <p:nvPr/>
        </p:nvSpPr>
        <p:spPr>
          <a:xfrm>
            <a:off x="37395" y="6288715"/>
            <a:ext cx="11996678" cy="5287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BF8C58-F7E6-4657-A963-22B8BB262AD2}"/>
              </a:ext>
            </a:extLst>
          </p:cNvPr>
          <p:cNvSpPr/>
          <p:nvPr/>
        </p:nvSpPr>
        <p:spPr>
          <a:xfrm>
            <a:off x="838200" y="1321356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zip과</a:t>
            </a:r>
            <a:r>
              <a:rPr lang="ko-KR" altLang="en-US" b="1" dirty="0"/>
              <a:t> 리스트 표현식으로 </a:t>
            </a:r>
            <a:r>
              <a:rPr lang="ko-KR" altLang="en-US" b="1" dirty="0" err="1"/>
              <a:t>N-gram</a:t>
            </a:r>
            <a:r>
              <a:rPr lang="ko-KR" altLang="en-US" b="1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9F5E0-DD54-44B3-BB18-79549EB0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065" y="1848814"/>
            <a:ext cx="8077870" cy="60881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41D373F-381A-4FC8-8A00-91C867DEB025}"/>
              </a:ext>
            </a:extLst>
          </p:cNvPr>
          <p:cNvSpPr/>
          <p:nvPr/>
        </p:nvSpPr>
        <p:spPr>
          <a:xfrm>
            <a:off x="5853684" y="2615750"/>
            <a:ext cx="484632" cy="53537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376B1-D513-49FE-B53B-B836FB301CE3}"/>
              </a:ext>
            </a:extLst>
          </p:cNvPr>
          <p:cNvSpPr txBox="1"/>
          <p:nvPr/>
        </p:nvSpPr>
        <p:spPr>
          <a:xfrm>
            <a:off x="3936787" y="3244334"/>
            <a:ext cx="431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(‘h’, ‘e’, ‘l’), (‘e’, ‘l’, ‘l’), (‘l’, ‘l’, ‘o’)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28158-C28A-429A-A287-1F492D5BC4A4}"/>
              </a:ext>
            </a:extLst>
          </p:cNvPr>
          <p:cNvSpPr txBox="1"/>
          <p:nvPr/>
        </p:nvSpPr>
        <p:spPr>
          <a:xfrm>
            <a:off x="5294869" y="39150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하지만 결과는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7A681-ED5B-4C42-85E3-492A6986117C}"/>
              </a:ext>
            </a:extLst>
          </p:cNvPr>
          <p:cNvSpPr txBox="1"/>
          <p:nvPr/>
        </p:nvSpPr>
        <p:spPr>
          <a:xfrm>
            <a:off x="1995774" y="329050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예상 결과</a:t>
            </a:r>
            <a:r>
              <a:rPr lang="en-US" altLang="ko-KR" b="1" dirty="0"/>
              <a:t>!!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C3EE2B-B742-4A6B-BB6D-19D81E6B8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49"/>
          <a:stretch/>
        </p:blipFill>
        <p:spPr>
          <a:xfrm>
            <a:off x="2636181" y="4319571"/>
            <a:ext cx="6919638" cy="6358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8070E0-7EAE-4CB9-8119-CF09CC81BEDB}"/>
              </a:ext>
            </a:extLst>
          </p:cNvPr>
          <p:cNvSpPr txBox="1"/>
          <p:nvPr/>
        </p:nvSpPr>
        <p:spPr>
          <a:xfrm>
            <a:off x="3628625" y="5230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이유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908F26-5A30-4043-A862-BA0AAD81482B}"/>
              </a:ext>
            </a:extLst>
          </p:cNvPr>
          <p:cNvSpPr/>
          <p:nvPr/>
        </p:nvSpPr>
        <p:spPr>
          <a:xfrm>
            <a:off x="242863" y="5521779"/>
            <a:ext cx="7417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zip은</a:t>
            </a:r>
            <a:r>
              <a:rPr lang="ko-KR" altLang="en-US" b="1" dirty="0"/>
              <a:t> 반복 가능한 객체 여러 개를 콤마로 구분해서 넣어줘야 한다</a:t>
            </a:r>
          </a:p>
          <a:p>
            <a:pPr algn="ctr"/>
            <a:r>
              <a:rPr lang="ko-KR" altLang="en-US" dirty="0"/>
              <a:t>하지만 ['</a:t>
            </a:r>
            <a:r>
              <a:rPr lang="ko-KR" altLang="en-US" dirty="0" err="1"/>
              <a:t>hello</a:t>
            </a:r>
            <a:r>
              <a:rPr lang="ko-KR" altLang="en-US" dirty="0"/>
              <a:t>', '</a:t>
            </a:r>
            <a:r>
              <a:rPr lang="ko-KR" altLang="en-US" dirty="0" err="1"/>
              <a:t>ello</a:t>
            </a:r>
            <a:r>
              <a:rPr lang="ko-KR" altLang="en-US" dirty="0"/>
              <a:t>', '</a:t>
            </a:r>
            <a:r>
              <a:rPr lang="ko-KR" altLang="en-US" dirty="0" err="1"/>
              <a:t>llo</a:t>
            </a:r>
            <a:r>
              <a:rPr lang="ko-KR" altLang="en-US" dirty="0"/>
              <a:t>']은 </a:t>
            </a:r>
            <a:r>
              <a:rPr lang="ko-KR" altLang="en-US" b="1" dirty="0"/>
              <a:t>요소가 3개 들어있는 리스트 1개</a:t>
            </a:r>
            <a:r>
              <a:rPr lang="ko-KR" altLang="en-US" dirty="0"/>
              <a:t>이다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AC6391-2E71-4969-9A3E-1B26E6F6F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87" y="6359455"/>
            <a:ext cx="4930496" cy="4085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6CB459-E3CE-4CDA-881B-E8FDACD3005E}"/>
              </a:ext>
            </a:extLst>
          </p:cNvPr>
          <p:cNvSpPr txBox="1"/>
          <p:nvPr/>
        </p:nvSpPr>
        <p:spPr>
          <a:xfrm>
            <a:off x="37395" y="63811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진짜 입력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A000DB9-CEA6-4984-A25E-58F7D9EB2AE0}"/>
              </a:ext>
            </a:extLst>
          </p:cNvPr>
          <p:cNvSpPr/>
          <p:nvPr/>
        </p:nvSpPr>
        <p:spPr>
          <a:xfrm>
            <a:off x="1420558" y="6321390"/>
            <a:ext cx="401815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2B7269-5D42-4433-84DE-B39C37B233D8}"/>
              </a:ext>
            </a:extLst>
          </p:cNvPr>
          <p:cNvSpPr/>
          <p:nvPr/>
        </p:nvSpPr>
        <p:spPr>
          <a:xfrm>
            <a:off x="7139697" y="6321390"/>
            <a:ext cx="401815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CA59E-76E4-45F4-B65C-651EC49ED70E}"/>
              </a:ext>
            </a:extLst>
          </p:cNvPr>
          <p:cNvSpPr txBox="1"/>
          <p:nvPr/>
        </p:nvSpPr>
        <p:spPr>
          <a:xfrm>
            <a:off x="7660717" y="6332873"/>
            <a:ext cx="4318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(‘h’, ‘e’, ‘l’), (‘e’, ‘l’, ‘l’), (‘l’, ‘l’, ‘o’)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688C4-3ED9-4383-843A-33AFCA4DD1B2}"/>
              </a:ext>
            </a:extLst>
          </p:cNvPr>
          <p:cNvSpPr txBox="1"/>
          <p:nvPr/>
        </p:nvSpPr>
        <p:spPr>
          <a:xfrm>
            <a:off x="9811768" y="523082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해결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4ECA3F-9734-40D4-8BA8-03D45B06F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171" y="5580253"/>
            <a:ext cx="433964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2E961F-3433-44E9-9179-585152B1F0DC}"/>
              </a:ext>
            </a:extLst>
          </p:cNvPr>
          <p:cNvSpPr/>
          <p:nvPr/>
        </p:nvSpPr>
        <p:spPr>
          <a:xfrm>
            <a:off x="838200" y="2269447"/>
            <a:ext cx="7628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리스트에 </a:t>
            </a:r>
            <a:r>
              <a:rPr lang="ko-KR" altLang="en-US" b="1" dirty="0"/>
              <a:t>*</a:t>
            </a:r>
            <a:r>
              <a:rPr lang="ko-KR" altLang="en-US" b="1" dirty="0" err="1"/>
              <a:t>를</a:t>
            </a:r>
            <a:r>
              <a:rPr lang="ko-KR" altLang="en-US" b="1" dirty="0"/>
              <a:t> 붙이는 방법은 리스트 </a:t>
            </a:r>
            <a:r>
              <a:rPr lang="ko-KR" altLang="en-US" b="1" dirty="0" err="1"/>
              <a:t>언패킹</a:t>
            </a:r>
            <a:r>
              <a:rPr lang="ko-KR" altLang="en-US" b="1" dirty="0"/>
              <a:t>(</a:t>
            </a:r>
            <a:r>
              <a:rPr lang="ko-KR" altLang="en-US" b="1" dirty="0" err="1"/>
              <a:t>list</a:t>
            </a:r>
            <a:r>
              <a:rPr lang="ko-KR" altLang="en-US" b="1" dirty="0"/>
              <a:t> </a:t>
            </a:r>
            <a:r>
              <a:rPr lang="ko-KR" altLang="en-US" b="1" dirty="0" err="1"/>
              <a:t>unpacking</a:t>
            </a:r>
            <a:r>
              <a:rPr lang="ko-KR" altLang="en-US" b="1" dirty="0"/>
              <a:t>)</a:t>
            </a:r>
            <a:r>
              <a:rPr lang="ko-KR" altLang="en-US" dirty="0"/>
              <a:t>이라고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AF875D-3280-4CDE-BE4A-46F5E9D5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54" y="1647859"/>
            <a:ext cx="6189915" cy="526802"/>
          </a:xfrm>
          <a:prstGeom prst="rect">
            <a:avLst/>
          </a:prstGeom>
        </p:spPr>
      </p:pic>
      <p:pic>
        <p:nvPicPr>
          <p:cNvPr id="4098" name="Picture 2" descr="https://dojang.io/pluginfile.php/13788/mod_page/content/2/030001.png">
            <a:extLst>
              <a:ext uri="{FF2B5EF4-FFF2-40B4-BE49-F238E27FC236}">
                <a16:creationId xmlns:a16="http://schemas.microsoft.com/office/drawing/2014/main" id="{E4479AD0-7C72-4CB3-8F20-F64CC9632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8" t="31710" r="28946" b="34231"/>
          <a:stretch/>
        </p:blipFill>
        <p:spPr bwMode="auto">
          <a:xfrm>
            <a:off x="3335426" y="2753420"/>
            <a:ext cx="5410598" cy="31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949C63-D4FE-4638-8B8C-F63E4E59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31" y="6359455"/>
            <a:ext cx="4930496" cy="408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406AB2-1299-426E-BC88-38F4F10A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2" y="6300305"/>
            <a:ext cx="6189915" cy="52680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7F01F20-24BC-48A8-9159-A129D9AE7FD4}"/>
              </a:ext>
            </a:extLst>
          </p:cNvPr>
          <p:cNvSpPr/>
          <p:nvPr/>
        </p:nvSpPr>
        <p:spPr>
          <a:xfrm>
            <a:off x="6427217" y="6321390"/>
            <a:ext cx="426404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4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84AFE477-A592-48C3-AA69-3D558334B3C2}"/>
              </a:ext>
            </a:extLst>
          </p:cNvPr>
          <p:cNvSpPr/>
          <p:nvPr/>
        </p:nvSpPr>
        <p:spPr>
          <a:xfrm>
            <a:off x="5115117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951F29-BACC-4C82-A550-17FBB26E7E13}"/>
              </a:ext>
            </a:extLst>
          </p:cNvPr>
          <p:cNvSpPr/>
          <p:nvPr/>
        </p:nvSpPr>
        <p:spPr>
          <a:xfrm>
            <a:off x="4500627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554768-5CD7-425F-8073-01C09E84B3AA}"/>
              </a:ext>
            </a:extLst>
          </p:cNvPr>
          <p:cNvSpPr/>
          <p:nvPr/>
        </p:nvSpPr>
        <p:spPr>
          <a:xfrm>
            <a:off x="3897497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58315B-FD86-4E17-A792-1F3EB9067A80}"/>
              </a:ext>
            </a:extLst>
          </p:cNvPr>
          <p:cNvSpPr/>
          <p:nvPr/>
        </p:nvSpPr>
        <p:spPr>
          <a:xfrm>
            <a:off x="3283007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FABCF56-7D44-4BA1-BECA-DF01AC167F97}"/>
              </a:ext>
            </a:extLst>
          </p:cNvPr>
          <p:cNvSpPr/>
          <p:nvPr/>
        </p:nvSpPr>
        <p:spPr>
          <a:xfrm>
            <a:off x="2657444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C6FCAE8-E63D-4E7B-A060-5EA3FFEF27BD}"/>
              </a:ext>
            </a:extLst>
          </p:cNvPr>
          <p:cNvSpPr/>
          <p:nvPr/>
        </p:nvSpPr>
        <p:spPr>
          <a:xfrm>
            <a:off x="2042954" y="3581795"/>
            <a:ext cx="582124" cy="262001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9071F2-7EB6-463C-AF83-2E811CF974BC}"/>
              </a:ext>
            </a:extLst>
          </p:cNvPr>
          <p:cNvSpPr/>
          <p:nvPr/>
        </p:nvSpPr>
        <p:spPr>
          <a:xfrm>
            <a:off x="838200" y="1321356"/>
            <a:ext cx="445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zip과</a:t>
            </a:r>
            <a:r>
              <a:rPr lang="ko-KR" altLang="en-US" b="1" dirty="0"/>
              <a:t> 리스트 표현식으로 </a:t>
            </a:r>
            <a:r>
              <a:rPr lang="ko-KR" altLang="en-US" b="1" dirty="0" err="1"/>
              <a:t>N-gram</a:t>
            </a:r>
            <a:r>
              <a:rPr lang="ko-KR" altLang="en-US" b="1" dirty="0"/>
              <a:t>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FD2FD3-E3BC-4F74-AD4E-3C00A484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32" y="2030648"/>
            <a:ext cx="7811736" cy="1379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70B44B-AB10-4894-9B1C-87A607EB8D7C}"/>
              </a:ext>
            </a:extLst>
          </p:cNvPr>
          <p:cNvSpPr/>
          <p:nvPr/>
        </p:nvSpPr>
        <p:spPr>
          <a:xfrm>
            <a:off x="2056538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3BF53-0053-4D31-8789-2D37C8B433C3}"/>
              </a:ext>
            </a:extLst>
          </p:cNvPr>
          <p:cNvSpPr/>
          <p:nvPr/>
        </p:nvSpPr>
        <p:spPr>
          <a:xfrm>
            <a:off x="2672455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0AD7D-FDF0-4AA3-B5F4-76AB84679B02}"/>
              </a:ext>
            </a:extLst>
          </p:cNvPr>
          <p:cNvSpPr/>
          <p:nvPr/>
        </p:nvSpPr>
        <p:spPr>
          <a:xfrm>
            <a:off x="3288372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6A0660-55B9-44C7-BB87-BD3D50D0369F}"/>
              </a:ext>
            </a:extLst>
          </p:cNvPr>
          <p:cNvSpPr/>
          <p:nvPr/>
        </p:nvSpPr>
        <p:spPr>
          <a:xfrm>
            <a:off x="3904289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7DCF01-AEF3-4E98-905E-AB6911B7CB73}"/>
              </a:ext>
            </a:extLst>
          </p:cNvPr>
          <p:cNvSpPr/>
          <p:nvPr/>
        </p:nvSpPr>
        <p:spPr>
          <a:xfrm>
            <a:off x="4520206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26352E-4700-49A1-AAEF-51F42A76E7E5}"/>
              </a:ext>
            </a:extLst>
          </p:cNvPr>
          <p:cNvSpPr/>
          <p:nvPr/>
        </p:nvSpPr>
        <p:spPr>
          <a:xfrm>
            <a:off x="5136123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DD59EF-BCFF-49EC-843C-CA4E6E3943BB}"/>
              </a:ext>
            </a:extLst>
          </p:cNvPr>
          <p:cNvSpPr/>
          <p:nvPr/>
        </p:nvSpPr>
        <p:spPr>
          <a:xfrm>
            <a:off x="5752040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A8EAA-5AD2-4565-8D06-8B4D109AAC80}"/>
              </a:ext>
            </a:extLst>
          </p:cNvPr>
          <p:cNvSpPr/>
          <p:nvPr/>
        </p:nvSpPr>
        <p:spPr>
          <a:xfrm>
            <a:off x="6367957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75568C-FE5A-435B-B6C6-FCC978C52EDD}"/>
              </a:ext>
            </a:extLst>
          </p:cNvPr>
          <p:cNvSpPr/>
          <p:nvPr/>
        </p:nvSpPr>
        <p:spPr>
          <a:xfrm>
            <a:off x="6983874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DB06D3-9137-4B25-8F18-36AD713B0A6F}"/>
              </a:ext>
            </a:extLst>
          </p:cNvPr>
          <p:cNvSpPr/>
          <p:nvPr/>
        </p:nvSpPr>
        <p:spPr>
          <a:xfrm>
            <a:off x="7599791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19207E-0A56-48E2-BB6B-F1E97F314DDC}"/>
              </a:ext>
            </a:extLst>
          </p:cNvPr>
          <p:cNvSpPr/>
          <p:nvPr/>
        </p:nvSpPr>
        <p:spPr>
          <a:xfrm>
            <a:off x="8215708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E47BD1-8374-4887-ACAB-7B2E4743B0CA}"/>
              </a:ext>
            </a:extLst>
          </p:cNvPr>
          <p:cNvSpPr/>
          <p:nvPr/>
        </p:nvSpPr>
        <p:spPr>
          <a:xfrm>
            <a:off x="8831625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7F0E4C-FB79-40A6-961C-B6D85924B9A0}"/>
              </a:ext>
            </a:extLst>
          </p:cNvPr>
          <p:cNvSpPr/>
          <p:nvPr/>
        </p:nvSpPr>
        <p:spPr>
          <a:xfrm>
            <a:off x="9447542" y="3657601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C5C73A-F402-419D-915D-6560FE2473D3}"/>
              </a:ext>
            </a:extLst>
          </p:cNvPr>
          <p:cNvSpPr/>
          <p:nvPr/>
        </p:nvSpPr>
        <p:spPr>
          <a:xfrm>
            <a:off x="2056538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45F9E8-D4ED-41A0-8891-B9D91766E066}"/>
              </a:ext>
            </a:extLst>
          </p:cNvPr>
          <p:cNvSpPr/>
          <p:nvPr/>
        </p:nvSpPr>
        <p:spPr>
          <a:xfrm>
            <a:off x="2672455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B3CFA5-32EC-476E-8C87-FEC44D4BA520}"/>
              </a:ext>
            </a:extLst>
          </p:cNvPr>
          <p:cNvSpPr/>
          <p:nvPr/>
        </p:nvSpPr>
        <p:spPr>
          <a:xfrm>
            <a:off x="3288372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7419FE-6313-4087-A115-18F67F5894CE}"/>
              </a:ext>
            </a:extLst>
          </p:cNvPr>
          <p:cNvSpPr/>
          <p:nvPr/>
        </p:nvSpPr>
        <p:spPr>
          <a:xfrm>
            <a:off x="3904289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</a:t>
            </a:r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108C33-E320-4CA2-B6F3-1F6B74B79D6E}"/>
              </a:ext>
            </a:extLst>
          </p:cNvPr>
          <p:cNvSpPr/>
          <p:nvPr/>
        </p:nvSpPr>
        <p:spPr>
          <a:xfrm>
            <a:off x="4520206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9264D2-5335-4DB5-90C5-538990BB0F74}"/>
              </a:ext>
            </a:extLst>
          </p:cNvPr>
          <p:cNvSpPr/>
          <p:nvPr/>
        </p:nvSpPr>
        <p:spPr>
          <a:xfrm>
            <a:off x="5136123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6DCCA7-4086-4513-B4B3-C59CA11BF47A}"/>
              </a:ext>
            </a:extLst>
          </p:cNvPr>
          <p:cNvSpPr/>
          <p:nvPr/>
        </p:nvSpPr>
        <p:spPr>
          <a:xfrm>
            <a:off x="5752040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21CD45-259F-4B00-8B04-06D1FFD4437C}"/>
              </a:ext>
            </a:extLst>
          </p:cNvPr>
          <p:cNvSpPr/>
          <p:nvPr/>
        </p:nvSpPr>
        <p:spPr>
          <a:xfrm>
            <a:off x="6367957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E6CD05-02F9-4E74-A468-5ADBE07B1B05}"/>
              </a:ext>
            </a:extLst>
          </p:cNvPr>
          <p:cNvSpPr/>
          <p:nvPr/>
        </p:nvSpPr>
        <p:spPr>
          <a:xfrm>
            <a:off x="6983874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2C7721-0EDF-4624-A46B-01316C580389}"/>
              </a:ext>
            </a:extLst>
          </p:cNvPr>
          <p:cNvSpPr/>
          <p:nvPr/>
        </p:nvSpPr>
        <p:spPr>
          <a:xfrm>
            <a:off x="7599791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FC142E-F6E1-495B-98C1-EC6581FAE0C2}"/>
              </a:ext>
            </a:extLst>
          </p:cNvPr>
          <p:cNvSpPr/>
          <p:nvPr/>
        </p:nvSpPr>
        <p:spPr>
          <a:xfrm>
            <a:off x="8215708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4E1E0C-7F40-46A0-9783-79AAB0579972}"/>
              </a:ext>
            </a:extLst>
          </p:cNvPr>
          <p:cNvSpPr/>
          <p:nvPr/>
        </p:nvSpPr>
        <p:spPr>
          <a:xfrm>
            <a:off x="8831625" y="4282994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C676786-58B6-4BFA-9645-44D792C5E539}"/>
              </a:ext>
            </a:extLst>
          </p:cNvPr>
          <p:cNvSpPr/>
          <p:nvPr/>
        </p:nvSpPr>
        <p:spPr>
          <a:xfrm>
            <a:off x="2056538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E3BDC2-BA7F-4C03-A5AE-0B4F7D432BA2}"/>
              </a:ext>
            </a:extLst>
          </p:cNvPr>
          <p:cNvSpPr/>
          <p:nvPr/>
        </p:nvSpPr>
        <p:spPr>
          <a:xfrm>
            <a:off x="2672455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291D7A-B261-4697-B219-2DD8ED3C1462}"/>
              </a:ext>
            </a:extLst>
          </p:cNvPr>
          <p:cNvSpPr/>
          <p:nvPr/>
        </p:nvSpPr>
        <p:spPr>
          <a:xfrm>
            <a:off x="3288372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BCF191-7B42-470F-99DF-589EF04DA058}"/>
              </a:ext>
            </a:extLst>
          </p:cNvPr>
          <p:cNvSpPr/>
          <p:nvPr/>
        </p:nvSpPr>
        <p:spPr>
          <a:xfrm>
            <a:off x="3904289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20BA00-27DC-429F-AE39-22C76D6486E8}"/>
              </a:ext>
            </a:extLst>
          </p:cNvPr>
          <p:cNvSpPr/>
          <p:nvPr/>
        </p:nvSpPr>
        <p:spPr>
          <a:xfrm>
            <a:off x="4520206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1CC389-1216-423E-8952-916678873D3D}"/>
              </a:ext>
            </a:extLst>
          </p:cNvPr>
          <p:cNvSpPr/>
          <p:nvPr/>
        </p:nvSpPr>
        <p:spPr>
          <a:xfrm>
            <a:off x="5136123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571EDB-B0BF-45A2-9BC4-92A4AB8A5878}"/>
              </a:ext>
            </a:extLst>
          </p:cNvPr>
          <p:cNvSpPr/>
          <p:nvPr/>
        </p:nvSpPr>
        <p:spPr>
          <a:xfrm>
            <a:off x="5752040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76393E-D39A-445F-A09E-0F12C3F4DBCD}"/>
              </a:ext>
            </a:extLst>
          </p:cNvPr>
          <p:cNvSpPr/>
          <p:nvPr/>
        </p:nvSpPr>
        <p:spPr>
          <a:xfrm>
            <a:off x="6367957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82C0D0-2C85-4FAC-BE5D-3AD12AEF3CCA}"/>
              </a:ext>
            </a:extLst>
          </p:cNvPr>
          <p:cNvSpPr/>
          <p:nvPr/>
        </p:nvSpPr>
        <p:spPr>
          <a:xfrm>
            <a:off x="6983874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94BD21-0FF1-4853-AE88-9062985EB336}"/>
              </a:ext>
            </a:extLst>
          </p:cNvPr>
          <p:cNvSpPr/>
          <p:nvPr/>
        </p:nvSpPr>
        <p:spPr>
          <a:xfrm>
            <a:off x="7599791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CACEFD-08B5-497D-BD71-C720787B6981}"/>
              </a:ext>
            </a:extLst>
          </p:cNvPr>
          <p:cNvSpPr/>
          <p:nvPr/>
        </p:nvSpPr>
        <p:spPr>
          <a:xfrm>
            <a:off x="8215708" y="4908387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525523-2BCD-42F9-B145-2D3039677A51}"/>
              </a:ext>
            </a:extLst>
          </p:cNvPr>
          <p:cNvSpPr/>
          <p:nvPr/>
        </p:nvSpPr>
        <p:spPr>
          <a:xfrm>
            <a:off x="2056538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10FD84-9FF4-4646-9EC9-4F5A2BD47A29}"/>
              </a:ext>
            </a:extLst>
          </p:cNvPr>
          <p:cNvSpPr/>
          <p:nvPr/>
        </p:nvSpPr>
        <p:spPr>
          <a:xfrm>
            <a:off x="2672455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</a:t>
            </a:r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B94B8B-5E44-46F6-8F3F-15D70773855A}"/>
              </a:ext>
            </a:extLst>
          </p:cNvPr>
          <p:cNvSpPr/>
          <p:nvPr/>
        </p:nvSpPr>
        <p:spPr>
          <a:xfrm>
            <a:off x="3288372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m</a:t>
            </a:r>
            <a:endParaRPr lang="ko-KR" altLang="en-US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FFBF25-D293-4647-89A0-B13A30DFF91B}"/>
              </a:ext>
            </a:extLst>
          </p:cNvPr>
          <p:cNvSpPr/>
          <p:nvPr/>
        </p:nvSpPr>
        <p:spPr>
          <a:xfrm>
            <a:off x="3904289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AEA40B-FDB8-4BCB-9D7C-A28738483306}"/>
              </a:ext>
            </a:extLst>
          </p:cNvPr>
          <p:cNvSpPr/>
          <p:nvPr/>
        </p:nvSpPr>
        <p:spPr>
          <a:xfrm>
            <a:off x="4520206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6711A99-785D-4B1B-A41E-1180B63A245C}"/>
              </a:ext>
            </a:extLst>
          </p:cNvPr>
          <p:cNvSpPr/>
          <p:nvPr/>
        </p:nvSpPr>
        <p:spPr>
          <a:xfrm>
            <a:off x="5136123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A17E0A-CB53-40E4-A219-4F8B597FFCB7}"/>
              </a:ext>
            </a:extLst>
          </p:cNvPr>
          <p:cNvSpPr/>
          <p:nvPr/>
        </p:nvSpPr>
        <p:spPr>
          <a:xfrm>
            <a:off x="5752040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i</a:t>
            </a:r>
            <a:endParaRPr lang="ko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E5929F-EB66-44D4-B703-1BAEFB06276F}"/>
              </a:ext>
            </a:extLst>
          </p:cNvPr>
          <p:cNvSpPr/>
          <p:nvPr/>
        </p:nvSpPr>
        <p:spPr>
          <a:xfrm>
            <a:off x="6367957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FF4E2-E1EF-4A7E-B975-8216C775E439}"/>
              </a:ext>
            </a:extLst>
          </p:cNvPr>
          <p:cNvSpPr/>
          <p:nvPr/>
        </p:nvSpPr>
        <p:spPr>
          <a:xfrm>
            <a:off x="6983874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31D328-FB72-425D-921E-5DA440965C9D}"/>
              </a:ext>
            </a:extLst>
          </p:cNvPr>
          <p:cNvSpPr/>
          <p:nvPr/>
        </p:nvSpPr>
        <p:spPr>
          <a:xfrm>
            <a:off x="7599791" y="5533780"/>
            <a:ext cx="554326" cy="5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</a:t>
            </a:r>
            <a:endParaRPr lang="ko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5435FD-EC2A-4E30-B902-7ED4734A69A0}"/>
              </a:ext>
            </a:extLst>
          </p:cNvPr>
          <p:cNvSpPr txBox="1"/>
          <p:nvPr/>
        </p:nvSpPr>
        <p:spPr>
          <a:xfrm>
            <a:off x="5433799" y="612105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……………..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A81108-4CAF-4451-8E54-37917CB3FF73}"/>
              </a:ext>
            </a:extLst>
          </p:cNvPr>
          <p:cNvSpPr txBox="1"/>
          <p:nvPr/>
        </p:nvSpPr>
        <p:spPr>
          <a:xfrm>
            <a:off x="174671" y="3352340"/>
            <a:ext cx="179247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range(</a:t>
            </a:r>
            <a:r>
              <a:rPr lang="en-US" altLang="ko-KR" b="1" dirty="0" err="1"/>
              <a:t>n_gram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BC4BDE-667F-4A4D-BB27-CCBAE41C56BF}"/>
              </a:ext>
            </a:extLst>
          </p:cNvPr>
          <p:cNvSpPr txBox="1"/>
          <p:nvPr/>
        </p:nvSpPr>
        <p:spPr>
          <a:xfrm>
            <a:off x="1655845" y="37500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BBF3CC-AED1-4394-BCC1-590D6E69626A}"/>
              </a:ext>
            </a:extLst>
          </p:cNvPr>
          <p:cNvSpPr txBox="1"/>
          <p:nvPr/>
        </p:nvSpPr>
        <p:spPr>
          <a:xfrm>
            <a:off x="1655845" y="4375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714BA5-F8A4-420E-86AE-5191A2D9D8E5}"/>
              </a:ext>
            </a:extLst>
          </p:cNvPr>
          <p:cNvSpPr txBox="1"/>
          <p:nvPr/>
        </p:nvSpPr>
        <p:spPr>
          <a:xfrm>
            <a:off x="1655845" y="5000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E458E6-3ADA-4FF4-A6BA-D0449B09591C}"/>
              </a:ext>
            </a:extLst>
          </p:cNvPr>
          <p:cNvSpPr txBox="1"/>
          <p:nvPr/>
        </p:nvSpPr>
        <p:spPr>
          <a:xfrm>
            <a:off x="1655845" y="56262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564452-2365-49C9-94F8-5B667E4AD0A2}"/>
              </a:ext>
            </a:extLst>
          </p:cNvPr>
          <p:cNvSpPr txBox="1"/>
          <p:nvPr/>
        </p:nvSpPr>
        <p:spPr>
          <a:xfrm>
            <a:off x="2043278" y="62018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</a:t>
            </a:r>
            <a:r>
              <a:rPr lang="ko-KR" altLang="en-US" sz="1100" b="1" dirty="0"/>
              <a:t>번째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60C29E-AAE9-4FD8-9F62-7FED3015C1C2}"/>
              </a:ext>
            </a:extLst>
          </p:cNvPr>
          <p:cNvSpPr txBox="1"/>
          <p:nvPr/>
        </p:nvSpPr>
        <p:spPr>
          <a:xfrm>
            <a:off x="2678233" y="62018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2</a:t>
            </a:r>
            <a:r>
              <a:rPr lang="ko-KR" altLang="en-US" sz="1100" b="1" dirty="0"/>
              <a:t>번째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7322DB-2363-4B4F-AB42-4C889B4457A4}"/>
              </a:ext>
            </a:extLst>
          </p:cNvPr>
          <p:cNvSpPr txBox="1"/>
          <p:nvPr/>
        </p:nvSpPr>
        <p:spPr>
          <a:xfrm>
            <a:off x="3290030" y="62018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3</a:t>
            </a:r>
            <a:r>
              <a:rPr lang="ko-KR" altLang="en-US" sz="1100" b="1" dirty="0"/>
              <a:t>번째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029C58-604D-49E1-BE29-4A5520228C2D}"/>
              </a:ext>
            </a:extLst>
          </p:cNvPr>
          <p:cNvSpPr txBox="1"/>
          <p:nvPr/>
        </p:nvSpPr>
        <p:spPr>
          <a:xfrm>
            <a:off x="3919713" y="62018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ko-KR" altLang="en-US" sz="1100" b="1" dirty="0"/>
              <a:t>번째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25441B-4AA7-4389-9C81-013B26BFDF8E}"/>
              </a:ext>
            </a:extLst>
          </p:cNvPr>
          <p:cNvSpPr txBox="1"/>
          <p:nvPr/>
        </p:nvSpPr>
        <p:spPr>
          <a:xfrm>
            <a:off x="4509499" y="620181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5</a:t>
            </a:r>
            <a:r>
              <a:rPr lang="ko-KR" altLang="en-US" sz="1100" b="1" dirty="0"/>
              <a:t>번째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BAFB52E-FBD9-4E3A-8498-CB828BC02AD2}"/>
              </a:ext>
            </a:extLst>
          </p:cNvPr>
          <p:cNvCxnSpPr/>
          <p:nvPr/>
        </p:nvCxnSpPr>
        <p:spPr>
          <a:xfrm>
            <a:off x="1608806" y="3721672"/>
            <a:ext cx="0" cy="21983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443B12-9897-4C19-8F6D-01145719FCA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170242" y="3934764"/>
            <a:ext cx="48560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B122511-EC7B-4777-919D-AB13680ED5D1}"/>
              </a:ext>
            </a:extLst>
          </p:cNvPr>
          <p:cNvSpPr txBox="1"/>
          <p:nvPr/>
        </p:nvSpPr>
        <p:spPr>
          <a:xfrm>
            <a:off x="339637" y="3703931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range</a:t>
            </a:r>
            <a:r>
              <a:rPr lang="ko-KR" altLang="en-US" sz="1200" b="1" dirty="0"/>
              <a:t>기준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(1gram)</a:t>
            </a:r>
            <a:endParaRPr lang="ko-KR" altLang="en-US" sz="120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B14BD5A-F13A-44EA-A957-829AC15DBBEB}"/>
              </a:ext>
            </a:extLst>
          </p:cNvPr>
          <p:cNvCxnSpPr>
            <a:cxnSpLocks/>
          </p:cNvCxnSpPr>
          <p:nvPr/>
        </p:nvCxnSpPr>
        <p:spPr>
          <a:xfrm>
            <a:off x="1170242" y="4546108"/>
            <a:ext cx="48560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6261476-70CC-4E0D-845B-A1C33ED7907F}"/>
              </a:ext>
            </a:extLst>
          </p:cNvPr>
          <p:cNvSpPr txBox="1"/>
          <p:nvPr/>
        </p:nvSpPr>
        <p:spPr>
          <a:xfrm>
            <a:off x="411773" y="4378687"/>
            <a:ext cx="766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(2gram)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5298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A97C9C-B974-4068-8002-0556C55E5301}"/>
              </a:ext>
            </a:extLst>
          </p:cNvPr>
          <p:cNvSpPr/>
          <p:nvPr/>
        </p:nvSpPr>
        <p:spPr>
          <a:xfrm>
            <a:off x="838200" y="132135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N-gram의</a:t>
            </a:r>
            <a:r>
              <a:rPr lang="ko-KR" altLang="en-US" b="1" dirty="0"/>
              <a:t>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BE529-7B2C-47CB-B5BF-11C4E00D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128"/>
            <a:ext cx="4226447" cy="4191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B44B2-42B9-474F-9218-10BB22892A37}"/>
              </a:ext>
            </a:extLst>
          </p:cNvPr>
          <p:cNvSpPr txBox="1"/>
          <p:nvPr/>
        </p:nvSpPr>
        <p:spPr>
          <a:xfrm>
            <a:off x="5431126" y="3206322"/>
            <a:ext cx="660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단어의 분포</a:t>
            </a:r>
            <a:r>
              <a:rPr lang="en-US" altLang="ko-KR" b="1" dirty="0"/>
              <a:t>! </a:t>
            </a: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이 규칙을 찾는</a:t>
            </a:r>
            <a:r>
              <a:rPr lang="en-US" altLang="ko-KR" b="1" dirty="0"/>
              <a:t>! “</a:t>
            </a:r>
            <a:r>
              <a:rPr lang="ko-KR" altLang="en-US" b="1" dirty="0"/>
              <a:t>안녕</a:t>
            </a:r>
            <a:r>
              <a:rPr lang="en-US" altLang="ko-KR" b="1" dirty="0"/>
              <a:t>”</a:t>
            </a:r>
            <a:r>
              <a:rPr lang="ko-KR" altLang="en-US" b="1" dirty="0"/>
              <a:t> 다음에 오는 단어는 </a:t>
            </a:r>
            <a:r>
              <a:rPr lang="en-US" altLang="ko-KR" b="1" dirty="0"/>
              <a:t>“</a:t>
            </a:r>
            <a:r>
              <a:rPr lang="ko-KR" altLang="en-US" b="1" dirty="0"/>
              <a:t>나는</a:t>
            </a:r>
            <a:r>
              <a:rPr lang="en-US" altLang="ko-KR" b="1" dirty="0"/>
              <a:t>” </a:t>
            </a:r>
            <a:r>
              <a:rPr lang="ko-KR" altLang="en-US" b="1" dirty="0"/>
              <a:t>이 많았다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5B3D8-FA1F-45EF-98A3-C4A1A1321551}"/>
              </a:ext>
            </a:extLst>
          </p:cNvPr>
          <p:cNvSpPr/>
          <p:nvPr/>
        </p:nvSpPr>
        <p:spPr>
          <a:xfrm>
            <a:off x="5431126" y="40297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이런 특성 때문에 검색엔진, 빅데이터, 법언어학 분야에서 주로 활용</a:t>
            </a:r>
          </a:p>
        </p:txBody>
      </p:sp>
    </p:spTree>
    <p:extLst>
      <p:ext uri="{BB962C8B-B14F-4D97-AF65-F5344CB8AC3E}">
        <p14:creationId xmlns:p14="http://schemas.microsoft.com/office/powerpoint/2010/main" val="55819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4C2C09-251C-458C-87EC-820E0FFC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0" y="145165"/>
            <a:ext cx="6578078" cy="6644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E91BB-8E2C-49FA-8B26-99347CD5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89" y="2349411"/>
            <a:ext cx="7112514" cy="260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6194D9-9548-475E-B7F2-29764C982F1B}"/>
              </a:ext>
            </a:extLst>
          </p:cNvPr>
          <p:cNvSpPr/>
          <p:nvPr/>
        </p:nvSpPr>
        <p:spPr>
          <a:xfrm>
            <a:off x="838200" y="1321356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회문 판별하기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86C857-A2AD-486D-B49F-6EF19D06164B}"/>
              </a:ext>
            </a:extLst>
          </p:cNvPr>
          <p:cNvSpPr/>
          <p:nvPr/>
        </p:nvSpPr>
        <p:spPr>
          <a:xfrm>
            <a:off x="838199" y="1817147"/>
            <a:ext cx="9945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회문(</a:t>
            </a:r>
            <a:r>
              <a:rPr lang="ko-KR" altLang="en-US" b="1" dirty="0" err="1"/>
              <a:t>palindrome</a:t>
            </a:r>
            <a:r>
              <a:rPr lang="ko-KR" altLang="en-US" b="1" dirty="0"/>
              <a:t>)은 순서를 거꾸로 읽어도 제대로 읽은 것과 같은 단어와 문장</a:t>
            </a:r>
            <a:r>
              <a:rPr lang="ko-KR" altLang="en-US" dirty="0"/>
              <a:t>을 말한다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C07B95-CA2C-4B7B-953D-5B276FD0B307}"/>
              </a:ext>
            </a:extLst>
          </p:cNvPr>
          <p:cNvGrpSpPr/>
          <p:nvPr/>
        </p:nvGrpSpPr>
        <p:grpSpPr>
          <a:xfrm>
            <a:off x="434766" y="3053665"/>
            <a:ext cx="5700716" cy="2882062"/>
            <a:chOff x="2230401" y="2442485"/>
            <a:chExt cx="7731198" cy="390859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0E0D9EB-AEC2-4E96-BFA0-723D3A2F8B75}"/>
                </a:ext>
              </a:extLst>
            </p:cNvPr>
            <p:cNvSpPr/>
            <p:nvPr/>
          </p:nvSpPr>
          <p:spPr>
            <a:xfrm>
              <a:off x="2230401" y="2627151"/>
              <a:ext cx="7731198" cy="372392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CD85E-C455-4336-8CEC-F97DF06EFF78}"/>
                </a:ext>
              </a:extLst>
            </p:cNvPr>
            <p:cNvSpPr/>
            <p:nvPr/>
          </p:nvSpPr>
          <p:spPr>
            <a:xfrm>
              <a:off x="4893517" y="3492546"/>
              <a:ext cx="6871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level</a:t>
              </a:r>
              <a:endParaRPr lang="ko-KR" altLang="en-US" b="1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AE0D33-E45C-4674-B6AD-BE1074D4B841}"/>
                </a:ext>
              </a:extLst>
            </p:cNvPr>
            <p:cNvSpPr/>
            <p:nvPr/>
          </p:nvSpPr>
          <p:spPr>
            <a:xfrm>
              <a:off x="6884103" y="34290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SOS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8EBCA1-EDF9-47F1-9B6F-F11E1F00D9E9}"/>
                </a:ext>
              </a:extLst>
            </p:cNvPr>
            <p:cNvSpPr/>
            <p:nvPr/>
          </p:nvSpPr>
          <p:spPr>
            <a:xfrm>
              <a:off x="6615603" y="4632762"/>
              <a:ext cx="13567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nurses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run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DDBBDF-573D-4F43-801B-F5AB7F16E872}"/>
                </a:ext>
              </a:extLst>
            </p:cNvPr>
            <p:cNvSpPr/>
            <p:nvPr/>
          </p:nvSpPr>
          <p:spPr>
            <a:xfrm>
              <a:off x="3391185" y="4624362"/>
              <a:ext cx="951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err="1"/>
                <a:t>rotator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BA2DDC-0352-4632-B489-A0727BC513BA}"/>
                </a:ext>
              </a:extLst>
            </p:cNvPr>
            <p:cNvSpPr txBox="1"/>
            <p:nvPr/>
          </p:nvSpPr>
          <p:spPr>
            <a:xfrm>
              <a:off x="5376663" y="2442485"/>
              <a:ext cx="1438673" cy="500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회문 예</a:t>
              </a:r>
            </a:p>
          </p:txBody>
        </p:sp>
      </p:grpSp>
      <p:pic>
        <p:nvPicPr>
          <p:cNvPr id="1026" name="Picture 2" descr="https://dojang.io/pluginfile.php/13770/mod_page/content/2/028001.png">
            <a:extLst>
              <a:ext uri="{FF2B5EF4-FFF2-40B4-BE49-F238E27FC236}">
                <a16:creationId xmlns:a16="http://schemas.microsoft.com/office/drawing/2014/main" id="{FA7A8521-267C-4DF3-A8B3-1BAC32B7C4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5" t="25769" r="22159" b="31123"/>
          <a:stretch/>
        </p:blipFill>
        <p:spPr bwMode="auto">
          <a:xfrm>
            <a:off x="7481025" y="3342563"/>
            <a:ext cx="3207506" cy="18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F6B7F4-DF4B-41FA-B72F-A65F1075A846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문자 검사하기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26A9A1-7BC8-4146-BB81-1CC9CD30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39" y="1881580"/>
            <a:ext cx="7792721" cy="45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3056B-CB2E-48F1-BA34-1C1DA2126570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문자 검사하기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F48823-BB5B-4544-859F-54FAF1A84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1" r="54932" b="75478"/>
          <a:stretch/>
        </p:blipFill>
        <p:spPr>
          <a:xfrm>
            <a:off x="577620" y="3226457"/>
            <a:ext cx="4998799" cy="11939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D36E44-6527-4627-AC35-CEAFD9ADAE0C}"/>
              </a:ext>
            </a:extLst>
          </p:cNvPr>
          <p:cNvSpPr/>
          <p:nvPr/>
        </p:nvSpPr>
        <p:spPr>
          <a:xfrm>
            <a:off x="6315519" y="332121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7BCF8-8883-4732-AD6B-6E851182C36D}"/>
              </a:ext>
            </a:extLst>
          </p:cNvPr>
          <p:cNvSpPr/>
          <p:nvPr/>
        </p:nvSpPr>
        <p:spPr>
          <a:xfrm>
            <a:off x="7372054" y="332121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F2B57B-EF79-4A01-BD80-8498EFF1C20F}"/>
              </a:ext>
            </a:extLst>
          </p:cNvPr>
          <p:cNvSpPr/>
          <p:nvPr/>
        </p:nvSpPr>
        <p:spPr>
          <a:xfrm>
            <a:off x="8428589" y="332121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AA540-A531-450C-985D-0AC2087C245B}"/>
              </a:ext>
            </a:extLst>
          </p:cNvPr>
          <p:cNvSpPr/>
          <p:nvPr/>
        </p:nvSpPr>
        <p:spPr>
          <a:xfrm>
            <a:off x="9485124" y="332121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23DDBC-8158-4280-931A-5F76354240E6}"/>
              </a:ext>
            </a:extLst>
          </p:cNvPr>
          <p:cNvSpPr/>
          <p:nvPr/>
        </p:nvSpPr>
        <p:spPr>
          <a:xfrm>
            <a:off x="10541659" y="332121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81EFB-C3AA-479F-B36E-4B17D7ABF57C}"/>
              </a:ext>
            </a:extLst>
          </p:cNvPr>
          <p:cNvSpPr txBox="1"/>
          <p:nvPr/>
        </p:nvSpPr>
        <p:spPr>
          <a:xfrm>
            <a:off x="6315519" y="2236253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 = ‘level’</a:t>
            </a:r>
            <a:endParaRPr lang="ko-KR" altLang="en-US" b="1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09B9AA9-BFA2-49DA-8ECD-93A69B785C08}"/>
              </a:ext>
            </a:extLst>
          </p:cNvPr>
          <p:cNvSpPr/>
          <p:nvPr/>
        </p:nvSpPr>
        <p:spPr>
          <a:xfrm>
            <a:off x="6846596" y="2672133"/>
            <a:ext cx="658953" cy="46066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81E2B-90AC-46DA-8FCD-21BBB1EB5930}"/>
              </a:ext>
            </a:extLst>
          </p:cNvPr>
          <p:cNvSpPr txBox="1"/>
          <p:nvPr/>
        </p:nvSpPr>
        <p:spPr>
          <a:xfrm>
            <a:off x="6315519" y="4393996"/>
            <a:ext cx="20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len</a:t>
            </a:r>
            <a:r>
              <a:rPr lang="en-US" altLang="ko-KR" b="1" dirty="0"/>
              <a:t>(word) </a:t>
            </a:r>
            <a:r>
              <a:rPr lang="en-US" altLang="ko-KR" b="1" dirty="0">
                <a:sym typeface="Wingdings" panose="05000000000000000000" pitchFamily="2" charset="2"/>
              </a:rPr>
              <a:t> 5</a:t>
            </a:r>
            <a:r>
              <a:rPr lang="ko-KR" altLang="en-US" b="1" dirty="0">
                <a:sym typeface="Wingdings" panose="05000000000000000000" pitchFamily="2" charset="2"/>
              </a:rPr>
              <a:t>개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2B98A-3994-4DF5-AF69-DF57D50716BC}"/>
              </a:ext>
            </a:extLst>
          </p:cNvPr>
          <p:cNvSpPr txBox="1"/>
          <p:nvPr/>
        </p:nvSpPr>
        <p:spPr>
          <a:xfrm>
            <a:off x="6315519" y="4922743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 // 2 </a:t>
            </a:r>
            <a:r>
              <a:rPr lang="en-US" altLang="ko-KR" b="1" dirty="0">
                <a:sym typeface="Wingdings" panose="05000000000000000000" pitchFamily="2" charset="2"/>
              </a:rPr>
              <a:t> 2 (</a:t>
            </a:r>
            <a:r>
              <a:rPr lang="ko-KR" altLang="en-US" b="1" dirty="0">
                <a:sym typeface="Wingdings" panose="05000000000000000000" pitchFamily="2" charset="2"/>
              </a:rPr>
              <a:t>몫만 나오게</a:t>
            </a:r>
            <a:r>
              <a:rPr lang="en-US" altLang="ko-KR" b="1" dirty="0">
                <a:sym typeface="Wingdings" panose="05000000000000000000" pitchFamily="2" charset="2"/>
              </a:rPr>
              <a:t>) 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ACF71-3AFB-411C-9667-5FAD5C2F9889}"/>
              </a:ext>
            </a:extLst>
          </p:cNvPr>
          <p:cNvSpPr txBox="1"/>
          <p:nvPr/>
        </p:nvSpPr>
        <p:spPr>
          <a:xfrm>
            <a:off x="6315519" y="5255315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글자수의 반절만큼 반복시키기 위해서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C705AC-2A77-49C7-8DE2-A93BA95798C6}"/>
              </a:ext>
            </a:extLst>
          </p:cNvPr>
          <p:cNvSpPr/>
          <p:nvPr/>
        </p:nvSpPr>
        <p:spPr>
          <a:xfrm>
            <a:off x="7705145" y="5712105"/>
            <a:ext cx="369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D326EA-B1A2-4DCD-8E8F-A40849D10EC9}"/>
              </a:ext>
            </a:extLst>
          </p:cNvPr>
          <p:cNvSpPr/>
          <p:nvPr/>
        </p:nvSpPr>
        <p:spPr>
          <a:xfrm>
            <a:off x="8148649" y="5712105"/>
            <a:ext cx="369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2D45C6-C6B0-4A27-95EB-04511AAB2595}"/>
              </a:ext>
            </a:extLst>
          </p:cNvPr>
          <p:cNvSpPr/>
          <p:nvPr/>
        </p:nvSpPr>
        <p:spPr>
          <a:xfrm>
            <a:off x="8592153" y="5712105"/>
            <a:ext cx="369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30847F-45DB-457B-9D1C-8FAFEF8CB74C}"/>
              </a:ext>
            </a:extLst>
          </p:cNvPr>
          <p:cNvSpPr/>
          <p:nvPr/>
        </p:nvSpPr>
        <p:spPr>
          <a:xfrm>
            <a:off x="9035657" y="5712105"/>
            <a:ext cx="369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082A8B-743E-4F0B-B9AA-D88844EE5C94}"/>
              </a:ext>
            </a:extLst>
          </p:cNvPr>
          <p:cNvSpPr/>
          <p:nvPr/>
        </p:nvSpPr>
        <p:spPr>
          <a:xfrm>
            <a:off x="9477718" y="5712105"/>
            <a:ext cx="369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B685DD-E9AF-468B-9C31-EC8AE3A10D11}"/>
              </a:ext>
            </a:extLst>
          </p:cNvPr>
          <p:cNvCxnSpPr>
            <a:cxnSpLocks/>
          </p:cNvCxnSpPr>
          <p:nvPr/>
        </p:nvCxnSpPr>
        <p:spPr>
          <a:xfrm flipH="1">
            <a:off x="8776819" y="5589182"/>
            <a:ext cx="1" cy="631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C0F2AB88-79F2-4B2D-A94A-D164739C6A5C}"/>
              </a:ext>
            </a:extLst>
          </p:cNvPr>
          <p:cNvSpPr/>
          <p:nvPr/>
        </p:nvSpPr>
        <p:spPr>
          <a:xfrm rot="10800000">
            <a:off x="7705145" y="6168895"/>
            <a:ext cx="374287" cy="2927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4BF9B13-DD75-4659-B8F6-BBD92F444A3C}"/>
              </a:ext>
            </a:extLst>
          </p:cNvPr>
          <p:cNvSpPr/>
          <p:nvPr/>
        </p:nvSpPr>
        <p:spPr>
          <a:xfrm rot="10800000">
            <a:off x="8148649" y="6168895"/>
            <a:ext cx="374287" cy="29272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740E1-4FE8-4452-96E2-C43862AC970B}"/>
              </a:ext>
            </a:extLst>
          </p:cNvPr>
          <p:cNvSpPr txBox="1"/>
          <p:nvPr/>
        </p:nvSpPr>
        <p:spPr>
          <a:xfrm>
            <a:off x="7505549" y="6505847"/>
            <a:ext cx="3119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규칙 글자 개수 </a:t>
            </a:r>
            <a:r>
              <a:rPr lang="en-US" altLang="ko-KR" sz="1200" b="1" dirty="0"/>
              <a:t>/ 2 </a:t>
            </a:r>
            <a:r>
              <a:rPr lang="ko-KR" altLang="en-US" sz="1200" b="1" dirty="0"/>
              <a:t>의 몫만큼 확인하면 됨</a:t>
            </a:r>
            <a:r>
              <a:rPr lang="en-US" altLang="ko-KR" sz="1200" b="1" dirty="0"/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859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A2A667-883B-42F2-893A-5AFA465B2722}"/>
              </a:ext>
            </a:extLst>
          </p:cNvPr>
          <p:cNvSpPr/>
          <p:nvPr/>
        </p:nvSpPr>
        <p:spPr>
          <a:xfrm>
            <a:off x="6476605" y="2340486"/>
            <a:ext cx="5524303" cy="2978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5CA567-CD8C-4554-A794-5980FDF9A119}"/>
              </a:ext>
            </a:extLst>
          </p:cNvPr>
          <p:cNvSpPr/>
          <p:nvPr/>
        </p:nvSpPr>
        <p:spPr>
          <a:xfrm>
            <a:off x="838200" y="1321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반복문으로 문자 검사하기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EC966A-8B8D-4073-8B2C-1D9BE97D5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t="19970" r="58220" b="61852"/>
          <a:stretch/>
        </p:blipFill>
        <p:spPr>
          <a:xfrm>
            <a:off x="289008" y="2396013"/>
            <a:ext cx="5630052" cy="1724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14B721-8971-4591-819E-7A674E36905B}"/>
              </a:ext>
            </a:extLst>
          </p:cNvPr>
          <p:cNvSpPr/>
          <p:nvPr/>
        </p:nvSpPr>
        <p:spPr>
          <a:xfrm>
            <a:off x="6613941" y="282848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155BA-1D37-44F0-9D1E-9370ACC296C6}"/>
              </a:ext>
            </a:extLst>
          </p:cNvPr>
          <p:cNvSpPr/>
          <p:nvPr/>
        </p:nvSpPr>
        <p:spPr>
          <a:xfrm>
            <a:off x="7670476" y="282848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9CCCE8-9B4B-4717-BAFE-49DAF231C91C}"/>
              </a:ext>
            </a:extLst>
          </p:cNvPr>
          <p:cNvSpPr/>
          <p:nvPr/>
        </p:nvSpPr>
        <p:spPr>
          <a:xfrm>
            <a:off x="8727011" y="282848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8ED4-7E8C-42CD-939F-04487FA2D913}"/>
              </a:ext>
            </a:extLst>
          </p:cNvPr>
          <p:cNvSpPr/>
          <p:nvPr/>
        </p:nvSpPr>
        <p:spPr>
          <a:xfrm>
            <a:off x="9783546" y="282848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1F5E3-D896-44CF-A387-03DD83FB09FF}"/>
              </a:ext>
            </a:extLst>
          </p:cNvPr>
          <p:cNvSpPr/>
          <p:nvPr/>
        </p:nvSpPr>
        <p:spPr>
          <a:xfrm>
            <a:off x="10840081" y="282848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724DC-A3A3-4FF7-992E-51601B5E6B22}"/>
              </a:ext>
            </a:extLst>
          </p:cNvPr>
          <p:cNvSpPr txBox="1"/>
          <p:nvPr/>
        </p:nvSpPr>
        <p:spPr>
          <a:xfrm>
            <a:off x="980730" y="4118310"/>
            <a:ext cx="3822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range(level </a:t>
            </a:r>
            <a:r>
              <a:rPr lang="ko-KR" altLang="en-US" b="1" dirty="0"/>
              <a:t>글자수 </a:t>
            </a:r>
            <a:r>
              <a:rPr lang="en-US" altLang="ko-KR" b="1" dirty="0"/>
              <a:t>/ 2 </a:t>
            </a:r>
            <a:r>
              <a:rPr lang="ko-KR" altLang="en-US" b="1" dirty="0"/>
              <a:t>의 몫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2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range(2)</a:t>
            </a:r>
            <a:endParaRPr lang="en-US" altLang="ko-KR" b="1" dirty="0"/>
          </a:p>
          <a:p>
            <a:r>
              <a:rPr lang="en-US" altLang="ko-KR" b="1" dirty="0" err="1"/>
              <a:t>i</a:t>
            </a:r>
            <a:r>
              <a:rPr lang="ko-KR" altLang="en-US" b="1" dirty="0"/>
              <a:t>는 </a:t>
            </a:r>
            <a:r>
              <a:rPr lang="en-US" altLang="ko-KR" b="1" dirty="0"/>
              <a:t>0</a:t>
            </a:r>
            <a:r>
              <a:rPr lang="ko-KR" altLang="en-US" b="1" dirty="0"/>
              <a:t>부터 시작</a:t>
            </a:r>
            <a:r>
              <a:rPr lang="en-US" altLang="ko-KR" b="1" dirty="0"/>
              <a:t>!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4F281F9-9A44-45BE-9DE7-D15753B25BD4}"/>
              </a:ext>
            </a:extLst>
          </p:cNvPr>
          <p:cNvSpPr/>
          <p:nvPr/>
        </p:nvSpPr>
        <p:spPr>
          <a:xfrm rot="10800000">
            <a:off x="6828825" y="3911006"/>
            <a:ext cx="484632" cy="4146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1CA3222-F558-4113-B7E5-B660BDC85F54}"/>
              </a:ext>
            </a:extLst>
          </p:cNvPr>
          <p:cNvSpPr/>
          <p:nvPr/>
        </p:nvSpPr>
        <p:spPr>
          <a:xfrm rot="10800000">
            <a:off x="11054965" y="3911006"/>
            <a:ext cx="484632" cy="4146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9D1F4-219E-4EA4-A335-3118962B5115}"/>
              </a:ext>
            </a:extLst>
          </p:cNvPr>
          <p:cNvSpPr txBox="1"/>
          <p:nvPr/>
        </p:nvSpPr>
        <p:spPr>
          <a:xfrm>
            <a:off x="6612276" y="4453555"/>
            <a:ext cx="97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word[0]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1E438-C376-49C5-8D14-B288DA2C1EBF}"/>
              </a:ext>
            </a:extLst>
          </p:cNvPr>
          <p:cNvSpPr txBox="1"/>
          <p:nvPr/>
        </p:nvSpPr>
        <p:spPr>
          <a:xfrm>
            <a:off x="10609817" y="445355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word[-1-0]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0A623-E683-4B6D-9067-86A856AE1AFB}"/>
              </a:ext>
            </a:extLst>
          </p:cNvPr>
          <p:cNvSpPr txBox="1"/>
          <p:nvPr/>
        </p:nvSpPr>
        <p:spPr>
          <a:xfrm>
            <a:off x="10685927" y="4766162"/>
            <a:ext cx="114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word[-1]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22129-7243-4535-8952-46808A4337D3}"/>
              </a:ext>
            </a:extLst>
          </p:cNvPr>
          <p:cNvSpPr txBox="1"/>
          <p:nvPr/>
        </p:nvSpPr>
        <p:spPr>
          <a:xfrm>
            <a:off x="903764" y="5764662"/>
            <a:ext cx="6326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만약 이 둘이 다르면</a:t>
            </a:r>
            <a:r>
              <a:rPr lang="en-US" altLang="ko-KR" b="1" dirty="0">
                <a:solidFill>
                  <a:srgbClr val="FF0000"/>
                </a:solidFill>
              </a:rPr>
              <a:t>! </a:t>
            </a:r>
            <a:r>
              <a:rPr lang="en-US" altLang="ko-KR" b="1" dirty="0"/>
              <a:t>False</a:t>
            </a:r>
            <a:r>
              <a:rPr lang="ko-KR" altLang="en-US" b="1" dirty="0"/>
              <a:t>라고 하고 모든 반복문을 끝낸다</a:t>
            </a:r>
            <a:r>
              <a:rPr lang="en-US" altLang="ko-KR" b="1" dirty="0"/>
              <a:t>!</a:t>
            </a:r>
          </a:p>
          <a:p>
            <a:r>
              <a:rPr lang="en-US" altLang="ko-KR" b="1" dirty="0"/>
              <a:t>1</a:t>
            </a:r>
            <a:r>
              <a:rPr lang="ko-KR" altLang="en-US" b="1" dirty="0"/>
              <a:t>개라도 다르면 </a:t>
            </a:r>
            <a:r>
              <a:rPr lang="ko-KR" altLang="en-US" b="1" dirty="0" err="1"/>
              <a:t>회문이</a:t>
            </a:r>
            <a:r>
              <a:rPr lang="ko-KR" altLang="en-US" b="1" dirty="0"/>
              <a:t> 아니기 때문에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F5642C-8135-43C3-BAA2-32EDD09A5B6F}"/>
              </a:ext>
            </a:extLst>
          </p:cNvPr>
          <p:cNvCxnSpPr/>
          <p:nvPr/>
        </p:nvCxnSpPr>
        <p:spPr>
          <a:xfrm flipV="1">
            <a:off x="2833219" y="4358799"/>
            <a:ext cx="3415971" cy="6632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53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5E09-E638-463E-87E3-304E9A9E063E}"/>
              </a:ext>
            </a:extLst>
          </p:cNvPr>
          <p:cNvSpPr/>
          <p:nvPr/>
        </p:nvSpPr>
        <p:spPr>
          <a:xfrm>
            <a:off x="838200" y="132135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 뒤집기로 문자 검사하기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8F1CF1-7A16-43B8-8998-F43B392638A9}"/>
              </a:ext>
            </a:extLst>
          </p:cNvPr>
          <p:cNvSpPr/>
          <p:nvPr/>
        </p:nvSpPr>
        <p:spPr>
          <a:xfrm>
            <a:off x="4380625" y="1917743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시퀀스 객체의 슬라이스를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3B968-4BB7-4E6F-A8F6-34840CF94A00}"/>
              </a:ext>
            </a:extLst>
          </p:cNvPr>
          <p:cNvSpPr txBox="1"/>
          <p:nvPr/>
        </p:nvSpPr>
        <p:spPr>
          <a:xfrm>
            <a:off x="4006325" y="2244204"/>
            <a:ext cx="4179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a[</a:t>
            </a:r>
            <a:r>
              <a:rPr lang="ko-KR" altLang="en-US" sz="4000" b="1" dirty="0"/>
              <a:t>시작</a:t>
            </a:r>
            <a:r>
              <a:rPr lang="en-US" altLang="ko-KR" sz="4000" b="1" dirty="0"/>
              <a:t>:</a:t>
            </a:r>
            <a:r>
              <a:rPr lang="ko-KR" altLang="en-US" sz="4000" b="1" dirty="0"/>
              <a:t>끝</a:t>
            </a:r>
            <a:r>
              <a:rPr lang="en-US" altLang="ko-KR" sz="4000" b="1" dirty="0"/>
              <a:t>:</a:t>
            </a:r>
            <a:r>
              <a:rPr lang="ko-KR" altLang="en-US" sz="4000" b="1" dirty="0" err="1"/>
              <a:t>증감폭</a:t>
            </a:r>
            <a:r>
              <a:rPr lang="en-US" altLang="ko-KR" sz="4000" b="1" dirty="0"/>
              <a:t>]</a:t>
            </a:r>
            <a:endParaRPr lang="ko-KR" altLang="en-US" sz="4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E9D702-1CD1-44B3-A277-38C3577A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68" y="3172195"/>
            <a:ext cx="10654864" cy="30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3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9D0E2-CAE6-4BB3-A3F2-7648B7EC00C4}"/>
              </a:ext>
            </a:extLst>
          </p:cNvPr>
          <p:cNvSpPr/>
          <p:nvPr/>
        </p:nvSpPr>
        <p:spPr>
          <a:xfrm>
            <a:off x="838200" y="1321356"/>
            <a:ext cx="313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리스트와 </a:t>
            </a:r>
            <a:r>
              <a:rPr lang="ko-KR" altLang="en-US" b="1" dirty="0" err="1"/>
              <a:t>reversed</a:t>
            </a:r>
            <a:r>
              <a:rPr lang="ko-KR" altLang="en-US" b="1" dirty="0"/>
              <a:t> 사용하기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F0C798-0ADB-4172-9A17-BD056A7126DF}"/>
              </a:ext>
            </a:extLst>
          </p:cNvPr>
          <p:cNvSpPr/>
          <p:nvPr/>
        </p:nvSpPr>
        <p:spPr>
          <a:xfrm>
            <a:off x="1037189" y="2599990"/>
            <a:ext cx="571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reversed(</a:t>
            </a:r>
            <a:r>
              <a:rPr lang="ko-KR" altLang="en-US" b="1" dirty="0">
                <a:sym typeface="Wingdings" panose="05000000000000000000" pitchFamily="2" charset="2"/>
              </a:rPr>
              <a:t>시퀀스객체</a:t>
            </a:r>
            <a:r>
              <a:rPr lang="en-US" altLang="ko-KR" b="1" dirty="0">
                <a:sym typeface="Wingdings" panose="05000000000000000000" pitchFamily="2" charset="2"/>
              </a:rPr>
              <a:t>)  </a:t>
            </a:r>
            <a:r>
              <a:rPr lang="ko-KR" altLang="en-US" b="1" dirty="0">
                <a:sym typeface="Wingdings" panose="05000000000000000000" pitchFamily="2" charset="2"/>
              </a:rPr>
              <a:t>결과 </a:t>
            </a:r>
            <a:r>
              <a:rPr lang="en-US" altLang="ko-KR" b="1" dirty="0">
                <a:sym typeface="Wingdings" panose="05000000000000000000" pitchFamily="2" charset="2"/>
              </a:rPr>
              <a:t>: (</a:t>
            </a:r>
            <a:r>
              <a:rPr lang="ko-KR" altLang="en-US" b="1" dirty="0">
                <a:sym typeface="Wingdings" panose="05000000000000000000" pitchFamily="2" charset="2"/>
              </a:rPr>
              <a:t>새 객체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리스트 반대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20E04A-C7D4-4DD6-A2DC-168DBA0E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40" y="1799079"/>
            <a:ext cx="2465160" cy="216884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F8DD15F-0A29-4B84-A0F1-963B5496278F}"/>
              </a:ext>
            </a:extLst>
          </p:cNvPr>
          <p:cNvSpPr/>
          <p:nvPr/>
        </p:nvSpPr>
        <p:spPr>
          <a:xfrm>
            <a:off x="7065421" y="2542340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4459E6-B94E-4632-91CC-6B081DF7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04" y="4258210"/>
            <a:ext cx="4718736" cy="23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CCF7AD-C484-42E3-95D1-ECF0A0EAF12D}"/>
              </a:ext>
            </a:extLst>
          </p:cNvPr>
          <p:cNvSpPr/>
          <p:nvPr/>
        </p:nvSpPr>
        <p:spPr>
          <a:xfrm>
            <a:off x="838200" y="1321356"/>
            <a:ext cx="462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문자열의 </a:t>
            </a:r>
            <a:r>
              <a:rPr lang="ko-KR" altLang="en-US" b="1" dirty="0" err="1"/>
              <a:t>join</a:t>
            </a:r>
            <a:r>
              <a:rPr lang="ko-KR" altLang="en-US" b="1" dirty="0"/>
              <a:t> 메서드와 </a:t>
            </a:r>
            <a:r>
              <a:rPr lang="ko-KR" altLang="en-US" b="1" dirty="0" err="1"/>
              <a:t>reversed</a:t>
            </a:r>
            <a:r>
              <a:rPr lang="ko-KR" altLang="en-US" b="1" dirty="0"/>
              <a:t>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555B9-7193-47D5-86E9-1B3DDA4D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56" y="2009853"/>
            <a:ext cx="4243087" cy="1549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D5546-E317-4F4B-8EFB-073C28AC61C5}"/>
              </a:ext>
            </a:extLst>
          </p:cNvPr>
          <p:cNvSpPr txBox="1"/>
          <p:nvPr/>
        </p:nvSpPr>
        <p:spPr>
          <a:xfrm>
            <a:off x="2481727" y="355953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join </a:t>
            </a:r>
            <a:r>
              <a:rPr lang="ko-KR" altLang="en-US" b="1" dirty="0"/>
              <a:t>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F5E131-6958-4883-BFEE-43E51840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51" y="1417904"/>
            <a:ext cx="2465160" cy="2168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851F8-E0D3-4C4F-A629-2BBDC1BFDA7E}"/>
              </a:ext>
            </a:extLst>
          </p:cNvPr>
          <p:cNvSpPr txBox="1"/>
          <p:nvPr/>
        </p:nvSpPr>
        <p:spPr>
          <a:xfrm>
            <a:off x="8049222" y="3559536"/>
            <a:ext cx="16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reversed </a:t>
            </a:r>
            <a:r>
              <a:rPr lang="ko-KR" altLang="en-US" b="1" dirty="0"/>
              <a:t>함수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A2B513-FD98-4B9C-A76E-5A0BE7013840}"/>
              </a:ext>
            </a:extLst>
          </p:cNvPr>
          <p:cNvSpPr/>
          <p:nvPr/>
        </p:nvSpPr>
        <p:spPr>
          <a:xfrm>
            <a:off x="783320" y="6351244"/>
            <a:ext cx="1062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join은</a:t>
            </a:r>
            <a:r>
              <a:rPr lang="ko-KR" altLang="en-US" dirty="0"/>
              <a:t> 요소 사이에 구분자를 넣지만 </a:t>
            </a:r>
            <a:r>
              <a:rPr lang="ko-KR" altLang="en-US" b="1" dirty="0"/>
              <a:t>빈 문자열 ''을 활용하여 각 문자를 그대로 연결하는 방식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DEE0E-A5E4-457E-92AC-60979B03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13" y="3974731"/>
            <a:ext cx="4486774" cy="23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CE88-D496-46E4-90A6-0C16B3E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회문 판별과 </a:t>
            </a:r>
            <a:r>
              <a:rPr lang="en-US" altLang="ko-KR" dirty="0"/>
              <a:t>N-gram </a:t>
            </a:r>
            <a:r>
              <a:rPr lang="ko-KR" altLang="en-US" dirty="0"/>
              <a:t>만들기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57FF75-6AC5-4A82-A6AD-90C452296932}"/>
              </a:ext>
            </a:extLst>
          </p:cNvPr>
          <p:cNvSpPr/>
          <p:nvPr/>
        </p:nvSpPr>
        <p:spPr>
          <a:xfrm>
            <a:off x="838200" y="132135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N-gram</a:t>
            </a:r>
            <a:r>
              <a:rPr lang="ko-KR" altLang="en-US" b="1" dirty="0"/>
              <a:t> 만들기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9FFEE2-2FA5-4BC7-9293-B268107AD343}"/>
              </a:ext>
            </a:extLst>
          </p:cNvPr>
          <p:cNvSpPr/>
          <p:nvPr/>
        </p:nvSpPr>
        <p:spPr>
          <a:xfrm>
            <a:off x="838200" y="1765031"/>
            <a:ext cx="6429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N-gram은</a:t>
            </a:r>
            <a:r>
              <a:rPr lang="ko-KR" altLang="en-US" dirty="0"/>
              <a:t> 문자열에서 </a:t>
            </a:r>
            <a:r>
              <a:rPr lang="ko-KR" altLang="en-US" b="1" dirty="0" err="1"/>
              <a:t>N개의</a:t>
            </a:r>
            <a:r>
              <a:rPr lang="ko-KR" altLang="en-US" b="1" dirty="0"/>
              <a:t> 연속된 요소를 추출</a:t>
            </a:r>
            <a:r>
              <a:rPr lang="ko-KR" altLang="en-US" dirty="0"/>
              <a:t>하는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B6302E-3407-4CED-8B32-6BF21DE18AAD}"/>
              </a:ext>
            </a:extLst>
          </p:cNvPr>
          <p:cNvSpPr/>
          <p:nvPr/>
        </p:nvSpPr>
        <p:spPr>
          <a:xfrm>
            <a:off x="1557670" y="2699805"/>
            <a:ext cx="353045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 dirty="0"/>
              <a:t>'</a:t>
            </a:r>
            <a:r>
              <a:rPr lang="ko-KR" altLang="en-US" sz="8800" b="1" dirty="0" err="1"/>
              <a:t>Hello</a:t>
            </a:r>
            <a:r>
              <a:rPr lang="ko-KR" altLang="en-US" sz="8800" b="1" dirty="0"/>
              <a:t>'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1E72CD1-936A-4C4B-A551-6E05B3D786AD}"/>
              </a:ext>
            </a:extLst>
          </p:cNvPr>
          <p:cNvSpPr/>
          <p:nvPr/>
        </p:nvSpPr>
        <p:spPr>
          <a:xfrm>
            <a:off x="6064975" y="390995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D9EAE-BBDD-4BC6-B16E-BA6AD9B584AD}"/>
              </a:ext>
            </a:extLst>
          </p:cNvPr>
          <p:cNvSpPr txBox="1"/>
          <p:nvPr/>
        </p:nvSpPr>
        <p:spPr>
          <a:xfrm>
            <a:off x="5836675" y="449145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2-gram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4EC45-1877-49FB-A1D1-7EF3ACA8BDCA}"/>
              </a:ext>
            </a:extLst>
          </p:cNvPr>
          <p:cNvSpPr/>
          <p:nvPr/>
        </p:nvSpPr>
        <p:spPr>
          <a:xfrm>
            <a:off x="8020235" y="2134363"/>
            <a:ext cx="15524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 err="1"/>
              <a:t>He</a:t>
            </a:r>
            <a:endParaRPr lang="ko-KR" altLang="en-US" sz="6600" b="1" dirty="0"/>
          </a:p>
          <a:p>
            <a:pPr algn="ctr"/>
            <a:r>
              <a:rPr lang="ko-KR" altLang="en-US" sz="6600" b="1" dirty="0" err="1"/>
              <a:t>el</a:t>
            </a:r>
            <a:endParaRPr lang="ko-KR" altLang="en-US" sz="6600" b="1" dirty="0"/>
          </a:p>
          <a:p>
            <a:pPr algn="ctr"/>
            <a:r>
              <a:rPr lang="ko-KR" altLang="en-US" sz="6600" b="1" dirty="0" err="1"/>
              <a:t>ll</a:t>
            </a:r>
            <a:endParaRPr lang="ko-KR" altLang="en-US" sz="6600" b="1" dirty="0"/>
          </a:p>
          <a:p>
            <a:pPr algn="ctr"/>
            <a:r>
              <a:rPr lang="ko-KR" altLang="en-US" sz="6600" b="1" dirty="0" err="1"/>
              <a:t>lo</a:t>
            </a:r>
            <a:endParaRPr lang="ko-KR" altLang="en-US" sz="6600" b="1" dirty="0"/>
          </a:p>
        </p:txBody>
      </p:sp>
      <p:pic>
        <p:nvPicPr>
          <p:cNvPr id="10" name="Picture 2" descr="https://dojang.io/pluginfile.php/13771/mod_page/content/7/028003.png">
            <a:extLst>
              <a:ext uri="{FF2B5EF4-FFF2-40B4-BE49-F238E27FC236}">
                <a16:creationId xmlns:a16="http://schemas.microsoft.com/office/drawing/2014/main" id="{A94845E2-ED5A-47DA-A12D-014F652CB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32593" r="19215" b="32462"/>
          <a:stretch/>
        </p:blipFill>
        <p:spPr bwMode="auto">
          <a:xfrm>
            <a:off x="1003286" y="4081865"/>
            <a:ext cx="4373282" cy="18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5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676</Words>
  <Application>Microsoft Office PowerPoint</Application>
  <PresentationFormat>와이드스크린</PresentationFormat>
  <Paragraphs>189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Python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회문 판별과 N-gram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이 창우</dc:creator>
  <cp:lastModifiedBy>이 창우</cp:lastModifiedBy>
  <cp:revision>195</cp:revision>
  <dcterms:created xsi:type="dcterms:W3CDTF">2020-01-26T09:39:26Z</dcterms:created>
  <dcterms:modified xsi:type="dcterms:W3CDTF">2020-01-26T12:19:11Z</dcterms:modified>
</cp:coreProperties>
</file>