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8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FBAD-9E0F-47B1-9146-E31D78A0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1EEDC-E865-48C7-8DF6-125C0990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7A4EB-EBDA-499A-8E41-449C773B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B2B1-0DC8-486C-A19B-91E1B929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4CB9D-C254-4007-8436-A72799CC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9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FAC00-07D6-4694-BCB5-04DC7B96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A2429-BC31-4922-ACAF-E59C397E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E93DE-24DA-445D-8711-68454ABD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DACEC-462D-40EF-86EC-F9676F8E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A7758-3816-4D4B-95BB-A03901CE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87FDCA-571A-4DAF-8591-5718E1B3D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8B77F-6E98-445C-8D14-7340864C5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F884D-00DB-4B7D-A2DA-F31E83F1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5CA39-F9AD-4E13-8727-7E550446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53706-11E4-49C2-956D-1538CDBE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2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5595D-83D3-469F-974F-4CA7C217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80291-7144-4861-AC96-32FF1B77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8FC02-F68B-4061-8B8B-D8CDF519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B846B-7FAE-4106-B6D4-3624D925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FF0D3-357E-4D43-8AD9-85E7B24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19698-78BC-4B30-8C57-354A36BD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0AD94-D283-4040-8FDE-87AECB8E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2F660-BE31-4309-8764-9C469E3D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9F041-A613-407C-9451-EEA0ACBD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F0563-2B15-428C-83E0-1062442E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F9A5B-02E2-4C9D-B994-959B11C2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75B72-25E6-4ACC-97F4-6FE76DC52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C1F2A-663B-402F-A157-12194419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800C1-7956-4706-AE5B-7295E110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04571-1E8C-4EAC-9484-DAB5A0D8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EE8C2-CE99-4E86-B947-4C63096F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E49A0-193E-4773-BD2A-69A4CD4C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C6FFA-0169-4269-83D3-A6A95EBC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0FE95-76BE-422E-A09E-B6038DF3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961330-1310-4D46-86FC-ED0E5CA7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A45EE-0CE5-4CAC-95FD-5555FC929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D234AC-5442-44B9-B068-BB6A1A3C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DF249E-E24A-4E8C-A74A-C73CB88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3225EC-93F5-42B3-9A2B-1CC0617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2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C583-4BF1-46EA-ABE9-3A74C3E4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8C9450-2A47-4A9F-B18E-56D66974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368BC-EFBD-42C1-8629-1F8CB0A8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37D02-4B3A-478D-9DFC-45EDAA4E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8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9558F8-6E18-4A96-861B-A56A75B0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8DD60-987B-4D4C-800B-77215D9A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003F1-5FCE-44F9-9348-548C1180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1AAB-0FA6-4842-A10B-2D5B71BD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6853A-7616-4B84-B4EC-C63AF6A9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E8946-0778-4D23-990C-E463D8CC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08FFC-A3D2-4D60-A274-5B147EBB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0FC74-BC8A-4831-AC8A-1C084462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EDCB1-CC07-459E-B54A-F110B654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29696-807D-4718-9D51-CFB7D2EF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1B9C56-40E7-4E77-93FD-6067525B6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0A334-F22B-4AD0-B1BE-EF38A408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39A2D-54F2-4138-993E-87DF689B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165C2-4992-4A3B-81F6-5701A8E4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E6D33-5C57-4DA0-AE28-BD14CB6C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DF0E3-56BF-4BF6-95B1-2D682ADA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318A3-5722-4F72-A061-9B6D5EB5F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26A96-DF95-45A4-B695-A8C7BEE03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435D-AB9F-401A-9E57-314B27998764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FB91D-6826-407B-B3F1-CFF488F80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99801-C3B3-461C-B209-1230A25E7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895B-6AF5-419C-B58F-C3FF97F6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2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ABE32-B36D-452E-B97F-B560ED9F6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F5505-EFA2-4A2D-A9E0-E6805509E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5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3971060" y="421235"/>
            <a:ext cx="4249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**</a:t>
            </a:r>
            <a:r>
              <a:rPr lang="ko-KR" altLang="en-US" sz="2800" b="1" dirty="0" err="1"/>
              <a:t>를</a:t>
            </a:r>
            <a:r>
              <a:rPr lang="ko-KR" altLang="en-US" sz="2800" b="1" dirty="0"/>
              <a:t> 두 번 사용하는 이유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E8D0F2-21CA-4745-9479-227E800D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4" y="2318287"/>
            <a:ext cx="5391189" cy="25765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12A814-C67F-42AC-8E7D-3DA98F3A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08" y="2313524"/>
            <a:ext cx="5415002" cy="25812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4A5297-CD32-4BD3-B6CA-373E710B6DA6}"/>
              </a:ext>
            </a:extLst>
          </p:cNvPr>
          <p:cNvSpPr/>
          <p:nvPr/>
        </p:nvSpPr>
        <p:spPr>
          <a:xfrm>
            <a:off x="1418370" y="1850541"/>
            <a:ext cx="379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* </a:t>
            </a:r>
            <a:r>
              <a:rPr lang="ko-KR" altLang="en-US" b="1" dirty="0"/>
              <a:t>한번 사용할 경우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키가 나온다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963B81-B04D-4B95-89F8-FD3B64741CF1}"/>
              </a:ext>
            </a:extLst>
          </p:cNvPr>
          <p:cNvSpPr/>
          <p:nvPr/>
        </p:nvSpPr>
        <p:spPr>
          <a:xfrm>
            <a:off x="7082693" y="1850541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** </a:t>
            </a:r>
            <a:r>
              <a:rPr lang="ko-KR" altLang="en-US" b="1" dirty="0"/>
              <a:t>한번 사용할 경우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값이 나온다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039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2698275" y="421235"/>
            <a:ext cx="6795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키워드 인수와 </a:t>
            </a:r>
            <a:r>
              <a:rPr lang="ko-KR" altLang="en-US" sz="2800" b="1" dirty="0" err="1"/>
              <a:t>딕셔너리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언패킹</a:t>
            </a:r>
            <a:r>
              <a:rPr lang="ko-KR" altLang="en-US" sz="2800" b="1" dirty="0"/>
              <a:t>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D22A21-6AB5-40D2-95D9-EE7A9D9D1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44" y="1087513"/>
            <a:ext cx="9584512" cy="45409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3B76B8-4118-4114-92FD-572C156259B4}"/>
              </a:ext>
            </a:extLst>
          </p:cNvPr>
          <p:cNvCxnSpPr/>
          <p:nvPr/>
        </p:nvCxnSpPr>
        <p:spPr>
          <a:xfrm flipV="1">
            <a:off x="4225771" y="2441359"/>
            <a:ext cx="594804" cy="550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8E7E5B-CE92-4633-80B2-97F0CCACE0F5}"/>
              </a:ext>
            </a:extLst>
          </p:cNvPr>
          <p:cNvCxnSpPr/>
          <p:nvPr/>
        </p:nvCxnSpPr>
        <p:spPr>
          <a:xfrm flipH="1" flipV="1">
            <a:off x="5220070" y="2059619"/>
            <a:ext cx="967666" cy="93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BA8216-DF00-4776-B179-6FA1D7546893}"/>
              </a:ext>
            </a:extLst>
          </p:cNvPr>
          <p:cNvSpPr txBox="1"/>
          <p:nvPr/>
        </p:nvSpPr>
        <p:spPr>
          <a:xfrm>
            <a:off x="3837208" y="5770487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키 값이 매개변수 위치에 맞춰서 들어간다</a:t>
            </a:r>
          </a:p>
        </p:txBody>
      </p:sp>
    </p:spTree>
    <p:extLst>
      <p:ext uri="{BB962C8B-B14F-4D97-AF65-F5344CB8AC3E}">
        <p14:creationId xmlns:p14="http://schemas.microsoft.com/office/powerpoint/2010/main" val="150483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2212566" y="421235"/>
            <a:ext cx="7766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키워드 인수를 사용하는 가변 인수 함수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1FBD2C-1FBE-4726-A514-5C0702E520C6}"/>
              </a:ext>
            </a:extLst>
          </p:cNvPr>
          <p:cNvSpPr/>
          <p:nvPr/>
        </p:nvSpPr>
        <p:spPr>
          <a:xfrm>
            <a:off x="4654858" y="1277035"/>
            <a:ext cx="28822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def</a:t>
            </a:r>
            <a:r>
              <a:rPr lang="ko-KR" altLang="en-US" b="1" dirty="0"/>
              <a:t> 함수이름(**매개변수):</a:t>
            </a:r>
          </a:p>
          <a:p>
            <a:r>
              <a:rPr lang="ko-KR" altLang="en-US" b="1" dirty="0"/>
              <a:t>    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1F7E8-9880-42FA-A027-233933A4F350}"/>
              </a:ext>
            </a:extLst>
          </p:cNvPr>
          <p:cNvSpPr/>
          <p:nvPr/>
        </p:nvSpPr>
        <p:spPr>
          <a:xfrm>
            <a:off x="375820" y="2236961"/>
            <a:ext cx="11440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괄호 안에 </a:t>
            </a:r>
            <a:r>
              <a:rPr lang="ko-KR" altLang="en-US" b="1" dirty="0"/>
              <a:t>**</a:t>
            </a:r>
            <a:r>
              <a:rPr lang="ko-KR" altLang="en-US" b="1" dirty="0" err="1"/>
              <a:t>kwargs와</a:t>
            </a:r>
            <a:r>
              <a:rPr lang="ko-KR" altLang="en-US" b="1" dirty="0"/>
              <a:t> 같이 매개변수 앞에 **</a:t>
            </a:r>
            <a:r>
              <a:rPr lang="ko-KR" altLang="en-US" b="1" dirty="0" err="1"/>
              <a:t>를</a:t>
            </a:r>
            <a:r>
              <a:rPr lang="ko-KR" altLang="en-US" b="1" dirty="0"/>
              <a:t> 붙인다</a:t>
            </a:r>
          </a:p>
          <a:p>
            <a:pPr algn="ctr"/>
            <a:r>
              <a:rPr lang="ko-KR" altLang="en-US" dirty="0"/>
              <a:t>매개변수 이름은 원하는 대로 지어도 되지만 </a:t>
            </a:r>
            <a:r>
              <a:rPr lang="ko-KR" altLang="en-US" b="1" dirty="0"/>
              <a:t>관례적으로 </a:t>
            </a:r>
            <a:r>
              <a:rPr lang="ko-KR" altLang="en-US" b="1" dirty="0" err="1"/>
              <a:t>keyword</a:t>
            </a:r>
            <a:r>
              <a:rPr lang="ko-KR" altLang="en-US" b="1" dirty="0"/>
              <a:t> </a:t>
            </a:r>
            <a:r>
              <a:rPr lang="ko-KR" altLang="en-US" b="1" dirty="0" err="1"/>
              <a:t>arguments를</a:t>
            </a:r>
            <a:r>
              <a:rPr lang="ko-KR" altLang="en-US" b="1" dirty="0"/>
              <a:t> 줄여서 </a:t>
            </a:r>
            <a:r>
              <a:rPr lang="ko-KR" altLang="en-US" b="1" dirty="0" err="1"/>
              <a:t>kwargs</a:t>
            </a:r>
            <a:r>
              <a:rPr lang="ko-KR" altLang="en-US" dirty="0" err="1"/>
              <a:t>로</a:t>
            </a:r>
            <a:r>
              <a:rPr lang="ko-KR" altLang="en-US" dirty="0"/>
              <a:t>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C0543-3200-41BB-9116-FA9FCA9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1" y="3306635"/>
            <a:ext cx="3228999" cy="1738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38F39E-2439-4CB2-97B7-8A78E36B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93" y="3223291"/>
            <a:ext cx="3209948" cy="19050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BC62B7-02CE-4636-8A74-F58EED3C4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95" y="2961241"/>
            <a:ext cx="5381664" cy="22479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D091D7E-6EFA-4C1A-A146-294E3104B521}"/>
              </a:ext>
            </a:extLst>
          </p:cNvPr>
          <p:cNvSpPr/>
          <p:nvPr/>
        </p:nvSpPr>
        <p:spPr>
          <a:xfrm>
            <a:off x="155941" y="5608052"/>
            <a:ext cx="1188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personal_info</a:t>
            </a:r>
            <a:r>
              <a:rPr lang="ko-KR" altLang="en-US" b="1" dirty="0"/>
              <a:t>(**</a:t>
            </a:r>
            <a:r>
              <a:rPr lang="ko-KR" altLang="en-US" b="1" dirty="0" err="1"/>
              <a:t>y</a:t>
            </a:r>
            <a:r>
              <a:rPr lang="ko-KR" altLang="en-US" b="1" dirty="0"/>
              <a:t>)로 호출</a:t>
            </a:r>
            <a:endParaRPr lang="en-US" altLang="ko-KR" b="1" dirty="0"/>
          </a:p>
          <a:p>
            <a:pPr algn="ctr"/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y는</a:t>
            </a:r>
            <a:r>
              <a:rPr lang="en-US" altLang="ko-KR" dirty="0"/>
              <a:t> </a:t>
            </a:r>
            <a:r>
              <a:rPr lang="ko-KR" altLang="en-US" dirty="0"/>
              <a:t>{'</a:t>
            </a:r>
            <a:r>
              <a:rPr lang="ko-KR" altLang="en-US" dirty="0" err="1"/>
              <a:t>name</a:t>
            </a:r>
            <a:r>
              <a:rPr lang="ko-KR" altLang="en-US" dirty="0"/>
              <a:t>': '홍길동', '</a:t>
            </a:r>
            <a:r>
              <a:rPr lang="ko-KR" altLang="en-US" dirty="0" err="1"/>
              <a:t>age</a:t>
            </a:r>
            <a:r>
              <a:rPr lang="ko-KR" altLang="en-US" dirty="0"/>
              <a:t>': 30, '</a:t>
            </a:r>
            <a:r>
              <a:rPr lang="ko-KR" altLang="en-US" dirty="0" err="1"/>
              <a:t>address</a:t>
            </a:r>
            <a:r>
              <a:rPr lang="ko-KR" altLang="en-US" dirty="0"/>
              <a:t>': '서울시 용산구 이촌동＇} 이므로</a:t>
            </a:r>
            <a:endParaRPr lang="en-US" altLang="ko-KR" dirty="0"/>
          </a:p>
          <a:p>
            <a:pPr algn="ctr"/>
            <a:r>
              <a:rPr lang="en-US" altLang="ko-KR" b="1" dirty="0"/>
              <a:t>**</a:t>
            </a:r>
            <a:r>
              <a:rPr lang="ko-KR" altLang="en-US" b="1" dirty="0"/>
              <a:t>를 하면 키워드로 </a:t>
            </a:r>
            <a:r>
              <a:rPr lang="ko-KR" altLang="en-US" b="1" dirty="0" err="1"/>
              <a:t>변경되서</a:t>
            </a:r>
            <a:r>
              <a:rPr lang="ko-KR" altLang="en-US" b="1" dirty="0"/>
              <a:t> </a:t>
            </a:r>
            <a:r>
              <a:rPr lang="ko-KR" altLang="en-US" b="1" dirty="0" err="1"/>
              <a:t>personal_info</a:t>
            </a:r>
            <a:r>
              <a:rPr lang="ko-KR" altLang="en-US" b="1" dirty="0"/>
              <a:t>(</a:t>
            </a:r>
            <a:r>
              <a:rPr lang="ko-KR" altLang="en-US" b="1" dirty="0" err="1"/>
              <a:t>name</a:t>
            </a:r>
            <a:r>
              <a:rPr lang="ko-KR" altLang="en-US" b="1" dirty="0"/>
              <a:t>='홍길동', </a:t>
            </a:r>
            <a:r>
              <a:rPr lang="ko-KR" altLang="en-US" b="1" dirty="0" err="1"/>
              <a:t>age</a:t>
            </a:r>
            <a:r>
              <a:rPr lang="ko-KR" altLang="en-US" b="1" dirty="0"/>
              <a:t>=30, </a:t>
            </a:r>
            <a:r>
              <a:rPr lang="ko-KR" altLang="en-US" b="1" dirty="0" err="1"/>
              <a:t>address</a:t>
            </a:r>
            <a:r>
              <a:rPr lang="ko-KR" altLang="en-US" b="1" dirty="0"/>
              <a:t>='서울시 용산구 이촌동’)</a:t>
            </a:r>
            <a:endParaRPr lang="en-US" altLang="ko-KR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C5D456-3F65-4B68-930B-45ECB2420FEB}"/>
              </a:ext>
            </a:extLst>
          </p:cNvPr>
          <p:cNvCxnSpPr/>
          <p:nvPr/>
        </p:nvCxnSpPr>
        <p:spPr>
          <a:xfrm flipV="1">
            <a:off x="6720396" y="4175797"/>
            <a:ext cx="1447060" cy="1432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2212566" y="421235"/>
            <a:ext cx="7766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키워드 인수를 사용하는 가변 인수 함수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3EBBB-54DD-4A2B-8FA7-8FFDD959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10" y="2001913"/>
            <a:ext cx="9802980" cy="41858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29111A-E658-4CF0-87E0-19E4E9CF6175}"/>
              </a:ext>
            </a:extLst>
          </p:cNvPr>
          <p:cNvSpPr/>
          <p:nvPr/>
        </p:nvSpPr>
        <p:spPr>
          <a:xfrm>
            <a:off x="162757" y="1288518"/>
            <a:ext cx="11866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보통 **</a:t>
            </a:r>
            <a:r>
              <a:rPr lang="ko-KR" altLang="en-US" dirty="0" err="1"/>
              <a:t>kwargs를</a:t>
            </a:r>
            <a:r>
              <a:rPr lang="ko-KR" altLang="en-US" dirty="0"/>
              <a:t> 사용한 가변 인수 함수는 다음과 같이 함수 안에서 </a:t>
            </a:r>
            <a:r>
              <a:rPr lang="ko-KR" altLang="en-US" b="1" dirty="0"/>
              <a:t>특정 키가 있는지 확인한 뒤 해당 기능을 만듦</a:t>
            </a:r>
          </a:p>
        </p:txBody>
      </p:sp>
    </p:spTree>
    <p:extLst>
      <p:ext uri="{BB962C8B-B14F-4D97-AF65-F5344CB8AC3E}">
        <p14:creationId xmlns:p14="http://schemas.microsoft.com/office/powerpoint/2010/main" val="93464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1725253" y="421235"/>
            <a:ext cx="874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고정 인수와 가변 인수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키워드 인수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를 함께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DD7B7-8A89-419B-B3E1-A6CCC520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54" y="1229557"/>
            <a:ext cx="7893892" cy="43988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D5CC6A-048F-4B72-99CC-8AA5C160ACA1}"/>
              </a:ext>
            </a:extLst>
          </p:cNvPr>
          <p:cNvSpPr/>
          <p:nvPr/>
        </p:nvSpPr>
        <p:spPr>
          <a:xfrm>
            <a:off x="1725253" y="5773133"/>
            <a:ext cx="8741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**</a:t>
            </a:r>
            <a:r>
              <a:rPr lang="ko-KR" altLang="en-US" b="1" dirty="0" err="1"/>
              <a:t>kwargs가</a:t>
            </a:r>
            <a:r>
              <a:rPr lang="ko-KR" altLang="en-US" b="1" dirty="0"/>
              <a:t> 고정 매개변수보다 앞쪽에 오면 안된다</a:t>
            </a:r>
          </a:p>
          <a:p>
            <a:pPr algn="ctr"/>
            <a:r>
              <a:rPr lang="ko-KR" altLang="en-US" dirty="0"/>
              <a:t>매개변수 순서에서 </a:t>
            </a:r>
            <a:r>
              <a:rPr lang="ko-KR" altLang="en-US" b="1" dirty="0">
                <a:solidFill>
                  <a:srgbClr val="FF0000"/>
                </a:solidFill>
              </a:rPr>
              <a:t>**</a:t>
            </a:r>
            <a:r>
              <a:rPr lang="ko-KR" altLang="en-US" b="1" dirty="0" err="1">
                <a:solidFill>
                  <a:srgbClr val="FF0000"/>
                </a:solidFill>
              </a:rPr>
              <a:t>kwargs는</a:t>
            </a:r>
            <a:r>
              <a:rPr lang="ko-KR" altLang="en-US" b="1" dirty="0">
                <a:solidFill>
                  <a:srgbClr val="FF0000"/>
                </a:solidFill>
              </a:rPr>
              <a:t> 반드시 가장 뒤쪽에 와야 된다</a:t>
            </a:r>
          </a:p>
        </p:txBody>
      </p:sp>
    </p:spTree>
    <p:extLst>
      <p:ext uri="{BB962C8B-B14F-4D97-AF65-F5344CB8AC3E}">
        <p14:creationId xmlns:p14="http://schemas.microsoft.com/office/powerpoint/2010/main" val="317977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2634957" y="421235"/>
            <a:ext cx="6922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위치 인수와 키워드 인수를 함께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91E1FB-4396-4B89-82BD-FDE50D64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15" y="1084555"/>
            <a:ext cx="4827636" cy="22440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04984D-A176-4EED-BB82-7D0AE7E2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63" y="1106210"/>
            <a:ext cx="4803376" cy="2219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01BEC7-0ACF-4B02-9F81-F07BE442A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241" y="3712147"/>
            <a:ext cx="7977518" cy="2189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6B7A7-0E65-488E-BD97-B2DBCCAA169E}"/>
              </a:ext>
            </a:extLst>
          </p:cNvPr>
          <p:cNvSpPr txBox="1"/>
          <p:nvPr/>
        </p:nvSpPr>
        <p:spPr>
          <a:xfrm>
            <a:off x="6493785" y="6284981"/>
            <a:ext cx="489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**</a:t>
            </a:r>
            <a:r>
              <a:rPr lang="en-US" altLang="ko-KR" b="1" dirty="0" err="1"/>
              <a:t>kwargs</a:t>
            </a:r>
            <a:r>
              <a:rPr lang="en-US" altLang="ko-KR" b="1" dirty="0"/>
              <a:t> </a:t>
            </a:r>
            <a:r>
              <a:rPr lang="ko-KR" altLang="en-US" b="1" dirty="0"/>
              <a:t>가 되면 키워드는 </a:t>
            </a:r>
            <a:r>
              <a:rPr lang="ko-KR" altLang="en-US" b="1" dirty="0" err="1"/>
              <a:t>딕셔너리가</a:t>
            </a:r>
            <a:r>
              <a:rPr lang="ko-KR" altLang="en-US" b="1" dirty="0"/>
              <a:t> 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5C33F-6F0E-416F-9E4C-9C6663615C26}"/>
              </a:ext>
            </a:extLst>
          </p:cNvPr>
          <p:cNvSpPr txBox="1"/>
          <p:nvPr/>
        </p:nvSpPr>
        <p:spPr>
          <a:xfrm>
            <a:off x="1016004" y="6284981"/>
            <a:ext cx="458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**</a:t>
            </a:r>
            <a:r>
              <a:rPr lang="en-US" altLang="ko-KR" b="1" dirty="0" err="1"/>
              <a:t>kwargs</a:t>
            </a:r>
            <a:r>
              <a:rPr lang="en-US" altLang="ko-KR" b="1" dirty="0"/>
              <a:t> </a:t>
            </a:r>
            <a:r>
              <a:rPr lang="ko-KR" altLang="en-US" b="1" dirty="0"/>
              <a:t>에 들어가려면 키워드 여야 한다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6B0E013-3B04-45EB-9E59-3DA42398EEEA}"/>
              </a:ext>
            </a:extLst>
          </p:cNvPr>
          <p:cNvSpPr/>
          <p:nvPr/>
        </p:nvSpPr>
        <p:spPr>
          <a:xfrm>
            <a:off x="5762095" y="6227331"/>
            <a:ext cx="489204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8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3722594" y="421235"/>
            <a:ext cx="4746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매개변수에 </a:t>
            </a:r>
            <a:r>
              <a:rPr lang="ko-KR" altLang="en-US" sz="2800" b="1" dirty="0" err="1"/>
              <a:t>초깃값</a:t>
            </a:r>
            <a:r>
              <a:rPr lang="ko-KR" altLang="en-US" sz="2800" b="1" dirty="0"/>
              <a:t> 지정하기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1C2295-0F4B-4FE7-A674-EBDD1005D08B}"/>
              </a:ext>
            </a:extLst>
          </p:cNvPr>
          <p:cNvSpPr/>
          <p:nvPr/>
        </p:nvSpPr>
        <p:spPr>
          <a:xfrm>
            <a:off x="4521463" y="1674019"/>
            <a:ext cx="31490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def</a:t>
            </a:r>
            <a:r>
              <a:rPr lang="ko-KR" altLang="en-US" b="1" dirty="0"/>
              <a:t> 함수이름(매개변수=값):</a:t>
            </a:r>
          </a:p>
          <a:p>
            <a:r>
              <a:rPr lang="ko-KR" altLang="en-US" b="1" dirty="0"/>
              <a:t>    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E43094-2CFE-4E35-BECD-0BC793E242A2}"/>
              </a:ext>
            </a:extLst>
          </p:cNvPr>
          <p:cNvSpPr/>
          <p:nvPr/>
        </p:nvSpPr>
        <p:spPr>
          <a:xfrm>
            <a:off x="3048000" y="9444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함수를 호출할 때 </a:t>
            </a:r>
            <a:r>
              <a:rPr lang="ko-KR" altLang="en-US" b="1" dirty="0"/>
              <a:t>항상 인수를 넣어서 값을 전달했다</a:t>
            </a:r>
          </a:p>
          <a:p>
            <a:pPr algn="ctr"/>
            <a:r>
              <a:rPr lang="ko-KR" altLang="en-US" b="1" dirty="0"/>
              <a:t>인수를 생략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함수의 매개변수에 </a:t>
            </a:r>
            <a:r>
              <a:rPr lang="ko-KR" altLang="en-US" b="1" dirty="0" err="1"/>
              <a:t>초깃값을</a:t>
            </a:r>
            <a:r>
              <a:rPr lang="ko-KR" altLang="en-US" b="1" dirty="0"/>
              <a:t> 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7EB3E-624E-4804-8EFC-6F91D67F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57" y="3067312"/>
            <a:ext cx="3919566" cy="24479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D23160-F1DC-413C-92A1-868B5E7E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860" y="3088743"/>
            <a:ext cx="3929091" cy="2405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A7329-3CDE-4265-8195-5B6314CB9AC4}"/>
              </a:ext>
            </a:extLst>
          </p:cNvPr>
          <p:cNvSpPr txBox="1"/>
          <p:nvPr/>
        </p:nvSpPr>
        <p:spPr>
          <a:xfrm>
            <a:off x="2771373" y="5544213"/>
            <a:ext cx="21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address </a:t>
            </a:r>
            <a:r>
              <a:rPr lang="ko-KR" altLang="en-US" b="1" dirty="0"/>
              <a:t>없을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A0229-F34B-4F0A-AEDC-46BCDFF7DB8F}"/>
              </a:ext>
            </a:extLst>
          </p:cNvPr>
          <p:cNvSpPr txBox="1"/>
          <p:nvPr/>
        </p:nvSpPr>
        <p:spPr>
          <a:xfrm>
            <a:off x="7411038" y="5544213"/>
            <a:ext cx="21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address </a:t>
            </a:r>
            <a:r>
              <a:rPr lang="ko-KR" altLang="en-US" b="1" dirty="0"/>
              <a:t>있을 경우</a:t>
            </a:r>
          </a:p>
        </p:txBody>
      </p:sp>
    </p:spTree>
    <p:extLst>
      <p:ext uri="{BB962C8B-B14F-4D97-AF65-F5344CB8AC3E}">
        <p14:creationId xmlns:p14="http://schemas.microsoft.com/office/powerpoint/2010/main" val="339998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3300203" y="421235"/>
            <a:ext cx="55915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/>
              <a:t>초깃값이</a:t>
            </a:r>
            <a:r>
              <a:rPr lang="ko-KR" altLang="en-US" sz="2800" b="1" dirty="0"/>
              <a:t> 지정된 매개변수의 위치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C41419-0861-4569-A9F7-BA56E2A1DE44}"/>
              </a:ext>
            </a:extLst>
          </p:cNvPr>
          <p:cNvSpPr/>
          <p:nvPr/>
        </p:nvSpPr>
        <p:spPr>
          <a:xfrm>
            <a:off x="1896709" y="938424"/>
            <a:ext cx="8398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매개변수의 </a:t>
            </a:r>
            <a:r>
              <a:rPr lang="ko-KR" altLang="en-US" dirty="0" err="1"/>
              <a:t>초깃값을</a:t>
            </a:r>
            <a:r>
              <a:rPr lang="ko-KR" altLang="en-US" dirty="0"/>
              <a:t> 지정할 때 한 가지 </a:t>
            </a:r>
            <a:r>
              <a:rPr lang="ko-KR" altLang="en-US" b="1" dirty="0">
                <a:solidFill>
                  <a:srgbClr val="FF0000"/>
                </a:solidFill>
              </a:rPr>
              <a:t>주의할 점</a:t>
            </a:r>
          </a:p>
          <a:p>
            <a:pPr algn="ctr"/>
            <a:r>
              <a:rPr lang="ko-KR" altLang="en-US" b="1" dirty="0" err="1"/>
              <a:t>초깃값이</a:t>
            </a:r>
            <a:r>
              <a:rPr lang="ko-KR" altLang="en-US" b="1" dirty="0"/>
              <a:t> 지정된 매개변수 다음에는 </a:t>
            </a:r>
            <a:r>
              <a:rPr lang="ko-KR" altLang="en-US" b="1" dirty="0" err="1"/>
              <a:t>초깃값이</a:t>
            </a:r>
            <a:r>
              <a:rPr lang="ko-KR" altLang="en-US" b="1" dirty="0"/>
              <a:t> 없는 매개변수가 올 수 없다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C64F59-2254-481B-8824-D87CEF01BEEC}"/>
              </a:ext>
            </a:extLst>
          </p:cNvPr>
          <p:cNvGrpSpPr/>
          <p:nvPr/>
        </p:nvGrpSpPr>
        <p:grpSpPr>
          <a:xfrm>
            <a:off x="3436502" y="1740748"/>
            <a:ext cx="5318996" cy="3183114"/>
            <a:chOff x="2380982" y="1857656"/>
            <a:chExt cx="7430036" cy="44464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B975383-DF05-429B-BA1E-E9501882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982" y="1857656"/>
              <a:ext cx="7430036" cy="44464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5958E9-EE8A-4173-A32B-C14AB2011A0D}"/>
                </a:ext>
              </a:extLst>
            </p:cNvPr>
            <p:cNvSpPr/>
            <p:nvPr/>
          </p:nvSpPr>
          <p:spPr>
            <a:xfrm>
              <a:off x="6263403" y="2231515"/>
              <a:ext cx="2719511" cy="3363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8F123-27F9-4BC7-B657-5AFF453F1174}"/>
              </a:ext>
            </a:extLst>
          </p:cNvPr>
          <p:cNvSpPr/>
          <p:nvPr/>
        </p:nvSpPr>
        <p:spPr>
          <a:xfrm>
            <a:off x="2952966" y="5191499"/>
            <a:ext cx="65257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personal_info</a:t>
            </a:r>
            <a:r>
              <a:rPr lang="ko-KR" altLang="en-US" dirty="0"/>
              <a:t>(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age</a:t>
            </a:r>
            <a:r>
              <a:rPr lang="ko-KR" altLang="en-US" dirty="0"/>
              <a:t>, </a:t>
            </a:r>
            <a:r>
              <a:rPr lang="ko-KR" altLang="en-US" b="1" dirty="0" err="1"/>
              <a:t>address</a:t>
            </a:r>
            <a:r>
              <a:rPr lang="ko-KR" altLang="en-US" b="1" dirty="0"/>
              <a:t>='비공개'</a:t>
            </a:r>
            <a:r>
              <a:rPr lang="ko-KR" altLang="en-US" dirty="0"/>
              <a:t>):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personal_info</a:t>
            </a:r>
            <a:r>
              <a:rPr lang="ko-KR" altLang="en-US" dirty="0"/>
              <a:t>(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b="1" dirty="0" err="1"/>
              <a:t>age</a:t>
            </a:r>
            <a:r>
              <a:rPr lang="ko-KR" altLang="en-US" b="1" dirty="0"/>
              <a:t>=0, </a:t>
            </a:r>
            <a:r>
              <a:rPr lang="ko-KR" altLang="en-US" b="1" dirty="0" err="1"/>
              <a:t>address</a:t>
            </a:r>
            <a:r>
              <a:rPr lang="ko-KR" altLang="en-US" b="1" dirty="0"/>
              <a:t>='비공개'</a:t>
            </a:r>
            <a:r>
              <a:rPr lang="ko-KR" altLang="en-US" dirty="0"/>
              <a:t>):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personal_info</a:t>
            </a:r>
            <a:r>
              <a:rPr lang="ko-KR" altLang="en-US" dirty="0"/>
              <a:t>(</a:t>
            </a:r>
            <a:r>
              <a:rPr lang="ko-KR" altLang="en-US" b="1" dirty="0" err="1"/>
              <a:t>name</a:t>
            </a:r>
            <a:r>
              <a:rPr lang="ko-KR" altLang="en-US" b="1" dirty="0"/>
              <a:t>='비공개', </a:t>
            </a:r>
            <a:r>
              <a:rPr lang="ko-KR" altLang="en-US" b="1" dirty="0" err="1"/>
              <a:t>age</a:t>
            </a:r>
            <a:r>
              <a:rPr lang="ko-KR" altLang="en-US" b="1" dirty="0"/>
              <a:t>=0, </a:t>
            </a:r>
            <a:r>
              <a:rPr lang="ko-KR" altLang="en-US" b="1" dirty="0" err="1"/>
              <a:t>address</a:t>
            </a:r>
            <a:r>
              <a:rPr lang="ko-KR" altLang="en-US" b="1" dirty="0"/>
              <a:t>='비공개'</a:t>
            </a:r>
            <a:r>
              <a:rPr lang="ko-KR" altLang="en-US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11788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07E9FE-4D77-48B2-9366-B38E7017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986" y="2824627"/>
            <a:ext cx="4669113" cy="14204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34211A-ACA4-48FB-ABE4-2FB7231E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7" y="142510"/>
            <a:ext cx="6452564" cy="66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6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81B3AF-A27D-44BB-9CBE-4E7151632230}"/>
              </a:ext>
            </a:extLst>
          </p:cNvPr>
          <p:cNvSpPr/>
          <p:nvPr/>
        </p:nvSpPr>
        <p:spPr>
          <a:xfrm>
            <a:off x="3057347" y="350214"/>
            <a:ext cx="6077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위치 인수와 리스트 </a:t>
            </a:r>
            <a:r>
              <a:rPr lang="ko-KR" altLang="en-US" sz="2800" b="1" dirty="0" err="1"/>
              <a:t>언패킹</a:t>
            </a:r>
            <a:r>
              <a:rPr lang="ko-KR" altLang="en-US" sz="2800" b="1" dirty="0"/>
              <a:t>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D5BE7F-6A26-4013-BC95-1ADFE838FEF5}"/>
              </a:ext>
            </a:extLst>
          </p:cNvPr>
          <p:cNvSpPr/>
          <p:nvPr/>
        </p:nvSpPr>
        <p:spPr>
          <a:xfrm>
            <a:off x="1023891" y="1163335"/>
            <a:ext cx="101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함수에 </a:t>
            </a:r>
            <a:r>
              <a:rPr lang="ko-KR" altLang="en-US" b="1" dirty="0"/>
              <a:t>인수를 순서대로 넣는 방식</a:t>
            </a:r>
            <a:r>
              <a:rPr lang="ko-KR" altLang="en-US" dirty="0"/>
              <a:t>을 </a:t>
            </a:r>
            <a:r>
              <a:rPr lang="ko-KR" altLang="en-US" b="1" dirty="0"/>
              <a:t>위치 인수(</a:t>
            </a:r>
            <a:r>
              <a:rPr lang="ko-KR" altLang="en-US" b="1" dirty="0" err="1"/>
              <a:t>positional</a:t>
            </a:r>
            <a:r>
              <a:rPr lang="ko-KR" altLang="en-US" b="1" dirty="0"/>
              <a:t> </a:t>
            </a:r>
            <a:r>
              <a:rPr lang="ko-KR" altLang="en-US" b="1" dirty="0" err="1"/>
              <a:t>argument</a:t>
            </a:r>
            <a:r>
              <a:rPr lang="ko-KR" altLang="en-US" b="1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</a:p>
          <a:p>
            <a:pPr algn="ctr"/>
            <a:r>
              <a:rPr lang="ko-KR" altLang="en-US" dirty="0"/>
              <a:t>즉, 인수의 위치가 정해져 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D9211C-792B-4EE2-8D57-EA54577D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15" y="2454675"/>
            <a:ext cx="7425570" cy="32447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D66B66-BC58-466A-B42F-4CAFBFAC6045}"/>
              </a:ext>
            </a:extLst>
          </p:cNvPr>
          <p:cNvSpPr/>
          <p:nvPr/>
        </p:nvSpPr>
        <p:spPr>
          <a:xfrm>
            <a:off x="1716350" y="5822402"/>
            <a:ext cx="875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print에</a:t>
            </a:r>
            <a:r>
              <a:rPr lang="ko-KR" altLang="en-US" b="1" dirty="0"/>
              <a:t> 10, 20, 30 순으로 넣었으므로 출력될 때도 10 20 30으로 출력</a:t>
            </a:r>
          </a:p>
        </p:txBody>
      </p:sp>
    </p:spTree>
    <p:extLst>
      <p:ext uri="{BB962C8B-B14F-4D97-AF65-F5344CB8AC3E}">
        <p14:creationId xmlns:p14="http://schemas.microsoft.com/office/powerpoint/2010/main" val="364848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2275884" y="421235"/>
            <a:ext cx="7640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위치 인수를 사용하는 함수를 만들고 호출하기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94B36D-8C57-41AD-89EE-660C951D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74" y="1488466"/>
            <a:ext cx="5439052" cy="43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4683595" y="421235"/>
            <a:ext cx="2824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/>
              <a:t>언패킹</a:t>
            </a:r>
            <a:r>
              <a:rPr lang="ko-KR" altLang="en-US" sz="2800" b="1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132E63-8EE3-4444-AFE9-F3CCCC45E18B}"/>
              </a:ext>
            </a:extLst>
          </p:cNvPr>
          <p:cNvSpPr/>
          <p:nvPr/>
        </p:nvSpPr>
        <p:spPr>
          <a:xfrm>
            <a:off x="1299099" y="944455"/>
            <a:ext cx="9593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인수를 </a:t>
            </a:r>
            <a:r>
              <a:rPr lang="ko-KR" altLang="en-US" b="1" dirty="0"/>
              <a:t>순서대로</a:t>
            </a:r>
            <a:r>
              <a:rPr lang="ko-KR" altLang="en-US" dirty="0"/>
              <a:t> 넣을 때는 </a:t>
            </a:r>
            <a:r>
              <a:rPr lang="ko-KR" altLang="en-US" b="1" dirty="0"/>
              <a:t>리스트나 </a:t>
            </a:r>
            <a:r>
              <a:rPr lang="ko-KR" altLang="en-US" b="1" dirty="0" err="1"/>
              <a:t>튜플</a:t>
            </a:r>
            <a:r>
              <a:rPr lang="ko-KR" altLang="en-US" dirty="0" err="1"/>
              <a:t>을</a:t>
            </a:r>
            <a:r>
              <a:rPr lang="ko-KR" altLang="en-US" dirty="0"/>
              <a:t> 사용할 수도 있다</a:t>
            </a:r>
          </a:p>
          <a:p>
            <a:pPr algn="ctr"/>
            <a:r>
              <a:rPr lang="ko-KR" altLang="en-US" b="1" dirty="0"/>
              <a:t>리스트 또는 </a:t>
            </a:r>
            <a:r>
              <a:rPr lang="ko-KR" altLang="en-US" b="1" dirty="0" err="1"/>
              <a:t>튜플</a:t>
            </a:r>
            <a:r>
              <a:rPr lang="ko-KR" altLang="en-US" b="1" dirty="0"/>
              <a:t> 앞에 *(</a:t>
            </a:r>
            <a:r>
              <a:rPr lang="ko-KR" altLang="en-US" b="1" dirty="0" err="1"/>
              <a:t>애스터리스크</a:t>
            </a:r>
            <a:r>
              <a:rPr lang="ko-KR" altLang="en-US" b="1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붙여서 함수에 넣어주면 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7CA73-7222-47DE-937E-5A30FA01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0" y="1910114"/>
            <a:ext cx="5208234" cy="4404932"/>
          </a:xfrm>
          <a:prstGeom prst="rect">
            <a:avLst/>
          </a:prstGeom>
        </p:spPr>
      </p:pic>
      <p:pic>
        <p:nvPicPr>
          <p:cNvPr id="1026" name="Picture 2" descr="https://dojang.io/pluginfile.php/13788/mod_page/content/2/030001.png">
            <a:extLst>
              <a:ext uri="{FF2B5EF4-FFF2-40B4-BE49-F238E27FC236}">
                <a16:creationId xmlns:a16="http://schemas.microsoft.com/office/drawing/2014/main" id="{0E9FD53D-DE89-4CA0-821F-8E8A6F1A4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8" t="30826" r="28706" b="33204"/>
          <a:stretch/>
        </p:blipFill>
        <p:spPr bwMode="auto">
          <a:xfrm>
            <a:off x="7016207" y="2371459"/>
            <a:ext cx="5175793" cy="323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2734B23-B27C-4326-A954-ED9FBE56D045}"/>
              </a:ext>
            </a:extLst>
          </p:cNvPr>
          <p:cNvSpPr/>
          <p:nvPr/>
        </p:nvSpPr>
        <p:spPr>
          <a:xfrm>
            <a:off x="6037799" y="387026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4197884" y="421235"/>
            <a:ext cx="3796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가변 인수 함수 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6AB248-EBA2-4994-85C6-DC36A1AEE3A5}"/>
              </a:ext>
            </a:extLst>
          </p:cNvPr>
          <p:cNvSpPr/>
          <p:nvPr/>
        </p:nvSpPr>
        <p:spPr>
          <a:xfrm>
            <a:off x="979503" y="944455"/>
            <a:ext cx="10232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인수의 개수가 정해지지 않은 가변 인수</a:t>
            </a:r>
          </a:p>
          <a:p>
            <a:pPr algn="ctr"/>
            <a:r>
              <a:rPr lang="ko-KR" altLang="en-US" dirty="0"/>
              <a:t>함수에 </a:t>
            </a:r>
            <a:r>
              <a:rPr lang="ko-KR" altLang="en-US" b="1" dirty="0"/>
              <a:t>인수 한 개</a:t>
            </a:r>
            <a:r>
              <a:rPr lang="ko-KR" altLang="en-US" dirty="0"/>
              <a:t>를 넣을 수도 있고, </a:t>
            </a:r>
            <a:r>
              <a:rPr lang="ko-KR" altLang="en-US" b="1" dirty="0"/>
              <a:t>열 개</a:t>
            </a:r>
            <a:r>
              <a:rPr lang="ko-KR" altLang="en-US" dirty="0"/>
              <a:t>를 넣을 수도 있다 또한 </a:t>
            </a:r>
            <a:r>
              <a:rPr lang="ko-KR" altLang="en-US" b="1" dirty="0"/>
              <a:t>인수를 넣지 않을</a:t>
            </a:r>
            <a:r>
              <a:rPr lang="ko-KR" altLang="en-US" dirty="0"/>
              <a:t> 수도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633E9-BD66-4CC6-AEE1-2C15C541417C}"/>
              </a:ext>
            </a:extLst>
          </p:cNvPr>
          <p:cNvSpPr/>
          <p:nvPr/>
        </p:nvSpPr>
        <p:spPr>
          <a:xfrm>
            <a:off x="4703685" y="1978371"/>
            <a:ext cx="27846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def</a:t>
            </a:r>
            <a:r>
              <a:rPr lang="ko-KR" altLang="en-US" b="1" dirty="0"/>
              <a:t> 함수이름(*매개변수):</a:t>
            </a:r>
          </a:p>
          <a:p>
            <a:r>
              <a:rPr lang="ko-KR" altLang="en-US" b="1" dirty="0"/>
              <a:t>    코드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B9BF55-9115-4F02-8F4D-246448E25F01}"/>
              </a:ext>
            </a:extLst>
          </p:cNvPr>
          <p:cNvSpPr/>
          <p:nvPr/>
        </p:nvSpPr>
        <p:spPr>
          <a:xfrm>
            <a:off x="2213499" y="2741850"/>
            <a:ext cx="7765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함수를 만들 때 </a:t>
            </a:r>
            <a:r>
              <a:rPr lang="ko-KR" altLang="en-US" b="1" dirty="0"/>
              <a:t>괄호 안</a:t>
            </a:r>
            <a:r>
              <a:rPr lang="ko-KR" altLang="en-US" dirty="0"/>
              <a:t>에 </a:t>
            </a:r>
            <a:r>
              <a:rPr lang="ko-KR" altLang="en-US" b="1" dirty="0"/>
              <a:t>*</a:t>
            </a:r>
            <a:r>
              <a:rPr lang="ko-KR" altLang="en-US" b="1" dirty="0" err="1"/>
              <a:t>args와</a:t>
            </a:r>
            <a:r>
              <a:rPr lang="ko-KR" altLang="en-US" b="1" dirty="0"/>
              <a:t> 같이 매개변수 앞에 *</a:t>
            </a:r>
            <a:r>
              <a:rPr lang="ko-KR" altLang="en-US" b="1" dirty="0" err="1"/>
              <a:t>를</a:t>
            </a:r>
            <a:r>
              <a:rPr lang="ko-KR" altLang="en-US" b="1" dirty="0"/>
              <a:t> 붙인다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A4BB4-35A5-4FA1-962C-8BC16ABB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209" y="3429000"/>
            <a:ext cx="2971822" cy="27194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5E02A07-67D5-4DED-9727-B6A202E12FA8}"/>
              </a:ext>
            </a:extLst>
          </p:cNvPr>
          <p:cNvSpPr/>
          <p:nvPr/>
        </p:nvSpPr>
        <p:spPr>
          <a:xfrm>
            <a:off x="6649768" y="6252099"/>
            <a:ext cx="468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for로</a:t>
            </a:r>
            <a:r>
              <a:rPr lang="ko-KR" altLang="en-US" b="1" dirty="0"/>
              <a:t> </a:t>
            </a:r>
            <a:r>
              <a:rPr lang="ko-KR" altLang="en-US" b="1" dirty="0" err="1"/>
              <a:t>args를</a:t>
            </a:r>
            <a:r>
              <a:rPr lang="ko-KR" altLang="en-US" b="1" dirty="0"/>
              <a:t> 반복하면서 </a:t>
            </a:r>
            <a:r>
              <a:rPr lang="ko-KR" altLang="en-US" b="1" dirty="0" err="1"/>
              <a:t>print로</a:t>
            </a:r>
            <a:r>
              <a:rPr lang="ko-KR" altLang="en-US" b="1" dirty="0"/>
              <a:t> 값을 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92AE8B-70EB-4F02-AD55-5785AE124180}"/>
              </a:ext>
            </a:extLst>
          </p:cNvPr>
          <p:cNvSpPr/>
          <p:nvPr/>
        </p:nvSpPr>
        <p:spPr>
          <a:xfrm>
            <a:off x="1370120" y="3995393"/>
            <a:ext cx="4119239" cy="1754326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매개변수 이름은 원하는 대로 지어도 되지만 </a:t>
            </a:r>
            <a:r>
              <a:rPr lang="ko-KR" altLang="en-US" b="1" dirty="0"/>
              <a:t>관례적</a:t>
            </a:r>
            <a:r>
              <a:rPr lang="ko-KR" altLang="en-US" dirty="0"/>
              <a:t>으로 </a:t>
            </a:r>
            <a:r>
              <a:rPr lang="ko-KR" altLang="en-US" b="1" dirty="0" err="1"/>
              <a:t>arguments를</a:t>
            </a:r>
            <a:r>
              <a:rPr lang="ko-KR" altLang="en-US" b="1" dirty="0"/>
              <a:t> 줄여서 </a:t>
            </a:r>
            <a:r>
              <a:rPr lang="ko-KR" altLang="en-US" b="1" dirty="0" err="1"/>
              <a:t>args로</a:t>
            </a:r>
            <a:r>
              <a:rPr lang="ko-KR" altLang="en-US" b="1" dirty="0"/>
              <a:t> 사용</a:t>
            </a:r>
            <a:endParaRPr lang="en-US" altLang="ko-KR" b="1" dirty="0"/>
          </a:p>
          <a:p>
            <a:endParaRPr lang="ko-KR" altLang="en-US" dirty="0"/>
          </a:p>
          <a:p>
            <a:r>
              <a:rPr lang="ko-KR" altLang="en-US" dirty="0" err="1"/>
              <a:t>args는</a:t>
            </a:r>
            <a:r>
              <a:rPr lang="ko-KR" altLang="en-US" dirty="0"/>
              <a:t> </a:t>
            </a:r>
            <a:r>
              <a:rPr lang="ko-KR" altLang="en-US" dirty="0" err="1"/>
              <a:t>튜플이라서</a:t>
            </a:r>
            <a:r>
              <a:rPr lang="ko-KR" altLang="en-US" dirty="0"/>
              <a:t> </a:t>
            </a:r>
            <a:r>
              <a:rPr lang="ko-KR" altLang="en-US" dirty="0" err="1"/>
              <a:t>for로</a:t>
            </a:r>
            <a:r>
              <a:rPr lang="ko-KR" altLang="en-US" dirty="0"/>
              <a:t> 반복할 수 있다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EC79DF-1AB2-464D-8F76-96F00B04B715}"/>
              </a:ext>
            </a:extLst>
          </p:cNvPr>
          <p:cNvCxnSpPr/>
          <p:nvPr/>
        </p:nvCxnSpPr>
        <p:spPr>
          <a:xfrm flipV="1">
            <a:off x="5228948" y="3746819"/>
            <a:ext cx="4092605" cy="82518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F5DD1D-5D21-4F91-B494-A271DCB8FEB0}"/>
              </a:ext>
            </a:extLst>
          </p:cNvPr>
          <p:cNvCxnSpPr>
            <a:cxnSpLocks/>
          </p:cNvCxnSpPr>
          <p:nvPr/>
        </p:nvCxnSpPr>
        <p:spPr>
          <a:xfrm flipV="1">
            <a:off x="5353235" y="3995393"/>
            <a:ext cx="2991775" cy="1460819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2814493" y="421235"/>
            <a:ext cx="6563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고정 인수와 가변 인수를 함께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24654-D5E5-40B0-87CE-18BD9A05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196" y="1353239"/>
            <a:ext cx="4533530" cy="48794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C88506A-FC0B-4886-929C-D1B0D1A1D483}"/>
              </a:ext>
            </a:extLst>
          </p:cNvPr>
          <p:cNvSpPr/>
          <p:nvPr/>
        </p:nvSpPr>
        <p:spPr>
          <a:xfrm>
            <a:off x="260411" y="3015267"/>
            <a:ext cx="6433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고정 매개변수를 먼저 지정하고, 그 다음 매개변수에 *</a:t>
            </a:r>
            <a:r>
              <a:rPr lang="ko-KR" altLang="en-US" b="1" dirty="0" err="1"/>
              <a:t>를</a:t>
            </a:r>
            <a:r>
              <a:rPr lang="ko-KR" altLang="en-US" b="1" dirty="0"/>
              <a:t> 붙여주면 된다.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고정 매개변수보다 앞쪽에 오면 안 된다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*</a:t>
            </a:r>
            <a:r>
              <a:rPr lang="ko-KR" altLang="en-US" b="1" dirty="0" err="1">
                <a:solidFill>
                  <a:srgbClr val="FF0000"/>
                </a:solidFill>
              </a:rPr>
              <a:t>args는</a:t>
            </a:r>
            <a:r>
              <a:rPr lang="ko-KR" altLang="en-US" b="1" dirty="0">
                <a:solidFill>
                  <a:srgbClr val="FF0000"/>
                </a:solidFill>
              </a:rPr>
              <a:t> 반드시 가장 뒤쪽에 와야 한다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B816E82-59A6-4FA0-A439-1B6E61DF198E}"/>
              </a:ext>
            </a:extLst>
          </p:cNvPr>
          <p:cNvCxnSpPr/>
          <p:nvPr/>
        </p:nvCxnSpPr>
        <p:spPr>
          <a:xfrm flipV="1">
            <a:off x="4500979" y="1917577"/>
            <a:ext cx="5832629" cy="208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6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4261203" y="421235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키워드 인수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C2E32-FB22-4358-A3EB-977F3E91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60" y="2329340"/>
            <a:ext cx="6171880" cy="32991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A8F884-195F-4735-9AF9-19E2A8617210}"/>
              </a:ext>
            </a:extLst>
          </p:cNvPr>
          <p:cNvSpPr/>
          <p:nvPr/>
        </p:nvSpPr>
        <p:spPr>
          <a:xfrm>
            <a:off x="366944" y="944455"/>
            <a:ext cx="1145811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함수를 사용할 때는 </a:t>
            </a:r>
            <a:r>
              <a:rPr lang="ko-KR" altLang="en-US" b="1" dirty="0"/>
              <a:t>첫 번째 인수에 이름(</a:t>
            </a:r>
            <a:r>
              <a:rPr lang="ko-KR" altLang="en-US" b="1" dirty="0" err="1"/>
              <a:t>name</a:t>
            </a:r>
            <a:r>
              <a:rPr lang="ko-KR" altLang="en-US" b="1" dirty="0"/>
              <a:t>), 두 번째 인수에 나이( </a:t>
            </a:r>
            <a:r>
              <a:rPr lang="ko-KR" altLang="en-US" b="1" dirty="0" err="1"/>
              <a:t>age</a:t>
            </a:r>
            <a:r>
              <a:rPr lang="ko-KR" altLang="en-US" b="1" dirty="0"/>
              <a:t>), 세 번째 인수에 주소(</a:t>
            </a:r>
            <a:r>
              <a:rPr lang="ko-KR" altLang="en-US" b="1" dirty="0" err="1"/>
              <a:t>address</a:t>
            </a:r>
            <a:r>
              <a:rPr lang="ko-KR" altLang="en-US" b="1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인수의 </a:t>
            </a:r>
            <a:r>
              <a:rPr lang="ko-KR" altLang="en-US" b="1" dirty="0"/>
              <a:t>순서가 달라지면 잘못된 결과</a:t>
            </a:r>
            <a:r>
              <a:rPr lang="ko-KR" altLang="en-US" dirty="0"/>
              <a:t>가 출력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인수의 </a:t>
            </a:r>
            <a:r>
              <a:rPr lang="ko-KR" altLang="en-US" b="1" dirty="0"/>
              <a:t>순서와 용도를 모두 기억해야 해서 </a:t>
            </a:r>
            <a:r>
              <a:rPr lang="ko-KR" altLang="en-US" b="1" dirty="0">
                <a:solidFill>
                  <a:srgbClr val="FF0000"/>
                </a:solidFill>
              </a:rPr>
              <a:t>불편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C115D-F3C0-442B-8BD5-9B926F334844}"/>
              </a:ext>
            </a:extLst>
          </p:cNvPr>
          <p:cNvSpPr/>
          <p:nvPr/>
        </p:nvSpPr>
        <p:spPr>
          <a:xfrm>
            <a:off x="4259118" y="5913545"/>
            <a:ext cx="367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키워드 인수(</a:t>
            </a:r>
            <a:r>
              <a:rPr lang="ko-KR" altLang="en-US" b="1" dirty="0" err="1"/>
              <a:t>keyword</a:t>
            </a:r>
            <a:r>
              <a:rPr lang="ko-KR" altLang="en-US" b="1" dirty="0"/>
              <a:t> </a:t>
            </a:r>
            <a:r>
              <a:rPr lang="ko-KR" altLang="en-US" b="1" dirty="0" err="1"/>
              <a:t>argument</a:t>
            </a:r>
            <a:r>
              <a:rPr lang="ko-KR" altLang="en-US" b="1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8F602C-1233-4913-A6BB-6A0F127A012A}"/>
              </a:ext>
            </a:extLst>
          </p:cNvPr>
          <p:cNvSpPr/>
          <p:nvPr/>
        </p:nvSpPr>
        <p:spPr>
          <a:xfrm>
            <a:off x="8608455" y="5821212"/>
            <a:ext cx="358354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200" b="1" dirty="0" err="1"/>
              <a:t>print</a:t>
            </a:r>
            <a:r>
              <a:rPr lang="ko-KR" altLang="en-US" sz="1200" b="1" dirty="0"/>
              <a:t> 함수에서 사용했던 </a:t>
            </a:r>
            <a:r>
              <a:rPr lang="ko-KR" altLang="en-US" sz="1200" b="1" dirty="0" err="1"/>
              <a:t>sep</a:t>
            </a:r>
            <a:r>
              <a:rPr lang="ko-KR" altLang="en-US" sz="1200" b="1" dirty="0"/>
              <a:t>, </a:t>
            </a:r>
            <a:r>
              <a:rPr lang="ko-KR" altLang="en-US" sz="1200" b="1" dirty="0" err="1"/>
              <a:t>end도</a:t>
            </a:r>
            <a:r>
              <a:rPr lang="ko-KR" altLang="en-US" sz="1200" b="1" dirty="0"/>
              <a:t> 키워드 인수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C40398-C75F-4959-8561-4D658C7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6320269"/>
            <a:ext cx="9753602" cy="3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8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2698275" y="421235"/>
            <a:ext cx="6795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키워드 인수와 </a:t>
            </a:r>
            <a:r>
              <a:rPr lang="ko-KR" altLang="en-US" sz="2800" b="1" dirty="0" err="1"/>
              <a:t>딕셔너리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언패킹</a:t>
            </a:r>
            <a:r>
              <a:rPr lang="ko-KR" altLang="en-US" sz="2800" b="1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60CDAD-78B7-42BD-AA6D-B51CEDF06F83}"/>
              </a:ext>
            </a:extLst>
          </p:cNvPr>
          <p:cNvSpPr/>
          <p:nvPr/>
        </p:nvSpPr>
        <p:spPr>
          <a:xfrm>
            <a:off x="5122015" y="1140327"/>
            <a:ext cx="1947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함수(**</a:t>
            </a:r>
            <a:r>
              <a:rPr lang="ko-KR" altLang="en-US" b="1" dirty="0" err="1"/>
              <a:t>딕셔너리</a:t>
            </a:r>
            <a:r>
              <a:rPr lang="ko-KR" altLang="en-US" b="1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92EFA-1B3B-4F0D-B32C-F3290777E81C}"/>
              </a:ext>
            </a:extLst>
          </p:cNvPr>
          <p:cNvSpPr/>
          <p:nvPr/>
        </p:nvSpPr>
        <p:spPr>
          <a:xfrm>
            <a:off x="5154878" y="1627397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6059D0-0651-4D82-8753-2F62C7D4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87" y="2184790"/>
            <a:ext cx="8411226" cy="39905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C12D68-29FD-4615-8864-578BB74A41E9}"/>
              </a:ext>
            </a:extLst>
          </p:cNvPr>
          <p:cNvSpPr/>
          <p:nvPr/>
        </p:nvSpPr>
        <p:spPr>
          <a:xfrm>
            <a:off x="3692137" y="6363363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딕셔너리의</a:t>
            </a:r>
            <a:r>
              <a:rPr lang="ko-KR" altLang="en-US" b="1" dirty="0"/>
              <a:t> 키워드(키)는 반드시 문자열 형태</a:t>
            </a:r>
          </a:p>
        </p:txBody>
      </p:sp>
    </p:spTree>
    <p:extLst>
      <p:ext uri="{BB962C8B-B14F-4D97-AF65-F5344CB8AC3E}">
        <p14:creationId xmlns:p14="http://schemas.microsoft.com/office/powerpoint/2010/main" val="399681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BEDB4A-D5B6-480A-B146-DF314B8ED4CF}"/>
              </a:ext>
            </a:extLst>
          </p:cNvPr>
          <p:cNvSpPr/>
          <p:nvPr/>
        </p:nvSpPr>
        <p:spPr>
          <a:xfrm>
            <a:off x="2698275" y="421235"/>
            <a:ext cx="6795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/>
              <a:t>키워드 인수와 </a:t>
            </a:r>
            <a:r>
              <a:rPr lang="ko-KR" altLang="en-US" sz="2800" b="1" dirty="0" err="1"/>
              <a:t>딕셔너리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언패킹</a:t>
            </a:r>
            <a:r>
              <a:rPr lang="ko-KR" altLang="en-US" sz="2800" b="1" dirty="0"/>
              <a:t> 사용하기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A6FED7-448D-49F2-B148-E5B1B93815D9}"/>
              </a:ext>
            </a:extLst>
          </p:cNvPr>
          <p:cNvSpPr/>
          <p:nvPr/>
        </p:nvSpPr>
        <p:spPr>
          <a:xfrm>
            <a:off x="1751860" y="5373183"/>
            <a:ext cx="868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**</a:t>
            </a:r>
            <a:r>
              <a:rPr lang="ko-KR" altLang="en-US" dirty="0" err="1"/>
              <a:t>x처럼</a:t>
            </a:r>
            <a:r>
              <a:rPr lang="ko-KR" altLang="en-US" dirty="0"/>
              <a:t> </a:t>
            </a:r>
            <a:r>
              <a:rPr lang="ko-KR" altLang="en-US" dirty="0" err="1"/>
              <a:t>딕셔너리를</a:t>
            </a:r>
            <a:r>
              <a:rPr lang="ko-KR" altLang="en-US" dirty="0"/>
              <a:t> </a:t>
            </a:r>
            <a:r>
              <a:rPr lang="ko-KR" altLang="en-US" dirty="0" err="1"/>
              <a:t>언패킹하면</a:t>
            </a:r>
            <a:r>
              <a:rPr lang="ko-KR" altLang="en-US" dirty="0"/>
              <a:t> </a:t>
            </a:r>
            <a:r>
              <a:rPr lang="ko-KR" altLang="en-US" dirty="0" err="1"/>
              <a:t>딕셔너리의</a:t>
            </a:r>
            <a:r>
              <a:rPr lang="ko-KR" altLang="en-US" dirty="0"/>
              <a:t> 값들이 함수의 인수로 들어간다.</a:t>
            </a:r>
            <a:endParaRPr lang="en-US" altLang="ko-KR" dirty="0"/>
          </a:p>
          <a:p>
            <a:pPr algn="ctr"/>
            <a:r>
              <a:rPr lang="ko-KR" altLang="en-US" dirty="0"/>
              <a:t>즉, </a:t>
            </a:r>
            <a:r>
              <a:rPr lang="ko-KR" altLang="en-US" b="1" dirty="0" err="1"/>
              <a:t>personal_info</a:t>
            </a:r>
            <a:r>
              <a:rPr lang="ko-KR" altLang="en-US" b="1" dirty="0"/>
              <a:t>(</a:t>
            </a:r>
            <a:r>
              <a:rPr lang="ko-KR" altLang="en-US" b="1" dirty="0" err="1"/>
              <a:t>name</a:t>
            </a:r>
            <a:r>
              <a:rPr lang="ko-KR" altLang="en-US" b="1" dirty="0"/>
              <a:t>=‘홍길동＇, </a:t>
            </a:r>
            <a:r>
              <a:rPr lang="ko-KR" altLang="en-US" b="1" dirty="0" err="1"/>
              <a:t>age</a:t>
            </a:r>
            <a:r>
              <a:rPr lang="ko-KR" altLang="en-US" b="1" dirty="0"/>
              <a:t>=</a:t>
            </a:r>
            <a:r>
              <a:rPr lang="en-US" altLang="ko-KR" b="1" dirty="0"/>
              <a:t>30</a:t>
            </a:r>
            <a:r>
              <a:rPr lang="ko-KR" altLang="en-US" b="1" dirty="0"/>
              <a:t>, </a:t>
            </a:r>
            <a:r>
              <a:rPr lang="ko-KR" altLang="en-US" b="1" dirty="0" err="1"/>
              <a:t>address</a:t>
            </a:r>
            <a:r>
              <a:rPr lang="ko-KR" altLang="en-US" b="1" dirty="0"/>
              <a:t>=‘서울시 용산구 이촌동')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46F5F-5A8C-4279-BBD2-66D96A25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87" y="1261217"/>
            <a:ext cx="8411226" cy="3990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F688C-0BB8-474C-BC55-74C82CE66164}"/>
              </a:ext>
            </a:extLst>
          </p:cNvPr>
          <p:cNvSpPr txBox="1"/>
          <p:nvPr/>
        </p:nvSpPr>
        <p:spPr>
          <a:xfrm>
            <a:off x="6622742" y="6067433"/>
            <a:ext cx="1420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/>
              <a:t>키워드 인수</a:t>
            </a:r>
          </a:p>
        </p:txBody>
      </p:sp>
    </p:spTree>
    <p:extLst>
      <p:ext uri="{BB962C8B-B14F-4D97-AF65-F5344CB8AC3E}">
        <p14:creationId xmlns:p14="http://schemas.microsoft.com/office/powerpoint/2010/main" val="256442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599</Words>
  <Application>Microsoft Office PowerPoint</Application>
  <PresentationFormat>와이드스크린</PresentationFormat>
  <Paragraphs>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133</cp:revision>
  <dcterms:created xsi:type="dcterms:W3CDTF">2020-01-27T10:00:35Z</dcterms:created>
  <dcterms:modified xsi:type="dcterms:W3CDTF">2020-01-27T12:28:00Z</dcterms:modified>
</cp:coreProperties>
</file>