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23741-21D5-41C0-A1F1-C0FC13FA3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7A2F2-5042-4A19-B096-9221E7C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99E87-3F2E-482A-92F4-5D276AB7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A66D-835C-4D30-AFFE-754D1EF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7960B-95DA-4DE4-B829-9A2400C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0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99F8A-D436-4260-A485-A6EEB3CC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59E5E-3878-48AB-9112-30013A868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18D48-8518-41BC-B807-FFC84F00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A8D47-FFE8-464B-8425-70EC232B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ACD5F-D903-4802-9835-3B7D430E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249F6-0276-43E0-A141-E8C8669F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2E27-242B-46D9-BBA3-D1D2EF25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C3F4-AA2C-4EE0-871F-1BB14C7F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40CB6-43FF-4023-B3F3-00F9559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EA429-6E58-4519-A0AB-9868982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4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459C-077C-4AEA-9540-F0733859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ACBF-2A07-42BE-B392-71CDED8E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CB8FD-497E-4DE2-B57A-7224E90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29F1D-C008-4829-A300-AAD36E9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371E0-8D6F-4B8A-AE78-04941390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73DA-7EB4-40E3-8C7B-8B92EF9F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DD3DA-B1C1-4449-95DD-6F25CBB7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5C8C-03BB-477E-BE62-EF42487C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B4F0F-7DC5-4144-B466-E525D16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4F19F-8507-49F9-8FFB-8608EEAE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B604C-4ADA-4964-8988-7FD7C330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1DCA8-1CD3-4014-8A6B-603F6587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2FD6F-706C-49F1-A8CF-B54B6FA5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3EE2D-92C5-4218-B076-799D7D08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68C91-8134-4A0A-BB7A-C7C0CE88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A7B47-ECAF-4923-929A-C87AA08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3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F3D23-1164-447C-9FFA-44DC4E03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8CE8C-DD7F-49B3-ABEF-5316C72C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01BE0-D08B-4C3E-8CC2-5E432CF7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C733A-63D9-4A68-A53D-23275869E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5AC47-BF96-42D2-A8CE-7A323876A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6D78B-C328-49BB-8191-23992AFF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AD726-5652-476D-A7DA-011927B3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3F127-7F6C-410B-8332-CB3BC60A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47C6A-6F25-4DEA-B800-897A353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E3EE7-88D5-4DE9-A64C-FB26D9AF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A3EA9-2970-4A51-BCD8-AE4CF2BD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D0701-28B7-4EB5-AB50-35449D72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F3D19-A155-40B1-8473-9CB3AFA1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A292ED-D3F0-4A2C-AD6D-6E06D01C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DDA30-9032-4D77-8936-656835E4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A3392-A333-4615-82F8-95BC328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F2C71-D94D-4FB1-93C4-3B8EBAD3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374E8-E967-43BC-95D7-57293AE7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FBA3E-038D-4AB4-875B-4D329A3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F9880-E561-4BC1-92C1-0A1F9B22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4CCD-1BE8-4E80-A82B-0FB70E69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0E29-32D3-45BA-9CE6-79B50C69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D282D-9FBF-416B-A482-5D8AD4D91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153B4-409A-4E00-A8BE-12AE3E1E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66C70-1547-47AD-9DFD-08A818C2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D983-D2B0-4AB8-96CC-2FC53037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2D648-16BC-46DB-AB80-D8C4DF7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9FD6A-1E43-450E-A022-2425FE9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EDEE0-EB48-4938-B312-75F2224E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279AE-D557-4959-AF4B-F3249278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145D-514D-423C-AB2D-D90FAA7B4C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35B7F-A47F-45A2-91E1-2D78D5878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66F8-30A1-4A86-89DE-94B0C00E3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AC86-D6F7-450D-92E5-007D2E45F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6B8E4-D052-4901-99B0-FC1B177FB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E7D6-A30D-4A5E-8B19-BDFE54075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5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인스턴스와 객체의 차이점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2617A-2F81-4866-974C-E83BEDA9C2F2}"/>
              </a:ext>
            </a:extLst>
          </p:cNvPr>
          <p:cNvSpPr/>
          <p:nvPr/>
        </p:nvSpPr>
        <p:spPr>
          <a:xfrm>
            <a:off x="2421381" y="1578247"/>
            <a:ext cx="73492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인스턴스와 객체는 같은 것을 뜻</a:t>
            </a:r>
            <a:endParaRPr lang="en-US" altLang="ko-KR" sz="2000" b="1" dirty="0"/>
          </a:p>
          <a:p>
            <a:pPr algn="ctr"/>
            <a:endParaRPr lang="ko-KR" altLang="en-US" b="1" dirty="0"/>
          </a:p>
          <a:p>
            <a:pPr algn="ctr"/>
            <a:r>
              <a:rPr lang="ko-KR" altLang="en-US" dirty="0"/>
              <a:t>보통 객체만 지칭할 때는 그냥 객체(</a:t>
            </a:r>
            <a:r>
              <a:rPr lang="ko-KR" altLang="en-US" dirty="0" err="1"/>
              <a:t>object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</a:p>
          <a:p>
            <a:pPr algn="ctr"/>
            <a:r>
              <a:rPr lang="ko-KR" altLang="en-US" dirty="0"/>
              <a:t>클래스와 </a:t>
            </a:r>
            <a:r>
              <a:rPr lang="ko-KR" altLang="en-US" dirty="0" err="1"/>
              <a:t>연관지어서</a:t>
            </a:r>
            <a:r>
              <a:rPr lang="ko-KR" altLang="en-US" dirty="0"/>
              <a:t> 말할 때는 인스턴스(</a:t>
            </a:r>
            <a:r>
              <a:rPr lang="ko-KR" altLang="en-US" dirty="0" err="1"/>
              <a:t>instance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C6A207-958B-4578-9446-8D4B17FD7CFB}"/>
              </a:ext>
            </a:extLst>
          </p:cNvPr>
          <p:cNvSpPr/>
          <p:nvPr/>
        </p:nvSpPr>
        <p:spPr>
          <a:xfrm>
            <a:off x="2304178" y="3294796"/>
            <a:ext cx="1283410" cy="12834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E48508-B450-4796-9E92-BD3713FF40C0}"/>
              </a:ext>
            </a:extLst>
          </p:cNvPr>
          <p:cNvSpPr/>
          <p:nvPr/>
        </p:nvSpPr>
        <p:spPr>
          <a:xfrm>
            <a:off x="3744629" y="3167146"/>
            <a:ext cx="1283410" cy="12834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5183F0-68E5-4F0F-858B-8BAF16732D6A}"/>
              </a:ext>
            </a:extLst>
          </p:cNvPr>
          <p:cNvSpPr/>
          <p:nvPr/>
        </p:nvSpPr>
        <p:spPr>
          <a:xfrm>
            <a:off x="3744629" y="4578206"/>
            <a:ext cx="1283410" cy="12834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C9301B-1057-4BC5-820D-898AAA1A9BDA}"/>
              </a:ext>
            </a:extLst>
          </p:cNvPr>
          <p:cNvSpPr/>
          <p:nvPr/>
        </p:nvSpPr>
        <p:spPr>
          <a:xfrm>
            <a:off x="2332803" y="4830407"/>
            <a:ext cx="1283410" cy="1283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8DB57-32A4-4AB7-B1A7-AF95F4DD8BD0}"/>
              </a:ext>
            </a:extLst>
          </p:cNvPr>
          <p:cNvSpPr txBox="1"/>
          <p:nvPr/>
        </p:nvSpPr>
        <p:spPr>
          <a:xfrm>
            <a:off x="2647213" y="62708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사람이라는 객체들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4BDD8EB-CAAA-4F3F-9CF1-8625F7FA9C9E}"/>
              </a:ext>
            </a:extLst>
          </p:cNvPr>
          <p:cNvSpPr/>
          <p:nvPr/>
        </p:nvSpPr>
        <p:spPr>
          <a:xfrm>
            <a:off x="6616247" y="3329760"/>
            <a:ext cx="1283410" cy="12834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49FEC-108E-440D-81A0-A2889B18015C}"/>
              </a:ext>
            </a:extLst>
          </p:cNvPr>
          <p:cNvSpPr/>
          <p:nvPr/>
        </p:nvSpPr>
        <p:spPr>
          <a:xfrm>
            <a:off x="7899657" y="3329760"/>
            <a:ext cx="1283410" cy="12834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96922E-15E6-47E6-A770-589E56F9A2FE}"/>
              </a:ext>
            </a:extLst>
          </p:cNvPr>
          <p:cNvSpPr/>
          <p:nvPr/>
        </p:nvSpPr>
        <p:spPr>
          <a:xfrm>
            <a:off x="7936016" y="4613170"/>
            <a:ext cx="1283410" cy="12834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17958BB-0692-49C1-98FD-7CBD987EDC1D}"/>
              </a:ext>
            </a:extLst>
          </p:cNvPr>
          <p:cNvSpPr/>
          <p:nvPr/>
        </p:nvSpPr>
        <p:spPr>
          <a:xfrm>
            <a:off x="6634427" y="4634225"/>
            <a:ext cx="1283410" cy="1283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A9C5EA-D70D-4EA3-82A6-B868DEE935E5}"/>
              </a:ext>
            </a:extLst>
          </p:cNvPr>
          <p:cNvSpPr/>
          <p:nvPr/>
        </p:nvSpPr>
        <p:spPr>
          <a:xfrm>
            <a:off x="6701976" y="3189598"/>
            <a:ext cx="11448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전북 클래스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C6CE2A-3B2E-4DA3-8B51-494788B2B24A}"/>
              </a:ext>
            </a:extLst>
          </p:cNvPr>
          <p:cNvSpPr/>
          <p:nvPr/>
        </p:nvSpPr>
        <p:spPr>
          <a:xfrm>
            <a:off x="8005288" y="3189598"/>
            <a:ext cx="11448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/>
              <a:t>전남 클래스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EDB52F-938C-4FD2-A3D8-ED5DE0D13B91}"/>
              </a:ext>
            </a:extLst>
          </p:cNvPr>
          <p:cNvSpPr/>
          <p:nvPr/>
        </p:nvSpPr>
        <p:spPr>
          <a:xfrm>
            <a:off x="6701976" y="4538189"/>
            <a:ext cx="11448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/>
              <a:t>충북 </a:t>
            </a:r>
            <a:r>
              <a:rPr lang="ko-KR" altLang="en-US" sz="1400" dirty="0"/>
              <a:t>클래스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1B38AC-6AE9-4369-AD28-BEB29EE03192}"/>
              </a:ext>
            </a:extLst>
          </p:cNvPr>
          <p:cNvSpPr/>
          <p:nvPr/>
        </p:nvSpPr>
        <p:spPr>
          <a:xfrm>
            <a:off x="8038202" y="4538189"/>
            <a:ext cx="11448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충남 클래스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21A29-809A-4DE8-B68E-F555EED7E30F}"/>
              </a:ext>
            </a:extLst>
          </p:cNvPr>
          <p:cNvSpPr txBox="1"/>
          <p:nvPr/>
        </p:nvSpPr>
        <p:spPr>
          <a:xfrm>
            <a:off x="6429032" y="625516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사람</a:t>
            </a:r>
            <a:r>
              <a:rPr lang="en-US" altLang="ko-KR" b="1" dirty="0"/>
              <a:t>1</a:t>
            </a:r>
            <a:r>
              <a:rPr lang="ko-KR" altLang="en-US" b="1" dirty="0"/>
              <a:t>은 전북 인스턴스이다</a:t>
            </a:r>
          </a:p>
        </p:txBody>
      </p:sp>
    </p:spTree>
    <p:extLst>
      <p:ext uri="{BB962C8B-B14F-4D97-AF65-F5344CB8AC3E}">
        <p14:creationId xmlns:p14="http://schemas.microsoft.com/office/powerpoint/2010/main" val="213071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안에서 메서드 호출하기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8DB38-7659-499F-B264-BCFC7D85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3" y="1493527"/>
            <a:ext cx="3434534" cy="49993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DD2D37-53A1-4191-A31D-A6F0C96DD7D7}"/>
              </a:ext>
            </a:extLst>
          </p:cNvPr>
          <p:cNvSpPr/>
          <p:nvPr/>
        </p:nvSpPr>
        <p:spPr>
          <a:xfrm>
            <a:off x="970369" y="6061961"/>
            <a:ext cx="1336519" cy="385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8F23F5-8892-4F44-8B5F-8E830034A3B7}"/>
              </a:ext>
            </a:extLst>
          </p:cNvPr>
          <p:cNvCxnSpPr>
            <a:stCxn id="4" idx="3"/>
          </p:cNvCxnSpPr>
          <p:nvPr/>
        </p:nvCxnSpPr>
        <p:spPr>
          <a:xfrm flipV="1">
            <a:off x="2306888" y="6238343"/>
            <a:ext cx="919041" cy="162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FCB36F-A61A-45AB-BAF7-BE95E2ABF8E9}"/>
              </a:ext>
            </a:extLst>
          </p:cNvPr>
          <p:cNvCxnSpPr/>
          <p:nvPr/>
        </p:nvCxnSpPr>
        <p:spPr>
          <a:xfrm flipV="1">
            <a:off x="3225929" y="4966538"/>
            <a:ext cx="0" cy="12764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0B1095-4B3C-4AEF-9B94-963896450229}"/>
              </a:ext>
            </a:extLst>
          </p:cNvPr>
          <p:cNvCxnSpPr/>
          <p:nvPr/>
        </p:nvCxnSpPr>
        <p:spPr>
          <a:xfrm flipH="1">
            <a:off x="2789616" y="4971180"/>
            <a:ext cx="4363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D6D3FB-C868-4048-88B1-AF7C774C16C8}"/>
              </a:ext>
            </a:extLst>
          </p:cNvPr>
          <p:cNvSpPr/>
          <p:nvPr/>
        </p:nvSpPr>
        <p:spPr>
          <a:xfrm>
            <a:off x="1531736" y="4822648"/>
            <a:ext cx="1239302" cy="239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32FB2D-4547-44B8-808A-43C147D2C6DD}"/>
              </a:ext>
            </a:extLst>
          </p:cNvPr>
          <p:cNvCxnSpPr/>
          <p:nvPr/>
        </p:nvCxnSpPr>
        <p:spPr>
          <a:xfrm>
            <a:off x="3225929" y="5300735"/>
            <a:ext cx="7055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77F1F1-D03C-4895-9508-ABB087B6637B}"/>
              </a:ext>
            </a:extLst>
          </p:cNvPr>
          <p:cNvCxnSpPr/>
          <p:nvPr/>
        </p:nvCxnSpPr>
        <p:spPr>
          <a:xfrm flipV="1">
            <a:off x="3931456" y="3685450"/>
            <a:ext cx="0" cy="1615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D4790E-1A7D-4098-B1D5-0AC5760CDA83}"/>
              </a:ext>
            </a:extLst>
          </p:cNvPr>
          <p:cNvSpPr/>
          <p:nvPr/>
        </p:nvSpPr>
        <p:spPr>
          <a:xfrm>
            <a:off x="1856650" y="3286270"/>
            <a:ext cx="1800947" cy="747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3E31C5-11A3-446A-98F7-405760C2F0B5}"/>
              </a:ext>
            </a:extLst>
          </p:cNvPr>
          <p:cNvCxnSpPr/>
          <p:nvPr/>
        </p:nvCxnSpPr>
        <p:spPr>
          <a:xfrm flipH="1">
            <a:off x="3657597" y="3685450"/>
            <a:ext cx="2738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B90498-2376-4CD1-BA4E-499E80D39E66}"/>
              </a:ext>
            </a:extLst>
          </p:cNvPr>
          <p:cNvCxnSpPr/>
          <p:nvPr/>
        </p:nvCxnSpPr>
        <p:spPr>
          <a:xfrm>
            <a:off x="2306888" y="3963947"/>
            <a:ext cx="8772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E2529-D855-43AB-817D-47B4490F13E2}"/>
              </a:ext>
            </a:extLst>
          </p:cNvPr>
          <p:cNvCxnSpPr/>
          <p:nvPr/>
        </p:nvCxnSpPr>
        <p:spPr>
          <a:xfrm>
            <a:off x="1912350" y="1995899"/>
            <a:ext cx="8772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27F368-5F80-4305-9795-E3DBDCF41B29}"/>
              </a:ext>
            </a:extLst>
          </p:cNvPr>
          <p:cNvCxnSpPr>
            <a:cxnSpLocks/>
          </p:cNvCxnSpPr>
          <p:nvPr/>
        </p:nvCxnSpPr>
        <p:spPr>
          <a:xfrm>
            <a:off x="2306888" y="3745791"/>
            <a:ext cx="128572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C4FCA7-9591-4F84-B6FA-890462F3FAA9}"/>
              </a:ext>
            </a:extLst>
          </p:cNvPr>
          <p:cNvCxnSpPr>
            <a:cxnSpLocks/>
          </p:cNvCxnSpPr>
          <p:nvPr/>
        </p:nvCxnSpPr>
        <p:spPr>
          <a:xfrm>
            <a:off x="1021159" y="6254589"/>
            <a:ext cx="128572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DE4416E-EED7-4196-9ED3-2A0CB59039EF}"/>
              </a:ext>
            </a:extLst>
          </p:cNvPr>
          <p:cNvCxnSpPr>
            <a:cxnSpLocks/>
          </p:cNvCxnSpPr>
          <p:nvPr/>
        </p:nvCxnSpPr>
        <p:spPr>
          <a:xfrm>
            <a:off x="1021159" y="6433291"/>
            <a:ext cx="10257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F77033-42AF-4292-BB10-A0726E01860F}"/>
              </a:ext>
            </a:extLst>
          </p:cNvPr>
          <p:cNvSpPr/>
          <p:nvPr/>
        </p:nvSpPr>
        <p:spPr>
          <a:xfrm>
            <a:off x="6024560" y="2946786"/>
            <a:ext cx="4674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메서드 안에서 메서드를 호출할 때는</a:t>
            </a:r>
            <a:endParaRPr lang="en-US" altLang="ko-KR" b="1" dirty="0"/>
          </a:p>
          <a:p>
            <a:pPr algn="ctr"/>
            <a:r>
              <a:rPr lang="ko-KR" altLang="en-US" b="1" dirty="0"/>
              <a:t>다음과 같이 </a:t>
            </a:r>
            <a:r>
              <a:rPr lang="ko-KR" altLang="en-US" b="1" dirty="0" err="1">
                <a:solidFill>
                  <a:srgbClr val="00B0F0"/>
                </a:solidFill>
              </a:rPr>
              <a:t>self.메서드</a:t>
            </a:r>
            <a:r>
              <a:rPr lang="ko-KR" altLang="en-US" b="1" dirty="0">
                <a:solidFill>
                  <a:srgbClr val="00B0F0"/>
                </a:solidFill>
              </a:rPr>
              <a:t>()</a:t>
            </a:r>
            <a:r>
              <a:rPr lang="ko-KR" altLang="en-US" b="1" dirty="0"/>
              <a:t> 형식으로 호출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92D050"/>
                </a:solidFill>
              </a:rPr>
              <a:t>self</a:t>
            </a:r>
            <a:r>
              <a:rPr lang="ko-KR" altLang="en-US" b="1" dirty="0">
                <a:solidFill>
                  <a:srgbClr val="92D050"/>
                </a:solidFill>
              </a:rPr>
              <a:t> 없이 </a:t>
            </a:r>
            <a:r>
              <a:rPr lang="ko-KR" altLang="en-US" b="1" dirty="0"/>
              <a:t>메서드 이름만 사용하면</a:t>
            </a:r>
            <a:endParaRPr lang="en-US" altLang="ko-KR" b="1" dirty="0"/>
          </a:p>
          <a:p>
            <a:pPr algn="ctr"/>
            <a:r>
              <a:rPr lang="ko-KR" altLang="en-US" b="1" dirty="0"/>
              <a:t>클래스 바깥쪽에 있는 함수를 호출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A580307-6EAA-48AE-930F-DF23E052DEF6}"/>
              </a:ext>
            </a:extLst>
          </p:cNvPr>
          <p:cNvCxnSpPr>
            <a:cxnSpLocks/>
          </p:cNvCxnSpPr>
          <p:nvPr/>
        </p:nvCxnSpPr>
        <p:spPr>
          <a:xfrm>
            <a:off x="2306888" y="2863882"/>
            <a:ext cx="128572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클래스에서 속성을 만들고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F71D48-8833-413B-B31F-DB2BEA01BF8F}"/>
              </a:ext>
            </a:extLst>
          </p:cNvPr>
          <p:cNvSpPr/>
          <p:nvPr/>
        </p:nvSpPr>
        <p:spPr>
          <a:xfrm>
            <a:off x="4846629" y="2052935"/>
            <a:ext cx="24987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/>
              <a:t>class 클래스이름:</a:t>
            </a:r>
          </a:p>
          <a:p>
            <a:r>
              <a:rPr lang="ko-KR" altLang="en-US" b="1"/>
              <a:t>    def __init__(self):</a:t>
            </a:r>
          </a:p>
          <a:p>
            <a:r>
              <a:rPr lang="ko-KR" altLang="en-US" b="1"/>
              <a:t>        self.속성 = 값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D5362B-DC9F-4FA8-B1CC-09A4E7091732}"/>
              </a:ext>
            </a:extLst>
          </p:cNvPr>
          <p:cNvSpPr/>
          <p:nvPr/>
        </p:nvSpPr>
        <p:spPr>
          <a:xfrm>
            <a:off x="1971143" y="1599704"/>
            <a:ext cx="8249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속성(</a:t>
            </a:r>
            <a:r>
              <a:rPr lang="ko-KR" altLang="en-US" dirty="0" err="1"/>
              <a:t>attribute</a:t>
            </a:r>
            <a:r>
              <a:rPr lang="ko-KR" altLang="en-US" dirty="0"/>
              <a:t>)을 만들 때는 </a:t>
            </a:r>
            <a:r>
              <a:rPr lang="ko-KR" altLang="en-US" b="1" dirty="0"/>
              <a:t>__</a:t>
            </a:r>
            <a:r>
              <a:rPr lang="ko-KR" altLang="en-US" b="1" dirty="0" err="1"/>
              <a:t>init</a:t>
            </a:r>
            <a:r>
              <a:rPr lang="ko-KR" altLang="en-US" b="1" dirty="0"/>
              <a:t>__ 메서드 안에서 </a:t>
            </a:r>
            <a:r>
              <a:rPr lang="ko-KR" altLang="en-US" b="1" dirty="0" err="1"/>
              <a:t>self.속성</a:t>
            </a:r>
            <a:r>
              <a:rPr lang="ko-KR" altLang="en-US" dirty="0" err="1"/>
              <a:t>에</a:t>
            </a:r>
            <a:r>
              <a:rPr lang="ko-KR" altLang="en-US" dirty="0"/>
              <a:t> 값을 할당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09C8B1-924A-43F2-86B5-674E4422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66" y="3374039"/>
            <a:ext cx="4110068" cy="28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클래스에서 속성을 만들고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4D4F7C-B6BB-461E-AE01-3EB713222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35"/>
          <a:stretch/>
        </p:blipFill>
        <p:spPr>
          <a:xfrm>
            <a:off x="1842598" y="1858993"/>
            <a:ext cx="8506804" cy="17781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99DFD7-23AB-4776-86FD-CBE900B3BBA8}"/>
              </a:ext>
            </a:extLst>
          </p:cNvPr>
          <p:cNvSpPr/>
          <p:nvPr/>
        </p:nvSpPr>
        <p:spPr>
          <a:xfrm>
            <a:off x="2379606" y="4109924"/>
            <a:ext cx="7432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__</a:t>
            </a:r>
            <a:r>
              <a:rPr lang="ko-KR" altLang="en-US" dirty="0" err="1"/>
              <a:t>init</a:t>
            </a:r>
            <a:r>
              <a:rPr lang="ko-KR" altLang="en-US" dirty="0"/>
              <a:t>__ 메서드는 인스턴스를 만들 때 호출되는 특별한 메서드</a:t>
            </a:r>
          </a:p>
          <a:p>
            <a:pPr algn="ctr"/>
            <a:r>
              <a:rPr lang="ko-KR" altLang="en-US" dirty="0"/>
              <a:t>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initialize</a:t>
            </a:r>
            <a:r>
              <a:rPr lang="ko-KR" altLang="en-US" dirty="0"/>
              <a:t>)이라는 이름 그대로 </a:t>
            </a:r>
            <a:r>
              <a:rPr lang="ko-KR" altLang="en-US" b="1" dirty="0"/>
              <a:t>인스턴스(객체)</a:t>
            </a:r>
            <a:r>
              <a:rPr lang="ko-KR" altLang="en-US" b="1" dirty="0" err="1"/>
              <a:t>를</a:t>
            </a:r>
            <a:r>
              <a:rPr lang="ko-KR" altLang="en-US" b="1" dirty="0"/>
              <a:t> 초기화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CCE09-49A3-43B9-A077-B6746F2ED4E2}"/>
              </a:ext>
            </a:extLst>
          </p:cNvPr>
          <p:cNvSpPr/>
          <p:nvPr/>
        </p:nvSpPr>
        <p:spPr>
          <a:xfrm>
            <a:off x="1066026" y="5001918"/>
            <a:ext cx="1005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특히 이렇게 앞 뒤로 __(밑줄 두 개)가 붙은 메서드는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ko-KR" altLang="en-US" b="1" dirty="0"/>
              <a:t>자동으로 호출해주는 메서드</a:t>
            </a:r>
          </a:p>
          <a:p>
            <a:pPr algn="ctr"/>
            <a:r>
              <a:rPr lang="ko-KR" altLang="en-US" b="1" dirty="0"/>
              <a:t>스페셜 메서드(</a:t>
            </a:r>
            <a:r>
              <a:rPr lang="ko-KR" altLang="en-US" b="1" dirty="0" err="1"/>
              <a:t>special</a:t>
            </a:r>
            <a:r>
              <a:rPr lang="ko-KR" altLang="en-US" b="1" dirty="0"/>
              <a:t> </a:t>
            </a:r>
            <a:r>
              <a:rPr lang="ko-KR" altLang="en-US" b="1" dirty="0" err="1"/>
              <a:t>method</a:t>
            </a:r>
            <a:r>
              <a:rPr lang="ko-KR" altLang="en-US" b="1" dirty="0"/>
              <a:t>) 또는 매직 메서드(</a:t>
            </a:r>
            <a:r>
              <a:rPr lang="ko-KR" altLang="en-US" b="1" dirty="0" err="1"/>
              <a:t>magic</a:t>
            </a:r>
            <a:r>
              <a:rPr lang="ko-KR" altLang="en-US" b="1" dirty="0"/>
              <a:t> </a:t>
            </a:r>
            <a:r>
              <a:rPr lang="ko-KR" altLang="en-US" b="1" dirty="0" err="1"/>
              <a:t>method</a:t>
            </a:r>
            <a:r>
              <a:rPr lang="ko-KR" altLang="en-US" b="1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</a:p>
        </p:txBody>
      </p:sp>
    </p:spTree>
    <p:extLst>
      <p:ext uri="{BB962C8B-B14F-4D97-AF65-F5344CB8AC3E}">
        <p14:creationId xmlns:p14="http://schemas.microsoft.com/office/powerpoint/2010/main" val="292725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의 의미</a:t>
            </a:r>
          </a:p>
        </p:txBody>
      </p:sp>
      <p:pic>
        <p:nvPicPr>
          <p:cNvPr id="1026" name="Picture 2" descr="https://dojang.io/pluginfile.php/13877/mod_page/content/3/034004.png">
            <a:extLst>
              <a:ext uri="{FF2B5EF4-FFF2-40B4-BE49-F238E27FC236}">
                <a16:creationId xmlns:a16="http://schemas.microsoft.com/office/drawing/2014/main" id="{0413838A-FBFE-4A56-B48C-33754AD6C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t="10829" r="44636" b="20812"/>
          <a:stretch/>
        </p:blipFill>
        <p:spPr bwMode="auto">
          <a:xfrm>
            <a:off x="3721809" y="1568869"/>
            <a:ext cx="4748382" cy="46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37C156-D9FA-4397-91BE-D03E6F76C4C0}"/>
              </a:ext>
            </a:extLst>
          </p:cNvPr>
          <p:cNvSpPr/>
          <p:nvPr/>
        </p:nvSpPr>
        <p:spPr>
          <a:xfrm>
            <a:off x="462841" y="3694571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self는</a:t>
            </a:r>
            <a:r>
              <a:rPr lang="ko-KR" altLang="en-US" b="1" dirty="0"/>
              <a:t> 인스턴스 자기 자신을 의미</a:t>
            </a:r>
          </a:p>
        </p:txBody>
      </p:sp>
    </p:spTree>
    <p:extLst>
      <p:ext uri="{BB962C8B-B14F-4D97-AF65-F5344CB8AC3E}">
        <p14:creationId xmlns:p14="http://schemas.microsoft.com/office/powerpoint/2010/main" val="232255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인스턴스를 만들 때 값 받기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046DC-8FF0-4CE7-B084-01224CF854C3}"/>
              </a:ext>
            </a:extLst>
          </p:cNvPr>
          <p:cNvSpPr/>
          <p:nvPr/>
        </p:nvSpPr>
        <p:spPr>
          <a:xfrm>
            <a:off x="3772093" y="1789113"/>
            <a:ext cx="46478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__</a:t>
            </a:r>
            <a:r>
              <a:rPr lang="ko-KR" altLang="en-US" b="1" dirty="0" err="1"/>
              <a:t>init</a:t>
            </a:r>
            <a:r>
              <a:rPr lang="ko-KR" altLang="en-US" b="1" dirty="0"/>
              <a:t>__(</a:t>
            </a:r>
            <a:r>
              <a:rPr lang="ko-KR" altLang="en-US" b="1" dirty="0" err="1"/>
              <a:t>self</a:t>
            </a:r>
            <a:r>
              <a:rPr lang="ko-KR" altLang="en-US" b="1" dirty="0"/>
              <a:t>, 매개변수1, 매개변수2):</a:t>
            </a:r>
          </a:p>
          <a:p>
            <a:r>
              <a:rPr lang="ko-KR" altLang="en-US" b="1" dirty="0"/>
              <a:t>        self.속성1 = 매개변수1</a:t>
            </a:r>
          </a:p>
          <a:p>
            <a:r>
              <a:rPr lang="ko-KR" altLang="en-US" b="1" dirty="0"/>
              <a:t>        self.속성2 = 매개변수2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70B3C-946E-4A09-8CC2-747CDE0C41E4}"/>
              </a:ext>
            </a:extLst>
          </p:cNvPr>
          <p:cNvSpPr/>
          <p:nvPr/>
        </p:nvSpPr>
        <p:spPr>
          <a:xfrm>
            <a:off x="2801994" y="3105834"/>
            <a:ext cx="6588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__</a:t>
            </a:r>
            <a:r>
              <a:rPr lang="ko-KR" altLang="en-US" dirty="0" err="1"/>
              <a:t>init</a:t>
            </a:r>
            <a:r>
              <a:rPr lang="ko-KR" altLang="en-US" dirty="0"/>
              <a:t>__ 메서드에서 </a:t>
            </a:r>
            <a:r>
              <a:rPr lang="ko-KR" altLang="en-US" dirty="0" err="1"/>
              <a:t>self</a:t>
            </a:r>
            <a:r>
              <a:rPr lang="ko-KR" altLang="en-US" dirty="0"/>
              <a:t> 다음에 값을 받을 매개변수를 지정</a:t>
            </a:r>
          </a:p>
          <a:p>
            <a:pPr algn="ctr"/>
            <a:r>
              <a:rPr lang="ko-KR" altLang="en-US" dirty="0"/>
              <a:t>매개변수를 </a:t>
            </a:r>
            <a:r>
              <a:rPr lang="ko-KR" altLang="en-US" dirty="0" err="1"/>
              <a:t>self.속성에</a:t>
            </a:r>
            <a:r>
              <a:rPr lang="ko-KR" altLang="en-US" dirty="0"/>
              <a:t> 넣어준다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48D7D-3ED9-4F54-BE2F-54A90109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14" y="4170498"/>
            <a:ext cx="6091572" cy="21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5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인스턴스를 만들 때 값 받기</a:t>
            </a:r>
          </a:p>
        </p:txBody>
      </p:sp>
      <p:pic>
        <p:nvPicPr>
          <p:cNvPr id="2056" name="Picture 8" descr="https://dojang.io/pluginfile.php/13877/mod_page/content/3/034005.png">
            <a:extLst>
              <a:ext uri="{FF2B5EF4-FFF2-40B4-BE49-F238E27FC236}">
                <a16:creationId xmlns:a16="http://schemas.microsoft.com/office/drawing/2014/main" id="{17BE60A2-3103-4F2E-88C7-6E9860C93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8" t="24652" r="13925" b="26295"/>
          <a:stretch/>
        </p:blipFill>
        <p:spPr bwMode="auto">
          <a:xfrm>
            <a:off x="5834523" y="2200720"/>
            <a:ext cx="6075886" cy="30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33DEA8-82DD-47C2-814D-53F8E81C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1" y="2624722"/>
            <a:ext cx="5314989" cy="224791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71807C-8264-4F28-BA12-22418A07F5A1}"/>
              </a:ext>
            </a:extLst>
          </p:cNvPr>
          <p:cNvCxnSpPr/>
          <p:nvPr/>
        </p:nvCxnSpPr>
        <p:spPr>
          <a:xfrm flipV="1">
            <a:off x="2218696" y="3202721"/>
            <a:ext cx="389897" cy="1406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E5E5E8-CAA3-4831-8FAA-91858B25FEC5}"/>
              </a:ext>
            </a:extLst>
          </p:cNvPr>
          <p:cNvCxnSpPr/>
          <p:nvPr/>
        </p:nvCxnSpPr>
        <p:spPr>
          <a:xfrm flipV="1">
            <a:off x="2682859" y="3258420"/>
            <a:ext cx="329555" cy="1401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44D12E-646E-4DCF-BDC1-6C5425656070}"/>
              </a:ext>
            </a:extLst>
          </p:cNvPr>
          <p:cNvCxnSpPr/>
          <p:nvPr/>
        </p:nvCxnSpPr>
        <p:spPr>
          <a:xfrm flipV="1">
            <a:off x="3481218" y="3263062"/>
            <a:ext cx="0" cy="1383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616D1B-9B45-4D50-B422-CA93E8278811}"/>
              </a:ext>
            </a:extLst>
          </p:cNvPr>
          <p:cNvCxnSpPr/>
          <p:nvPr/>
        </p:nvCxnSpPr>
        <p:spPr>
          <a:xfrm flipV="1">
            <a:off x="1596719" y="3202721"/>
            <a:ext cx="543070" cy="1457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0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위치 인수</a:t>
            </a:r>
            <a:r>
              <a:rPr lang="en-US" altLang="ko-KR" dirty="0"/>
              <a:t>, </a:t>
            </a:r>
            <a:r>
              <a:rPr lang="ko-KR" altLang="en-US" dirty="0"/>
              <a:t>키워드 인수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B4CC5-25D7-48D5-BA72-038E37C9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1" y="2424105"/>
            <a:ext cx="4838735" cy="2009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594F33-8542-4A82-9F84-C51BB72E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80" y="2214553"/>
            <a:ext cx="6462760" cy="2428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40AAD-4EAA-4D94-B676-4E4F3F0EDDC9}"/>
              </a:ext>
            </a:extLst>
          </p:cNvPr>
          <p:cNvSpPr txBox="1"/>
          <p:nvPr/>
        </p:nvSpPr>
        <p:spPr>
          <a:xfrm>
            <a:off x="2154513" y="44587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위치 인수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AE4A6-1E1D-490E-A8B7-645E755657F4}"/>
              </a:ext>
            </a:extLst>
          </p:cNvPr>
          <p:cNvSpPr txBox="1"/>
          <p:nvPr/>
        </p:nvSpPr>
        <p:spPr>
          <a:xfrm>
            <a:off x="7901469" y="47326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키워드 인수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F784C5-397D-43B6-A725-EB595FAA774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311529" y="2803541"/>
            <a:ext cx="437859" cy="165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1B1E69-170E-4017-8A18-86F235C6B57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965027" y="2803541"/>
            <a:ext cx="646733" cy="1929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1399F6-203E-4A8A-ACCF-9F9595C136B2}"/>
              </a:ext>
            </a:extLst>
          </p:cNvPr>
          <p:cNvSpPr txBox="1"/>
          <p:nvPr/>
        </p:nvSpPr>
        <p:spPr>
          <a:xfrm>
            <a:off x="943846" y="1333799"/>
            <a:ext cx="136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참고 </a:t>
            </a:r>
            <a:r>
              <a:rPr lang="en-US" altLang="ko-KR" b="1" dirty="0"/>
              <a:t>: 22</a:t>
            </a:r>
            <a:r>
              <a:rPr lang="ko-KR" altLang="en-US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25822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인스턴스를 생성한 뒤에 속성 추가하기</a:t>
            </a:r>
            <a:r>
              <a:rPr lang="en-US" altLang="ko-KR" sz="2800" dirty="0"/>
              <a:t>, </a:t>
            </a:r>
            <a:r>
              <a:rPr lang="ko-KR" altLang="en-US" sz="2800" dirty="0"/>
              <a:t>특정 속성만 허용하기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500617-6B39-4E67-B46F-039191AF2290}"/>
              </a:ext>
            </a:extLst>
          </p:cNvPr>
          <p:cNvSpPr/>
          <p:nvPr/>
        </p:nvSpPr>
        <p:spPr>
          <a:xfrm>
            <a:off x="885003" y="1506022"/>
            <a:ext cx="10421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클래스로 인스턴스를 만든 뒤에도 </a:t>
            </a:r>
            <a:r>
              <a:rPr lang="ko-KR" altLang="en-US" b="1" dirty="0" err="1"/>
              <a:t>인스턴스.속성</a:t>
            </a:r>
            <a:r>
              <a:rPr lang="ko-KR" altLang="en-US" b="1" dirty="0"/>
              <a:t> = 값 형식</a:t>
            </a:r>
            <a:r>
              <a:rPr lang="ko-KR" altLang="en-US" dirty="0"/>
              <a:t>으로 속성을 계속 추가할 수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9C093-10D3-4FFE-94C6-423D5D17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4" y="2228305"/>
            <a:ext cx="4025838" cy="33389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BBA836-7AB1-4D79-8CF0-2A8FFEC087C0}"/>
              </a:ext>
            </a:extLst>
          </p:cNvPr>
          <p:cNvSpPr/>
          <p:nvPr/>
        </p:nvSpPr>
        <p:spPr>
          <a:xfrm>
            <a:off x="1910802" y="5924138"/>
            <a:ext cx="837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추가한 속성은 해당 인스턴스에만 생성</a:t>
            </a:r>
          </a:p>
          <a:p>
            <a:pPr algn="ctr"/>
            <a:r>
              <a:rPr lang="ko-KR" altLang="en-US" dirty="0"/>
              <a:t>클래스로 </a:t>
            </a:r>
            <a:r>
              <a:rPr lang="ko-KR" altLang="en-US" b="1" dirty="0"/>
              <a:t>다른 인스턴스</a:t>
            </a:r>
            <a:r>
              <a:rPr lang="ko-KR" altLang="en-US" dirty="0"/>
              <a:t>를 만들었을 때는 </a:t>
            </a:r>
            <a:r>
              <a:rPr lang="ko-KR" altLang="en-US" b="1" dirty="0">
                <a:solidFill>
                  <a:srgbClr val="FF0000"/>
                </a:solidFill>
              </a:rPr>
              <a:t>추가한 속성이 생성되지 않는다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20F98-272D-41BA-AC64-67AEC1ED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59" y="2228305"/>
            <a:ext cx="5353340" cy="33363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011726-33B7-41ED-94E7-3972379814F8}"/>
              </a:ext>
            </a:extLst>
          </p:cNvPr>
          <p:cNvSpPr/>
          <p:nvPr/>
        </p:nvSpPr>
        <p:spPr>
          <a:xfrm>
            <a:off x="7259501" y="5258960"/>
            <a:ext cx="3857189" cy="305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5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인스턴스를 생성한 뒤에 속성 추가하기</a:t>
            </a:r>
            <a:r>
              <a:rPr lang="en-US" altLang="ko-KR" sz="2800" dirty="0"/>
              <a:t>, </a:t>
            </a:r>
            <a:r>
              <a:rPr lang="ko-KR" altLang="en-US" sz="2800" dirty="0"/>
              <a:t>특정 속성만 허용하기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057DA-7D7E-4D46-976D-FAFD34DF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81" y="2013603"/>
            <a:ext cx="5780370" cy="46131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1F91BD-001E-48AC-A2BA-35E005EA7782}"/>
              </a:ext>
            </a:extLst>
          </p:cNvPr>
          <p:cNvSpPr/>
          <p:nvPr/>
        </p:nvSpPr>
        <p:spPr>
          <a:xfrm>
            <a:off x="2040768" y="1289862"/>
            <a:ext cx="8110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__</a:t>
            </a:r>
            <a:r>
              <a:rPr lang="ko-KR" altLang="en-US" dirty="0" err="1"/>
              <a:t>init</a:t>
            </a:r>
            <a:r>
              <a:rPr lang="ko-KR" altLang="en-US" dirty="0"/>
              <a:t>__ 메서드가 아닌 다른 메서드에서도 속성을 추가할 수 있다</a:t>
            </a:r>
          </a:p>
          <a:p>
            <a:pPr algn="ctr"/>
            <a:r>
              <a:rPr lang="ko-KR" altLang="en-US" dirty="0"/>
              <a:t>단, 이때는 </a:t>
            </a:r>
            <a:r>
              <a:rPr lang="ko-KR" altLang="en-US" b="1" dirty="0"/>
              <a:t>메서드를 호출해야 속성이 생성된다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5DE07E-A608-463D-9328-2B23F16EE526}"/>
              </a:ext>
            </a:extLst>
          </p:cNvPr>
          <p:cNvSpPr/>
          <p:nvPr/>
        </p:nvSpPr>
        <p:spPr>
          <a:xfrm>
            <a:off x="3936098" y="4135688"/>
            <a:ext cx="2548252" cy="487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A4066-D71A-44C3-9366-D10E19416061}"/>
              </a:ext>
            </a:extLst>
          </p:cNvPr>
          <p:cNvSpPr txBox="1"/>
          <p:nvPr/>
        </p:nvSpPr>
        <p:spPr>
          <a:xfrm>
            <a:off x="4046633" y="4511659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메서드를 호출하여 </a:t>
            </a:r>
            <a:r>
              <a:rPr lang="en-US" altLang="ko-KR" b="1" dirty="0" err="1">
                <a:solidFill>
                  <a:schemeClr val="bg1"/>
                </a:solidFill>
              </a:rPr>
              <a:t>self.hello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만듦</a:t>
            </a:r>
          </a:p>
        </p:txBody>
      </p:sp>
    </p:spTree>
    <p:extLst>
      <p:ext uri="{BB962C8B-B14F-4D97-AF65-F5344CB8AC3E}">
        <p14:creationId xmlns:p14="http://schemas.microsoft.com/office/powerpoint/2010/main" val="39482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42A2B-6662-43B7-A5C7-99FCEA908E22}"/>
              </a:ext>
            </a:extLst>
          </p:cNvPr>
          <p:cNvSpPr/>
          <p:nvPr/>
        </p:nvSpPr>
        <p:spPr>
          <a:xfrm>
            <a:off x="838200" y="1480570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클래스는 객체를 표현하기 위한 문법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D2AE0-E837-47DD-BE89-151A0181046B}"/>
              </a:ext>
            </a:extLst>
          </p:cNvPr>
          <p:cNvSpPr/>
          <p:nvPr/>
        </p:nvSpPr>
        <p:spPr>
          <a:xfrm>
            <a:off x="838199" y="1881042"/>
            <a:ext cx="1107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예를 들어 게임을 만든다고 하면 기사, 마법사, 궁수, 사제 등 직업별로 클래스를 만들어서 표현할 수 있다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0DDC5-A09C-4C35-A204-63BA1CA35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17187"/>
          <a:stretch/>
        </p:blipFill>
        <p:spPr bwMode="auto">
          <a:xfrm>
            <a:off x="5848611" y="2674210"/>
            <a:ext cx="6063755" cy="3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4C5B2-6F46-4166-9880-C432A92EF964}"/>
              </a:ext>
            </a:extLst>
          </p:cNvPr>
          <p:cNvSpPr txBox="1"/>
          <p:nvPr/>
        </p:nvSpPr>
        <p:spPr>
          <a:xfrm>
            <a:off x="838199" y="4024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E18412-B2B2-4E5C-BE71-DCFBB1E8C7B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539" y="3126917"/>
            <a:ext cx="1256572" cy="897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556D5-A0E4-425B-99F0-67F8AC329E4B}"/>
              </a:ext>
            </a:extLst>
          </p:cNvPr>
          <p:cNvSpPr txBox="1"/>
          <p:nvPr/>
        </p:nvSpPr>
        <p:spPr>
          <a:xfrm>
            <a:off x="2598111" y="29422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마법사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7A462-BD2B-4905-B33A-706993B1ECB1}"/>
              </a:ext>
            </a:extLst>
          </p:cNvPr>
          <p:cNvSpPr txBox="1"/>
          <p:nvPr/>
        </p:nvSpPr>
        <p:spPr>
          <a:xfrm>
            <a:off x="2598111" y="3674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E5370-DA9B-44FF-8D5F-7343DDA099D3}"/>
              </a:ext>
            </a:extLst>
          </p:cNvPr>
          <p:cNvSpPr txBox="1"/>
          <p:nvPr/>
        </p:nvSpPr>
        <p:spPr>
          <a:xfrm>
            <a:off x="2598111" y="4406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궁수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4131C-E26F-4260-9D5C-87168F2F9A5A}"/>
              </a:ext>
            </a:extLst>
          </p:cNvPr>
          <p:cNvSpPr txBox="1"/>
          <p:nvPr/>
        </p:nvSpPr>
        <p:spPr>
          <a:xfrm>
            <a:off x="2598111" y="5138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1C23A-728E-4F19-B94F-8121D705B6EE}"/>
              </a:ext>
            </a:extLst>
          </p:cNvPr>
          <p:cNvSpPr txBox="1"/>
          <p:nvPr/>
        </p:nvSpPr>
        <p:spPr>
          <a:xfrm>
            <a:off x="2598111" y="58702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직업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6C723C-4158-4153-9E32-1149E053276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68042" y="3858911"/>
            <a:ext cx="1030069" cy="27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7535D1-A321-4872-BCC1-E4EF0B126F8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568042" y="4259383"/>
            <a:ext cx="1030069" cy="331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F1ED62-1101-4B6E-8166-52B7FD44B0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484530" y="4348381"/>
            <a:ext cx="1113581" cy="974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CFE55-45D3-41AE-BBDA-A1105E39917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341539" y="4424903"/>
            <a:ext cx="1256572" cy="1629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B1A7BE-8FC3-4E7F-A09E-08BCD7EB7F20}"/>
              </a:ext>
            </a:extLst>
          </p:cNvPr>
          <p:cNvSpPr txBox="1"/>
          <p:nvPr/>
        </p:nvSpPr>
        <p:spPr>
          <a:xfrm>
            <a:off x="286366" y="3655099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클래스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B2669D-E816-4E82-A8ED-E6A23AED07E9}"/>
              </a:ext>
            </a:extLst>
          </p:cNvPr>
          <p:cNvSpPr txBox="1"/>
          <p:nvPr/>
        </p:nvSpPr>
        <p:spPr>
          <a:xfrm>
            <a:off x="2598110" y="2397230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08439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438B-F3E7-4C66-89BF-E6FC2C8B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8"/>
            <a:ext cx="10515600" cy="1325563"/>
          </a:xfrm>
        </p:spPr>
        <p:txBody>
          <a:bodyPr/>
          <a:lstStyle/>
          <a:p>
            <a:r>
              <a:rPr lang="en-US" altLang="ko-KR" dirty="0"/>
              <a:t>__slots__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BABF7C-FD72-41C6-916E-5AF6BB3295A1}"/>
              </a:ext>
            </a:extLst>
          </p:cNvPr>
          <p:cNvSpPr/>
          <p:nvPr/>
        </p:nvSpPr>
        <p:spPr>
          <a:xfrm>
            <a:off x="249100" y="1224656"/>
            <a:ext cx="1169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인스턴스는 자유롭게 속성을 추가할 수 있지만 특정 속성만 허용하고 다른 속성은 제한하고 싶을 수도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8E63B-16A5-4812-A6A2-F096F7E30DA2}"/>
              </a:ext>
            </a:extLst>
          </p:cNvPr>
          <p:cNvSpPr/>
          <p:nvPr/>
        </p:nvSpPr>
        <p:spPr>
          <a:xfrm>
            <a:off x="4142580" y="1593987"/>
            <a:ext cx="40350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__</a:t>
            </a:r>
            <a:r>
              <a:rPr lang="ko-KR" altLang="en-US" b="1" dirty="0" err="1"/>
              <a:t>slots</a:t>
            </a:r>
            <a:r>
              <a:rPr lang="ko-KR" altLang="en-US" b="1" dirty="0"/>
              <a:t>__ = ['속성이름1, '속성이름2']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99CAE8-FBB4-4D59-8C5E-547D9AC0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40" y="2106661"/>
            <a:ext cx="4281519" cy="3986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07C48-6755-4880-994D-EACAAFC0DA73}"/>
              </a:ext>
            </a:extLst>
          </p:cNvPr>
          <p:cNvSpPr txBox="1"/>
          <p:nvPr/>
        </p:nvSpPr>
        <p:spPr>
          <a:xfrm>
            <a:off x="671276" y="6131808"/>
            <a:ext cx="108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내가 원하는 속성을 </a:t>
            </a:r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r>
              <a:rPr lang="ko-KR" altLang="en-US" b="1" dirty="0"/>
              <a:t>없이</a:t>
            </a:r>
            <a:r>
              <a:rPr lang="ko-KR" altLang="en-US" dirty="0"/>
              <a:t> 이용하고 싶을 경우와 </a:t>
            </a:r>
            <a:r>
              <a:rPr lang="ko-KR" altLang="en-US" b="1" dirty="0"/>
              <a:t>내가 정하지 않은 속성은 이용할 수 없도록 설정</a:t>
            </a:r>
          </a:p>
        </p:txBody>
      </p:sp>
    </p:spTree>
    <p:extLst>
      <p:ext uri="{BB962C8B-B14F-4D97-AF65-F5344CB8AC3E}">
        <p14:creationId xmlns:p14="http://schemas.microsoft.com/office/powerpoint/2010/main" val="298337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31AE-63B5-4871-BFE9-3B251B2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비공개 속성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763E1-91C4-417C-B31F-478213D8DBAA}"/>
              </a:ext>
            </a:extLst>
          </p:cNvPr>
          <p:cNvSpPr/>
          <p:nvPr/>
        </p:nvSpPr>
        <p:spPr>
          <a:xfrm>
            <a:off x="4454412" y="1927612"/>
            <a:ext cx="32831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__</a:t>
            </a:r>
            <a:r>
              <a:rPr lang="ko-KR" altLang="en-US" b="1" dirty="0" err="1"/>
              <a:t>init</a:t>
            </a:r>
            <a:r>
              <a:rPr lang="ko-KR" altLang="en-US" b="1" dirty="0"/>
              <a:t>__(</a:t>
            </a:r>
            <a:r>
              <a:rPr lang="ko-KR" altLang="en-US" b="1" dirty="0" err="1"/>
              <a:t>self</a:t>
            </a:r>
            <a:r>
              <a:rPr lang="ko-KR" altLang="en-US" b="1" dirty="0"/>
              <a:t>, 매개변수)</a:t>
            </a:r>
          </a:p>
          <a:p>
            <a:r>
              <a:rPr lang="ko-KR" altLang="en-US" b="1" dirty="0"/>
              <a:t>        </a:t>
            </a:r>
            <a:r>
              <a:rPr lang="ko-KR" altLang="en-US" b="1" dirty="0" err="1"/>
              <a:t>self</a:t>
            </a:r>
            <a:r>
              <a:rPr lang="ko-KR" altLang="en-US" b="1" dirty="0"/>
              <a:t>.__속성 = 값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9AFD0-4376-4062-8742-0012BF592530}"/>
              </a:ext>
            </a:extLst>
          </p:cNvPr>
          <p:cNvSpPr/>
          <p:nvPr/>
        </p:nvSpPr>
        <p:spPr>
          <a:xfrm>
            <a:off x="699338" y="1367522"/>
            <a:ext cx="1079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</a:t>
            </a:r>
            <a:r>
              <a:rPr lang="ko-KR" altLang="en-US" b="1" dirty="0">
                <a:solidFill>
                  <a:srgbClr val="FF0000"/>
                </a:solidFill>
              </a:rPr>
              <a:t>바깥에서는 접근할 수 없고</a:t>
            </a:r>
            <a:r>
              <a:rPr lang="ko-KR" altLang="en-US" dirty="0"/>
              <a:t> </a:t>
            </a:r>
            <a:r>
              <a:rPr lang="ko-KR" altLang="en-US" b="1" dirty="0"/>
              <a:t>클래스 안에서만 사용할 수 있는 비공개 속성(</a:t>
            </a:r>
            <a:r>
              <a:rPr lang="ko-KR" altLang="en-US" b="1" dirty="0" err="1"/>
              <a:t>private</a:t>
            </a:r>
            <a:r>
              <a:rPr lang="ko-KR" altLang="en-US" b="1" dirty="0"/>
              <a:t> </a:t>
            </a:r>
            <a:r>
              <a:rPr lang="ko-KR" altLang="en-US" b="1" dirty="0" err="1"/>
              <a:t>attribute</a:t>
            </a:r>
            <a:r>
              <a:rPr lang="ko-KR" altLang="en-US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AB9D7-753A-47F0-8C2F-828EB50E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87" y="3002859"/>
            <a:ext cx="7094426" cy="36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31AE-63B5-4871-BFE9-3B251B2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비공개 속성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6DDCDA-6FF5-4B56-B17E-EB73259EFBE8}"/>
              </a:ext>
            </a:extLst>
          </p:cNvPr>
          <p:cNvSpPr/>
          <p:nvPr/>
        </p:nvSpPr>
        <p:spPr>
          <a:xfrm>
            <a:off x="2077901" y="1422424"/>
            <a:ext cx="8036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self</a:t>
            </a:r>
            <a:r>
              <a:rPr lang="ko-KR" altLang="en-US" dirty="0"/>
              <a:t>.__</a:t>
            </a:r>
            <a:r>
              <a:rPr lang="ko-KR" altLang="en-US" dirty="0" err="1"/>
              <a:t>wallet처럼</a:t>
            </a:r>
            <a:r>
              <a:rPr lang="ko-KR" altLang="en-US" dirty="0"/>
              <a:t> 앞에 밑줄 두 개를 붙여서 비공개 속성으로 만들었으므로</a:t>
            </a:r>
            <a:endParaRPr lang="en-US" altLang="ko-KR" dirty="0"/>
          </a:p>
          <a:p>
            <a:pPr algn="ctr"/>
            <a:r>
              <a:rPr lang="ko-KR" altLang="en-US" dirty="0"/>
              <a:t>클래스 바깥에서 </a:t>
            </a:r>
            <a:r>
              <a:rPr lang="ko-KR" altLang="en-US" dirty="0" err="1"/>
              <a:t>maria</a:t>
            </a:r>
            <a:r>
              <a:rPr lang="ko-KR" altLang="en-US" dirty="0"/>
              <a:t>.__</a:t>
            </a:r>
            <a:r>
              <a:rPr lang="ko-KR" altLang="en-US" dirty="0" err="1"/>
              <a:t>wallet으로는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접근할 수 없다</a:t>
            </a:r>
          </a:p>
          <a:p>
            <a:pPr algn="ctr"/>
            <a:r>
              <a:rPr lang="ko-KR" altLang="en-US" b="1" dirty="0"/>
              <a:t>비공개 속성은 클래스 안의 메서드</a:t>
            </a:r>
            <a:r>
              <a:rPr lang="ko-KR" altLang="en-US" dirty="0"/>
              <a:t>에서만 </a:t>
            </a:r>
            <a:r>
              <a:rPr lang="ko-KR" altLang="en-US" b="1" dirty="0"/>
              <a:t>접근</a:t>
            </a:r>
            <a:r>
              <a:rPr lang="ko-KR" altLang="en-US" dirty="0"/>
              <a:t>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0B553B-200F-4EBB-B6ED-534A43FE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34" y="2411345"/>
            <a:ext cx="6034132" cy="39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31AE-63B5-4871-BFE9-3B251B2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비공개 속성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17CD2-A1CC-4F19-840D-68583F4A1E6B}"/>
              </a:ext>
            </a:extLst>
          </p:cNvPr>
          <p:cNvSpPr/>
          <p:nvPr/>
        </p:nvSpPr>
        <p:spPr>
          <a:xfrm>
            <a:off x="2189299" y="2274939"/>
            <a:ext cx="7813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비공개 속성은 클래스 바깥으로 드러내고 싶지 않은 값에 사용</a:t>
            </a:r>
          </a:p>
          <a:p>
            <a:pPr algn="ctr"/>
            <a:r>
              <a:rPr lang="ko-KR" altLang="en-US" dirty="0"/>
              <a:t>중요한 값인데 바깥에서 함부로 바꾸면 안될 때 비공개 속성을 주로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85D73-2ECA-43CC-959C-C006CAADB1C7}"/>
              </a:ext>
            </a:extLst>
          </p:cNvPr>
          <p:cNvSpPr/>
          <p:nvPr/>
        </p:nvSpPr>
        <p:spPr>
          <a:xfrm>
            <a:off x="4301278" y="3705898"/>
            <a:ext cx="358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공개 속성과 비공개 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7B03C-9A1B-4573-B289-4BE63BD22C99}"/>
              </a:ext>
            </a:extLst>
          </p:cNvPr>
          <p:cNvSpPr/>
          <p:nvPr/>
        </p:nvSpPr>
        <p:spPr>
          <a:xfrm>
            <a:off x="1469848" y="4167563"/>
            <a:ext cx="9252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</a:t>
            </a:r>
            <a:r>
              <a:rPr lang="ko-KR" altLang="en-US" b="1" dirty="0"/>
              <a:t>바깥에서 접근할 수 있는 속성</a:t>
            </a:r>
            <a:r>
              <a:rPr lang="ko-KR" altLang="en-US" dirty="0"/>
              <a:t>을 </a:t>
            </a:r>
            <a:r>
              <a:rPr lang="ko-KR" altLang="en-US" b="1" dirty="0"/>
              <a:t>공개 속성(</a:t>
            </a:r>
            <a:r>
              <a:rPr lang="ko-KR" altLang="en-US" b="1" dirty="0" err="1"/>
              <a:t>public</a:t>
            </a:r>
            <a:r>
              <a:rPr lang="ko-KR" altLang="en-US" b="1" dirty="0"/>
              <a:t> </a:t>
            </a:r>
            <a:r>
              <a:rPr lang="ko-KR" altLang="en-US" b="1" dirty="0" err="1"/>
              <a:t>attribute</a:t>
            </a:r>
            <a:r>
              <a:rPr lang="ko-KR" altLang="en-US" b="1" dirty="0"/>
              <a:t>)</a:t>
            </a:r>
            <a:r>
              <a:rPr lang="ko-KR" altLang="en-US" dirty="0"/>
              <a:t>이라 부르고,</a:t>
            </a:r>
            <a:endParaRPr lang="en-US" altLang="ko-KR" dirty="0"/>
          </a:p>
          <a:p>
            <a:pPr algn="ctr"/>
            <a:r>
              <a:rPr lang="ko-KR" altLang="en-US" dirty="0"/>
              <a:t>클래스 </a:t>
            </a:r>
            <a:r>
              <a:rPr lang="ko-KR" altLang="en-US" b="1" dirty="0"/>
              <a:t>안에서만 접근할 수 있는 속성</a:t>
            </a:r>
            <a:r>
              <a:rPr lang="ko-KR" altLang="en-US" dirty="0"/>
              <a:t>을 </a:t>
            </a:r>
            <a:r>
              <a:rPr lang="ko-KR" altLang="en-US" b="1" dirty="0"/>
              <a:t>비공개 속성(</a:t>
            </a:r>
            <a:r>
              <a:rPr lang="ko-KR" altLang="en-US" b="1" dirty="0" err="1"/>
              <a:t>private</a:t>
            </a:r>
            <a:r>
              <a:rPr lang="ko-KR" altLang="en-US" b="1" dirty="0"/>
              <a:t> </a:t>
            </a:r>
            <a:r>
              <a:rPr lang="ko-KR" altLang="en-US" b="1" dirty="0" err="1"/>
              <a:t>attribute</a:t>
            </a:r>
            <a:r>
              <a:rPr lang="ko-KR" altLang="en-US" b="1" dirty="0"/>
              <a:t>)</a:t>
            </a:r>
            <a:r>
              <a:rPr lang="ko-KR" altLang="en-US" dirty="0"/>
              <a:t>이라 부른다</a:t>
            </a:r>
          </a:p>
        </p:txBody>
      </p:sp>
    </p:spTree>
    <p:extLst>
      <p:ext uri="{BB962C8B-B14F-4D97-AF65-F5344CB8AC3E}">
        <p14:creationId xmlns:p14="http://schemas.microsoft.com/office/powerpoint/2010/main" val="322395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0365-8676-4AC4-80DC-10EF878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비공개 메서드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810080-F707-463E-8B3C-9249FEE73482}"/>
              </a:ext>
            </a:extLst>
          </p:cNvPr>
          <p:cNvSpPr/>
          <p:nvPr/>
        </p:nvSpPr>
        <p:spPr>
          <a:xfrm>
            <a:off x="875720" y="2855042"/>
            <a:ext cx="10440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보통 내부에서만 호출되어야 하는 메서드를 비공개 메서드로 만든다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예를 들어 게임 캐릭터가 </a:t>
            </a:r>
            <a:r>
              <a:rPr lang="ko-KR" altLang="en-US" dirty="0" err="1"/>
              <a:t>마나를</a:t>
            </a:r>
            <a:r>
              <a:rPr lang="ko-KR" altLang="en-US" dirty="0"/>
              <a:t> 소비해서 스킬을 쓴다고 치면 마나 소비량을 계산해서 차감하는 메서드는 비공개 메서드로 만들고, 스킬을 쓰는 메서드는 공개 메서드로 만든다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마나를</a:t>
            </a:r>
            <a:r>
              <a:rPr lang="ko-KR" altLang="en-US" dirty="0"/>
              <a:t> 차감하는 메서드가 공개되어 있다면 마음대로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ko-KR" altLang="en-US" dirty="0" err="1"/>
              <a:t>차감시킬</a:t>
            </a:r>
            <a:r>
              <a:rPr lang="ko-KR" altLang="en-US" dirty="0"/>
              <a:t> 수 있으므로 잘못된 클래스 설계가 된다.</a:t>
            </a:r>
          </a:p>
        </p:txBody>
      </p:sp>
    </p:spTree>
    <p:extLst>
      <p:ext uri="{BB962C8B-B14F-4D97-AF65-F5344CB8AC3E}">
        <p14:creationId xmlns:p14="http://schemas.microsoft.com/office/powerpoint/2010/main" val="131835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31AE-63B5-4871-BFE9-3B251B2A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911"/>
            <a:ext cx="10515600" cy="1325563"/>
          </a:xfrm>
        </p:spPr>
        <p:txBody>
          <a:bodyPr/>
          <a:lstStyle/>
          <a:p>
            <a:r>
              <a:rPr lang="ko-KR" altLang="en-US" dirty="0"/>
              <a:t>비공개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A92EF8-6F88-4E5E-99A2-CDC0609418BB}"/>
              </a:ext>
            </a:extLst>
          </p:cNvPr>
          <p:cNvSpPr/>
          <p:nvPr/>
        </p:nvSpPr>
        <p:spPr>
          <a:xfrm>
            <a:off x="574014" y="2573546"/>
            <a:ext cx="3343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메서드도 </a:t>
            </a:r>
            <a:r>
              <a:rPr lang="ko-KR" altLang="en-US" b="1" dirty="0"/>
              <a:t>이름이 __(밑줄 두 개)로 시작</a:t>
            </a:r>
            <a:r>
              <a:rPr lang="ko-KR" altLang="en-US" dirty="0"/>
              <a:t>하면 클래스 안에서만 호출할 수 있는 </a:t>
            </a:r>
            <a:r>
              <a:rPr lang="ko-KR" altLang="en-US" b="1" dirty="0"/>
              <a:t>비공개 메서드</a:t>
            </a:r>
            <a:r>
              <a:rPr lang="ko-KR" altLang="en-US" dirty="0"/>
              <a:t>가 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0EAE7D-AEA9-42C0-9A78-B7771C9E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6" y="1304884"/>
            <a:ext cx="7910570" cy="55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148F9A-17BD-484B-92D5-A84DBDD2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546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7BF239-512D-49E1-B48D-63969F5C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09" y="2219279"/>
            <a:ext cx="5819818" cy="26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B2D650-1C86-4E3C-9F18-1E056C397120}"/>
              </a:ext>
            </a:extLst>
          </p:cNvPr>
          <p:cNvSpPr/>
          <p:nvPr/>
        </p:nvSpPr>
        <p:spPr>
          <a:xfrm>
            <a:off x="838199" y="1690688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프로그래밍에서는 현실 세계에 있는 개념들 뿐만 아니라 컴퓨터 안에서만 쓰이는 개념들도 클래스로 만들어서 표현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069F84-D92A-461A-B3EF-8D217B1DFBF2}"/>
              </a:ext>
            </a:extLst>
          </p:cNvPr>
          <p:cNvSpPr/>
          <p:nvPr/>
        </p:nvSpPr>
        <p:spPr>
          <a:xfrm>
            <a:off x="838199" y="2459883"/>
            <a:ext cx="1039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브라우저에서 내용이 길어지면 보이는 스크롤 바, 프로그램에서 주로 볼 수 있는 버튼, 체크 박스 등이 대표적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9BAB11-C515-4069-9795-C93470248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2" t="28012" r="10795" b="28685"/>
          <a:stretch/>
        </p:blipFill>
        <p:spPr bwMode="auto">
          <a:xfrm>
            <a:off x="2978092" y="3229078"/>
            <a:ext cx="6702803" cy="29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CA55F3-CD54-4279-A250-BD28FA98D985}"/>
              </a:ext>
            </a:extLst>
          </p:cNvPr>
          <p:cNvSpPr/>
          <p:nvPr/>
        </p:nvSpPr>
        <p:spPr>
          <a:xfrm>
            <a:off x="838199" y="1507650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기사, 마법사, 궁수, 사제, 집, 자동차, 나무, 스크롤 바, 버튼, 체크 박스처럼 특정한 개념이나 모양으로 존재하는 것을 </a:t>
            </a:r>
            <a:r>
              <a:rPr lang="ko-KR" altLang="en-US" b="1" dirty="0"/>
              <a:t>객체(</a:t>
            </a:r>
            <a:r>
              <a:rPr lang="ko-KR" altLang="en-US" b="1" dirty="0" err="1"/>
              <a:t>object</a:t>
            </a:r>
            <a:r>
              <a:rPr lang="ko-KR" altLang="en-US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D63540-F0C1-414F-BEBE-B2970D5751F4}"/>
              </a:ext>
            </a:extLst>
          </p:cNvPr>
          <p:cNvSpPr/>
          <p:nvPr/>
        </p:nvSpPr>
        <p:spPr>
          <a:xfrm>
            <a:off x="3219249" y="2700751"/>
            <a:ext cx="5753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/>
              <a:t>프로그래밍으로 객체를 만들 때 사용하는 것이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C5D2F5-6EFD-4DA5-A128-1B9A37C6E7FC}"/>
              </a:ext>
            </a:extLst>
          </p:cNvPr>
          <p:cNvSpPr/>
          <p:nvPr/>
        </p:nvSpPr>
        <p:spPr>
          <a:xfrm>
            <a:off x="741028" y="3655456"/>
            <a:ext cx="10709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객체지향 프로그래밍은 복잡한 문제를 잘게 나누어 객체로 만들고, 객체를 조합해서 문제를 해결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E65CFB-6F9C-4AFB-A5F7-01494436846D}"/>
              </a:ext>
            </a:extLst>
          </p:cNvPr>
          <p:cNvSpPr/>
          <p:nvPr/>
        </p:nvSpPr>
        <p:spPr>
          <a:xfrm>
            <a:off x="1194033" y="5343225"/>
            <a:ext cx="9803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지금까지 숫자 1, 2, 3 문자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리스트, </a:t>
            </a:r>
            <a:r>
              <a:rPr lang="ko-KR" altLang="en-US" dirty="0" err="1"/>
              <a:t>딕셔너리</a:t>
            </a:r>
            <a:r>
              <a:rPr lang="ko-KR" altLang="en-US" dirty="0"/>
              <a:t> 등을 조합해서 프로그램을 만들었는데 </a:t>
            </a:r>
            <a:r>
              <a:rPr lang="ko-KR" altLang="en-US" b="1" dirty="0"/>
              <a:t>사실 </a:t>
            </a:r>
            <a:r>
              <a:rPr lang="ko-KR" altLang="en-US" b="1" dirty="0" err="1"/>
              <a:t>파이썬에서는</a:t>
            </a:r>
            <a:r>
              <a:rPr lang="ko-KR" altLang="en-US" b="1" dirty="0"/>
              <a:t> 이 모든 것이 객체이다</a:t>
            </a:r>
          </a:p>
        </p:txBody>
      </p:sp>
    </p:spTree>
    <p:extLst>
      <p:ext uri="{BB962C8B-B14F-4D97-AF65-F5344CB8AC3E}">
        <p14:creationId xmlns:p14="http://schemas.microsoft.com/office/powerpoint/2010/main" val="404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메서드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CF5E1D-D35D-49E7-B33C-2D2DB4944515}"/>
              </a:ext>
            </a:extLst>
          </p:cNvPr>
          <p:cNvSpPr/>
          <p:nvPr/>
        </p:nvSpPr>
        <p:spPr>
          <a:xfrm>
            <a:off x="838200" y="158338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클래스는 </a:t>
            </a:r>
            <a:r>
              <a:rPr lang="ko-KR" altLang="en-US" b="1" dirty="0" err="1"/>
              <a:t>class에</a:t>
            </a:r>
            <a:r>
              <a:rPr lang="ko-KR" altLang="en-US" b="1" dirty="0"/>
              <a:t> 클래스 이름</a:t>
            </a:r>
            <a:r>
              <a:rPr lang="ko-KR" altLang="en-US" dirty="0"/>
              <a:t>을 지정하고 </a:t>
            </a:r>
            <a:r>
              <a:rPr lang="ko-KR" altLang="en-US" b="1" dirty="0"/>
              <a:t>:(콜론)을 붙인 뒤</a:t>
            </a:r>
            <a:r>
              <a:rPr lang="ko-KR" altLang="en-US" dirty="0"/>
              <a:t> 다음 줄부터 </a:t>
            </a:r>
            <a:r>
              <a:rPr lang="ko-KR" altLang="en-US" b="1" dirty="0" err="1"/>
              <a:t>def로</a:t>
            </a:r>
            <a:r>
              <a:rPr lang="ko-KR" altLang="en-US" b="1" dirty="0"/>
              <a:t> 메서드를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4B9B8-40F6-49B9-AD01-DCB4F03449CA}"/>
              </a:ext>
            </a:extLst>
          </p:cNvPr>
          <p:cNvSpPr/>
          <p:nvPr/>
        </p:nvSpPr>
        <p:spPr>
          <a:xfrm>
            <a:off x="3644848" y="1952713"/>
            <a:ext cx="49023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메서드</a:t>
            </a:r>
            <a:r>
              <a:rPr lang="ko-KR" altLang="en-US" dirty="0"/>
              <a:t>는 </a:t>
            </a:r>
            <a:r>
              <a:rPr lang="ko-KR" altLang="en-US" b="1" dirty="0"/>
              <a:t>클래스 안</a:t>
            </a:r>
            <a:r>
              <a:rPr lang="ko-KR" altLang="en-US" dirty="0"/>
              <a:t>에 들어있는 </a:t>
            </a:r>
            <a:r>
              <a:rPr lang="ko-KR" altLang="en-US" b="1" dirty="0"/>
              <a:t>함수</a:t>
            </a:r>
            <a:r>
              <a:rPr lang="ko-KR" altLang="en-US" dirty="0"/>
              <a:t>를 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600A86-CE06-4599-B644-34078E4C9677}"/>
              </a:ext>
            </a:extLst>
          </p:cNvPr>
          <p:cNvSpPr/>
          <p:nvPr/>
        </p:nvSpPr>
        <p:spPr>
          <a:xfrm>
            <a:off x="4830384" y="3247733"/>
            <a:ext cx="25312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메서드(</a:t>
            </a:r>
            <a:r>
              <a:rPr lang="ko-KR" altLang="en-US" b="1" dirty="0" err="1"/>
              <a:t>self</a:t>
            </a:r>
            <a:r>
              <a:rPr lang="ko-KR" altLang="en-US" b="1" dirty="0"/>
              <a:t>):</a:t>
            </a:r>
          </a:p>
          <a:p>
            <a:r>
              <a:rPr lang="ko-KR" altLang="en-US" b="1" dirty="0"/>
              <a:t>       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B42F76-1566-48D0-9D4A-BBA691D33625}"/>
              </a:ext>
            </a:extLst>
          </p:cNvPr>
          <p:cNvSpPr/>
          <p:nvPr/>
        </p:nvSpPr>
        <p:spPr>
          <a:xfrm>
            <a:off x="3048000" y="4223513"/>
            <a:ext cx="6096000" cy="1285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클래스 이름을 짓는 방법은 변수와 같다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b="1" dirty="0"/>
              <a:t>클래스의 이름</a:t>
            </a:r>
            <a:r>
              <a:rPr lang="ko-KR" altLang="en-US" dirty="0"/>
              <a:t>은 </a:t>
            </a:r>
            <a:r>
              <a:rPr lang="ko-KR" altLang="en-US" b="1" dirty="0"/>
              <a:t>대문자로 시작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메서드의 </a:t>
            </a:r>
            <a:r>
              <a:rPr lang="ko-KR" altLang="en-US" b="1" dirty="0">
                <a:solidFill>
                  <a:srgbClr val="00B0F0"/>
                </a:solidFill>
              </a:rPr>
              <a:t>첫 번째 매개변수는 반드시 </a:t>
            </a:r>
            <a:r>
              <a:rPr lang="ko-KR" altLang="en-US" b="1" dirty="0" err="1">
                <a:solidFill>
                  <a:srgbClr val="00B0F0"/>
                </a:solidFill>
              </a:rPr>
              <a:t>self를</a:t>
            </a:r>
            <a:r>
              <a:rPr lang="ko-KR" altLang="en-US" b="1" dirty="0">
                <a:solidFill>
                  <a:srgbClr val="00B0F0"/>
                </a:solidFill>
              </a:rPr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39711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5596C-362C-4FA4-8CE2-94CD6624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32" y="3153491"/>
            <a:ext cx="2833708" cy="23241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D118F3-528E-4E08-B78D-16ADEB3F7481}"/>
              </a:ext>
            </a:extLst>
          </p:cNvPr>
          <p:cNvSpPr/>
          <p:nvPr/>
        </p:nvSpPr>
        <p:spPr>
          <a:xfrm>
            <a:off x="1020474" y="2656169"/>
            <a:ext cx="2297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인스턴스 = 클래스()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E69FE4-8F61-4899-8FE3-B437177D1139}"/>
              </a:ext>
            </a:extLst>
          </p:cNvPr>
          <p:cNvSpPr/>
          <p:nvPr/>
        </p:nvSpPr>
        <p:spPr>
          <a:xfrm>
            <a:off x="3734961" y="3429000"/>
            <a:ext cx="8351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Person으로</a:t>
            </a:r>
            <a:r>
              <a:rPr lang="ko-KR" altLang="en-US" dirty="0"/>
              <a:t> 변수 </a:t>
            </a:r>
            <a:r>
              <a:rPr lang="ko-KR" altLang="en-US" dirty="0" err="1"/>
              <a:t>james를</a:t>
            </a:r>
            <a:r>
              <a:rPr lang="ko-KR" altLang="en-US" dirty="0"/>
              <a:t> 만들었는데 이 </a:t>
            </a:r>
            <a:r>
              <a:rPr lang="ko-KR" altLang="en-US" b="1" dirty="0" err="1"/>
              <a:t>james가</a:t>
            </a:r>
            <a:r>
              <a:rPr lang="ko-KR" altLang="en-US" b="1" dirty="0"/>
              <a:t> </a:t>
            </a:r>
            <a:r>
              <a:rPr lang="ko-KR" altLang="en-US" b="1" dirty="0" err="1"/>
              <a:t>Person의</a:t>
            </a:r>
            <a:r>
              <a:rPr lang="ko-KR" altLang="en-US" b="1" dirty="0"/>
              <a:t> 인스턴스(</a:t>
            </a:r>
            <a:r>
              <a:rPr lang="ko-KR" altLang="en-US" b="1" dirty="0" err="1"/>
              <a:t>instance</a:t>
            </a:r>
            <a:r>
              <a:rPr lang="ko-KR" altLang="en-US" b="1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0427A9-4F2C-48E7-A1A4-4CE869D105B3}"/>
              </a:ext>
            </a:extLst>
          </p:cNvPr>
          <p:cNvCxnSpPr>
            <a:stCxn id="5" idx="1"/>
          </p:cNvCxnSpPr>
          <p:nvPr/>
        </p:nvCxnSpPr>
        <p:spPr>
          <a:xfrm flipH="1">
            <a:off x="2506477" y="3613666"/>
            <a:ext cx="1228484" cy="55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79163-E402-4470-AD5C-209ACE08FB21}"/>
              </a:ext>
            </a:extLst>
          </p:cNvPr>
          <p:cNvSpPr/>
          <p:nvPr/>
        </p:nvSpPr>
        <p:spPr>
          <a:xfrm>
            <a:off x="3734961" y="3744115"/>
            <a:ext cx="6332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클래스는 특정 개념을 표현만 </a:t>
            </a:r>
            <a:r>
              <a:rPr lang="ko-KR" altLang="en-US" sz="1400" dirty="0" err="1"/>
              <a:t>할뿐</a:t>
            </a:r>
            <a:r>
              <a:rPr lang="ko-KR" altLang="en-US" sz="1400" dirty="0"/>
              <a:t> 사용을 하려면 </a:t>
            </a:r>
            <a:r>
              <a:rPr lang="ko-KR" altLang="en-US" sz="1400" b="1" dirty="0"/>
              <a:t>인스턴스를 생성</a:t>
            </a:r>
            <a:r>
              <a:rPr lang="ko-KR" altLang="en-US" sz="1400" dirty="0"/>
              <a:t>해야 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602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호출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0DF40-3B75-45F6-9822-94923031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32" y="3153491"/>
            <a:ext cx="2833708" cy="23241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0BB195-2608-4DC0-B1CB-7C6CF72CF175}"/>
              </a:ext>
            </a:extLst>
          </p:cNvPr>
          <p:cNvSpPr/>
          <p:nvPr/>
        </p:nvSpPr>
        <p:spPr>
          <a:xfrm>
            <a:off x="752332" y="2656169"/>
            <a:ext cx="2028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인스턴스</a:t>
            </a:r>
            <a:r>
              <a:rPr lang="en-US" altLang="ko-KR" b="1" dirty="0"/>
              <a:t>.</a:t>
            </a:r>
            <a:r>
              <a:rPr lang="ko-KR" altLang="en-US" b="1" dirty="0"/>
              <a:t>메서드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15B6E6-C012-436C-9B3A-9A126EE0D0C8}"/>
              </a:ext>
            </a:extLst>
          </p:cNvPr>
          <p:cNvCxnSpPr>
            <a:cxnSpLocks/>
          </p:cNvCxnSpPr>
          <p:nvPr/>
        </p:nvCxnSpPr>
        <p:spPr>
          <a:xfrm flipH="1">
            <a:off x="2506477" y="3990982"/>
            <a:ext cx="1228484" cy="55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AE737-7E7F-40A8-B74B-5A5742A5A2FB}"/>
              </a:ext>
            </a:extLst>
          </p:cNvPr>
          <p:cNvSpPr/>
          <p:nvPr/>
        </p:nvSpPr>
        <p:spPr>
          <a:xfrm>
            <a:off x="3734961" y="4121431"/>
            <a:ext cx="6332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클래스는 특정 개념을 표현만 </a:t>
            </a:r>
            <a:r>
              <a:rPr lang="ko-KR" altLang="en-US" sz="1400" dirty="0" err="1"/>
              <a:t>할뿐</a:t>
            </a:r>
            <a:r>
              <a:rPr lang="ko-KR" altLang="en-US" sz="1400" dirty="0"/>
              <a:t> 사용을 하려면 </a:t>
            </a:r>
            <a:r>
              <a:rPr lang="ko-KR" altLang="en-US" sz="1400" b="1" dirty="0"/>
              <a:t>인스턴스를 생성</a:t>
            </a:r>
            <a:r>
              <a:rPr lang="ko-KR" altLang="en-US" sz="1400" dirty="0"/>
              <a:t>해야 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236ED8-01FB-4BC2-9B74-10528E0B2BE7}"/>
              </a:ext>
            </a:extLst>
          </p:cNvPr>
          <p:cNvSpPr/>
          <p:nvPr/>
        </p:nvSpPr>
        <p:spPr>
          <a:xfrm>
            <a:off x="3734961" y="3806316"/>
            <a:ext cx="675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인스턴스를 통해 호출하는 메서드를 </a:t>
            </a:r>
            <a:r>
              <a:rPr lang="ko-KR" altLang="en-US" b="1" dirty="0"/>
              <a:t>인스턴스 메서드</a:t>
            </a:r>
            <a:r>
              <a:rPr lang="ko-KR" altLang="en-US" dirty="0"/>
              <a:t>라고 한다</a:t>
            </a:r>
          </a:p>
        </p:txBody>
      </p:sp>
    </p:spTree>
    <p:extLst>
      <p:ext uri="{BB962C8B-B14F-4D97-AF65-F5344CB8AC3E}">
        <p14:creationId xmlns:p14="http://schemas.microsoft.com/office/powerpoint/2010/main" val="296136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흔히 볼 수 있는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F57DEE-7582-4E9D-AD17-E8B5E9A79569}"/>
              </a:ext>
            </a:extLst>
          </p:cNvPr>
          <p:cNvSpPr/>
          <p:nvPr/>
        </p:nvSpPr>
        <p:spPr>
          <a:xfrm>
            <a:off x="1400223" y="4834766"/>
            <a:ext cx="939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int</a:t>
            </a:r>
            <a:r>
              <a:rPr lang="ko-KR" altLang="en-US" dirty="0"/>
              <a:t> 클래스에 10을 넣어서 인스턴스 </a:t>
            </a:r>
            <a:r>
              <a:rPr lang="ko-KR" altLang="en-US" dirty="0" err="1"/>
              <a:t>a를</a:t>
            </a:r>
            <a:r>
              <a:rPr lang="ko-KR" altLang="en-US" dirty="0"/>
              <a:t> 만들었다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마찬가지로 </a:t>
            </a:r>
            <a:r>
              <a:rPr lang="ko-KR" altLang="en-US" dirty="0" err="1"/>
              <a:t>list</a:t>
            </a:r>
            <a:r>
              <a:rPr lang="ko-KR" altLang="en-US" dirty="0"/>
              <a:t> 클래스에 </a:t>
            </a:r>
            <a:r>
              <a:rPr lang="ko-KR" altLang="en-US" dirty="0" err="1"/>
              <a:t>range</a:t>
            </a:r>
            <a:r>
              <a:rPr lang="ko-KR" altLang="en-US" dirty="0"/>
              <a:t>(10)을 넣어서 인스턴스 </a:t>
            </a:r>
            <a:r>
              <a:rPr lang="ko-KR" altLang="en-US" dirty="0" err="1"/>
              <a:t>b를</a:t>
            </a:r>
            <a:r>
              <a:rPr lang="ko-KR" altLang="en-US" dirty="0"/>
              <a:t> 만들고,</a:t>
            </a:r>
            <a:endParaRPr lang="en-US" altLang="ko-KR" dirty="0"/>
          </a:p>
          <a:p>
            <a:pPr algn="ctr"/>
            <a:r>
              <a:rPr lang="ko-KR" altLang="en-US" dirty="0" err="1"/>
              <a:t>dict</a:t>
            </a:r>
            <a:r>
              <a:rPr lang="ko-KR" altLang="en-US" dirty="0"/>
              <a:t> 클래스에 </a:t>
            </a:r>
            <a:r>
              <a:rPr lang="ko-KR" altLang="en-US" dirty="0" err="1"/>
              <a:t>x</a:t>
            </a:r>
            <a:r>
              <a:rPr lang="ko-KR" altLang="en-US" dirty="0"/>
              <a:t>=10, </a:t>
            </a:r>
            <a:r>
              <a:rPr lang="ko-KR" altLang="en-US" dirty="0" err="1"/>
              <a:t>y</a:t>
            </a:r>
            <a:r>
              <a:rPr lang="ko-KR" altLang="en-US" dirty="0"/>
              <a:t>=20을 넣어서 인스턴스 </a:t>
            </a:r>
            <a:r>
              <a:rPr lang="ko-KR" altLang="en-US" dirty="0" err="1"/>
              <a:t>c를</a:t>
            </a:r>
            <a:r>
              <a:rPr lang="ko-KR" altLang="en-US" dirty="0"/>
              <a:t> 만들었다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 err="1"/>
              <a:t>Person으로</a:t>
            </a:r>
            <a:r>
              <a:rPr lang="ko-KR" altLang="en-US" dirty="0"/>
              <a:t> 인스턴스를 만드는 방법과 똑같다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42349-CDAC-4DF1-A607-1D9A0502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74" y="1733646"/>
            <a:ext cx="6830452" cy="27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9E25-750B-431E-ADFE-A1AE7D7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흔히 볼 수 있는 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33B8DC-74AF-4FCB-A772-C24B5724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75" y="1829066"/>
            <a:ext cx="5743050" cy="31679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21B2D3-48F4-47F6-933A-E2D124089457}"/>
              </a:ext>
            </a:extLst>
          </p:cNvPr>
          <p:cNvSpPr/>
          <p:nvPr/>
        </p:nvSpPr>
        <p:spPr>
          <a:xfrm>
            <a:off x="2834485" y="5366306"/>
            <a:ext cx="652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인스턴스 </a:t>
            </a:r>
            <a:r>
              <a:rPr lang="ko-KR" altLang="en-US" dirty="0" err="1"/>
              <a:t>b에서</a:t>
            </a:r>
            <a:r>
              <a:rPr lang="ko-KR" altLang="en-US" dirty="0"/>
              <a:t> 메서드 </a:t>
            </a:r>
            <a:r>
              <a:rPr lang="ko-KR" altLang="en-US" dirty="0" err="1"/>
              <a:t>append를</a:t>
            </a:r>
            <a:r>
              <a:rPr lang="ko-KR" altLang="en-US" dirty="0"/>
              <a:t> 호출해서 값을 추가한다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726882-5A9F-4657-B7D3-6F401D8B58B0}"/>
              </a:ext>
            </a:extLst>
          </p:cNvPr>
          <p:cNvSpPr/>
          <p:nvPr/>
        </p:nvSpPr>
        <p:spPr>
          <a:xfrm>
            <a:off x="3450083" y="5735638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지금까지 메서드를 만들고 사용한 것과 같은 방식</a:t>
            </a:r>
          </a:p>
        </p:txBody>
      </p:sp>
    </p:spTree>
    <p:extLst>
      <p:ext uri="{BB962C8B-B14F-4D97-AF65-F5344CB8AC3E}">
        <p14:creationId xmlns:p14="http://schemas.microsoft.com/office/powerpoint/2010/main" val="396554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926</Words>
  <Application>Microsoft Office PowerPoint</Application>
  <PresentationFormat>와이드스크린</PresentationFormat>
  <Paragraphs>132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Python</vt:lpstr>
      <vt:lpstr>클래스 사용하기</vt:lpstr>
      <vt:lpstr>클래스 사용하기</vt:lpstr>
      <vt:lpstr>클래스 사용하기</vt:lpstr>
      <vt:lpstr>클래스와 메서드 만들기</vt:lpstr>
      <vt:lpstr>인스턴스 생성</vt:lpstr>
      <vt:lpstr>메서드 호출</vt:lpstr>
      <vt:lpstr>파이썬에서 흔히 볼 수 있는 클래스</vt:lpstr>
      <vt:lpstr>파이썬에서 흔히 볼 수 있는 클래스</vt:lpstr>
      <vt:lpstr>인스턴스와 객체의 차이점</vt:lpstr>
      <vt:lpstr>메서드 안에서 메서드 호출하기</vt:lpstr>
      <vt:lpstr>클래스에서 속성을 만들고 사용</vt:lpstr>
      <vt:lpstr>클래스에서 속성을 만들고 사용</vt:lpstr>
      <vt:lpstr>self의 의미</vt:lpstr>
      <vt:lpstr>인스턴스를 만들 때 값 받기</vt:lpstr>
      <vt:lpstr>인스턴스를 만들 때 값 받기</vt:lpstr>
      <vt:lpstr>클래스의 위치 인수, 키워드 인수</vt:lpstr>
      <vt:lpstr>인스턴스를 생성한 뒤에 속성 추가하기, 특정 속성만 허용하기</vt:lpstr>
      <vt:lpstr>인스턴스를 생성한 뒤에 속성 추가하기, 특정 속성만 허용하기</vt:lpstr>
      <vt:lpstr>__slots__</vt:lpstr>
      <vt:lpstr>비공개 속성 사용하기</vt:lpstr>
      <vt:lpstr>비공개 속성 사용하기</vt:lpstr>
      <vt:lpstr>비공개 속성 사용하기</vt:lpstr>
      <vt:lpstr>비공개 메서드 사용하기</vt:lpstr>
      <vt:lpstr>비공개 메서드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177</cp:revision>
  <dcterms:created xsi:type="dcterms:W3CDTF">2020-01-31T16:17:08Z</dcterms:created>
  <dcterms:modified xsi:type="dcterms:W3CDTF">2020-02-01T06:46:46Z</dcterms:modified>
</cp:coreProperties>
</file>