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43753-D73C-448F-A190-B7A88C1B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661224-900B-49DA-B418-E6BD33CA3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FFBEE-7116-406A-A91A-F76D4AF3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01E-5E60-4428-A525-BA162A7A24A4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C63ED-B0DC-4F78-B704-B2DEEC18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51E80-6263-44CB-8C19-9B6B9BC4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C86C-0395-4DE0-B8D4-9CCBB1A1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3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634CC-025E-42BC-B341-4A354D1C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F39F87-8F0C-4628-973E-241E22821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E417C-7A13-4816-850D-701F0704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01E-5E60-4428-A525-BA162A7A24A4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10BD5-DF7A-4ECA-B5D6-D915EB20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9FC8C-19CD-4E38-92E2-5E5C8769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C86C-0395-4DE0-B8D4-9CCBB1A1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4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DE6DE4-F071-44A8-8DCD-D652A0209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4E2CF-5F58-4ECC-B804-EDF927A48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CC147-787D-4576-9E17-F3E6448A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01E-5E60-4428-A525-BA162A7A24A4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5DCB9-CFC9-4D95-8A13-EB0BB8F8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8C47A-A52A-4B38-B978-E84B9825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C86C-0395-4DE0-B8D4-9CCBB1A1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5AAD6-883E-4592-934D-725AE651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8C937-E8E6-44B0-A682-79917DDC4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4F614-4405-4197-8D20-2417CA53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01E-5E60-4428-A525-BA162A7A24A4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7A177-A6EF-406F-B023-F9255660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8ADD17-FDE5-4169-90C7-93F50860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C86C-0395-4DE0-B8D4-9CCBB1A1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1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4519-A33E-4A1E-9179-D12F447D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828714-5A28-4D6D-AEF3-D7EB9ACE9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1A69A-97D7-43F8-A403-964D870E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01E-5E60-4428-A525-BA162A7A24A4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FF14F-F755-4CC2-BB76-D62B34B4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88294-9CCE-4EB4-A3FD-03592D78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C86C-0395-4DE0-B8D4-9CCBB1A1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4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1C3A4-C9E7-4220-8592-96C51ACF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9C0A6-BFDB-4B3D-9ED4-22FB15602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472A46-B2AE-4F0D-AED2-85C3EC320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24411-1CB1-43FD-994D-3F3C3006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01E-5E60-4428-A525-BA162A7A24A4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CB5509-F489-4AC0-8564-0ED48444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88FE51-7E92-454F-9E2F-3E19F365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C86C-0395-4DE0-B8D4-9CCBB1A1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9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0D73C-2734-4477-9C37-456F1BE1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8995A-3AEE-4632-BED2-23DF6998F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5D787-7301-4319-90C1-CFB0940D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BBF251-10EC-4FDD-A414-2C885E314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C214B7-F3E0-47C7-AF20-45A7E02B7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912BFF-00F2-4BBE-9339-31F8435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01E-5E60-4428-A525-BA162A7A24A4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66C200-6B6E-475A-8B9C-79DBDA95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7EFEF2-1B41-4B2C-8158-4C3A80AF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C86C-0395-4DE0-B8D4-9CCBB1A1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1A63A-5DDD-47FA-BACD-7397A0F1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077032-E4C7-462E-9F23-9F8DBBD1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01E-5E60-4428-A525-BA162A7A24A4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99A349-5509-498E-8DF1-F5A7FF79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22924B-09BD-431D-81C5-999BE7F0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C86C-0395-4DE0-B8D4-9CCBB1A1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0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7E52B7-7D1D-4F28-BF49-E305D55F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01E-5E60-4428-A525-BA162A7A24A4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07E562-907B-45B4-A9FC-43928BE8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9A5960-FAB2-46B7-B271-1168698A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C86C-0395-4DE0-B8D4-9CCBB1A1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0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58977-1876-44FC-9EF0-3A96343D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42BA7-78B3-43B8-A24C-453DADF66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98F32E-CB95-480A-8C28-2BBA24133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7F9D3-BB39-4DCC-B12D-DE004A25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01E-5E60-4428-A525-BA162A7A24A4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2FC04-F5CF-4DE1-B973-BE6C12B2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5CE535-29D7-4C07-91E2-C184E59B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C86C-0395-4DE0-B8D4-9CCBB1A1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86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16F4D-3C56-4588-AF3F-CA85A86A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04365C-A803-4011-92F8-0459F73C5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972621-53B7-452A-BA4E-5BA59CAE3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7FFEC-E9E6-48A9-95C8-77A8EEEC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01E-5E60-4428-A525-BA162A7A24A4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DCCBB-24B2-43A1-863D-F1171381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AED345-D07E-4CC4-B57E-0442EC5C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C86C-0395-4DE0-B8D4-9CCBB1A1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1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128F34-16C8-4C20-8C83-EE8E189C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EE9EEB-36A4-492B-9D1F-08B7BCD50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2CA3A-D054-41FD-993A-C5090669A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901E-5E60-4428-A525-BA162A7A24A4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09FA4-A196-44D6-9D2E-8A2E0CB3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C8781-8C74-442A-B5E4-EA6B0BA15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5C86C-0395-4DE0-B8D4-9CCBB1A1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4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59CBB-D773-4712-B82C-F8D37073B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028E4A-68E9-4E77-B72C-860FB70C2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791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52BE4-3E17-4E49-9ADB-ECD6704C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기반 클래스의 속성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C695D2-408E-4F32-8A41-14767A1E3B05}"/>
              </a:ext>
            </a:extLst>
          </p:cNvPr>
          <p:cNvSpPr/>
          <p:nvPr/>
        </p:nvSpPr>
        <p:spPr>
          <a:xfrm>
            <a:off x="456410" y="5289501"/>
            <a:ext cx="112791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super는</a:t>
            </a:r>
            <a:r>
              <a:rPr lang="ko-KR" altLang="en-US" b="1" dirty="0"/>
              <a:t> 다음과 같이 파생 클래스와 </a:t>
            </a:r>
            <a:r>
              <a:rPr lang="ko-KR" altLang="en-US" b="1" dirty="0" err="1"/>
              <a:t>self를</a:t>
            </a:r>
            <a:r>
              <a:rPr lang="ko-KR" altLang="en-US" b="1" dirty="0"/>
              <a:t> 넣어서 현재 클래스가 어떤 클래스인지 명확하게 표시하는 방법</a:t>
            </a:r>
          </a:p>
          <a:p>
            <a:pPr algn="ctr"/>
            <a:r>
              <a:rPr lang="ko-KR" altLang="en-US" sz="2400" b="1" dirty="0" err="1"/>
              <a:t>super</a:t>
            </a:r>
            <a:r>
              <a:rPr lang="ko-KR" altLang="en-US" sz="2400" b="1" dirty="0"/>
              <a:t>()와 기능은 같다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C05781-17F4-4250-89DF-E936E14A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86" y="1854858"/>
            <a:ext cx="11345428" cy="31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4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52BE4-3E17-4E49-9ADB-ECD6704C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기반 클래스를 초기화하지 않아도 되는 경우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A27C3F-EF9C-4E22-86F0-88897A5E2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877" y="1627442"/>
            <a:ext cx="3862246" cy="360311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81E2A3F-922D-442A-A3CC-CF09C2CE247B}"/>
              </a:ext>
            </a:extLst>
          </p:cNvPr>
          <p:cNvSpPr/>
          <p:nvPr/>
        </p:nvSpPr>
        <p:spPr>
          <a:xfrm>
            <a:off x="3886595" y="5405858"/>
            <a:ext cx="44188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파생 클래스에서 __</a:t>
            </a:r>
            <a:r>
              <a:rPr lang="ko-KR" altLang="en-US" b="1" dirty="0" err="1"/>
              <a:t>init</a:t>
            </a:r>
            <a:r>
              <a:rPr lang="ko-KR" altLang="en-US" b="1" dirty="0"/>
              <a:t>__ 메서드를 생략</a:t>
            </a:r>
          </a:p>
          <a:p>
            <a:pPr algn="ctr"/>
            <a:r>
              <a:rPr lang="ko-KR" altLang="en-US" b="1" dirty="0"/>
              <a:t>기반 클래스의 __</a:t>
            </a:r>
            <a:r>
              <a:rPr lang="ko-KR" altLang="en-US" b="1" dirty="0" err="1"/>
              <a:t>init</a:t>
            </a:r>
            <a:r>
              <a:rPr lang="ko-KR" altLang="en-US" b="1" dirty="0"/>
              <a:t>__이 자동으로 호출</a:t>
            </a:r>
          </a:p>
          <a:p>
            <a:pPr algn="ctr"/>
            <a:r>
              <a:rPr lang="ko-KR" altLang="en-US" b="1" dirty="0" err="1"/>
              <a:t>super</a:t>
            </a:r>
            <a:r>
              <a:rPr lang="ko-KR" altLang="en-US" b="1" dirty="0"/>
              <a:t>()는 사용하지 않아도 된다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44B93CF-A6AE-4F8B-BBE5-81DE8F8CB855}"/>
              </a:ext>
            </a:extLst>
          </p:cNvPr>
          <p:cNvCxnSpPr/>
          <p:nvPr/>
        </p:nvCxnSpPr>
        <p:spPr>
          <a:xfrm>
            <a:off x="3733405" y="3353195"/>
            <a:ext cx="13976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C424DB-1867-40B2-A142-1B3DB3AF1E5C}"/>
              </a:ext>
            </a:extLst>
          </p:cNvPr>
          <p:cNvSpPr txBox="1"/>
          <p:nvPr/>
        </p:nvSpPr>
        <p:spPr>
          <a:xfrm>
            <a:off x="2079905" y="3168529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__</a:t>
            </a:r>
            <a:r>
              <a:rPr lang="en-US" altLang="ko-KR" b="1" dirty="0" err="1"/>
              <a:t>init</a:t>
            </a:r>
            <a:r>
              <a:rPr lang="en-US" altLang="ko-KR" b="1" dirty="0"/>
              <a:t>__</a:t>
            </a:r>
            <a:r>
              <a:rPr lang="ko-KR" altLang="en-US" b="1" dirty="0"/>
              <a:t>이 없다</a:t>
            </a:r>
          </a:p>
        </p:txBody>
      </p:sp>
    </p:spTree>
    <p:extLst>
      <p:ext uri="{BB962C8B-B14F-4D97-AF65-F5344CB8AC3E}">
        <p14:creationId xmlns:p14="http://schemas.microsoft.com/office/powerpoint/2010/main" val="426785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52BE4-3E17-4E49-9ADB-ECD6704C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r>
              <a:rPr lang="ko-KR" altLang="en-US" dirty="0"/>
              <a:t>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C6E150-36A4-4268-B680-D5B3C337B663}"/>
              </a:ext>
            </a:extLst>
          </p:cNvPr>
          <p:cNvSpPr/>
          <p:nvPr/>
        </p:nvSpPr>
        <p:spPr>
          <a:xfrm>
            <a:off x="1650342" y="1428646"/>
            <a:ext cx="8891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파생 클래스에서 기반 클래스의 메서드를 새로 정의하는 메서드 </a:t>
            </a:r>
            <a:r>
              <a:rPr lang="ko-KR" altLang="en-US" b="1" dirty="0" err="1"/>
              <a:t>오버라이딩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EA4A0B-6C14-4492-9885-4D493E313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466" y="1797978"/>
            <a:ext cx="5905068" cy="39585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A96D0A3-AC4E-4114-BBD8-B1F4999C9BB8}"/>
              </a:ext>
            </a:extLst>
          </p:cNvPr>
          <p:cNvSpPr/>
          <p:nvPr/>
        </p:nvSpPr>
        <p:spPr>
          <a:xfrm>
            <a:off x="2199930" y="5808549"/>
            <a:ext cx="7792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오버라이딩</a:t>
            </a:r>
            <a:r>
              <a:rPr lang="ko-KR" altLang="en-US" b="1" dirty="0"/>
              <a:t>(</a:t>
            </a:r>
            <a:r>
              <a:rPr lang="ko-KR" altLang="en-US" b="1" dirty="0" err="1"/>
              <a:t>overriding</a:t>
            </a:r>
            <a:r>
              <a:rPr lang="ko-KR" altLang="en-US" b="1" dirty="0"/>
              <a:t>)은 무시하다, </a:t>
            </a:r>
            <a:r>
              <a:rPr lang="ko-KR" altLang="en-US" b="1" dirty="0" err="1"/>
              <a:t>우선</a:t>
            </a:r>
            <a:r>
              <a:rPr lang="ko-KR" altLang="en-US" dirty="0" err="1"/>
              <a:t>하다라는</a:t>
            </a:r>
            <a:r>
              <a:rPr lang="ko-KR" altLang="en-US" dirty="0"/>
              <a:t> 뜻을 가지고 있는데 </a:t>
            </a:r>
            <a:endParaRPr lang="en-US" altLang="ko-KR" dirty="0"/>
          </a:p>
          <a:p>
            <a:pPr algn="ctr"/>
            <a:r>
              <a:rPr lang="ko-KR" altLang="en-US" dirty="0"/>
              <a:t>말 그대로 </a:t>
            </a:r>
            <a:r>
              <a:rPr lang="ko-KR" altLang="en-US" b="1" dirty="0"/>
              <a:t>기반 클래스의 메서드를 무시하고 새로운 메서드를 만든다는 뜻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92DAB2-B8E8-4C32-A597-CABF0FAD5AC1}"/>
              </a:ext>
            </a:extLst>
          </p:cNvPr>
          <p:cNvSpPr/>
          <p:nvPr/>
        </p:nvSpPr>
        <p:spPr>
          <a:xfrm>
            <a:off x="513264" y="6454880"/>
            <a:ext cx="11165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FF0000"/>
                </a:solidFill>
              </a:rPr>
              <a:t>Person</a:t>
            </a:r>
            <a:r>
              <a:rPr lang="ko-KR" altLang="en-US" b="1" dirty="0">
                <a:solidFill>
                  <a:srgbClr val="FF0000"/>
                </a:solidFill>
              </a:rPr>
              <a:t> 클래스의 </a:t>
            </a:r>
            <a:r>
              <a:rPr lang="ko-KR" altLang="en-US" b="1" dirty="0" err="1">
                <a:solidFill>
                  <a:srgbClr val="FF0000"/>
                </a:solidFill>
              </a:rPr>
              <a:t>greeting</a:t>
            </a:r>
            <a:r>
              <a:rPr lang="ko-KR" altLang="en-US" b="1" dirty="0">
                <a:solidFill>
                  <a:srgbClr val="FF0000"/>
                </a:solidFill>
              </a:rPr>
              <a:t> 메서드를 무시</a:t>
            </a:r>
            <a:r>
              <a:rPr lang="ko-KR" altLang="en-US" dirty="0"/>
              <a:t>하고 </a:t>
            </a:r>
            <a:r>
              <a:rPr lang="ko-KR" altLang="en-US" b="1" dirty="0" err="1">
                <a:solidFill>
                  <a:srgbClr val="00B0F0"/>
                </a:solidFill>
              </a:rPr>
              <a:t>Student</a:t>
            </a:r>
            <a:r>
              <a:rPr lang="ko-KR" altLang="en-US" b="1" dirty="0">
                <a:solidFill>
                  <a:srgbClr val="00B0F0"/>
                </a:solidFill>
              </a:rPr>
              <a:t> 클래스에서 새로운 </a:t>
            </a:r>
            <a:r>
              <a:rPr lang="ko-KR" altLang="en-US" b="1" dirty="0" err="1">
                <a:solidFill>
                  <a:srgbClr val="00B0F0"/>
                </a:solidFill>
              </a:rPr>
              <a:t>greeting</a:t>
            </a:r>
            <a:r>
              <a:rPr lang="ko-KR" altLang="en-US" b="1" dirty="0">
                <a:solidFill>
                  <a:srgbClr val="00B0F0"/>
                </a:solidFill>
              </a:rPr>
              <a:t> 메서드</a:t>
            </a:r>
            <a:r>
              <a:rPr lang="ko-KR" altLang="en-US" dirty="0"/>
              <a:t>를 만들었다</a:t>
            </a:r>
          </a:p>
        </p:txBody>
      </p:sp>
    </p:spTree>
    <p:extLst>
      <p:ext uri="{BB962C8B-B14F-4D97-AF65-F5344CB8AC3E}">
        <p14:creationId xmlns:p14="http://schemas.microsoft.com/office/powerpoint/2010/main" val="405601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52BE4-3E17-4E49-9ADB-ECD6704C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클래스를 만드는 이유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CBD141-8898-4B7E-B125-1B7EC74EF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685" y="1542161"/>
            <a:ext cx="7248630" cy="37736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3014776-7A47-4EDD-8AED-7D1FA0939B79}"/>
              </a:ext>
            </a:extLst>
          </p:cNvPr>
          <p:cNvSpPr/>
          <p:nvPr/>
        </p:nvSpPr>
        <p:spPr>
          <a:xfrm>
            <a:off x="1839855" y="5711638"/>
            <a:ext cx="8512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메서드 </a:t>
            </a:r>
            <a:r>
              <a:rPr lang="ko-KR" altLang="en-US" b="1" dirty="0" err="1"/>
              <a:t>오버라이딩은</a:t>
            </a:r>
            <a:r>
              <a:rPr lang="ko-KR" altLang="en-US" b="1" dirty="0"/>
              <a:t> 원래 기능을 유지하면서 새로운 기능을 덧붙일 때 사용</a:t>
            </a:r>
          </a:p>
        </p:txBody>
      </p:sp>
    </p:spTree>
    <p:extLst>
      <p:ext uri="{BB962C8B-B14F-4D97-AF65-F5344CB8AC3E}">
        <p14:creationId xmlns:p14="http://schemas.microsoft.com/office/powerpoint/2010/main" val="67343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52BE4-3E17-4E49-9ADB-ECD6704C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상속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DAD850-8EAC-4D90-93D8-D25BFD6640D6}"/>
              </a:ext>
            </a:extLst>
          </p:cNvPr>
          <p:cNvSpPr/>
          <p:nvPr/>
        </p:nvSpPr>
        <p:spPr>
          <a:xfrm>
            <a:off x="2995884" y="2817481"/>
            <a:ext cx="62002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기반클래스이름1:</a:t>
            </a:r>
          </a:p>
          <a:p>
            <a:r>
              <a:rPr lang="ko-KR" altLang="en-US" dirty="0"/>
              <a:t>    코드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 err="1"/>
              <a:t>class</a:t>
            </a:r>
            <a:r>
              <a:rPr lang="ko-KR" altLang="en-US" dirty="0"/>
              <a:t> 기반클래스이름2:</a:t>
            </a:r>
          </a:p>
          <a:p>
            <a:r>
              <a:rPr lang="ko-KR" altLang="en-US" dirty="0"/>
              <a:t>    코드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b="1" dirty="0" err="1"/>
              <a:t>class</a:t>
            </a:r>
            <a:r>
              <a:rPr lang="ko-KR" altLang="en-US" b="1" dirty="0"/>
              <a:t> </a:t>
            </a:r>
            <a:r>
              <a:rPr lang="ko-KR" altLang="en-US" b="1" dirty="0" err="1"/>
              <a:t>파생클래스이름</a:t>
            </a:r>
            <a:r>
              <a:rPr lang="ko-KR" altLang="en-US" b="1" dirty="0"/>
              <a:t>(기반클래스이름1, 기반클래스이름2):</a:t>
            </a:r>
          </a:p>
          <a:p>
            <a:r>
              <a:rPr lang="ko-KR" altLang="en-US" b="1" dirty="0"/>
              <a:t>    코드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D21A3E-788C-4EDC-B687-24925DB535B5}"/>
              </a:ext>
            </a:extLst>
          </p:cNvPr>
          <p:cNvSpPr/>
          <p:nvPr/>
        </p:nvSpPr>
        <p:spPr>
          <a:xfrm>
            <a:off x="1849331" y="1491918"/>
            <a:ext cx="8493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다중 상속은 여러 기반 클래스로부터 상속을 받아서 파생 클래스를 만드는 방법</a:t>
            </a:r>
          </a:p>
        </p:txBody>
      </p:sp>
    </p:spTree>
    <p:extLst>
      <p:ext uri="{BB962C8B-B14F-4D97-AF65-F5344CB8AC3E}">
        <p14:creationId xmlns:p14="http://schemas.microsoft.com/office/powerpoint/2010/main" val="3418689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52BE4-3E17-4E49-9ADB-ECD6704C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상속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26F013-C5D1-4276-B045-B83A638BD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18" y="1764527"/>
            <a:ext cx="6491335" cy="4229131"/>
          </a:xfrm>
          <a:prstGeom prst="rect">
            <a:avLst/>
          </a:prstGeom>
        </p:spPr>
      </p:pic>
      <p:pic>
        <p:nvPicPr>
          <p:cNvPr id="5122" name="Picture 2" descr="https://dojang.io/pluginfile.php/13909/mod_page/content/2/036005.png">
            <a:extLst>
              <a:ext uri="{FF2B5EF4-FFF2-40B4-BE49-F238E27FC236}">
                <a16:creationId xmlns:a16="http://schemas.microsoft.com/office/drawing/2014/main" id="{890CBD84-9A94-4E5F-80DD-6B88E7DA5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17063" r="11331" b="14612"/>
          <a:stretch/>
        </p:blipFill>
        <p:spPr bwMode="auto">
          <a:xfrm>
            <a:off x="7194360" y="2267046"/>
            <a:ext cx="4739970" cy="322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F61B72A-F94C-4694-8ED6-C6A617E3AA42}"/>
              </a:ext>
            </a:extLst>
          </p:cNvPr>
          <p:cNvSpPr/>
          <p:nvPr/>
        </p:nvSpPr>
        <p:spPr>
          <a:xfrm>
            <a:off x="6240849" y="3636776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0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52BE4-3E17-4E49-9ADB-ECD6704C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다이아몬드 상속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157418-C3F4-45E8-A160-39EFD0BF9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99" y="1369412"/>
            <a:ext cx="3935554" cy="4933868"/>
          </a:xfrm>
          <a:prstGeom prst="rect">
            <a:avLst/>
          </a:prstGeom>
        </p:spPr>
      </p:pic>
      <p:pic>
        <p:nvPicPr>
          <p:cNvPr id="6146" name="Picture 2" descr="https://dojang.io/pluginfile.php/13909/mod_page/content/2/068006.png">
            <a:extLst>
              <a:ext uri="{FF2B5EF4-FFF2-40B4-BE49-F238E27FC236}">
                <a16:creationId xmlns:a16="http://schemas.microsoft.com/office/drawing/2014/main" id="{70A45563-BBDC-419F-924E-BA2466A587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t="5324" r="14024" b="12470"/>
          <a:stretch/>
        </p:blipFill>
        <p:spPr bwMode="auto">
          <a:xfrm>
            <a:off x="6414619" y="1703607"/>
            <a:ext cx="4617010" cy="426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E9F2A06-9618-4C97-B6BA-EC5E2E144769}"/>
              </a:ext>
            </a:extLst>
          </p:cNvPr>
          <p:cNvSpPr/>
          <p:nvPr/>
        </p:nvSpPr>
        <p:spPr>
          <a:xfrm>
            <a:off x="5192632" y="3594030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3CE124-18E1-41FF-9EF7-73DDE80A98C6}"/>
              </a:ext>
            </a:extLst>
          </p:cNvPr>
          <p:cNvSpPr/>
          <p:nvPr/>
        </p:nvSpPr>
        <p:spPr>
          <a:xfrm>
            <a:off x="6348916" y="1321356"/>
            <a:ext cx="474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클래스 간의 관계가 다이아몬드 같이 생겼다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9656FB-4368-404D-903D-19A1910D137F}"/>
              </a:ext>
            </a:extLst>
          </p:cNvPr>
          <p:cNvSpPr/>
          <p:nvPr/>
        </p:nvSpPr>
        <p:spPr>
          <a:xfrm>
            <a:off x="2390860" y="6416120"/>
            <a:ext cx="7916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객체지향 프로그래밍에서는 이런 상속 관계를 다이아몬드 상속이라 부른다</a:t>
            </a:r>
          </a:p>
        </p:txBody>
      </p:sp>
    </p:spTree>
    <p:extLst>
      <p:ext uri="{BB962C8B-B14F-4D97-AF65-F5344CB8AC3E}">
        <p14:creationId xmlns:p14="http://schemas.microsoft.com/office/powerpoint/2010/main" val="246224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52BE4-3E17-4E49-9ADB-ECD6704C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클래스를 만드는 이유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AB0FD6-6ECE-48E4-9C9C-18B150DC075E}"/>
              </a:ext>
            </a:extLst>
          </p:cNvPr>
          <p:cNvSpPr/>
          <p:nvPr/>
        </p:nvSpPr>
        <p:spPr>
          <a:xfrm>
            <a:off x="1351859" y="4663029"/>
            <a:ext cx="94882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여기서는 클래스 </a:t>
            </a:r>
            <a:r>
              <a:rPr lang="ko-KR" altLang="en-US" dirty="0" err="1"/>
              <a:t>A를</a:t>
            </a:r>
            <a:r>
              <a:rPr lang="ko-KR" altLang="en-US" dirty="0"/>
              <a:t> 상속받아서 </a:t>
            </a:r>
            <a:r>
              <a:rPr lang="ko-KR" altLang="en-US" dirty="0" err="1"/>
              <a:t>B</a:t>
            </a:r>
            <a:r>
              <a:rPr lang="ko-KR" altLang="en-US" dirty="0"/>
              <a:t>, </a:t>
            </a:r>
            <a:r>
              <a:rPr lang="ko-KR" altLang="en-US" dirty="0" err="1"/>
              <a:t>C를</a:t>
            </a:r>
            <a:r>
              <a:rPr lang="ko-KR" altLang="en-US" dirty="0"/>
              <a:t> 만들고, 클래스 </a:t>
            </a:r>
            <a:r>
              <a:rPr lang="ko-KR" altLang="en-US" dirty="0" err="1"/>
              <a:t>B와</a:t>
            </a:r>
            <a:r>
              <a:rPr lang="ko-KR" altLang="en-US" dirty="0"/>
              <a:t> </a:t>
            </a:r>
            <a:r>
              <a:rPr lang="ko-KR" altLang="en-US" dirty="0" err="1"/>
              <a:t>C를</a:t>
            </a:r>
            <a:r>
              <a:rPr lang="ko-KR" altLang="en-US" dirty="0"/>
              <a:t> 상속받아서 </a:t>
            </a:r>
            <a:r>
              <a:rPr lang="ko-KR" altLang="en-US" dirty="0" err="1"/>
              <a:t>D를</a:t>
            </a:r>
            <a:r>
              <a:rPr lang="ko-KR" altLang="en-US" dirty="0"/>
              <a:t> 만들었다.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A</a:t>
            </a:r>
            <a:r>
              <a:rPr lang="ko-KR" altLang="en-US" dirty="0"/>
              <a:t>, </a:t>
            </a:r>
            <a:r>
              <a:rPr lang="ko-KR" altLang="en-US" dirty="0" err="1"/>
              <a:t>B</a:t>
            </a:r>
            <a:r>
              <a:rPr lang="ko-KR" altLang="en-US" dirty="0"/>
              <a:t>, C 모두 </a:t>
            </a:r>
            <a:r>
              <a:rPr lang="ko-KR" altLang="en-US" dirty="0" err="1"/>
              <a:t>greeting이라는</a:t>
            </a:r>
            <a:r>
              <a:rPr lang="ko-KR" altLang="en-US" dirty="0"/>
              <a:t> 같은 메서드를 가지고 있다면</a:t>
            </a:r>
          </a:p>
          <a:p>
            <a:r>
              <a:rPr lang="ko-KR" altLang="en-US" dirty="0" err="1"/>
              <a:t>D는</a:t>
            </a:r>
            <a:r>
              <a:rPr lang="ko-KR" altLang="en-US" dirty="0"/>
              <a:t> 어떤 클래스의 메서드를 호출해야 할까? 조금 애매하다.</a:t>
            </a:r>
          </a:p>
          <a:p>
            <a:endParaRPr lang="ko-KR" altLang="en-US" dirty="0"/>
          </a:p>
          <a:p>
            <a:r>
              <a:rPr lang="ko-KR" altLang="en-US" dirty="0"/>
              <a:t>프로그래밍에서는 이렇게 명확하지 않고 애매한 상태를 좋아하지 않는다</a:t>
            </a:r>
          </a:p>
          <a:p>
            <a:endParaRPr lang="ko-KR" altLang="en-US" dirty="0"/>
          </a:p>
          <a:p>
            <a:r>
              <a:rPr lang="ko-KR" altLang="en-US" dirty="0"/>
              <a:t>다이아몬드 상속은 문제가 많다고 해서 </a:t>
            </a:r>
            <a:r>
              <a:rPr lang="ko-KR" altLang="en-US" b="1" dirty="0">
                <a:solidFill>
                  <a:srgbClr val="FF0000"/>
                </a:solidFill>
              </a:rPr>
              <a:t>죽음의 </a:t>
            </a:r>
            <a:r>
              <a:rPr lang="ko-KR" altLang="en-US" b="1" dirty="0" err="1">
                <a:solidFill>
                  <a:srgbClr val="FF0000"/>
                </a:solidFill>
              </a:rPr>
              <a:t>다이아몬드</a:t>
            </a:r>
            <a:r>
              <a:rPr lang="ko-KR" altLang="en-US" dirty="0" err="1"/>
              <a:t>라고도</a:t>
            </a:r>
            <a:r>
              <a:rPr lang="ko-KR" altLang="en-US" dirty="0"/>
              <a:t> 부른다</a:t>
            </a:r>
          </a:p>
        </p:txBody>
      </p:sp>
      <p:pic>
        <p:nvPicPr>
          <p:cNvPr id="4" name="Picture 2" descr="https://dojang.io/pluginfile.php/13909/mod_page/content/2/068006.png">
            <a:extLst>
              <a:ext uri="{FF2B5EF4-FFF2-40B4-BE49-F238E27FC236}">
                <a16:creationId xmlns:a16="http://schemas.microsoft.com/office/drawing/2014/main" id="{2D92C31D-169E-410D-B6C9-32B0AC922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t="5324" r="14024" b="12470"/>
          <a:stretch/>
        </p:blipFill>
        <p:spPr bwMode="auto">
          <a:xfrm>
            <a:off x="4514358" y="1556779"/>
            <a:ext cx="3163284" cy="292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65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52BE4-3E17-4E49-9ADB-ECD6704C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탐색 순서 확인하기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E6E364-988E-4B07-A6D5-E04D60D2714A}"/>
              </a:ext>
            </a:extLst>
          </p:cNvPr>
          <p:cNvSpPr/>
          <p:nvPr/>
        </p:nvSpPr>
        <p:spPr>
          <a:xfrm>
            <a:off x="1740361" y="1516459"/>
            <a:ext cx="8711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많은 프로그래밍 언어들이 다이아몬드 상속에 대한 해결책을 제시하고 있는데</a:t>
            </a:r>
          </a:p>
          <a:p>
            <a:pPr algn="ctr"/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ko-KR" altLang="en-US" b="1" dirty="0"/>
              <a:t>메서드 탐색 순서(</a:t>
            </a:r>
            <a:r>
              <a:rPr lang="ko-KR" altLang="en-US" b="1" dirty="0" err="1"/>
              <a:t>Method</a:t>
            </a:r>
            <a:r>
              <a:rPr lang="ko-KR" altLang="en-US" b="1" dirty="0"/>
              <a:t> </a:t>
            </a:r>
            <a:r>
              <a:rPr lang="ko-KR" altLang="en-US" b="1" dirty="0" err="1"/>
              <a:t>Resolution</a:t>
            </a:r>
            <a:r>
              <a:rPr lang="ko-KR" altLang="en-US" b="1" dirty="0"/>
              <a:t> </a:t>
            </a:r>
            <a:r>
              <a:rPr lang="ko-KR" altLang="en-US" b="1" dirty="0" err="1"/>
              <a:t>Order</a:t>
            </a:r>
            <a:r>
              <a:rPr lang="ko-KR" altLang="en-US" b="1" dirty="0"/>
              <a:t>, MRO)</a:t>
            </a:r>
            <a:r>
              <a:rPr lang="ko-KR" altLang="en-US" dirty="0" err="1"/>
              <a:t>를</a:t>
            </a:r>
            <a:r>
              <a:rPr lang="ko-KR" altLang="en-US" dirty="0"/>
              <a:t> 따른다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C37B9B-B486-4C3F-99D2-3A486C7BB51F}"/>
              </a:ext>
            </a:extLst>
          </p:cNvPr>
          <p:cNvSpPr/>
          <p:nvPr/>
        </p:nvSpPr>
        <p:spPr>
          <a:xfrm>
            <a:off x="2218881" y="2252641"/>
            <a:ext cx="7754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클래스 </a:t>
            </a:r>
            <a:r>
              <a:rPr lang="ko-KR" altLang="en-US" dirty="0" err="1"/>
              <a:t>D에</a:t>
            </a:r>
            <a:r>
              <a:rPr lang="ko-KR" altLang="en-US" dirty="0"/>
              <a:t> 메서드 </a:t>
            </a:r>
            <a:r>
              <a:rPr lang="ko-KR" altLang="en-US" dirty="0" err="1"/>
              <a:t>mro를</a:t>
            </a:r>
            <a:r>
              <a:rPr lang="ko-KR" altLang="en-US" dirty="0"/>
              <a:t> 사용해보면 메서드 탐색 순서가 나온다</a:t>
            </a:r>
          </a:p>
          <a:p>
            <a:pPr algn="ctr"/>
            <a:r>
              <a:rPr lang="ko-KR" altLang="en-US" dirty="0"/>
              <a:t>(클래스.__</a:t>
            </a:r>
            <a:r>
              <a:rPr lang="ko-KR" altLang="en-US" dirty="0" err="1"/>
              <a:t>mro</a:t>
            </a:r>
            <a:r>
              <a:rPr lang="ko-KR" altLang="en-US" dirty="0"/>
              <a:t>__ 형식도 같은 내용)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79C599-DD81-43DF-B8FE-0D5744241F68}"/>
              </a:ext>
            </a:extLst>
          </p:cNvPr>
          <p:cNvSpPr/>
          <p:nvPr/>
        </p:nvSpPr>
        <p:spPr>
          <a:xfrm>
            <a:off x="5351277" y="3034614"/>
            <a:ext cx="14894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dirty="0" err="1"/>
              <a:t>클래스.mro</a:t>
            </a:r>
            <a:r>
              <a:rPr lang="ko-KR" altLang="en-US" dirty="0"/>
              <a:t>()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E5174E8-428C-4818-B6BC-D7D51CC30E4A}"/>
              </a:ext>
            </a:extLst>
          </p:cNvPr>
          <p:cNvGrpSpPr/>
          <p:nvPr/>
        </p:nvGrpSpPr>
        <p:grpSpPr>
          <a:xfrm>
            <a:off x="3479734" y="3539588"/>
            <a:ext cx="5232531" cy="2772158"/>
            <a:chOff x="1951820" y="1909588"/>
            <a:chExt cx="7672444" cy="406480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AE6732A-80F5-462F-A62E-1C3247AA4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1820" y="1909588"/>
              <a:ext cx="7672444" cy="3929091"/>
            </a:xfrm>
            <a:prstGeom prst="rect">
              <a:avLst/>
            </a:prstGeom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91065FF-8D0C-4803-A365-57E1FADE71F8}"/>
                </a:ext>
              </a:extLst>
            </p:cNvPr>
            <p:cNvCxnSpPr/>
            <p:nvPr/>
          </p:nvCxnSpPr>
          <p:spPr>
            <a:xfrm>
              <a:off x="2078326" y="5974396"/>
              <a:ext cx="741943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0332FDE-9A68-400A-AB1A-B362D2DCD543}"/>
              </a:ext>
            </a:extLst>
          </p:cNvPr>
          <p:cNvSpPr txBox="1"/>
          <p:nvPr/>
        </p:nvSpPr>
        <p:spPr>
          <a:xfrm>
            <a:off x="4831245" y="628892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그래서 </a:t>
            </a:r>
            <a:r>
              <a:rPr lang="en-US" altLang="ko-KR" sz="1050" b="1" dirty="0">
                <a:solidFill>
                  <a:schemeClr val="bg1"/>
                </a:solidFill>
              </a:rPr>
              <a:t>B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3A467A-2334-4F71-A119-2F714F5B17A7}"/>
              </a:ext>
            </a:extLst>
          </p:cNvPr>
          <p:cNvSpPr/>
          <p:nvPr/>
        </p:nvSpPr>
        <p:spPr>
          <a:xfrm>
            <a:off x="546429" y="6420583"/>
            <a:ext cx="11099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ko-KR" altLang="en-US" b="1" dirty="0"/>
              <a:t>다중 상속</a:t>
            </a:r>
            <a:r>
              <a:rPr lang="ko-KR" altLang="en-US" dirty="0"/>
              <a:t>을 한다면 </a:t>
            </a:r>
            <a:r>
              <a:rPr lang="ko-KR" altLang="en-US" b="1" dirty="0" err="1"/>
              <a:t>class</a:t>
            </a:r>
            <a:r>
              <a:rPr lang="ko-KR" altLang="en-US" b="1" dirty="0"/>
              <a:t> </a:t>
            </a:r>
            <a:r>
              <a:rPr lang="ko-KR" altLang="en-US" b="1" dirty="0" err="1"/>
              <a:t>D</a:t>
            </a:r>
            <a:r>
              <a:rPr lang="ko-KR" altLang="en-US" b="1" dirty="0"/>
              <a:t>(</a:t>
            </a:r>
            <a:r>
              <a:rPr lang="ko-KR" altLang="en-US" b="1" dirty="0" err="1"/>
              <a:t>B</a:t>
            </a:r>
            <a:r>
              <a:rPr lang="ko-KR" altLang="en-US" b="1" dirty="0"/>
              <a:t>, C):의 클래스 목록 중 왼쪽에서 오른쪽 순서</a:t>
            </a:r>
            <a:r>
              <a:rPr lang="ko-KR" altLang="en-US" dirty="0"/>
              <a:t>로 메서드를 찾는다</a:t>
            </a:r>
          </a:p>
        </p:txBody>
      </p:sp>
    </p:spTree>
    <p:extLst>
      <p:ext uri="{BB962C8B-B14F-4D97-AF65-F5344CB8AC3E}">
        <p14:creationId xmlns:p14="http://schemas.microsoft.com/office/powerpoint/2010/main" val="3786833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52BE4-3E17-4E49-9ADB-ECD6704C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29D6D4-E41F-4CB6-A4B3-9743D5413647}"/>
              </a:ext>
            </a:extLst>
          </p:cNvPr>
          <p:cNvSpPr/>
          <p:nvPr/>
        </p:nvSpPr>
        <p:spPr>
          <a:xfrm>
            <a:off x="451673" y="1506022"/>
            <a:ext cx="11288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추상 클래스는 메서드의 목록만 가진 클래스이며 상속받는 클래스에서 </a:t>
            </a:r>
            <a:r>
              <a:rPr lang="ko-KR" altLang="en-US" b="1" dirty="0"/>
              <a:t>메서드 구현</a:t>
            </a:r>
            <a:r>
              <a:rPr lang="ko-KR" altLang="en-US" dirty="0"/>
              <a:t>을 </a:t>
            </a:r>
            <a:r>
              <a:rPr lang="ko-KR" altLang="en-US" b="1" dirty="0"/>
              <a:t>강제하기 위해 사용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2FAFA1-093A-4E00-A2F4-1E982405AAEC}"/>
              </a:ext>
            </a:extLst>
          </p:cNvPr>
          <p:cNvSpPr/>
          <p:nvPr/>
        </p:nvSpPr>
        <p:spPr>
          <a:xfrm>
            <a:off x="3692344" y="2367062"/>
            <a:ext cx="480731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abc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*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추상클래스이름</a:t>
            </a:r>
            <a:r>
              <a:rPr lang="ko-KR" altLang="en-US" dirty="0"/>
              <a:t>(</a:t>
            </a:r>
            <a:r>
              <a:rPr lang="ko-KR" altLang="en-US" dirty="0" err="1"/>
              <a:t>metaclass</a:t>
            </a:r>
            <a:r>
              <a:rPr lang="ko-KR" altLang="en-US" dirty="0"/>
              <a:t>=</a:t>
            </a:r>
            <a:r>
              <a:rPr lang="ko-KR" altLang="en-US" dirty="0" err="1"/>
              <a:t>ABCMeta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@</a:t>
            </a:r>
            <a:r>
              <a:rPr lang="ko-KR" altLang="en-US" dirty="0" err="1"/>
              <a:t>abstractmethod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메서드이름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FA7174-6B5B-43EE-82D5-1C7950BFEF51}"/>
              </a:ext>
            </a:extLst>
          </p:cNvPr>
          <p:cNvSpPr/>
          <p:nvPr/>
        </p:nvSpPr>
        <p:spPr>
          <a:xfrm>
            <a:off x="2043581" y="4613096"/>
            <a:ext cx="8104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1. </a:t>
            </a:r>
            <a:r>
              <a:rPr lang="ko-KR" altLang="en-US" dirty="0" err="1"/>
              <a:t>import로</a:t>
            </a:r>
            <a:r>
              <a:rPr lang="ko-KR" altLang="en-US" dirty="0"/>
              <a:t> </a:t>
            </a:r>
            <a:r>
              <a:rPr lang="ko-KR" altLang="en-US" dirty="0" err="1"/>
              <a:t>abc</a:t>
            </a:r>
            <a:r>
              <a:rPr lang="ko-KR" altLang="en-US" dirty="0"/>
              <a:t> 모듈을 가져와야 한다</a:t>
            </a:r>
          </a:p>
          <a:p>
            <a:r>
              <a:rPr lang="ko-KR" altLang="en-US" dirty="0"/>
              <a:t>(</a:t>
            </a:r>
            <a:r>
              <a:rPr lang="ko-KR" altLang="en-US" dirty="0" err="1"/>
              <a:t>abc는</a:t>
            </a:r>
            <a:r>
              <a:rPr lang="ko-KR" altLang="en-US" dirty="0"/>
              <a:t> </a:t>
            </a:r>
            <a:r>
              <a:rPr lang="ko-KR" altLang="en-US" dirty="0" err="1"/>
              <a:t>abstract</a:t>
            </a:r>
            <a:r>
              <a:rPr lang="ko-KR" altLang="en-US" dirty="0"/>
              <a:t> </a:t>
            </a:r>
            <a:r>
              <a:rPr lang="ko-KR" altLang="en-US" dirty="0" err="1"/>
              <a:t>base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 약자)</a:t>
            </a:r>
          </a:p>
          <a:p>
            <a:r>
              <a:rPr lang="ko-KR" altLang="en-US" dirty="0"/>
              <a:t>2. 클래스의 ( )(괄호) 안에 </a:t>
            </a:r>
            <a:r>
              <a:rPr lang="ko-KR" altLang="en-US" dirty="0" err="1"/>
              <a:t>metaclass</a:t>
            </a:r>
            <a:r>
              <a:rPr lang="ko-KR" altLang="en-US" dirty="0"/>
              <a:t>=</a:t>
            </a:r>
            <a:r>
              <a:rPr lang="ko-KR" altLang="en-US" dirty="0" err="1"/>
              <a:t>ABCMeta를</a:t>
            </a:r>
            <a:r>
              <a:rPr lang="ko-KR" altLang="en-US" dirty="0"/>
              <a:t> 지정</a:t>
            </a:r>
          </a:p>
          <a:p>
            <a:r>
              <a:rPr lang="ko-KR" altLang="en-US" dirty="0"/>
              <a:t>3. 메서드를 만들 때 위에 @</a:t>
            </a:r>
            <a:r>
              <a:rPr lang="ko-KR" altLang="en-US" dirty="0" err="1"/>
              <a:t>abstractmethod를</a:t>
            </a:r>
            <a:r>
              <a:rPr lang="ko-KR" altLang="en-US" dirty="0"/>
              <a:t> 붙여서 추상 메서드로 지정</a:t>
            </a:r>
          </a:p>
        </p:txBody>
      </p:sp>
    </p:spTree>
    <p:extLst>
      <p:ext uri="{BB962C8B-B14F-4D97-AF65-F5344CB8AC3E}">
        <p14:creationId xmlns:p14="http://schemas.microsoft.com/office/powerpoint/2010/main" val="11613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8EE47-B180-4E2D-A39F-FBE6AC1F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132312-877E-4085-B649-8B0457AB32D3}"/>
              </a:ext>
            </a:extLst>
          </p:cNvPr>
          <p:cNvSpPr/>
          <p:nvPr/>
        </p:nvSpPr>
        <p:spPr>
          <a:xfrm>
            <a:off x="1536634" y="1490705"/>
            <a:ext cx="9118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상속은 무언가를 물려받는다는 뜻</a:t>
            </a:r>
          </a:p>
          <a:p>
            <a:pPr algn="ctr"/>
            <a:r>
              <a:rPr lang="ko-KR" altLang="en-US" dirty="0"/>
              <a:t>클래스 상속은 물려받은 기능을 유지한채로 </a:t>
            </a:r>
            <a:r>
              <a:rPr lang="ko-KR" altLang="en-US" b="1" dirty="0"/>
              <a:t>다른 기능을 추가할 때 사용하는 기능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89A45A-5A6F-4FE9-AB6D-3BBEBFC54DC8}"/>
              </a:ext>
            </a:extLst>
          </p:cNvPr>
          <p:cNvSpPr/>
          <p:nvPr/>
        </p:nvSpPr>
        <p:spPr>
          <a:xfrm>
            <a:off x="2578955" y="2294500"/>
            <a:ext cx="7034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기능을 물려주는 클래스를 </a:t>
            </a:r>
            <a:r>
              <a:rPr lang="ko-KR" altLang="en-US" b="1" dirty="0"/>
              <a:t>기반 클래스(</a:t>
            </a:r>
            <a:r>
              <a:rPr lang="ko-KR" altLang="en-US" b="1" dirty="0" err="1"/>
              <a:t>base</a:t>
            </a:r>
            <a:r>
              <a:rPr lang="ko-KR" altLang="en-US" b="1" dirty="0"/>
              <a:t> </a:t>
            </a:r>
            <a:r>
              <a:rPr lang="ko-KR" altLang="en-US" b="1" dirty="0" err="1"/>
              <a:t>class</a:t>
            </a:r>
            <a:r>
              <a:rPr lang="ko-KR" altLang="en-US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상속을 받아 새롭게 만드는 클래스를 </a:t>
            </a:r>
            <a:r>
              <a:rPr lang="ko-KR" altLang="en-US" b="1" dirty="0"/>
              <a:t>파생 클래스(</a:t>
            </a:r>
            <a:r>
              <a:rPr lang="ko-KR" altLang="en-US" b="1" dirty="0" err="1"/>
              <a:t>derived</a:t>
            </a:r>
            <a:r>
              <a:rPr lang="ko-KR" altLang="en-US" b="1" dirty="0"/>
              <a:t> </a:t>
            </a:r>
            <a:r>
              <a:rPr lang="ko-KR" altLang="en-US" b="1" dirty="0" err="1"/>
              <a:t>class</a:t>
            </a:r>
            <a:r>
              <a:rPr lang="ko-KR" altLang="en-US" b="1" dirty="0"/>
              <a:t>)</a:t>
            </a:r>
          </a:p>
        </p:txBody>
      </p:sp>
      <p:pic>
        <p:nvPicPr>
          <p:cNvPr id="1026" name="Picture 2" descr="https://dojang.io/pluginfile.php/13905/mod_page/content/2/036001.png">
            <a:extLst>
              <a:ext uri="{FF2B5EF4-FFF2-40B4-BE49-F238E27FC236}">
                <a16:creationId xmlns:a16="http://schemas.microsoft.com/office/drawing/2014/main" id="{FCFFCF39-EDD6-46A6-BAAD-9E60865F5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9" t="9810" r="29414" b="15372"/>
          <a:stretch/>
        </p:blipFill>
        <p:spPr bwMode="auto">
          <a:xfrm>
            <a:off x="4772568" y="3098296"/>
            <a:ext cx="2646864" cy="35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67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52BE4-3E17-4E49-9ADB-ECD6704C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40966B-1DEC-40FA-BB8F-86B02660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89" y="1606514"/>
            <a:ext cx="3271861" cy="488636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53B1CA-DCF5-4592-9955-CCC635E52C22}"/>
              </a:ext>
            </a:extLst>
          </p:cNvPr>
          <p:cNvSpPr/>
          <p:nvPr/>
        </p:nvSpPr>
        <p:spPr>
          <a:xfrm>
            <a:off x="5431126" y="2816302"/>
            <a:ext cx="5356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추상 클래스를 상속받았다면 @</a:t>
            </a:r>
            <a:r>
              <a:rPr lang="ko-KR" altLang="en-US" b="1" dirty="0" err="1"/>
              <a:t>abstractmethod가</a:t>
            </a:r>
            <a:r>
              <a:rPr lang="ko-KR" altLang="en-US" b="1" dirty="0"/>
              <a:t> 붙은 추상 메서드를 모두 구현해야 한다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9071B94-8D92-4F61-B75D-5B57E5F9D56D}"/>
              </a:ext>
            </a:extLst>
          </p:cNvPr>
          <p:cNvCxnSpPr>
            <a:cxnSpLocks/>
          </p:cNvCxnSpPr>
          <p:nvPr/>
        </p:nvCxnSpPr>
        <p:spPr>
          <a:xfrm flipH="1" flipV="1">
            <a:off x="2916919" y="2747938"/>
            <a:ext cx="409033" cy="135975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FA0DFAE-8652-48D2-99DA-73113DAE043F}"/>
              </a:ext>
            </a:extLst>
          </p:cNvPr>
          <p:cNvCxnSpPr/>
          <p:nvPr/>
        </p:nvCxnSpPr>
        <p:spPr>
          <a:xfrm flipH="1" flipV="1">
            <a:off x="3468087" y="3496514"/>
            <a:ext cx="341123" cy="11323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92089D-5D38-4108-84D3-3CCE5BCDEB2C}"/>
              </a:ext>
            </a:extLst>
          </p:cNvPr>
          <p:cNvSpPr/>
          <p:nvPr/>
        </p:nvSpPr>
        <p:spPr>
          <a:xfrm>
            <a:off x="5431126" y="39149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추상 클래스의 추상 메서드를 모두 구현했는지 확인하는 시점은 파생 클래스가 인스턴스를 만들 때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james</a:t>
            </a:r>
            <a:r>
              <a:rPr lang="ko-KR" altLang="en-US" dirty="0"/>
              <a:t> = </a:t>
            </a:r>
            <a:r>
              <a:rPr lang="ko-KR" altLang="en-US" dirty="0" err="1"/>
              <a:t>Student</a:t>
            </a:r>
            <a:r>
              <a:rPr lang="ko-KR" altLang="en-US" dirty="0"/>
              <a:t>()에서 확인</a:t>
            </a:r>
          </a:p>
        </p:txBody>
      </p:sp>
    </p:spTree>
    <p:extLst>
      <p:ext uri="{BB962C8B-B14F-4D97-AF65-F5344CB8AC3E}">
        <p14:creationId xmlns:p14="http://schemas.microsoft.com/office/powerpoint/2010/main" val="2776844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52BE4-3E17-4E49-9ADB-ECD6704C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메서드를 빈 메서드로 만드는 이유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DB3C10-D3DB-4870-9519-9F5FC751D80A}"/>
              </a:ext>
            </a:extLst>
          </p:cNvPr>
          <p:cNvSpPr/>
          <p:nvPr/>
        </p:nvSpPr>
        <p:spPr>
          <a:xfrm>
            <a:off x="1219200" y="1382697"/>
            <a:ext cx="97536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추상 클래스는 인스턴스로 만들 수가 없다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sz="1050" dirty="0"/>
          </a:p>
          <a:p>
            <a:r>
              <a:rPr lang="ko-KR" altLang="en-US" dirty="0"/>
              <a:t>추상 메서드를 만들 때 </a:t>
            </a:r>
            <a:r>
              <a:rPr lang="ko-KR" altLang="en-US" dirty="0" err="1"/>
              <a:t>pass만</a:t>
            </a:r>
            <a:r>
              <a:rPr lang="ko-KR" altLang="en-US" dirty="0"/>
              <a:t> 넣어서 빈 메서드로 만든 것</a:t>
            </a:r>
          </a:p>
          <a:p>
            <a:r>
              <a:rPr lang="ko-KR" altLang="en-US" b="1" dirty="0"/>
              <a:t>이유</a:t>
            </a:r>
            <a:r>
              <a:rPr lang="ko-KR" altLang="en-US" dirty="0"/>
              <a:t> : </a:t>
            </a:r>
            <a:r>
              <a:rPr lang="ko-KR" altLang="en-US" b="1" dirty="0">
                <a:solidFill>
                  <a:srgbClr val="FF0000"/>
                </a:solidFill>
              </a:rPr>
              <a:t>추상 클래스는 인스턴스를 만들 수 없으니</a:t>
            </a:r>
            <a:r>
              <a:rPr lang="ko-KR" altLang="en-US" dirty="0"/>
              <a:t> 추상 메서드도 호출할 일이 없기 때문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8538D5-9F76-4670-B338-1C3327C43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569" y="2475304"/>
            <a:ext cx="5176862" cy="35837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4F2E-4C07-4D0D-B957-EDBFFEAC4DBF}"/>
              </a:ext>
            </a:extLst>
          </p:cNvPr>
          <p:cNvSpPr/>
          <p:nvPr/>
        </p:nvSpPr>
        <p:spPr>
          <a:xfrm>
            <a:off x="1318694" y="6135864"/>
            <a:ext cx="955461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dirty="0"/>
              <a:t>추상 클래스는 인스턴스로 만들 때는 사용하지 않으며 오로지 상속에만 사용</a:t>
            </a:r>
          </a:p>
          <a:p>
            <a:pPr algn="ctr"/>
            <a:r>
              <a:rPr lang="ko-KR" altLang="en-US" dirty="0"/>
              <a:t>파생 클래스에서 반드시 구현해야 할 메서드를 정해 줄 때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4BD76-C807-4206-A0F5-8538A7206F47}"/>
              </a:ext>
            </a:extLst>
          </p:cNvPr>
          <p:cNvSpPr txBox="1"/>
          <p:nvPr/>
        </p:nvSpPr>
        <p:spPr>
          <a:xfrm>
            <a:off x="9025554" y="5296888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추상 클래스는 도면이라고</a:t>
            </a:r>
            <a:endParaRPr lang="en-US" altLang="ko-KR" b="1" dirty="0"/>
          </a:p>
          <a:p>
            <a:pPr algn="ctr"/>
            <a:r>
              <a:rPr lang="ko-KR" altLang="en-US" b="1" dirty="0"/>
              <a:t>생각하면 됨</a:t>
            </a:r>
            <a:r>
              <a:rPr lang="en-US" altLang="ko-KR" b="1" dirty="0"/>
              <a:t>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56214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7DA795-CBCA-459A-AD31-59E4C8BF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047" y="929472"/>
            <a:ext cx="4020836" cy="49990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DA9C78-7B5C-44C4-8EE7-30356027D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" y="0"/>
            <a:ext cx="6623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3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8EE47-B180-4E2D-A39F-FBE6AC1F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811132-129E-479F-BFD7-DB00BC200DBE}"/>
              </a:ext>
            </a:extLst>
          </p:cNvPr>
          <p:cNvSpPr/>
          <p:nvPr/>
        </p:nvSpPr>
        <p:spPr>
          <a:xfrm>
            <a:off x="838200" y="1454867"/>
            <a:ext cx="857862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기반 클래스</a:t>
            </a:r>
            <a:r>
              <a:rPr lang="ko-KR" altLang="en-US" dirty="0"/>
              <a:t>는 </a:t>
            </a:r>
            <a:r>
              <a:rPr lang="ko-KR" altLang="en-US" b="1" dirty="0"/>
              <a:t>부모 클래스(</a:t>
            </a:r>
            <a:r>
              <a:rPr lang="ko-KR" altLang="en-US" b="1" dirty="0" err="1"/>
              <a:t>parent</a:t>
            </a:r>
            <a:r>
              <a:rPr lang="ko-KR" altLang="en-US" b="1" dirty="0"/>
              <a:t> </a:t>
            </a:r>
            <a:r>
              <a:rPr lang="ko-KR" altLang="en-US" b="1" dirty="0" err="1"/>
              <a:t>class</a:t>
            </a:r>
            <a:r>
              <a:rPr lang="ko-KR" altLang="en-US" b="1" dirty="0"/>
              <a:t>)</a:t>
            </a:r>
            <a:r>
              <a:rPr lang="ko-KR" altLang="en-US" dirty="0"/>
              <a:t>, </a:t>
            </a:r>
            <a:r>
              <a:rPr lang="ko-KR" altLang="en-US" b="1" dirty="0"/>
              <a:t>슈퍼 클래스(</a:t>
            </a:r>
            <a:r>
              <a:rPr lang="ko-KR" altLang="en-US" b="1" dirty="0" err="1"/>
              <a:t>superclass</a:t>
            </a:r>
            <a:r>
              <a:rPr lang="ko-KR" altLang="en-US" b="1" dirty="0"/>
              <a:t>)</a:t>
            </a:r>
            <a:r>
              <a:rPr lang="ko-KR" altLang="en-US" dirty="0" err="1"/>
              <a:t>라고</a:t>
            </a:r>
            <a:r>
              <a:rPr lang="ko-KR" altLang="en-US" dirty="0"/>
              <a:t> 부르고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파생 클래스</a:t>
            </a:r>
            <a:r>
              <a:rPr lang="ko-KR" altLang="en-US" dirty="0"/>
              <a:t>는 </a:t>
            </a:r>
            <a:r>
              <a:rPr lang="ko-KR" altLang="en-US" b="1" dirty="0"/>
              <a:t>자식 클래스(</a:t>
            </a:r>
            <a:r>
              <a:rPr lang="ko-KR" altLang="en-US" b="1" dirty="0" err="1"/>
              <a:t>child</a:t>
            </a:r>
            <a:r>
              <a:rPr lang="ko-KR" altLang="en-US" b="1" dirty="0"/>
              <a:t> </a:t>
            </a:r>
            <a:r>
              <a:rPr lang="ko-KR" altLang="en-US" b="1" dirty="0" err="1"/>
              <a:t>class</a:t>
            </a:r>
            <a:r>
              <a:rPr lang="ko-KR" altLang="en-US" b="1" dirty="0"/>
              <a:t>)</a:t>
            </a:r>
            <a:r>
              <a:rPr lang="ko-KR" altLang="en-US" dirty="0"/>
              <a:t>, </a:t>
            </a:r>
            <a:r>
              <a:rPr lang="ko-KR" altLang="en-US" b="1" dirty="0"/>
              <a:t>서브 클래스(</a:t>
            </a:r>
            <a:r>
              <a:rPr lang="ko-KR" altLang="en-US" b="1" dirty="0" err="1"/>
              <a:t>subclass</a:t>
            </a:r>
            <a:r>
              <a:rPr lang="ko-KR" altLang="en-US" b="1" dirty="0"/>
              <a:t>)</a:t>
            </a:r>
            <a:r>
              <a:rPr lang="ko-KR" altLang="en-US" dirty="0"/>
              <a:t>라고도 부른다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BF4958-CC8B-433C-BC7B-A74D496C4AC2}"/>
              </a:ext>
            </a:extLst>
          </p:cNvPr>
          <p:cNvSpPr/>
          <p:nvPr/>
        </p:nvSpPr>
        <p:spPr>
          <a:xfrm>
            <a:off x="3334667" y="2500495"/>
            <a:ext cx="5522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클래스 상속은 생물 분류를 떠올리면 이해하기 쉽다</a:t>
            </a:r>
          </a:p>
        </p:txBody>
      </p:sp>
      <p:pic>
        <p:nvPicPr>
          <p:cNvPr id="2050" name="Picture 2" descr="https://dojang.io/pluginfile.php/13905/mod_page/content/2/036002.png">
            <a:extLst>
              <a:ext uri="{FF2B5EF4-FFF2-40B4-BE49-F238E27FC236}">
                <a16:creationId xmlns:a16="http://schemas.microsoft.com/office/drawing/2014/main" id="{B76418CB-1D4F-4254-B66B-0CD48C48FD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" t="3730" r="2936" b="17789"/>
          <a:stretch/>
        </p:blipFill>
        <p:spPr bwMode="auto">
          <a:xfrm>
            <a:off x="3232775" y="2946171"/>
            <a:ext cx="5726450" cy="359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9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52BE4-3E17-4E49-9ADB-ECD6704C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클래스를 만드는 이유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0FEC64-956B-4953-856A-35EB2A987C4A}"/>
              </a:ext>
            </a:extLst>
          </p:cNvPr>
          <p:cNvSpPr/>
          <p:nvPr/>
        </p:nvSpPr>
        <p:spPr>
          <a:xfrm>
            <a:off x="750155" y="2215045"/>
            <a:ext cx="10691690" cy="2427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새로운 기능이 필요할 때마다 계속 클래스를 만든다면 중복되는 부분을 반복해서 만들어야 한다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상속을 사용하면 중복되는 기능을 만들지 않아도 된다.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따라서 상속은 기존 기능을 재사용할 수 있어서 효율적이다</a:t>
            </a:r>
          </a:p>
        </p:txBody>
      </p:sp>
    </p:spTree>
    <p:extLst>
      <p:ext uri="{BB962C8B-B14F-4D97-AF65-F5344CB8AC3E}">
        <p14:creationId xmlns:p14="http://schemas.microsoft.com/office/powerpoint/2010/main" val="181067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52BE4-3E17-4E49-9ADB-ECD6704C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사람 클래스로 학생 클래스 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3E5C7F-CDA9-4BB6-B87F-E880D0FF5D71}"/>
              </a:ext>
            </a:extLst>
          </p:cNvPr>
          <p:cNvSpPr/>
          <p:nvPr/>
        </p:nvSpPr>
        <p:spPr>
          <a:xfrm>
            <a:off x="3967138" y="1690688"/>
            <a:ext cx="425772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err="1"/>
              <a:t>class</a:t>
            </a:r>
            <a:r>
              <a:rPr lang="ko-KR" altLang="en-US" b="1" dirty="0"/>
              <a:t> </a:t>
            </a:r>
            <a:r>
              <a:rPr lang="ko-KR" altLang="en-US" b="1" dirty="0" err="1"/>
              <a:t>기반클래스이름</a:t>
            </a:r>
            <a:r>
              <a:rPr lang="ko-KR" altLang="en-US" b="1" dirty="0"/>
              <a:t>:</a:t>
            </a:r>
          </a:p>
          <a:p>
            <a:r>
              <a:rPr lang="ko-KR" altLang="en-US" b="1" dirty="0"/>
              <a:t>    코드</a:t>
            </a:r>
          </a:p>
          <a:p>
            <a:r>
              <a:rPr lang="ko-KR" altLang="en-US" b="1" dirty="0"/>
              <a:t> </a:t>
            </a:r>
          </a:p>
          <a:p>
            <a:r>
              <a:rPr lang="ko-KR" altLang="en-US" b="1" dirty="0" err="1"/>
              <a:t>class</a:t>
            </a:r>
            <a:r>
              <a:rPr lang="ko-KR" altLang="en-US" b="1" dirty="0"/>
              <a:t> </a:t>
            </a:r>
            <a:r>
              <a:rPr lang="ko-KR" altLang="en-US" b="1" dirty="0" err="1"/>
              <a:t>파생클래스이름</a:t>
            </a:r>
            <a:r>
              <a:rPr lang="ko-KR" altLang="en-US" b="1" dirty="0"/>
              <a:t>(</a:t>
            </a:r>
            <a:r>
              <a:rPr lang="ko-KR" altLang="en-US" b="1" dirty="0" err="1"/>
              <a:t>기반클래스이름</a:t>
            </a:r>
            <a:r>
              <a:rPr lang="ko-KR" altLang="en-US" b="1" dirty="0"/>
              <a:t>):</a:t>
            </a:r>
          </a:p>
          <a:p>
            <a:r>
              <a:rPr lang="ko-KR" altLang="en-US" b="1" dirty="0"/>
              <a:t>    코드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A1BE40-B478-410F-A6BC-DDB7B4E47F67}"/>
              </a:ext>
            </a:extLst>
          </p:cNvPr>
          <p:cNvGrpSpPr/>
          <p:nvPr/>
        </p:nvGrpSpPr>
        <p:grpSpPr>
          <a:xfrm>
            <a:off x="653834" y="3345086"/>
            <a:ext cx="5776955" cy="3100410"/>
            <a:chOff x="3207522" y="3392465"/>
            <a:chExt cx="5776955" cy="310041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775AA4-8D27-4165-8C76-FC07781BD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7522" y="3392465"/>
              <a:ext cx="5776955" cy="3100410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186180D-19EF-46C4-B515-4EE41B3C24F1}"/>
                </a:ext>
              </a:extLst>
            </p:cNvPr>
            <p:cNvCxnSpPr/>
            <p:nvPr/>
          </p:nvCxnSpPr>
          <p:spPr>
            <a:xfrm flipV="1">
              <a:off x="4500933" y="4178761"/>
              <a:ext cx="0" cy="1658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0A653D-D7AE-4AC1-99AE-5C0C49160CCB}"/>
                </a:ext>
              </a:extLst>
            </p:cNvPr>
            <p:cNvSpPr txBox="1"/>
            <p:nvPr/>
          </p:nvSpPr>
          <p:spPr>
            <a:xfrm>
              <a:off x="5331998" y="4308803"/>
              <a:ext cx="2542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상속 받아서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Student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도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Person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의 메서드를 사용할 수 있다 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C4839CE-5092-4639-9D64-80B48FB5744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4965239" y="4869795"/>
              <a:ext cx="180038" cy="4815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52DA155-DF13-42B6-96E9-0822AC0997DC}"/>
                </a:ext>
              </a:extLst>
            </p:cNvPr>
            <p:cNvSpPr/>
            <p:nvPr/>
          </p:nvSpPr>
          <p:spPr>
            <a:xfrm>
              <a:off x="3714454" y="5268461"/>
              <a:ext cx="1250785" cy="1658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 descr="https://dojang.io/pluginfile.php/13905/mod_page/content/2/036003.png">
            <a:extLst>
              <a:ext uri="{FF2B5EF4-FFF2-40B4-BE49-F238E27FC236}">
                <a16:creationId xmlns:a16="http://schemas.microsoft.com/office/drawing/2014/main" id="{A1759F30-C225-4436-9458-EFA6A15B6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9" t="16166" r="29516" b="13298"/>
          <a:stretch/>
        </p:blipFill>
        <p:spPr bwMode="auto">
          <a:xfrm>
            <a:off x="7775591" y="3376898"/>
            <a:ext cx="2385418" cy="303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87348B5-5F57-451A-9884-E621E166FA34}"/>
              </a:ext>
            </a:extLst>
          </p:cNvPr>
          <p:cNvSpPr/>
          <p:nvPr/>
        </p:nvSpPr>
        <p:spPr>
          <a:xfrm>
            <a:off x="6613986" y="4652975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6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52BE4-3E17-4E49-9ADB-ECD6704C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관계와 포함 관계 알아보기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8E9618-AF59-4DB5-936F-739851FDB4A2}"/>
              </a:ext>
            </a:extLst>
          </p:cNvPr>
          <p:cNvSpPr/>
          <p:nvPr/>
        </p:nvSpPr>
        <p:spPr>
          <a:xfrm>
            <a:off x="2114649" y="2967335"/>
            <a:ext cx="7962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상속 관계 영어로 </a:t>
            </a:r>
            <a:r>
              <a:rPr lang="ko-KR" altLang="en-US" dirty="0" err="1"/>
              <a:t>is-a</a:t>
            </a:r>
            <a:r>
              <a:rPr lang="ko-KR" altLang="en-US" dirty="0"/>
              <a:t> 관계라고 부른다(</a:t>
            </a:r>
            <a:r>
              <a:rPr lang="ko-KR" altLang="en-US" dirty="0" err="1"/>
              <a:t>Student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Person</a:t>
            </a:r>
            <a:r>
              <a:rPr lang="ko-KR" altLang="en-US" dirty="0"/>
              <a:t>)</a:t>
            </a:r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포함 관계를 영어로 </a:t>
            </a:r>
            <a:r>
              <a:rPr lang="ko-KR" altLang="en-US" dirty="0" err="1"/>
              <a:t>has-a</a:t>
            </a:r>
            <a:r>
              <a:rPr lang="ko-KR" altLang="en-US" dirty="0"/>
              <a:t> 관계라고 부른다(</a:t>
            </a:r>
            <a:r>
              <a:rPr lang="ko-KR" altLang="en-US" dirty="0" err="1"/>
              <a:t>PersonList</a:t>
            </a:r>
            <a:r>
              <a:rPr lang="ko-KR" altLang="en-US" dirty="0"/>
              <a:t> </a:t>
            </a:r>
            <a:r>
              <a:rPr lang="ko-KR" altLang="en-US" dirty="0" err="1"/>
              <a:t>has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Person</a:t>
            </a:r>
            <a:r>
              <a:rPr lang="ko-KR" altLang="en-US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BAD90D-78A1-47B1-A933-79B36790FA88}"/>
              </a:ext>
            </a:extLst>
          </p:cNvPr>
          <p:cNvSpPr/>
          <p:nvPr/>
        </p:nvSpPr>
        <p:spPr>
          <a:xfrm>
            <a:off x="451673" y="5299448"/>
            <a:ext cx="11288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같은 종류에 동등한 관계일 때는 상속을 사용하고, 그 이외에는 속성에 인스턴스를 넣는 포함 방식을 사용</a:t>
            </a:r>
          </a:p>
        </p:txBody>
      </p:sp>
    </p:spTree>
    <p:extLst>
      <p:ext uri="{BB962C8B-B14F-4D97-AF65-F5344CB8AC3E}">
        <p14:creationId xmlns:p14="http://schemas.microsoft.com/office/powerpoint/2010/main" val="128244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52BE4-3E17-4E49-9ADB-ECD6704C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기반 클래스의 속성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5E235C-3ABE-4E4B-A355-F75E30A33467}"/>
              </a:ext>
            </a:extLst>
          </p:cNvPr>
          <p:cNvSpPr/>
          <p:nvPr/>
        </p:nvSpPr>
        <p:spPr>
          <a:xfrm>
            <a:off x="2053057" y="5886939"/>
            <a:ext cx="8085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에러가 발생, 기반 클래스 </a:t>
            </a:r>
            <a:r>
              <a:rPr lang="ko-KR" altLang="en-US" dirty="0" err="1"/>
              <a:t>Person의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 메서드가 호출되지 않았기 때문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DBA4EF-248E-46AF-8C50-F4CB0FC14079}"/>
              </a:ext>
            </a:extLst>
          </p:cNvPr>
          <p:cNvSpPr/>
          <p:nvPr/>
        </p:nvSpPr>
        <p:spPr>
          <a:xfrm>
            <a:off x="67909" y="6256271"/>
            <a:ext cx="12056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Person의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 메서드가 호출되지 않으면 </a:t>
            </a:r>
            <a:r>
              <a:rPr lang="ko-KR" altLang="en-US" dirty="0" err="1"/>
              <a:t>self.hello</a:t>
            </a:r>
            <a:r>
              <a:rPr lang="ko-KR" altLang="en-US" dirty="0"/>
              <a:t> = '</a:t>
            </a:r>
            <a:r>
              <a:rPr lang="ko-KR" altLang="en-US" dirty="0" err="1"/>
              <a:t>안녕하세요.'도</a:t>
            </a:r>
            <a:r>
              <a:rPr lang="ko-KR" altLang="en-US" dirty="0"/>
              <a:t> 실행되지 않아서 속성이 만들어지지 않는다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9D2F13-CDE5-4219-B2D5-811E49254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304" y="1499218"/>
            <a:ext cx="6097392" cy="420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2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9382A00-2437-4C75-8550-5B4C173D5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292" y="2525727"/>
            <a:ext cx="5667416" cy="392909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BB52BE4-3E17-4E49-9ADB-ECD6704C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기반 클래스의 속성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BC3EA9-16E3-4AFD-AA16-3BF7B68BE87A}"/>
              </a:ext>
            </a:extLst>
          </p:cNvPr>
          <p:cNvSpPr/>
          <p:nvPr/>
        </p:nvSpPr>
        <p:spPr>
          <a:xfrm>
            <a:off x="838200" y="1506022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super</a:t>
            </a:r>
            <a:r>
              <a:rPr lang="ko-KR" altLang="en-US" dirty="0"/>
              <a:t>()로 기반 클래스 초기화하기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3FD297-BA76-4E7B-B425-107F887717E6}"/>
              </a:ext>
            </a:extLst>
          </p:cNvPr>
          <p:cNvSpPr/>
          <p:nvPr/>
        </p:nvSpPr>
        <p:spPr>
          <a:xfrm>
            <a:off x="838200" y="18753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super</a:t>
            </a:r>
            <a:r>
              <a:rPr lang="ko-KR" altLang="en-US" dirty="0"/>
              <a:t>()</a:t>
            </a:r>
            <a:r>
              <a:rPr lang="ko-KR" altLang="en-US" dirty="0" err="1"/>
              <a:t>를</a:t>
            </a:r>
            <a:r>
              <a:rPr lang="ko-KR" altLang="en-US" dirty="0"/>
              <a:t> 사용해서 기반 클래스의 __</a:t>
            </a:r>
            <a:r>
              <a:rPr lang="ko-KR" altLang="en-US" dirty="0" err="1"/>
              <a:t>init</a:t>
            </a:r>
            <a:r>
              <a:rPr lang="ko-KR" altLang="en-US" dirty="0"/>
              <a:t>__ 메서드를 호출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E2E371-1278-431C-AAD2-535589B23150}"/>
              </a:ext>
            </a:extLst>
          </p:cNvPr>
          <p:cNvSpPr/>
          <p:nvPr/>
        </p:nvSpPr>
        <p:spPr>
          <a:xfrm>
            <a:off x="573400" y="3059668"/>
            <a:ext cx="18822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super</a:t>
            </a:r>
            <a:r>
              <a:rPr lang="ko-KR" altLang="en-US" b="1" dirty="0"/>
              <a:t>().메서드()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A194AA0-BC7D-4BA3-A7DA-4A128C95125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455647" y="3244334"/>
            <a:ext cx="1851035" cy="10528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2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52BE4-3E17-4E49-9ADB-ECD6704C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기반 클래스의 속성 사용하기</a:t>
            </a:r>
          </a:p>
        </p:txBody>
      </p:sp>
      <p:pic>
        <p:nvPicPr>
          <p:cNvPr id="4098" name="Picture 2" descr="https://dojang.io/pluginfile.php/13907/mod_page/content/3/036004.png">
            <a:extLst>
              <a:ext uri="{FF2B5EF4-FFF2-40B4-BE49-F238E27FC236}">
                <a16:creationId xmlns:a16="http://schemas.microsoft.com/office/drawing/2014/main" id="{A204FD44-4722-420D-AD24-DC39D49EF4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" t="6701" r="1589" b="15372"/>
          <a:stretch/>
        </p:blipFill>
        <p:spPr bwMode="auto">
          <a:xfrm>
            <a:off x="3263158" y="2313292"/>
            <a:ext cx="5742242" cy="355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4EDE7CB-E06A-4D52-AA4D-83A21178B3FA}"/>
              </a:ext>
            </a:extLst>
          </p:cNvPr>
          <p:cNvSpPr/>
          <p:nvPr/>
        </p:nvSpPr>
        <p:spPr>
          <a:xfrm>
            <a:off x="3655043" y="1506022"/>
            <a:ext cx="495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기반 클래스 </a:t>
            </a:r>
            <a:r>
              <a:rPr lang="ko-KR" altLang="en-US" b="1" dirty="0" err="1"/>
              <a:t>Person의</a:t>
            </a:r>
            <a:r>
              <a:rPr lang="ko-KR" altLang="en-US" b="1" dirty="0"/>
              <a:t> 속성 </a:t>
            </a:r>
            <a:r>
              <a:rPr lang="ko-KR" altLang="en-US" b="1" dirty="0" err="1"/>
              <a:t>hello를</a:t>
            </a:r>
            <a:r>
              <a:rPr lang="ko-KR" altLang="en-US" b="1" dirty="0"/>
              <a:t> 찾는 과정</a:t>
            </a:r>
          </a:p>
        </p:txBody>
      </p:sp>
    </p:spTree>
    <p:extLst>
      <p:ext uri="{BB962C8B-B14F-4D97-AF65-F5344CB8AC3E}">
        <p14:creationId xmlns:p14="http://schemas.microsoft.com/office/powerpoint/2010/main" val="13600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750</Words>
  <Application>Microsoft Office PowerPoint</Application>
  <PresentationFormat>와이드스크린</PresentationFormat>
  <Paragraphs>107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Python</vt:lpstr>
      <vt:lpstr>클래스 상속 사용하기</vt:lpstr>
      <vt:lpstr>클래스 상속 사용하기</vt:lpstr>
      <vt:lpstr>클래스를 만드는 이유</vt:lpstr>
      <vt:lpstr>사람 클래스로 학생 클래스 만들기</vt:lpstr>
      <vt:lpstr>상속 관계와 포함 관계 알아보기</vt:lpstr>
      <vt:lpstr>기반 클래스의 속성 사용하기</vt:lpstr>
      <vt:lpstr>기반 클래스의 속성 사용하기</vt:lpstr>
      <vt:lpstr>기반 클래스의 속성 사용하기</vt:lpstr>
      <vt:lpstr>기반 클래스의 속성 사용하기</vt:lpstr>
      <vt:lpstr>기반 클래스를 초기화하지 않아도 되는 경우</vt:lpstr>
      <vt:lpstr>메서드 오버라이딩 사용하기</vt:lpstr>
      <vt:lpstr>클래스를 만드는 이유</vt:lpstr>
      <vt:lpstr>다중 상속 사용하기</vt:lpstr>
      <vt:lpstr>다중 상속 사용하기</vt:lpstr>
      <vt:lpstr>다이아몬드 상속</vt:lpstr>
      <vt:lpstr>클래스를 만드는 이유</vt:lpstr>
      <vt:lpstr>메서드 탐색 순서 확인하기</vt:lpstr>
      <vt:lpstr>추상 클래스 사용하기</vt:lpstr>
      <vt:lpstr>추상 클래스 사용하기</vt:lpstr>
      <vt:lpstr>추상 메서드를 빈 메서드로 만드는 이유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133</cp:revision>
  <dcterms:created xsi:type="dcterms:W3CDTF">2020-02-02T08:05:33Z</dcterms:created>
  <dcterms:modified xsi:type="dcterms:W3CDTF">2020-02-02T11:07:53Z</dcterms:modified>
</cp:coreProperties>
</file>