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3A124-E873-4C1A-AF4D-A5598891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7DD66-4CB9-4835-AA9F-EC20AFF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C5289-0843-4A37-B552-0B013284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5D7B5-3C3B-436D-9F39-610D625E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A668E-BA77-47BA-8E07-C5E2966A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3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32914-00E4-4FEF-A1B1-9C275C2E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6B4E7-2C64-4805-82FE-6BE062BD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848A6-F62D-4C81-8113-C99B7B2E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319C6-F0EC-4CAA-965F-B8A2DE8E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7F3E0-1232-49D0-8F1A-D574154F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8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6A31DD-C260-4D6F-A562-8F67D6EB6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E34F7-9B0F-4572-9F66-3FD9C9D5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CFD1B-ED7C-43C1-999B-2234BA8E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A7940-DECD-4BA4-BA20-9552598E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AB4FA-EAF7-4B1A-96F8-DD37E6CB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2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D084-F175-4135-BE1C-18E17BA0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DD7E-9EC2-42F5-A46A-81CBE368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B6344-3429-4558-AF66-C1B43D91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3EBBE-1669-4A98-89B2-CB843942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14632-2FB5-4F5E-B8A7-8ADDA58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7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21D3A-7ACB-4DCE-AD90-03686A0D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E572F-7A88-4C37-AC81-B7B94B8A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2E08A-B486-4F3A-B49C-0F64FDFF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6721B-30CC-4B19-B2F3-8870A36B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B2B83-4D50-472A-AD18-0D9E058C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8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A6ACA-616C-48A2-B045-85927ECB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D5CE5-868D-4E3D-8E2F-D45390825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BBBF5-76BD-4495-96C7-8A662114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314E1-C860-4AE1-93AF-9F3C5C11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5E700-80A7-4A3F-9D35-AB5BD006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93FD7-2617-41F5-9FDD-21941849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6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6B2B0-B3BA-40D3-86B6-E2401561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F0D26-E297-4BAD-9E67-4ED0FD1E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AB322-6945-4197-905D-E145C613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3A592B-EB39-479C-BFFE-442BF2BC8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41E3AF-47F7-4032-9BF2-7448BF5C9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10759A-6BD0-42AB-8E8B-1B0742A0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9BB67B-3A1A-4BD8-9215-0F901D6F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6C1399-B38B-4EC2-A842-F7BF009D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95282-DC70-47CB-BD6E-566A2541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87FE3-2E8A-4B06-8F89-FFC9F048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89114-CC22-4EC2-B566-F7564F42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90B62-F21D-4A19-B18D-6CB3086A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96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CD3145-9F79-4CD8-855C-8C95DB70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20B3A-FFC1-4258-9E59-422D180B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57693-A92B-4E70-A54E-00429234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6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03478-017A-4AD7-B524-5FA6C3AC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2BBF9-3E29-4FB5-A2A4-349073239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D8C78-EB3A-4D28-ABFD-A62E4D78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66D19-AEE4-41CC-82BF-DE826857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25108-9F6C-4571-9428-74DD4098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6B555-06C8-4B99-B2F5-4AF97093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7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3E24-483A-4FFB-BACA-8C475677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37CB01-0173-4540-8A8E-F8A2501F2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EA6FD-48E3-4761-AE34-3843689A9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07C34-5813-428C-BDF4-8373857C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5BEBB-05F5-42EF-A96B-C930DB69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66A5E1-7679-491A-9A8D-366CE2BE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5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2E0335-B4BA-4CAD-B82E-D7B1E3C4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55863-571F-4855-9E6A-82D210E4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80193-2C16-4705-8ABB-5E0BE100A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1B71-0527-448E-A125-4C968FA17D0D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E7EAE-44DF-4C1F-AF44-4268FA0E3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BD50B-71B9-4920-8D11-2016257FA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E3E9-BC62-4600-A09E-DBBC8B984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4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AC012-6566-4B04-A9E3-8D233D8A6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0B3D48-D975-4DCE-86CB-0023AF59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01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코루틴에</a:t>
            </a:r>
            <a:r>
              <a:rPr lang="ko-KR" altLang="en-US" dirty="0"/>
              <a:t> 값 보내기</a:t>
            </a:r>
          </a:p>
        </p:txBody>
      </p:sp>
      <p:pic>
        <p:nvPicPr>
          <p:cNvPr id="5122" name="Picture 2" descr="https://dojang.io/pluginfile.php/13976/mod_page/content/3/041004.png">
            <a:extLst>
              <a:ext uri="{FF2B5EF4-FFF2-40B4-BE49-F238E27FC236}">
                <a16:creationId xmlns:a16="http://schemas.microsoft.com/office/drawing/2014/main" id="{3C1E7A08-2A79-4C07-B9FA-603F809F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68" y="1842701"/>
            <a:ext cx="6200232" cy="465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1A99A0-8F8A-4B53-B1E0-487DB9DFEE22}"/>
              </a:ext>
            </a:extLst>
          </p:cNvPr>
          <p:cNvSpPr/>
          <p:nvPr/>
        </p:nvSpPr>
        <p:spPr>
          <a:xfrm>
            <a:off x="838200" y="1321356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코루틴의</a:t>
            </a:r>
            <a:r>
              <a:rPr lang="ko-KR" altLang="en-US" b="1" dirty="0"/>
              <a:t> 동작 과정 그림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6BA4E9-7F9B-4040-88E7-4F7401D8561C}"/>
              </a:ext>
            </a:extLst>
          </p:cNvPr>
          <p:cNvSpPr/>
          <p:nvPr/>
        </p:nvSpPr>
        <p:spPr>
          <a:xfrm>
            <a:off x="314275" y="3386796"/>
            <a:ext cx="5020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메인 루틴에서 </a:t>
            </a:r>
            <a:r>
              <a:rPr lang="ko-KR" altLang="en-US" b="1" dirty="0" err="1"/>
              <a:t>co.send</a:t>
            </a:r>
            <a:r>
              <a:rPr lang="ko-KR" altLang="en-US" b="1" dirty="0"/>
              <a:t>(1)로 1을 보내면 </a:t>
            </a:r>
            <a:r>
              <a:rPr lang="ko-KR" altLang="en-US" b="1" dirty="0" err="1"/>
              <a:t>코루틴은</a:t>
            </a:r>
            <a:r>
              <a:rPr lang="ko-KR" altLang="en-US" b="1" dirty="0"/>
              <a:t> 대기 상태에서 풀리고 </a:t>
            </a:r>
            <a:r>
              <a:rPr lang="ko-KR" altLang="en-US" b="1" dirty="0" err="1"/>
              <a:t>x</a:t>
            </a:r>
            <a:r>
              <a:rPr lang="ko-KR" altLang="en-US" b="1" dirty="0"/>
              <a:t> = (</a:t>
            </a:r>
            <a:r>
              <a:rPr lang="ko-KR" altLang="en-US" b="1" dirty="0" err="1"/>
              <a:t>yield</a:t>
            </a:r>
            <a:r>
              <a:rPr lang="ko-KR" altLang="en-US" b="1" dirty="0"/>
              <a:t>)의 </a:t>
            </a:r>
            <a:r>
              <a:rPr lang="ko-KR" altLang="en-US" b="1" dirty="0" err="1"/>
              <a:t>x</a:t>
            </a:r>
            <a:r>
              <a:rPr lang="ko-KR" altLang="en-US" b="1" dirty="0"/>
              <a:t> = 부분이 실행</a:t>
            </a:r>
            <a:r>
              <a:rPr lang="ko-KR" altLang="en-US" dirty="0"/>
              <a:t>된 뒤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)로 숫자를 출력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 </a:t>
            </a:r>
            <a:r>
              <a:rPr lang="ko-KR" altLang="en-US" b="1" dirty="0" err="1"/>
              <a:t>코루틴은</a:t>
            </a:r>
            <a:r>
              <a:rPr lang="ko-KR" altLang="en-US" b="1" dirty="0"/>
              <a:t> </a:t>
            </a:r>
            <a:r>
              <a:rPr lang="ko-KR" altLang="en-US" b="1" dirty="0" err="1"/>
              <a:t>while</a:t>
            </a:r>
            <a:r>
              <a:rPr lang="ko-KR" altLang="en-US" b="1" dirty="0"/>
              <a:t> </a:t>
            </a:r>
            <a:r>
              <a:rPr lang="ko-KR" altLang="en-US" b="1" dirty="0" err="1"/>
              <a:t>True:로</a:t>
            </a:r>
            <a:r>
              <a:rPr lang="ko-KR" altLang="en-US" b="1" dirty="0"/>
              <a:t> 반복하는 구조</a:t>
            </a:r>
            <a:r>
              <a:rPr lang="ko-KR" altLang="en-US" dirty="0"/>
              <a:t>이므로 다시 </a:t>
            </a:r>
            <a:r>
              <a:rPr lang="ko-KR" altLang="en-US" b="1" dirty="0" err="1"/>
              <a:t>x</a:t>
            </a:r>
            <a:r>
              <a:rPr lang="ko-KR" altLang="en-US" b="1" dirty="0"/>
              <a:t> = (</a:t>
            </a:r>
            <a:r>
              <a:rPr lang="ko-KR" altLang="en-US" b="1" dirty="0" err="1"/>
              <a:t>yield</a:t>
            </a:r>
            <a:r>
              <a:rPr lang="ko-KR" altLang="en-US" b="1" dirty="0"/>
              <a:t>)의 </a:t>
            </a:r>
            <a:r>
              <a:rPr lang="ko-KR" altLang="en-US" b="1" dirty="0" err="1"/>
              <a:t>yield에서</a:t>
            </a:r>
            <a:r>
              <a:rPr lang="ko-KR" altLang="en-US" b="1" dirty="0"/>
              <a:t> 대기</a:t>
            </a:r>
          </a:p>
        </p:txBody>
      </p:sp>
    </p:spTree>
    <p:extLst>
      <p:ext uri="{BB962C8B-B14F-4D97-AF65-F5344CB8AC3E}">
        <p14:creationId xmlns:p14="http://schemas.microsoft.com/office/powerpoint/2010/main" val="23476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코루틴에</a:t>
            </a:r>
            <a:r>
              <a:rPr lang="ko-KR" altLang="en-US" dirty="0"/>
              <a:t> 값 보내기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CD233C-F716-4D0F-84A8-6D192DF2A6CA}"/>
              </a:ext>
            </a:extLst>
          </p:cNvPr>
          <p:cNvSpPr/>
          <p:nvPr/>
        </p:nvSpPr>
        <p:spPr>
          <a:xfrm>
            <a:off x="838199" y="1910233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next</a:t>
            </a:r>
            <a:r>
              <a:rPr lang="ko-KR" altLang="en-US" dirty="0"/>
              <a:t> 함수(__</a:t>
            </a:r>
            <a:r>
              <a:rPr lang="ko-KR" altLang="en-US" dirty="0" err="1"/>
              <a:t>next</a:t>
            </a:r>
            <a:r>
              <a:rPr lang="ko-KR" altLang="en-US" dirty="0"/>
              <a:t>__ 메서드)로 </a:t>
            </a:r>
            <a:r>
              <a:rPr lang="ko-KR" altLang="en-US" dirty="0" err="1"/>
              <a:t>코루틴의</a:t>
            </a:r>
            <a:r>
              <a:rPr lang="ko-KR" altLang="en-US" dirty="0"/>
              <a:t> 코드를 최초로 실행하고, </a:t>
            </a:r>
            <a:r>
              <a:rPr lang="ko-KR" altLang="en-US" dirty="0" err="1"/>
              <a:t>send</a:t>
            </a:r>
            <a:r>
              <a:rPr lang="ko-KR" altLang="en-US" dirty="0"/>
              <a:t> 메서드로 </a:t>
            </a:r>
            <a:r>
              <a:rPr lang="ko-KR" altLang="en-US" dirty="0" err="1"/>
              <a:t>코루틴에</a:t>
            </a:r>
            <a:r>
              <a:rPr lang="ko-KR" altLang="en-US" dirty="0"/>
              <a:t> 값을 보내면서 대기하고 있던 </a:t>
            </a:r>
            <a:r>
              <a:rPr lang="ko-KR" altLang="en-US" dirty="0" err="1"/>
              <a:t>코루틴의</a:t>
            </a:r>
            <a:r>
              <a:rPr lang="ko-KR" altLang="en-US" dirty="0"/>
              <a:t> 코드를 다시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BCAF5-2FA3-4627-B541-0C9ACD7824EF}"/>
              </a:ext>
            </a:extLst>
          </p:cNvPr>
          <p:cNvSpPr txBox="1"/>
          <p:nvPr/>
        </p:nvSpPr>
        <p:spPr>
          <a:xfrm>
            <a:off x="838199" y="14349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F8868-7245-4F29-86BF-5D2957BD7126}"/>
              </a:ext>
            </a:extLst>
          </p:cNvPr>
          <p:cNvSpPr/>
          <p:nvPr/>
        </p:nvSpPr>
        <p:spPr>
          <a:xfrm>
            <a:off x="838199" y="2882018"/>
            <a:ext cx="446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send로</a:t>
            </a:r>
            <a:r>
              <a:rPr lang="ko-KR" altLang="en-US" b="1" dirty="0"/>
              <a:t> </a:t>
            </a:r>
            <a:r>
              <a:rPr lang="ko-KR" altLang="en-US" b="1" dirty="0" err="1"/>
              <a:t>코루틴의</a:t>
            </a:r>
            <a:r>
              <a:rPr lang="ko-KR" altLang="en-US" b="1" dirty="0"/>
              <a:t> 코드를 최초로 실행하기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9E11DB-52DC-474F-913A-00C60F3A258D}"/>
              </a:ext>
            </a:extLst>
          </p:cNvPr>
          <p:cNvSpPr/>
          <p:nvPr/>
        </p:nvSpPr>
        <p:spPr>
          <a:xfrm>
            <a:off x="838198" y="3251350"/>
            <a:ext cx="102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코루틴객체.send</a:t>
            </a:r>
            <a:r>
              <a:rPr lang="ko-KR" altLang="en-US" dirty="0"/>
              <a:t>(</a:t>
            </a:r>
            <a:r>
              <a:rPr lang="ko-KR" altLang="en-US" dirty="0" err="1"/>
              <a:t>None</a:t>
            </a:r>
            <a:r>
              <a:rPr lang="ko-KR" altLang="en-US" dirty="0"/>
              <a:t>)과 같이 </a:t>
            </a:r>
            <a:r>
              <a:rPr lang="ko-KR" altLang="en-US" dirty="0" err="1"/>
              <a:t>send</a:t>
            </a:r>
            <a:r>
              <a:rPr lang="ko-KR" altLang="en-US" dirty="0"/>
              <a:t> 메서드에 </a:t>
            </a:r>
            <a:r>
              <a:rPr lang="ko-KR" altLang="en-US" dirty="0" err="1"/>
              <a:t>None을</a:t>
            </a:r>
            <a:r>
              <a:rPr lang="ko-KR" altLang="en-US" dirty="0"/>
              <a:t> 지정해도 </a:t>
            </a:r>
            <a:r>
              <a:rPr lang="ko-KR" altLang="en-US" dirty="0" err="1"/>
              <a:t>코루틴의</a:t>
            </a:r>
            <a:r>
              <a:rPr lang="ko-KR" altLang="en-US" dirty="0"/>
              <a:t> 코드를 최초로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CB461-C05C-478A-9D4B-0FC49342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78" y="3645682"/>
            <a:ext cx="6019844" cy="30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7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바깥으로 값 전달하기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3EC1D6-A7DF-41F6-8B38-A0F42D156633}"/>
              </a:ext>
            </a:extLst>
          </p:cNvPr>
          <p:cNvSpPr/>
          <p:nvPr/>
        </p:nvSpPr>
        <p:spPr>
          <a:xfrm>
            <a:off x="4185078" y="1493872"/>
            <a:ext cx="38218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변수 = (</a:t>
            </a:r>
            <a:r>
              <a:rPr lang="ko-KR" altLang="en-US" b="1" dirty="0" err="1"/>
              <a:t>yield</a:t>
            </a:r>
            <a:r>
              <a:rPr lang="ko-KR" altLang="en-US" b="1" dirty="0"/>
              <a:t> 변수)</a:t>
            </a:r>
          </a:p>
          <a:p>
            <a:pPr algn="ctr"/>
            <a:r>
              <a:rPr lang="ko-KR" altLang="en-US" b="1" dirty="0"/>
              <a:t>변수 = </a:t>
            </a:r>
            <a:r>
              <a:rPr lang="ko-KR" altLang="en-US" b="1" dirty="0" err="1"/>
              <a:t>next</a:t>
            </a:r>
            <a:r>
              <a:rPr lang="ko-KR" altLang="en-US" b="1" dirty="0"/>
              <a:t>(</a:t>
            </a:r>
            <a:r>
              <a:rPr lang="ko-KR" altLang="en-US" b="1" dirty="0" err="1"/>
              <a:t>코루틴객체</a:t>
            </a:r>
            <a:r>
              <a:rPr lang="ko-KR" altLang="en-US" b="1" dirty="0"/>
              <a:t>)</a:t>
            </a:r>
          </a:p>
          <a:p>
            <a:pPr algn="ctr"/>
            <a:r>
              <a:rPr lang="ko-KR" altLang="en-US" b="1" dirty="0"/>
              <a:t>변수 = </a:t>
            </a:r>
            <a:r>
              <a:rPr lang="ko-KR" altLang="en-US" b="1" dirty="0" err="1"/>
              <a:t>코루틴객체.send</a:t>
            </a:r>
            <a:r>
              <a:rPr lang="ko-KR" altLang="en-US" b="1" dirty="0"/>
              <a:t>(값)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72A703-8050-48FD-90D2-01E7F16F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44" y="2609604"/>
            <a:ext cx="6596111" cy="36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6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바깥으로 값 전달하기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B832D1-0A0C-490E-A8B4-67F3851F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9" y="2405542"/>
            <a:ext cx="6591348" cy="3686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8F9C9-B0BE-44B5-8794-9B3B419918A3}"/>
              </a:ext>
            </a:extLst>
          </p:cNvPr>
          <p:cNvSpPr txBox="1"/>
          <p:nvPr/>
        </p:nvSpPr>
        <p:spPr>
          <a:xfrm>
            <a:off x="6833384" y="2075167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</a:t>
            </a:r>
            <a:r>
              <a:rPr lang="ko-KR" altLang="en-US" dirty="0"/>
              <a:t>를 </a:t>
            </a:r>
            <a:r>
              <a:rPr lang="ko-KR" altLang="en-US" dirty="0" err="1"/>
              <a:t>코루틴</a:t>
            </a:r>
            <a:r>
              <a:rPr lang="ko-KR" altLang="en-US" dirty="0"/>
              <a:t> 객체 생성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7605-688B-4892-BEFA-351CDDAD8E7D}"/>
              </a:ext>
            </a:extLst>
          </p:cNvPr>
          <p:cNvSpPr txBox="1"/>
          <p:nvPr/>
        </p:nvSpPr>
        <p:spPr>
          <a:xfrm>
            <a:off x="6833384" y="2459646"/>
            <a:ext cx="328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sum_coroutine</a:t>
            </a:r>
            <a:r>
              <a:rPr lang="ko-KR" altLang="en-US" dirty="0"/>
              <a:t>을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4E574-8398-411F-A703-60C233801C45}"/>
              </a:ext>
            </a:extLst>
          </p:cNvPr>
          <p:cNvSpPr txBox="1"/>
          <p:nvPr/>
        </p:nvSpPr>
        <p:spPr>
          <a:xfrm>
            <a:off x="6833384" y="2855811"/>
            <a:ext cx="290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total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FD6A6-60EE-4AD3-BD2B-DFF674C659D1}"/>
              </a:ext>
            </a:extLst>
          </p:cNvPr>
          <p:cNvSpPr txBox="1"/>
          <p:nvPr/>
        </p:nvSpPr>
        <p:spPr>
          <a:xfrm>
            <a:off x="6833384" y="3412105"/>
            <a:ext cx="44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반복문을 이용해서 </a:t>
            </a:r>
            <a:r>
              <a:rPr lang="en-US" altLang="ko-KR" dirty="0"/>
              <a:t>yield</a:t>
            </a:r>
            <a:r>
              <a:rPr lang="ko-KR" altLang="en-US" dirty="0"/>
              <a:t>에서 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83780-4A98-49E0-A44F-D6E1F435191D}"/>
              </a:ext>
            </a:extLst>
          </p:cNvPr>
          <p:cNvSpPr txBox="1"/>
          <p:nvPr/>
        </p:nvSpPr>
        <p:spPr>
          <a:xfrm>
            <a:off x="6833384" y="3781437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대기하기 전에 </a:t>
            </a:r>
            <a:r>
              <a:rPr lang="en-US" altLang="ko-KR" dirty="0"/>
              <a:t>total</a:t>
            </a:r>
            <a:r>
              <a:rPr lang="ko-KR" altLang="en-US" dirty="0"/>
              <a:t>값을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57A6E-A241-40BB-8103-41B07E35E0FD}"/>
              </a:ext>
            </a:extLst>
          </p:cNvPr>
          <p:cNvSpPr txBox="1"/>
          <p:nvPr/>
        </p:nvSpPr>
        <p:spPr>
          <a:xfrm>
            <a:off x="6833384" y="4150769"/>
            <a:ext cx="32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total</a:t>
            </a:r>
            <a:r>
              <a:rPr lang="ko-KR" altLang="en-US" dirty="0"/>
              <a:t>값을 </a:t>
            </a:r>
            <a:r>
              <a:rPr lang="en-US" altLang="ko-KR" dirty="0"/>
              <a:t>print</a:t>
            </a:r>
            <a:r>
              <a:rPr lang="ko-KR" altLang="en-US" dirty="0"/>
              <a:t>로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8DF4-40C6-4356-9604-18AF9007239F}"/>
              </a:ext>
            </a:extLst>
          </p:cNvPr>
          <p:cNvSpPr txBox="1"/>
          <p:nvPr/>
        </p:nvSpPr>
        <p:spPr>
          <a:xfrm>
            <a:off x="6833384" y="4520101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코루틴에</a:t>
            </a:r>
            <a:r>
              <a:rPr lang="ko-KR" altLang="en-US" dirty="0"/>
              <a:t> 값 보내기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8B5F1-F6FB-451A-898D-B537549CA7AA}"/>
              </a:ext>
            </a:extLst>
          </p:cNvPr>
          <p:cNvSpPr txBox="1"/>
          <p:nvPr/>
        </p:nvSpPr>
        <p:spPr>
          <a:xfrm>
            <a:off x="6833384" y="4889433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대기하고 있는 </a:t>
            </a:r>
            <a:r>
              <a:rPr lang="en-US" altLang="ko-KR" dirty="0"/>
              <a:t>yield </a:t>
            </a:r>
            <a:r>
              <a:rPr lang="ko-KR" altLang="en-US" dirty="0"/>
              <a:t>위치에 </a:t>
            </a:r>
            <a:r>
              <a:rPr lang="en-US" altLang="ko-KR" dirty="0"/>
              <a:t>send</a:t>
            </a:r>
            <a:r>
              <a:rPr lang="ko-KR" altLang="en-US" dirty="0"/>
              <a:t>로 보낸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x</a:t>
            </a:r>
            <a:r>
              <a:rPr lang="ko-KR" altLang="en-US" dirty="0"/>
              <a:t>에 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134E6-C103-4405-A197-EEA6A55F8B64}"/>
              </a:ext>
            </a:extLst>
          </p:cNvPr>
          <p:cNvSpPr txBox="1"/>
          <p:nvPr/>
        </p:nvSpPr>
        <p:spPr>
          <a:xfrm>
            <a:off x="6833384" y="5500612"/>
            <a:ext cx="427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total = total + x </a:t>
            </a:r>
            <a:r>
              <a:rPr lang="ko-KR" altLang="en-US" dirty="0"/>
              <a:t>로 </a:t>
            </a:r>
            <a:r>
              <a:rPr lang="en-US" altLang="ko-KR" dirty="0"/>
              <a:t>x </a:t>
            </a:r>
            <a:r>
              <a:rPr lang="ko-KR" altLang="en-US" dirty="0"/>
              <a:t>값을 더함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19F1A-A37B-41D0-ACC8-F6FDDB32F2E1}"/>
              </a:ext>
            </a:extLst>
          </p:cNvPr>
          <p:cNvSpPr txBox="1"/>
          <p:nvPr/>
        </p:nvSpPr>
        <p:spPr>
          <a:xfrm>
            <a:off x="6833384" y="5869944"/>
            <a:ext cx="472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반복문을 통해서 </a:t>
            </a:r>
            <a:r>
              <a:rPr lang="en-US" altLang="ko-KR" dirty="0"/>
              <a:t>yield</a:t>
            </a:r>
            <a:r>
              <a:rPr lang="ko-KR" altLang="en-US" dirty="0"/>
              <a:t>위치에서 대기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EB40E-4760-4AA2-98D7-E65E28944F23}"/>
              </a:ext>
            </a:extLst>
          </p:cNvPr>
          <p:cNvSpPr txBox="1"/>
          <p:nvPr/>
        </p:nvSpPr>
        <p:spPr>
          <a:xfrm>
            <a:off x="6833384" y="6237088"/>
            <a:ext cx="378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err="1"/>
              <a:t>번줄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대기하기전 </a:t>
            </a:r>
            <a:r>
              <a:rPr lang="en-US" altLang="ko-KR" dirty="0"/>
              <a:t>total </a:t>
            </a:r>
            <a:r>
              <a:rPr lang="ko-KR" altLang="en-US" dirty="0"/>
              <a:t>값을 출력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061914-544D-4ACE-9D7C-AA92CEEA9971}"/>
              </a:ext>
            </a:extLst>
          </p:cNvPr>
          <p:cNvSpPr/>
          <p:nvPr/>
        </p:nvSpPr>
        <p:spPr>
          <a:xfrm>
            <a:off x="1655080" y="1543864"/>
            <a:ext cx="8881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send가</a:t>
            </a:r>
            <a:r>
              <a:rPr lang="ko-KR" altLang="en-US" b="1" dirty="0"/>
              <a:t> 보낸 값은 </a:t>
            </a:r>
            <a:r>
              <a:rPr lang="ko-KR" altLang="en-US" b="1" dirty="0" err="1"/>
              <a:t>x에</a:t>
            </a:r>
            <a:r>
              <a:rPr lang="ko-KR" altLang="en-US" b="1" dirty="0"/>
              <a:t> 저장되고, </a:t>
            </a:r>
            <a:r>
              <a:rPr lang="ko-KR" altLang="en-US" b="1" dirty="0" err="1"/>
              <a:t>코루틴</a:t>
            </a:r>
            <a:r>
              <a:rPr lang="ko-KR" altLang="en-US" b="1" dirty="0"/>
              <a:t> 바깥으로 보낼 값은 </a:t>
            </a:r>
            <a:r>
              <a:rPr lang="ko-KR" altLang="en-US" b="1" dirty="0" err="1"/>
              <a:t>total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987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바깥으로 값 전달하기</a:t>
            </a:r>
          </a:p>
        </p:txBody>
      </p:sp>
      <p:pic>
        <p:nvPicPr>
          <p:cNvPr id="6146" name="Picture 2" descr="https://dojang.io/pluginfile.php/13977/mod_page/content/5/041005.png">
            <a:extLst>
              <a:ext uri="{FF2B5EF4-FFF2-40B4-BE49-F238E27FC236}">
                <a16:creationId xmlns:a16="http://schemas.microsoft.com/office/drawing/2014/main" id="{6042703A-0E9B-485C-BF89-99E94483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10" y="1825245"/>
            <a:ext cx="5792780" cy="434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1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바깥으로 값 전달하기</a:t>
            </a:r>
          </a:p>
        </p:txBody>
      </p:sp>
      <p:pic>
        <p:nvPicPr>
          <p:cNvPr id="7170" name="Picture 2" descr="https://dojang.io/pluginfile.php/13977/mod_page/content/5/041006.png">
            <a:extLst>
              <a:ext uri="{FF2B5EF4-FFF2-40B4-BE49-F238E27FC236}">
                <a16:creationId xmlns:a16="http://schemas.microsoft.com/office/drawing/2014/main" id="{FEECD507-19CB-40D1-9A68-7D051A24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87" y="1659736"/>
            <a:ext cx="6475026" cy="485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E87E79F-C7FB-4151-9257-83ACB0BE031E}"/>
              </a:ext>
            </a:extLst>
          </p:cNvPr>
          <p:cNvSpPr/>
          <p:nvPr/>
        </p:nvSpPr>
        <p:spPr>
          <a:xfrm>
            <a:off x="3606376" y="6390249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잘 생각해보면 이 방식이 일반적인 </a:t>
            </a:r>
            <a:r>
              <a:rPr lang="ko-KR" altLang="en-US" b="1" dirty="0" err="1"/>
              <a:t>제너레이터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313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코루틴을</a:t>
            </a:r>
            <a:r>
              <a:rPr lang="ko-KR" altLang="en-US" dirty="0"/>
              <a:t> 종료하고 예외 처리하기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425E8D-91EE-430F-89C3-5D2BB1DB6F6A}"/>
              </a:ext>
            </a:extLst>
          </p:cNvPr>
          <p:cNvSpPr/>
          <p:nvPr/>
        </p:nvSpPr>
        <p:spPr>
          <a:xfrm>
            <a:off x="423246" y="1446493"/>
            <a:ext cx="11345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보통 </a:t>
            </a:r>
            <a:r>
              <a:rPr lang="ko-KR" altLang="en-US" b="1" dirty="0" err="1"/>
              <a:t>코루틴은</a:t>
            </a:r>
            <a:r>
              <a:rPr lang="ko-KR" altLang="en-US" b="1" dirty="0"/>
              <a:t> 실행 상태를 유지하기 위해</a:t>
            </a:r>
            <a:r>
              <a:rPr lang="ko-KR" altLang="en-US" dirty="0"/>
              <a:t> </a:t>
            </a: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True:를</a:t>
            </a:r>
            <a:r>
              <a:rPr lang="ko-KR" altLang="en-US" dirty="0"/>
              <a:t> 사용해서 끝나지 않는 </a:t>
            </a:r>
            <a:r>
              <a:rPr lang="ko-KR" altLang="en-US" b="1" dirty="0"/>
              <a:t>무한 루프로 동작</a:t>
            </a:r>
          </a:p>
          <a:p>
            <a:pPr algn="ctr"/>
            <a:r>
              <a:rPr lang="ko-KR" altLang="en-US" b="1" dirty="0" err="1"/>
              <a:t>코루틴을</a:t>
            </a:r>
            <a:r>
              <a:rPr lang="ko-KR" altLang="en-US" b="1" dirty="0"/>
              <a:t> 강제로 종료하고 싶다면 </a:t>
            </a:r>
            <a:r>
              <a:rPr lang="ko-KR" altLang="en-US" b="1" dirty="0" err="1"/>
              <a:t>close</a:t>
            </a:r>
            <a:r>
              <a:rPr lang="ko-KR" altLang="en-US" b="1" dirty="0"/>
              <a:t> 메서드를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5EAFCC-B3CD-45B7-9940-D5E717605359}"/>
              </a:ext>
            </a:extLst>
          </p:cNvPr>
          <p:cNvSpPr/>
          <p:nvPr/>
        </p:nvSpPr>
        <p:spPr>
          <a:xfrm>
            <a:off x="5036254" y="2301507"/>
            <a:ext cx="21194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코루틴객체.close</a:t>
            </a:r>
            <a:r>
              <a:rPr lang="ko-KR" altLang="en-US" b="1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81E21-CE65-427A-B7B4-79305CE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3" y="2852007"/>
            <a:ext cx="4399862" cy="36986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2B94F6-08DE-44CA-93B1-92334B15A4F5}"/>
              </a:ext>
            </a:extLst>
          </p:cNvPr>
          <p:cNvSpPr/>
          <p:nvPr/>
        </p:nvSpPr>
        <p:spPr>
          <a:xfrm>
            <a:off x="5587473" y="384273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사실 </a:t>
            </a:r>
            <a:r>
              <a:rPr lang="ko-KR" altLang="en-US" dirty="0" err="1"/>
              <a:t>파이썬</a:t>
            </a:r>
            <a:r>
              <a:rPr lang="ko-KR" altLang="en-US" dirty="0"/>
              <a:t> 스크립트가 끝나면 </a:t>
            </a:r>
            <a:r>
              <a:rPr lang="ko-KR" altLang="en-US" dirty="0" err="1"/>
              <a:t>코루틴도</a:t>
            </a:r>
            <a:r>
              <a:rPr lang="ko-KR" altLang="en-US" dirty="0"/>
              <a:t> 끝나기 때문에 </a:t>
            </a:r>
            <a:r>
              <a:rPr lang="ko-KR" altLang="en-US" dirty="0" err="1"/>
              <a:t>close를</a:t>
            </a:r>
            <a:r>
              <a:rPr lang="ko-KR" altLang="en-US" dirty="0"/>
              <a:t> 사용하지 않은 것과 별 차이가 없다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close는</a:t>
            </a:r>
            <a:r>
              <a:rPr lang="ko-KR" altLang="en-US" dirty="0"/>
              <a:t> </a:t>
            </a:r>
            <a:r>
              <a:rPr lang="ko-KR" altLang="en-US" dirty="0" err="1"/>
              <a:t>코루틴의</a:t>
            </a:r>
            <a:r>
              <a:rPr lang="ko-KR" altLang="en-US" dirty="0"/>
              <a:t> 종료 시점을 알아야 할 때 사용하면 편리하다</a:t>
            </a:r>
          </a:p>
        </p:txBody>
      </p:sp>
    </p:spTree>
    <p:extLst>
      <p:ext uri="{BB962C8B-B14F-4D97-AF65-F5344CB8AC3E}">
        <p14:creationId xmlns:p14="http://schemas.microsoft.com/office/powerpoint/2010/main" val="151058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GeneratorExit</a:t>
            </a:r>
            <a:r>
              <a:rPr lang="en-US" altLang="ko-KR" dirty="0"/>
              <a:t> </a:t>
            </a:r>
            <a:r>
              <a:rPr lang="ko-KR" altLang="en-US" dirty="0"/>
              <a:t>예외 처리하기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E4F956-BF58-49D6-9ACB-9CB988EC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79" y="2065985"/>
            <a:ext cx="5791242" cy="39957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4B7BBB9-2CA1-4715-8F1E-44DC1AE0582A}"/>
              </a:ext>
            </a:extLst>
          </p:cNvPr>
          <p:cNvSpPr/>
          <p:nvPr/>
        </p:nvSpPr>
        <p:spPr>
          <a:xfrm>
            <a:off x="939668" y="1506022"/>
            <a:ext cx="1031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코루틴</a:t>
            </a:r>
            <a:r>
              <a:rPr lang="ko-KR" altLang="en-US" dirty="0"/>
              <a:t> 객체에서 </a:t>
            </a:r>
            <a:r>
              <a:rPr lang="ko-KR" altLang="en-US" dirty="0" err="1"/>
              <a:t>close</a:t>
            </a:r>
            <a:r>
              <a:rPr lang="ko-KR" altLang="en-US" dirty="0"/>
              <a:t> 메서드를 호출하면 </a:t>
            </a:r>
            <a:r>
              <a:rPr lang="ko-KR" altLang="en-US" dirty="0" err="1"/>
              <a:t>코루틴이</a:t>
            </a:r>
            <a:r>
              <a:rPr lang="ko-KR" altLang="en-US" dirty="0"/>
              <a:t> 종료될 때 </a:t>
            </a:r>
            <a:r>
              <a:rPr lang="ko-KR" altLang="en-US" dirty="0" err="1"/>
              <a:t>GeneratorExit</a:t>
            </a:r>
            <a:r>
              <a:rPr lang="ko-KR" altLang="en-US" dirty="0"/>
              <a:t> 예외가 발생</a:t>
            </a:r>
          </a:p>
        </p:txBody>
      </p:sp>
    </p:spTree>
    <p:extLst>
      <p:ext uri="{BB962C8B-B14F-4D97-AF65-F5344CB8AC3E}">
        <p14:creationId xmlns:p14="http://schemas.microsoft.com/office/powerpoint/2010/main" val="8521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안에서 예외 발생시키기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02A71-A22B-4B62-B4BF-D21F8827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29" y="2332844"/>
            <a:ext cx="7329541" cy="43148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E640C7-F2A3-4979-A6FF-BD31C9372017}"/>
              </a:ext>
            </a:extLst>
          </p:cNvPr>
          <p:cNvSpPr/>
          <p:nvPr/>
        </p:nvSpPr>
        <p:spPr>
          <a:xfrm>
            <a:off x="3925406" y="1846160"/>
            <a:ext cx="44314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코루틴객체.throw</a:t>
            </a:r>
            <a:r>
              <a:rPr lang="ko-KR" altLang="en-US" b="1" dirty="0"/>
              <a:t>(예외이름, 에러메시지)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B0ECB7-899D-42E4-8C08-52ABE1F6ECA7}"/>
              </a:ext>
            </a:extLst>
          </p:cNvPr>
          <p:cNvSpPr/>
          <p:nvPr/>
        </p:nvSpPr>
        <p:spPr>
          <a:xfrm>
            <a:off x="3065372" y="1394463"/>
            <a:ext cx="6058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코루틴</a:t>
            </a:r>
            <a:r>
              <a:rPr lang="ko-KR" altLang="en-US" b="1" dirty="0"/>
              <a:t> 안에 예외를 발생 시킬 때는 </a:t>
            </a:r>
            <a:r>
              <a:rPr lang="ko-KR" altLang="en-US" b="1" dirty="0" err="1"/>
              <a:t>throw</a:t>
            </a:r>
            <a:r>
              <a:rPr lang="ko-KR" altLang="en-US" b="1" dirty="0"/>
              <a:t> 메서드를 사용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C19121-32AA-4648-B128-B568D53BC1FE}"/>
              </a:ext>
            </a:extLst>
          </p:cNvPr>
          <p:cNvCxnSpPr/>
          <p:nvPr/>
        </p:nvCxnSpPr>
        <p:spPr>
          <a:xfrm flipH="1" flipV="1">
            <a:off x="4955764" y="3823424"/>
            <a:ext cx="388501" cy="15587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D886C3-20BE-4C18-965D-A955EBBEC60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785522" y="4192974"/>
            <a:ext cx="317434" cy="11891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900BFD-54B1-46E1-B783-3BEE06E78AAB}"/>
              </a:ext>
            </a:extLst>
          </p:cNvPr>
          <p:cNvSpPr/>
          <p:nvPr/>
        </p:nvSpPr>
        <p:spPr>
          <a:xfrm>
            <a:off x="3136439" y="3605484"/>
            <a:ext cx="1933033" cy="587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856E9-2A1C-422B-B861-9C5A30F46431}"/>
              </a:ext>
            </a:extLst>
          </p:cNvPr>
          <p:cNvSpPr txBox="1"/>
          <p:nvPr/>
        </p:nvSpPr>
        <p:spPr>
          <a:xfrm>
            <a:off x="3577773" y="4577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5662D-1D10-4E01-9356-C1DC02C1E380}"/>
              </a:ext>
            </a:extLst>
          </p:cNvPr>
          <p:cNvSpPr txBox="1"/>
          <p:nvPr/>
        </p:nvSpPr>
        <p:spPr>
          <a:xfrm>
            <a:off x="5069472" y="42717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5482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F41DE-B982-4D40-B8A3-21D213B0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0" y="0"/>
            <a:ext cx="447761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1B3788-0017-4D0C-A7AF-32613ABF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22" y="769637"/>
            <a:ext cx="5262144" cy="53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8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A24BA-29C1-43A1-B8DC-DEEF9BB1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8" y="2412429"/>
            <a:ext cx="4781585" cy="28575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C27D73-E531-4B1B-BC22-917B0B37912A}"/>
              </a:ext>
            </a:extLst>
          </p:cNvPr>
          <p:cNvSpPr/>
          <p:nvPr/>
        </p:nvSpPr>
        <p:spPr>
          <a:xfrm>
            <a:off x="5235295" y="2825526"/>
            <a:ext cx="66898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함수를 호출한 뒤 함수가 끝나면 현재 코드로 다시 돌아왔다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1. </a:t>
            </a:r>
            <a:r>
              <a:rPr lang="ko-KR" altLang="en-US" dirty="0"/>
              <a:t>예를 들어서 다음과 같이 </a:t>
            </a:r>
            <a:r>
              <a:rPr lang="ko-KR" altLang="en-US" dirty="0" err="1"/>
              <a:t>calc</a:t>
            </a:r>
            <a:r>
              <a:rPr lang="ko-KR" altLang="en-US" dirty="0"/>
              <a:t> 함수 안에서 </a:t>
            </a:r>
            <a:r>
              <a:rPr lang="ko-KR" altLang="en-US" dirty="0" err="1"/>
              <a:t>add</a:t>
            </a:r>
            <a:r>
              <a:rPr lang="ko-KR" altLang="en-US" dirty="0"/>
              <a:t> 함수를 호출했을 때 </a:t>
            </a:r>
            <a:r>
              <a:rPr lang="ko-KR" altLang="en-US" dirty="0" err="1"/>
              <a:t>add</a:t>
            </a:r>
            <a:r>
              <a:rPr lang="ko-KR" altLang="en-US" dirty="0"/>
              <a:t> 함수가 끝나면 다시 </a:t>
            </a:r>
            <a:r>
              <a:rPr lang="ko-KR" altLang="en-US" dirty="0" err="1"/>
              <a:t>calc</a:t>
            </a:r>
            <a:r>
              <a:rPr lang="ko-KR" altLang="en-US" dirty="0"/>
              <a:t> 함수로 돌아온다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특히 </a:t>
            </a:r>
            <a:r>
              <a:rPr lang="ko-KR" altLang="en-US" dirty="0" err="1"/>
              <a:t>add</a:t>
            </a:r>
            <a:r>
              <a:rPr lang="ko-KR" altLang="en-US" dirty="0"/>
              <a:t> 함수가 끝나면 이 함수에 들어있던 변수와 계산식은 모두 사라진다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2FADD7-23D7-4095-947A-37EFCEC30D1A}"/>
              </a:ext>
            </a:extLst>
          </p:cNvPr>
          <p:cNvSpPr/>
          <p:nvPr/>
        </p:nvSpPr>
        <p:spPr>
          <a:xfrm>
            <a:off x="1617177" y="5679101"/>
            <a:ext cx="8957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calc가</a:t>
            </a:r>
            <a:r>
              <a:rPr lang="ko-KR" altLang="en-US" b="1" dirty="0"/>
              <a:t> 메인 루틴</a:t>
            </a:r>
            <a:r>
              <a:rPr lang="ko-KR" altLang="en-US" dirty="0"/>
              <a:t>(</a:t>
            </a:r>
            <a:r>
              <a:rPr lang="ko-KR" altLang="en-US" dirty="0" err="1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routine</a:t>
            </a:r>
            <a:r>
              <a:rPr lang="ko-KR" altLang="en-US" dirty="0"/>
              <a:t>)이면 </a:t>
            </a:r>
            <a:r>
              <a:rPr lang="ko-KR" altLang="en-US" b="1" dirty="0" err="1"/>
              <a:t>add는</a:t>
            </a:r>
            <a:r>
              <a:rPr lang="ko-KR" altLang="en-US" b="1" dirty="0"/>
              <a:t> </a:t>
            </a:r>
            <a:r>
              <a:rPr lang="ko-KR" altLang="en-US" b="1" dirty="0" err="1"/>
              <a:t>calc의</a:t>
            </a:r>
            <a:r>
              <a:rPr lang="ko-KR" altLang="en-US" b="1" dirty="0"/>
              <a:t> 서브 루틴</a:t>
            </a:r>
            <a:r>
              <a:rPr lang="ko-KR" altLang="en-US" dirty="0"/>
              <a:t>(</a:t>
            </a:r>
            <a:r>
              <a:rPr lang="ko-KR" altLang="en-US" dirty="0" err="1"/>
              <a:t>sub</a:t>
            </a:r>
            <a:r>
              <a:rPr lang="ko-KR" altLang="en-US" dirty="0"/>
              <a:t> </a:t>
            </a:r>
            <a:r>
              <a:rPr lang="ko-KR" altLang="en-US" dirty="0" err="1"/>
              <a:t>routine</a:t>
            </a:r>
            <a:r>
              <a:rPr lang="ko-KR" altLang="en-US" dirty="0"/>
              <a:t>)이다</a:t>
            </a:r>
          </a:p>
        </p:txBody>
      </p:sp>
    </p:spTree>
    <p:extLst>
      <p:ext uri="{BB962C8B-B14F-4D97-AF65-F5344CB8AC3E}">
        <p14:creationId xmlns:p14="http://schemas.microsoft.com/office/powerpoint/2010/main" val="147436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71EBD-47F7-4F49-B0DE-F7AE024B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코루틴의</a:t>
            </a:r>
            <a:r>
              <a:rPr lang="ko-KR" altLang="en-US" dirty="0"/>
              <a:t> 이점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E6B49D-A8B5-474F-9E1D-037C013C758E}"/>
              </a:ext>
            </a:extLst>
          </p:cNvPr>
          <p:cNvSpPr/>
          <p:nvPr/>
        </p:nvSpPr>
        <p:spPr>
          <a:xfrm>
            <a:off x="745418" y="2993556"/>
            <a:ext cx="10701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보통 두 루틴이 동시에 실행되는 </a:t>
            </a:r>
            <a:r>
              <a:rPr lang="ko-KR" altLang="en-US" b="1" dirty="0" err="1"/>
              <a:t>멀티태스킹은</a:t>
            </a:r>
            <a:r>
              <a:rPr lang="ko-KR" altLang="en-US" b="1" dirty="0"/>
              <a:t> 하나의 변수에 값을 동시에 쓰면(</a:t>
            </a:r>
            <a:r>
              <a:rPr lang="ko-KR" altLang="en-US" b="1" dirty="0" err="1"/>
              <a:t>write</a:t>
            </a:r>
            <a:r>
              <a:rPr lang="ko-KR" altLang="en-US" b="1" dirty="0"/>
              <a:t>) 동기화 문제가 발생</a:t>
            </a:r>
            <a:r>
              <a:rPr lang="ko-KR" altLang="en-US" dirty="0"/>
              <a:t>한다. 따라서 </a:t>
            </a:r>
            <a:r>
              <a:rPr lang="ko-KR" altLang="en-US" b="1" dirty="0"/>
              <a:t>크리티컬 섹션, </a:t>
            </a:r>
            <a:r>
              <a:rPr lang="ko-KR" altLang="en-US" b="1" dirty="0" err="1"/>
              <a:t>세마포어</a:t>
            </a:r>
            <a:r>
              <a:rPr lang="ko-KR" altLang="en-US" b="1" dirty="0"/>
              <a:t>, </a:t>
            </a:r>
            <a:r>
              <a:rPr lang="ko-KR" altLang="en-US" b="1" dirty="0" err="1"/>
              <a:t>뮤텍스</a:t>
            </a:r>
            <a:r>
              <a:rPr lang="ko-KR" altLang="en-US" b="1" dirty="0"/>
              <a:t> 등 동기화를 위한 </a:t>
            </a:r>
            <a:r>
              <a:rPr lang="ko-KR" altLang="en-US" b="1" dirty="0" err="1"/>
              <a:t>락</a:t>
            </a:r>
            <a:r>
              <a:rPr lang="ko-KR" altLang="en-US" b="1" dirty="0"/>
              <a:t>(</a:t>
            </a:r>
            <a:r>
              <a:rPr lang="ko-KR" altLang="en-US" b="1" dirty="0" err="1"/>
              <a:t>lock</a:t>
            </a:r>
            <a:r>
              <a:rPr lang="ko-KR" altLang="en-US" b="1" dirty="0"/>
              <a:t>)</a:t>
            </a:r>
            <a:r>
              <a:rPr lang="ko-KR" altLang="en-US" dirty="0"/>
              <a:t>이 필요합니다.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하지만, </a:t>
            </a:r>
            <a:r>
              <a:rPr lang="ko-KR" altLang="en-US" b="1" dirty="0" err="1"/>
              <a:t>코루틴은</a:t>
            </a:r>
            <a:r>
              <a:rPr lang="ko-KR" altLang="en-US" b="1" dirty="0"/>
              <a:t> 시분할 방식 </a:t>
            </a:r>
            <a:r>
              <a:rPr lang="ko-KR" altLang="en-US" b="1" dirty="0" err="1"/>
              <a:t>멀티태스킹이라</a:t>
            </a:r>
            <a:r>
              <a:rPr lang="ko-KR" altLang="en-US" b="1" dirty="0"/>
              <a:t> 동기화를 위한 </a:t>
            </a:r>
            <a:r>
              <a:rPr lang="ko-KR" altLang="en-US" b="1" dirty="0" err="1"/>
              <a:t>락이</a:t>
            </a:r>
            <a:r>
              <a:rPr lang="ko-KR" altLang="en-US" b="1" dirty="0"/>
              <a:t> 필요하지 않다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9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사용하기</a:t>
            </a:r>
          </a:p>
        </p:txBody>
      </p:sp>
      <p:pic>
        <p:nvPicPr>
          <p:cNvPr id="1026" name="Picture 2" descr="https://dojang.io/pluginfile.php/13976/mod_page/content/3/041001.png">
            <a:extLst>
              <a:ext uri="{FF2B5EF4-FFF2-40B4-BE49-F238E27FC236}">
                <a16:creationId xmlns:a16="http://schemas.microsoft.com/office/drawing/2014/main" id="{4AF94B2F-329E-4322-9C1C-36FAA8CD2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0" t="8152" r="5216" b="7979"/>
          <a:stretch/>
        </p:blipFill>
        <p:spPr bwMode="auto">
          <a:xfrm>
            <a:off x="520369" y="2376041"/>
            <a:ext cx="4885488" cy="36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F7497D-E2E3-4D0A-831E-488E3747C5F3}"/>
              </a:ext>
            </a:extLst>
          </p:cNvPr>
          <p:cNvSpPr/>
          <p:nvPr/>
        </p:nvSpPr>
        <p:spPr>
          <a:xfrm>
            <a:off x="5575631" y="33442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메인 루틴에서 서브 루틴을 호출하면 서브 루틴의 코드를 실행한 뒤 다시 메인 루틴으로 돌아온다</a:t>
            </a:r>
          </a:p>
          <a:p>
            <a:r>
              <a:rPr lang="ko-KR" altLang="en-US" dirty="0"/>
              <a:t>특히 서브 루틴이 끝나면 서브 루틴의 내용은 모두 사라진다</a:t>
            </a:r>
            <a:endParaRPr lang="en-US" altLang="ko-KR" dirty="0"/>
          </a:p>
          <a:p>
            <a:endParaRPr lang="ko-KR" altLang="en-US" dirty="0"/>
          </a:p>
          <a:p>
            <a:pPr algn="ctr"/>
            <a:r>
              <a:rPr lang="ko-KR" altLang="en-US" b="1" dirty="0"/>
              <a:t>서브 루틴은 메인 루틴에 종속된 관계</a:t>
            </a:r>
          </a:p>
        </p:txBody>
      </p:sp>
    </p:spTree>
    <p:extLst>
      <p:ext uri="{BB962C8B-B14F-4D97-AF65-F5344CB8AC3E}">
        <p14:creationId xmlns:p14="http://schemas.microsoft.com/office/powerpoint/2010/main" val="301242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사용하기</a:t>
            </a:r>
          </a:p>
        </p:txBody>
      </p:sp>
      <p:pic>
        <p:nvPicPr>
          <p:cNvPr id="2050" name="Picture 2" descr="https://dojang.io/pluginfile.php/13976/mod_page/content/3/041002.png">
            <a:extLst>
              <a:ext uri="{FF2B5EF4-FFF2-40B4-BE49-F238E27FC236}">
                <a16:creationId xmlns:a16="http://schemas.microsoft.com/office/drawing/2014/main" id="{CE507E15-4D58-4071-8E67-C3847B7DA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t="8843" r="5371" b="7841"/>
          <a:stretch/>
        </p:blipFill>
        <p:spPr bwMode="auto">
          <a:xfrm>
            <a:off x="577225" y="2142291"/>
            <a:ext cx="4738614" cy="358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412814-852B-4482-A989-D384C9ECD6F8}"/>
              </a:ext>
            </a:extLst>
          </p:cNvPr>
          <p:cNvSpPr/>
          <p:nvPr/>
        </p:nvSpPr>
        <p:spPr>
          <a:xfrm>
            <a:off x="5691706" y="292146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/>
              <a:t>코루틴</a:t>
            </a:r>
            <a:r>
              <a:rPr lang="ko-KR" altLang="en-US" dirty="0" err="1"/>
              <a:t>은</a:t>
            </a:r>
            <a:r>
              <a:rPr lang="ko-KR" altLang="en-US" dirty="0"/>
              <a:t> 방식이 조금 다르다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코루틴</a:t>
            </a:r>
            <a:r>
              <a:rPr lang="ko-KR" altLang="en-US" dirty="0"/>
              <a:t>(</a:t>
            </a:r>
            <a:r>
              <a:rPr lang="ko-KR" altLang="en-US" dirty="0" err="1"/>
              <a:t>coroutine</a:t>
            </a:r>
            <a:r>
              <a:rPr lang="ko-KR" altLang="en-US" dirty="0"/>
              <a:t>)은 </a:t>
            </a:r>
            <a:r>
              <a:rPr lang="ko-KR" altLang="en-US" dirty="0" err="1"/>
              <a:t>cooperative</a:t>
            </a:r>
            <a:r>
              <a:rPr lang="ko-KR" altLang="en-US" dirty="0"/>
              <a:t> </a:t>
            </a:r>
            <a:r>
              <a:rPr lang="ko-KR" altLang="en-US" dirty="0" err="1"/>
              <a:t>routine를</a:t>
            </a:r>
            <a:r>
              <a:rPr lang="ko-KR" altLang="en-US" dirty="0"/>
              <a:t> 의미하는데 </a:t>
            </a:r>
            <a:r>
              <a:rPr lang="ko-KR" altLang="en-US" b="1" dirty="0"/>
              <a:t>서로 협력하는 루틴이라는 </a:t>
            </a:r>
            <a:r>
              <a:rPr lang="ko-KR" altLang="en-US" dirty="0"/>
              <a:t>뜻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메인 루틴과 서브 루틴처럼 종속된 관계가 아니라 </a:t>
            </a:r>
            <a:r>
              <a:rPr lang="ko-KR" altLang="en-US" b="1" dirty="0"/>
              <a:t>서로 대등한 관계</a:t>
            </a:r>
            <a:r>
              <a:rPr lang="ko-KR" altLang="en-US" dirty="0"/>
              <a:t>이며 </a:t>
            </a:r>
            <a:r>
              <a:rPr lang="ko-KR" altLang="en-US" b="1" dirty="0"/>
              <a:t>특정 시점에 상대방의 코드</a:t>
            </a:r>
            <a:r>
              <a:rPr lang="ko-KR" altLang="en-US" dirty="0"/>
              <a:t>를 실행</a:t>
            </a:r>
          </a:p>
        </p:txBody>
      </p:sp>
    </p:spTree>
    <p:extLst>
      <p:ext uri="{BB962C8B-B14F-4D97-AF65-F5344CB8AC3E}">
        <p14:creationId xmlns:p14="http://schemas.microsoft.com/office/powerpoint/2010/main" val="27147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9B8876-C83C-4D4D-BC80-69782B1C58E5}"/>
              </a:ext>
            </a:extLst>
          </p:cNvPr>
          <p:cNvSpPr/>
          <p:nvPr/>
        </p:nvSpPr>
        <p:spPr>
          <a:xfrm>
            <a:off x="337965" y="1690688"/>
            <a:ext cx="11516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코루틴은</a:t>
            </a:r>
            <a:r>
              <a:rPr lang="ko-KR" altLang="en-US" dirty="0"/>
              <a:t> 함수가 종료되지 않은 상태에서 메인 루틴의 코드를 실행한 뒤 다시 돌아와서 </a:t>
            </a:r>
            <a:r>
              <a:rPr lang="ko-KR" altLang="en-US" dirty="0" err="1"/>
              <a:t>코루틴의</a:t>
            </a:r>
            <a:r>
              <a:rPr lang="ko-KR" altLang="en-US" dirty="0"/>
              <a:t> 코드를 실행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코루틴이</a:t>
            </a:r>
            <a:r>
              <a:rPr lang="ko-KR" altLang="en-US" dirty="0"/>
              <a:t> 종료되지 않았으므로 </a:t>
            </a:r>
            <a:r>
              <a:rPr lang="ko-KR" altLang="en-US" dirty="0" err="1"/>
              <a:t>코루틴의</a:t>
            </a:r>
            <a:r>
              <a:rPr lang="ko-KR" altLang="en-US" dirty="0"/>
              <a:t> 내용도 계속 유지</a:t>
            </a:r>
          </a:p>
        </p:txBody>
      </p:sp>
      <p:pic>
        <p:nvPicPr>
          <p:cNvPr id="4" name="Picture 2" descr="https://dojang.io/pluginfile.php/13976/mod_page/content/3/041002.png">
            <a:extLst>
              <a:ext uri="{FF2B5EF4-FFF2-40B4-BE49-F238E27FC236}">
                <a16:creationId xmlns:a16="http://schemas.microsoft.com/office/drawing/2014/main" id="{64543766-4B43-4C3F-976C-72B50A5C0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t="8843" r="5371" b="7841"/>
          <a:stretch/>
        </p:blipFill>
        <p:spPr bwMode="auto">
          <a:xfrm>
            <a:off x="3726693" y="2903195"/>
            <a:ext cx="4738614" cy="358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49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코루틴에</a:t>
            </a:r>
            <a:r>
              <a:rPr lang="ko-KR" altLang="en-US" dirty="0"/>
              <a:t> 값 보내기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DD151A-E47B-4E05-A5C6-DA4EEF91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08" y="2325839"/>
            <a:ext cx="5991269" cy="33623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309D35-4B84-4EDE-8F63-625CA2905FF4}"/>
              </a:ext>
            </a:extLst>
          </p:cNvPr>
          <p:cNvSpPr/>
          <p:nvPr/>
        </p:nvSpPr>
        <p:spPr>
          <a:xfrm>
            <a:off x="1579275" y="1493871"/>
            <a:ext cx="903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코루틴은</a:t>
            </a:r>
            <a:r>
              <a:rPr lang="ko-KR" altLang="en-US" dirty="0"/>
              <a:t> </a:t>
            </a:r>
            <a:r>
              <a:rPr lang="ko-KR" altLang="en-US" dirty="0" err="1"/>
              <a:t>제너레이터의</a:t>
            </a:r>
            <a:r>
              <a:rPr lang="ko-KR" altLang="en-US" dirty="0"/>
              <a:t> 특별한 형태이다</a:t>
            </a:r>
          </a:p>
          <a:p>
            <a:pPr algn="ctr"/>
            <a:r>
              <a:rPr lang="ko-KR" altLang="en-US" b="1" dirty="0" err="1"/>
              <a:t>제너레이터는</a:t>
            </a:r>
            <a:r>
              <a:rPr lang="ko-KR" altLang="en-US" b="1" dirty="0"/>
              <a:t> </a:t>
            </a:r>
            <a:r>
              <a:rPr lang="ko-KR" altLang="en-US" b="1" dirty="0" err="1"/>
              <a:t>yield로</a:t>
            </a:r>
            <a:r>
              <a:rPr lang="ko-KR" altLang="en-US" b="1" dirty="0"/>
              <a:t> 값을 발생</a:t>
            </a:r>
            <a:r>
              <a:rPr lang="ko-KR" altLang="en-US" dirty="0"/>
              <a:t>시켰지만 </a:t>
            </a:r>
            <a:r>
              <a:rPr lang="ko-KR" altLang="en-US" b="1" dirty="0" err="1"/>
              <a:t>코루틴은</a:t>
            </a:r>
            <a:r>
              <a:rPr lang="ko-KR" altLang="en-US" b="1" dirty="0"/>
              <a:t> </a:t>
            </a:r>
            <a:r>
              <a:rPr lang="ko-KR" altLang="en-US" b="1" dirty="0" err="1"/>
              <a:t>yield로</a:t>
            </a:r>
            <a:r>
              <a:rPr lang="ko-KR" altLang="en-US" b="1" dirty="0"/>
              <a:t> 값을 받아올 수 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DFE37C-6541-43EA-99A1-24932BFA5EAA}"/>
              </a:ext>
            </a:extLst>
          </p:cNvPr>
          <p:cNvSpPr/>
          <p:nvPr/>
        </p:nvSpPr>
        <p:spPr>
          <a:xfrm>
            <a:off x="1138657" y="5873826"/>
            <a:ext cx="9914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코루틴에</a:t>
            </a:r>
            <a:r>
              <a:rPr lang="ko-KR" altLang="en-US" dirty="0"/>
              <a:t> 값을 보내면서 코드를 실행할 때는 </a:t>
            </a:r>
            <a:r>
              <a:rPr lang="ko-KR" altLang="en-US" b="1" dirty="0" err="1"/>
              <a:t>send</a:t>
            </a:r>
            <a:r>
              <a:rPr lang="ko-KR" altLang="en-US" b="1" dirty="0"/>
              <a:t> 메서드를 사용</a:t>
            </a:r>
          </a:p>
          <a:p>
            <a:pPr algn="ctr"/>
            <a:r>
              <a:rPr lang="ko-KR" altLang="en-US" b="1" dirty="0" err="1"/>
              <a:t>send</a:t>
            </a:r>
            <a:r>
              <a:rPr lang="ko-KR" altLang="en-US" b="1" dirty="0"/>
              <a:t> 메서드가 보낸 값을 받아오려면 (</a:t>
            </a:r>
            <a:r>
              <a:rPr lang="ko-KR" altLang="en-US" b="1" dirty="0" err="1"/>
              <a:t>yield</a:t>
            </a:r>
            <a:r>
              <a:rPr lang="ko-KR" altLang="en-US" b="1" dirty="0"/>
              <a:t>) 형식으로 </a:t>
            </a:r>
            <a:r>
              <a:rPr lang="ko-KR" altLang="en-US" b="1" dirty="0" err="1"/>
              <a:t>yield를</a:t>
            </a:r>
            <a:r>
              <a:rPr lang="ko-KR" altLang="en-US" b="1" dirty="0"/>
              <a:t> 괄호로 묶어준 뒤 변수에 저장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2141FF-019F-4261-85FE-35746A9C313F}"/>
              </a:ext>
            </a:extLst>
          </p:cNvPr>
          <p:cNvSpPr/>
          <p:nvPr/>
        </p:nvSpPr>
        <p:spPr>
          <a:xfrm>
            <a:off x="1579275" y="3683848"/>
            <a:ext cx="26563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코루틴객체.send</a:t>
            </a:r>
            <a:r>
              <a:rPr lang="ko-KR" altLang="en-US" b="1" dirty="0"/>
              <a:t>(값)</a:t>
            </a:r>
          </a:p>
          <a:p>
            <a:pPr algn="ctr"/>
            <a:r>
              <a:rPr lang="ko-KR" altLang="en-US" b="1" dirty="0"/>
              <a:t>변수 = (</a:t>
            </a:r>
            <a:r>
              <a:rPr lang="ko-KR" altLang="en-US" b="1" dirty="0" err="1"/>
              <a:t>yield</a:t>
            </a:r>
            <a:r>
              <a:rPr lang="ko-KR" alt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255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코루틴에</a:t>
            </a:r>
            <a:r>
              <a:rPr lang="ko-KR" altLang="en-US" dirty="0"/>
              <a:t> 값 보내기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921ED-7B67-461B-9C26-870D92C6A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41"/>
          <a:stretch/>
        </p:blipFill>
        <p:spPr>
          <a:xfrm>
            <a:off x="42060" y="2895070"/>
            <a:ext cx="5991269" cy="10678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10A6F3-26D0-4800-B7FF-7C75534EB61E}"/>
              </a:ext>
            </a:extLst>
          </p:cNvPr>
          <p:cNvSpPr/>
          <p:nvPr/>
        </p:nvSpPr>
        <p:spPr>
          <a:xfrm>
            <a:off x="6096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ko-KR" altLang="en-US" dirty="0" err="1"/>
              <a:t>number_coroutine은</a:t>
            </a:r>
            <a:r>
              <a:rPr lang="ko-KR" altLang="en-US" dirty="0"/>
              <a:t> </a:t>
            </a: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True:로</a:t>
            </a:r>
            <a:r>
              <a:rPr lang="ko-KR" altLang="en-US" dirty="0"/>
              <a:t> 무한히 반복하도록 만든다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코루틴을</a:t>
            </a:r>
            <a:r>
              <a:rPr lang="ko-KR" altLang="en-US" dirty="0"/>
              <a:t> 종료하지 않고 계속 유지시키기 위해 무한 루프를 사용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x</a:t>
            </a:r>
            <a:r>
              <a:rPr lang="ko-KR" altLang="en-US" dirty="0"/>
              <a:t> = (</a:t>
            </a:r>
            <a:r>
              <a:rPr lang="ko-KR" altLang="en-US" dirty="0" err="1"/>
              <a:t>yield</a:t>
            </a:r>
            <a:r>
              <a:rPr lang="ko-KR" altLang="en-US" dirty="0"/>
              <a:t>)와 같이 </a:t>
            </a:r>
            <a:r>
              <a:rPr lang="ko-KR" altLang="en-US" dirty="0" err="1"/>
              <a:t>코루틴</a:t>
            </a:r>
            <a:r>
              <a:rPr lang="ko-KR" altLang="en-US" dirty="0"/>
              <a:t> 바깥에서 보낸 값을 받아서 </a:t>
            </a:r>
            <a:r>
              <a:rPr lang="ko-KR" altLang="en-US" dirty="0" err="1"/>
              <a:t>x에</a:t>
            </a:r>
            <a:r>
              <a:rPr lang="ko-KR" altLang="en-US" dirty="0"/>
              <a:t> 저장하고, </a:t>
            </a:r>
            <a:r>
              <a:rPr lang="ko-KR" altLang="en-US" dirty="0" err="1"/>
              <a:t>print로</a:t>
            </a:r>
            <a:r>
              <a:rPr lang="ko-KR" altLang="en-US" dirty="0"/>
              <a:t> </a:t>
            </a:r>
            <a:r>
              <a:rPr lang="ko-KR" altLang="en-US" dirty="0" err="1"/>
              <a:t>x의</a:t>
            </a:r>
            <a:r>
              <a:rPr lang="ko-KR" altLang="en-US" dirty="0"/>
              <a:t> 값을 출력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EF5AB0-1610-4830-B64A-00E42F5099A5}"/>
              </a:ext>
            </a:extLst>
          </p:cNvPr>
          <p:cNvCxnSpPr/>
          <p:nvPr/>
        </p:nvCxnSpPr>
        <p:spPr>
          <a:xfrm flipH="1">
            <a:off x="1700879" y="2563163"/>
            <a:ext cx="4395121" cy="8006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5FE858-1847-4171-B7BD-55E03D9FC33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700879" y="3363855"/>
            <a:ext cx="4395121" cy="651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55A383-C5C4-4EC5-84D9-468D7985C363}"/>
              </a:ext>
            </a:extLst>
          </p:cNvPr>
          <p:cNvCxnSpPr/>
          <p:nvPr/>
        </p:nvCxnSpPr>
        <p:spPr>
          <a:xfrm flipH="1" flipV="1">
            <a:off x="1975673" y="3643387"/>
            <a:ext cx="4120327" cy="6017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6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코루틴에</a:t>
            </a:r>
            <a:r>
              <a:rPr lang="ko-KR" altLang="en-US" dirty="0"/>
              <a:t> 값 보내기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E8B8E6-4762-4246-A76D-CBBED822955B}"/>
              </a:ext>
            </a:extLst>
          </p:cNvPr>
          <p:cNvSpPr/>
          <p:nvPr/>
        </p:nvSpPr>
        <p:spPr>
          <a:xfrm>
            <a:off x="6033329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바깥에서는 </a:t>
            </a:r>
            <a:r>
              <a:rPr lang="ko-KR" altLang="en-US" dirty="0" err="1"/>
              <a:t>co</a:t>
            </a:r>
            <a:r>
              <a:rPr lang="ko-KR" altLang="en-US" dirty="0"/>
              <a:t> = </a:t>
            </a:r>
            <a:r>
              <a:rPr lang="ko-KR" altLang="en-US" dirty="0" err="1"/>
              <a:t>number_coroutine</a:t>
            </a:r>
            <a:r>
              <a:rPr lang="ko-KR" altLang="en-US" dirty="0"/>
              <a:t>()과 같이 </a:t>
            </a:r>
            <a:r>
              <a:rPr lang="ko-KR" altLang="en-US" dirty="0" err="1"/>
              <a:t>코루틴</a:t>
            </a:r>
            <a:r>
              <a:rPr lang="ko-KR" altLang="en-US" dirty="0"/>
              <a:t> 객체를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DC16B-8621-4766-9A7D-B3DA609D1979}"/>
              </a:ext>
            </a:extLst>
          </p:cNvPr>
          <p:cNvSpPr/>
          <p:nvPr/>
        </p:nvSpPr>
        <p:spPr>
          <a:xfrm>
            <a:off x="6033329" y="37633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next</a:t>
            </a:r>
            <a:r>
              <a:rPr lang="ko-KR" altLang="en-US" dirty="0"/>
              <a:t>(</a:t>
            </a:r>
            <a:r>
              <a:rPr lang="ko-KR" altLang="en-US" dirty="0" err="1"/>
              <a:t>co</a:t>
            </a:r>
            <a:r>
              <a:rPr lang="ko-KR" altLang="en-US" dirty="0"/>
              <a:t>)로 </a:t>
            </a:r>
            <a:r>
              <a:rPr lang="ko-KR" altLang="en-US" dirty="0" err="1"/>
              <a:t>코루틴</a:t>
            </a:r>
            <a:r>
              <a:rPr lang="ko-KR" altLang="en-US" dirty="0"/>
              <a:t> 안의 코드를 최초로 실행하여 </a:t>
            </a:r>
            <a:r>
              <a:rPr lang="ko-KR" altLang="en-US" dirty="0" err="1"/>
              <a:t>yield까지</a:t>
            </a:r>
            <a:r>
              <a:rPr lang="ko-KR" altLang="en-US" dirty="0"/>
              <a:t> 코드를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44D138-A64A-4F69-84ED-B59889E38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09" b="53650"/>
          <a:stretch/>
        </p:blipFill>
        <p:spPr>
          <a:xfrm>
            <a:off x="42060" y="3366033"/>
            <a:ext cx="5991269" cy="42166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E4BA9F0-6D92-4904-AD39-B48E8555922D}"/>
              </a:ext>
            </a:extLst>
          </p:cNvPr>
          <p:cNvCxnSpPr>
            <a:stCxn id="3" idx="1"/>
          </p:cNvCxnSpPr>
          <p:nvPr/>
        </p:nvCxnSpPr>
        <p:spPr>
          <a:xfrm flipH="1">
            <a:off x="2335747" y="3105835"/>
            <a:ext cx="3697582" cy="3231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90E99-EFBC-4339-844D-6F07593D6C2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55523" y="3681289"/>
            <a:ext cx="4777806" cy="4052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E3C66E9-FEFA-48EC-91E6-429AE286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41"/>
          <a:stretch/>
        </p:blipFill>
        <p:spPr>
          <a:xfrm>
            <a:off x="42060" y="4168673"/>
            <a:ext cx="5991269" cy="10678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F278F3-5787-4FA5-AFB3-BCFF9AA1B883}"/>
              </a:ext>
            </a:extLst>
          </p:cNvPr>
          <p:cNvCxnSpPr/>
          <p:nvPr/>
        </p:nvCxnSpPr>
        <p:spPr>
          <a:xfrm>
            <a:off x="942827" y="3714217"/>
            <a:ext cx="800692" cy="10299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2313E1-847C-4350-B5EA-17BE4912B80A}"/>
              </a:ext>
            </a:extLst>
          </p:cNvPr>
          <p:cNvSpPr/>
          <p:nvPr/>
        </p:nvSpPr>
        <p:spPr>
          <a:xfrm>
            <a:off x="6033329" y="5744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co.send로</a:t>
            </a:r>
            <a:r>
              <a:rPr lang="ko-KR" altLang="en-US" dirty="0"/>
              <a:t> 숫자 1, 2, 3을 보내면 </a:t>
            </a:r>
            <a:r>
              <a:rPr lang="ko-KR" altLang="en-US" dirty="0" err="1"/>
              <a:t>코루틴</a:t>
            </a:r>
            <a:r>
              <a:rPr lang="ko-KR" altLang="en-US" dirty="0"/>
              <a:t> 안에서 숫자를 받은 뒤 </a:t>
            </a:r>
            <a:r>
              <a:rPr lang="ko-KR" altLang="en-US" dirty="0" err="1"/>
              <a:t>print로</a:t>
            </a:r>
            <a:r>
              <a:rPr lang="ko-KR" altLang="en-US" dirty="0"/>
              <a:t> 출력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82126F-6D1B-4EC2-998A-CFDACC2BB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23" b="32900"/>
          <a:stretch/>
        </p:blipFill>
        <p:spPr>
          <a:xfrm>
            <a:off x="42059" y="5779955"/>
            <a:ext cx="5991269" cy="61117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72E9CF-67C1-4448-9DF1-F0794F8ED2C0}"/>
              </a:ext>
            </a:extLst>
          </p:cNvPr>
          <p:cNvCxnSpPr>
            <a:stCxn id="14" idx="3"/>
          </p:cNvCxnSpPr>
          <p:nvPr/>
        </p:nvCxnSpPr>
        <p:spPr>
          <a:xfrm flipH="1" flipV="1">
            <a:off x="3292788" y="5922280"/>
            <a:ext cx="2740540" cy="16326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93B36C-2DE1-4D61-9FA8-F31F5EB5A7EA}"/>
              </a:ext>
            </a:extLst>
          </p:cNvPr>
          <p:cNvCxnSpPr>
            <a:cxnSpLocks/>
          </p:cNvCxnSpPr>
          <p:nvPr/>
        </p:nvCxnSpPr>
        <p:spPr>
          <a:xfrm flipV="1">
            <a:off x="1108651" y="4955765"/>
            <a:ext cx="715411" cy="82419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5B2977-3B90-4CEA-9273-BA693F2C3B32}"/>
              </a:ext>
            </a:extLst>
          </p:cNvPr>
          <p:cNvCxnSpPr>
            <a:cxnSpLocks/>
          </p:cNvCxnSpPr>
          <p:nvPr/>
        </p:nvCxnSpPr>
        <p:spPr>
          <a:xfrm>
            <a:off x="1466356" y="4941553"/>
            <a:ext cx="5756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01B99-FF5C-40D7-926E-23549613AD5F}"/>
              </a:ext>
            </a:extLst>
          </p:cNvPr>
          <p:cNvSpPr txBox="1"/>
          <p:nvPr/>
        </p:nvSpPr>
        <p:spPr>
          <a:xfrm>
            <a:off x="1686666" y="457483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send </a:t>
            </a:r>
            <a:r>
              <a:rPr lang="ko-KR" altLang="en-US" sz="1000" b="1" dirty="0">
                <a:solidFill>
                  <a:srgbClr val="FF0000"/>
                </a:solidFill>
              </a:rPr>
              <a:t>대기</a:t>
            </a:r>
          </a:p>
        </p:txBody>
      </p:sp>
    </p:spTree>
    <p:extLst>
      <p:ext uri="{BB962C8B-B14F-4D97-AF65-F5344CB8AC3E}">
        <p14:creationId xmlns:p14="http://schemas.microsoft.com/office/powerpoint/2010/main" val="333261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18AA4-8CC4-4F81-BA69-085BC4B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코루틴에</a:t>
            </a:r>
            <a:r>
              <a:rPr lang="ko-KR" altLang="en-US" dirty="0"/>
              <a:t> 값 보내기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5F7FEA-6F4D-4B52-B96C-44A66564A40C}"/>
              </a:ext>
            </a:extLst>
          </p:cNvPr>
          <p:cNvSpPr/>
          <p:nvPr/>
        </p:nvSpPr>
        <p:spPr>
          <a:xfrm>
            <a:off x="838200" y="1321356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코루틴의</a:t>
            </a:r>
            <a:r>
              <a:rPr lang="ko-KR" altLang="en-US" b="1" dirty="0"/>
              <a:t> 동작 과정 그림</a:t>
            </a:r>
          </a:p>
        </p:txBody>
      </p:sp>
      <p:pic>
        <p:nvPicPr>
          <p:cNvPr id="3074" name="Picture 2" descr="https://dojang.io/pluginfile.php/13976/mod_page/content/3/041003.png">
            <a:extLst>
              <a:ext uri="{FF2B5EF4-FFF2-40B4-BE49-F238E27FC236}">
                <a16:creationId xmlns:a16="http://schemas.microsoft.com/office/drawing/2014/main" id="{BED24C56-DB8C-4262-99E7-D1A000B58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38" y="1690688"/>
            <a:ext cx="6730868" cy="50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F6C579-5AED-4A44-BE7A-7B576B9E1465}"/>
              </a:ext>
            </a:extLst>
          </p:cNvPr>
          <p:cNvSpPr/>
          <p:nvPr/>
        </p:nvSpPr>
        <p:spPr>
          <a:xfrm>
            <a:off x="404294" y="2252685"/>
            <a:ext cx="4935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next</a:t>
            </a:r>
            <a:r>
              <a:rPr lang="ko-KR" altLang="en-US" b="1" dirty="0"/>
              <a:t>(</a:t>
            </a:r>
            <a:r>
              <a:rPr lang="ko-KR" altLang="en-US" b="1" dirty="0" err="1"/>
              <a:t>co</a:t>
            </a:r>
            <a:r>
              <a:rPr lang="ko-KR" altLang="en-US" b="1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코루틴의</a:t>
            </a:r>
            <a:r>
              <a:rPr lang="ko-KR" altLang="en-US" dirty="0"/>
              <a:t> 코드를 </a:t>
            </a:r>
            <a:r>
              <a:rPr lang="ko-KR" altLang="en-US" b="1" dirty="0"/>
              <a:t>최초로 실행</a:t>
            </a:r>
            <a:r>
              <a:rPr lang="ko-KR" altLang="en-US" dirty="0"/>
              <a:t>하면 </a:t>
            </a:r>
            <a:r>
              <a:rPr lang="ko-KR" altLang="en-US" dirty="0" err="1"/>
              <a:t>x</a:t>
            </a:r>
            <a:r>
              <a:rPr lang="ko-KR" altLang="en-US" dirty="0"/>
              <a:t> = (</a:t>
            </a:r>
            <a:r>
              <a:rPr lang="ko-KR" altLang="en-US" dirty="0" err="1"/>
              <a:t>yield</a:t>
            </a:r>
            <a:r>
              <a:rPr lang="ko-KR" altLang="en-US" dirty="0"/>
              <a:t>)의 </a:t>
            </a:r>
            <a:r>
              <a:rPr lang="ko-KR" altLang="en-US" b="1" dirty="0" err="1"/>
              <a:t>yield에서</a:t>
            </a:r>
            <a:r>
              <a:rPr lang="ko-KR" altLang="en-US" b="1" dirty="0"/>
              <a:t> 대기하고 다시 메인 루틴으로 돌아온다</a:t>
            </a:r>
          </a:p>
        </p:txBody>
      </p:sp>
    </p:spTree>
    <p:extLst>
      <p:ext uri="{BB962C8B-B14F-4D97-AF65-F5344CB8AC3E}">
        <p14:creationId xmlns:p14="http://schemas.microsoft.com/office/powerpoint/2010/main" val="392918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746</Words>
  <Application>Microsoft Office PowerPoint</Application>
  <PresentationFormat>와이드스크린</PresentationFormat>
  <Paragraphs>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Python</vt:lpstr>
      <vt:lpstr>코루틴 사용하기</vt:lpstr>
      <vt:lpstr>코루틴 사용하기</vt:lpstr>
      <vt:lpstr>코루틴 사용하기</vt:lpstr>
      <vt:lpstr>코루틴 사용하기</vt:lpstr>
      <vt:lpstr>코루틴에 값 보내기</vt:lpstr>
      <vt:lpstr>코루틴에 값 보내기</vt:lpstr>
      <vt:lpstr>코루틴에 값 보내기</vt:lpstr>
      <vt:lpstr>코루틴에 값 보내기</vt:lpstr>
      <vt:lpstr>코루틴에 값 보내기</vt:lpstr>
      <vt:lpstr>코루틴에 값 보내기</vt:lpstr>
      <vt:lpstr>코루틴 바깥으로 값 전달하기</vt:lpstr>
      <vt:lpstr>코루틴 바깥으로 값 전달하기</vt:lpstr>
      <vt:lpstr>코루틴 바깥으로 값 전달하기</vt:lpstr>
      <vt:lpstr>코루틴 바깥으로 값 전달하기</vt:lpstr>
      <vt:lpstr>코루틴을 종료하고 예외 처리하기</vt:lpstr>
      <vt:lpstr>GeneratorExit 예외 처리하기</vt:lpstr>
      <vt:lpstr>코루틴 안에서 예외 발생시키기</vt:lpstr>
      <vt:lpstr>PowerPoint 프레젠테이션</vt:lpstr>
      <vt:lpstr>코루틴의 이점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96</cp:revision>
  <dcterms:created xsi:type="dcterms:W3CDTF">2020-02-05T02:14:16Z</dcterms:created>
  <dcterms:modified xsi:type="dcterms:W3CDTF">2020-02-05T05:35:14Z</dcterms:modified>
</cp:coreProperties>
</file>