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0DC6A-66B7-4BDD-A804-A21800E52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39D3D-45E1-4F3B-BDE9-DE8A94B44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3D69D-33C9-4B65-BCE9-F17C43C1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DBEA9-EEB8-4BEA-BF9A-629EFFD2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36916-CFBA-4AAF-8D73-1C4E0A4C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29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1286-AAE0-46AE-B304-325A379E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63A2D-E2F2-4BDE-9CF9-60F04886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8426E-5A53-4057-9A36-39169327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B6CEF-8A10-4636-B8B8-399DDF53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1B011-3EDA-4F45-A49D-D3405A4A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4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11652-3BE5-4218-8504-0B3746817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CCB3C-AC3F-49FF-96BF-0E015062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47B20-7D1C-486C-8D9B-61BF852C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A807F-227E-41FC-8216-A70D4589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DF97C-6E73-4BA5-AA2B-CA5B75C3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167B-2DF1-4831-B460-2C1BF67E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1236F-EDB2-41B2-9ADE-79A76B27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1E4B8-611C-4787-AEE7-866262EC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F95DF-5C1D-4717-A53C-FB764970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157EE-01F8-42B9-B99E-BA640FAC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8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4355F-B174-4D5D-81C7-285DCB12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4BA5A-69E0-4C24-B3FA-960FF678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B1EA-D42C-4204-9266-68B92A5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4EFA2-D59F-449B-B6BF-886ADAFA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171B4-E2B6-40E5-8B7F-373EB976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3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67EAF-88C5-4620-B30C-1EAEF229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2077D-6CAB-4452-87AF-423DF05F8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DFC28-A3A4-4ED4-A8A2-D91A4C2CB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89A3C-1CB9-480E-8929-2D6E0BB8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89725-3210-4E2D-8632-B322F0B5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F5ACA-F75D-4486-BC54-49D86F1E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7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62843-51F3-461D-BDDD-A52A52F4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C41E0-A6E7-4C02-BF07-65A87B96F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FD223-D35E-49DC-B198-5CDE11FA2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FE997F-762F-4EE0-9C79-FE8F93A69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9E6856-201B-4FE6-9FCA-D66C2755D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E4CD0-CAD2-49E8-864B-3E169166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F70C9-91FE-4640-9C75-607E4D32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497AB2-1F53-4E26-ACA8-378EDCDB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A29E6-5ACD-464D-ADEF-5C851A48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BE250-15DB-470F-A434-F8AC4D47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8C22C9-EDEF-4DE6-94D3-52F19927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00D6A-FF9E-4F06-AF52-55A2515A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345053-7805-49AA-AA78-F45D104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E7CB6D-20F1-464B-B2E3-A40BA628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A0C71-B29A-43A0-8C3C-2B83F595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1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3412-FF1D-4A87-8C72-3867B3C7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45D3F-13C2-4972-B4F3-7BFA8C18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87441-EFB7-4252-921A-473E0D75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8D448-8BCF-43F1-BB09-ED129B72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7069B-2E0B-40E7-85D5-0A81E18B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B8231-9C3E-451B-87FD-6DEF02F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D0530-9FD5-4CBC-A996-F07B54CC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C5F008-88F3-4840-9705-A0E342281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C2AEAE-0EF6-4B99-A531-1D66D69D1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997AB1-089B-4205-A5E1-7ECECE6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6A3A4-C7F0-4D85-A36F-09C41799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1F79B-7019-47FB-9667-38AD84BE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4AA2C-402B-4F31-8B0D-1DABF8AB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93DA4-8F48-4260-8425-1A894EFD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C8A30-5241-467A-90EC-5699C95B5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A754-CB27-4222-BE79-D79D315EBD8F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340FB-EDEB-4E21-BC06-F9B3E5FE5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FDD57-B061-4226-A091-2BF779CC8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F392-3237-4F8A-8FF9-DE2CD75D9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5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7D318-BCB3-4F16-8D68-010F1B387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59782-ED1C-4534-9B67-299C48830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56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개수 판단하기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8E8C43-21BE-4850-820B-2F6FAFBBA62B}"/>
              </a:ext>
            </a:extLst>
          </p:cNvPr>
          <p:cNvSpPr/>
          <p:nvPr/>
        </p:nvSpPr>
        <p:spPr>
          <a:xfrm>
            <a:off x="4549890" y="2169637"/>
            <a:ext cx="30922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(문자){</a:t>
            </a:r>
            <a:r>
              <a:rPr lang="ko-KR" altLang="en-US" b="1" dirty="0" err="1"/>
              <a:t>시작개수,끝개수</a:t>
            </a:r>
            <a:r>
              <a:rPr lang="ko-KR" altLang="en-US" b="1" dirty="0"/>
              <a:t>}</a:t>
            </a:r>
          </a:p>
          <a:p>
            <a:pPr algn="ctr"/>
            <a:r>
              <a:rPr lang="ko-KR" altLang="en-US" b="1" dirty="0"/>
              <a:t>(문자열){</a:t>
            </a:r>
            <a:r>
              <a:rPr lang="ko-KR" altLang="en-US" b="1" dirty="0" err="1"/>
              <a:t>시작개수,끝개수</a:t>
            </a:r>
            <a:r>
              <a:rPr lang="ko-KR" altLang="en-US" b="1" dirty="0"/>
              <a:t>}</a:t>
            </a:r>
          </a:p>
          <a:p>
            <a:pPr algn="ctr"/>
            <a:r>
              <a:rPr lang="ko-KR" altLang="en-US" b="1" dirty="0"/>
              <a:t>[0-9]{</a:t>
            </a:r>
            <a:r>
              <a:rPr lang="ko-KR" altLang="en-US" b="1" dirty="0" err="1"/>
              <a:t>시작개수,끝개수</a:t>
            </a:r>
            <a:r>
              <a:rPr lang="ko-KR" altLang="en-US" b="1" dirty="0"/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0CF350-2A05-48B4-9DEA-12BC8516A42E}"/>
              </a:ext>
            </a:extLst>
          </p:cNvPr>
          <p:cNvSpPr/>
          <p:nvPr/>
        </p:nvSpPr>
        <p:spPr>
          <a:xfrm>
            <a:off x="688564" y="1367522"/>
            <a:ext cx="10814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문자(숫자)의 개수 범위</a:t>
            </a:r>
            <a:r>
              <a:rPr lang="ko-KR" altLang="en-US" dirty="0"/>
              <a:t>도 지정할 수 있다</a:t>
            </a:r>
          </a:p>
          <a:p>
            <a:pPr algn="ctr"/>
            <a:r>
              <a:rPr lang="ko-KR" altLang="en-US" b="1" dirty="0"/>
              <a:t>{</a:t>
            </a:r>
            <a:r>
              <a:rPr lang="ko-KR" altLang="en-US" b="1" dirty="0" err="1"/>
              <a:t>시작개수,끝개수</a:t>
            </a:r>
            <a:r>
              <a:rPr lang="ko-KR" altLang="en-US" b="1" dirty="0"/>
              <a:t>} 형식</a:t>
            </a:r>
            <a:r>
              <a:rPr lang="ko-KR" altLang="en-US" dirty="0"/>
              <a:t>으로 시작 개수와 끝 개수를 지정해주면 특정 개수 사이에 들어가는지 판단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3B4D7-185D-44ED-A890-3F041F3FC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4" y="3352011"/>
            <a:ext cx="11343812" cy="28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숫자와 영문 문자를 조합해서 판단하기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1B9F8-6919-4169-BBBC-EDB540AB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66" y="3774261"/>
            <a:ext cx="7415267" cy="20574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8CE29D-02EC-4EA6-8141-BB6329BAC5B6}"/>
              </a:ext>
            </a:extLst>
          </p:cNvPr>
          <p:cNvSpPr/>
          <p:nvPr/>
        </p:nvSpPr>
        <p:spPr>
          <a:xfrm>
            <a:off x="3048000" y="1367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/>
              <a:t>숫자와 영문 문자를 조합해서 판단</a:t>
            </a:r>
          </a:p>
          <a:p>
            <a:pPr algn="ctr"/>
            <a:r>
              <a:rPr lang="ko-KR" altLang="en-US" b="1" dirty="0"/>
              <a:t>영문 문자 범위는 </a:t>
            </a:r>
            <a:r>
              <a:rPr lang="ko-KR" altLang="en-US" b="1" dirty="0" err="1"/>
              <a:t>a-z</a:t>
            </a:r>
            <a:r>
              <a:rPr lang="ko-KR" altLang="en-US" b="1" dirty="0"/>
              <a:t>, </a:t>
            </a:r>
            <a:r>
              <a:rPr lang="ko-KR" altLang="en-US" b="1" dirty="0" err="1"/>
              <a:t>A-Z와</a:t>
            </a:r>
            <a:r>
              <a:rPr lang="ko-KR" altLang="en-US" b="1" dirty="0"/>
              <a:t> 같이 표현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242A33-FF1B-4AD8-9797-BF53257693E5}"/>
              </a:ext>
            </a:extLst>
          </p:cNvPr>
          <p:cNvSpPr/>
          <p:nvPr/>
        </p:nvSpPr>
        <p:spPr>
          <a:xfrm>
            <a:off x="5374272" y="2437408"/>
            <a:ext cx="14434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a-z</a:t>
            </a:r>
            <a:endParaRPr lang="ko-KR" altLang="en-US" b="1" dirty="0"/>
          </a:p>
          <a:p>
            <a:pPr algn="ctr"/>
            <a:r>
              <a:rPr lang="ko-KR" altLang="en-US" b="1" dirty="0"/>
              <a:t>A-Z</a:t>
            </a:r>
          </a:p>
        </p:txBody>
      </p:sp>
    </p:spTree>
    <p:extLst>
      <p:ext uri="{BB962C8B-B14F-4D97-AF65-F5344CB8AC3E}">
        <p14:creationId xmlns:p14="http://schemas.microsoft.com/office/powerpoint/2010/main" val="135784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숫자와 영문 문자를 조합해서 판단하기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A2612-9C8C-41F5-8AE5-5FC4CE49AD30}"/>
              </a:ext>
            </a:extLst>
          </p:cNvPr>
          <p:cNvSpPr/>
          <p:nvPr/>
        </p:nvSpPr>
        <p:spPr>
          <a:xfrm>
            <a:off x="3048000" y="1557035"/>
            <a:ext cx="60960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ko-KR" altLang="en-US" b="1" dirty="0"/>
              <a:t>한글 사용</a:t>
            </a:r>
          </a:p>
          <a:p>
            <a:pPr algn="ctr"/>
            <a:r>
              <a:rPr lang="ko-KR" altLang="en-US" b="1" dirty="0"/>
              <a:t>가-</a:t>
            </a:r>
            <a:r>
              <a:rPr lang="ko-KR" altLang="en-US" b="1" dirty="0" err="1"/>
              <a:t>힣처럼</a:t>
            </a:r>
            <a:r>
              <a:rPr lang="ko-KR" altLang="en-US" b="1" dirty="0"/>
              <a:t> 나올 수 있는 한글 조합을 정해주면 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1B33B3-3D66-4932-A591-3FE78360CBC6}"/>
              </a:ext>
            </a:extLst>
          </p:cNvPr>
          <p:cNvSpPr/>
          <p:nvPr/>
        </p:nvSpPr>
        <p:spPr>
          <a:xfrm>
            <a:off x="5379009" y="2620943"/>
            <a:ext cx="1433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가-</a:t>
            </a:r>
            <a:r>
              <a:rPr lang="ko-KR" altLang="en-US" b="1" dirty="0" err="1"/>
              <a:t>힣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45E2E-71CB-4804-9F68-C763C9C8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15" y="3551734"/>
            <a:ext cx="10134770" cy="22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3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특정 문자 범위에 포함되지 않는지 판단하기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782D51-9E5D-4C73-8C3E-422BBAFA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18" y="3860142"/>
            <a:ext cx="6919963" cy="20812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51D35-643C-49A3-B76B-2F9C93CB9744}"/>
              </a:ext>
            </a:extLst>
          </p:cNvPr>
          <p:cNvSpPr/>
          <p:nvPr/>
        </p:nvSpPr>
        <p:spPr>
          <a:xfrm>
            <a:off x="3373139" y="1937164"/>
            <a:ext cx="544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문자(숫자) 범위 앞에 ^</a:t>
            </a:r>
            <a:r>
              <a:rPr lang="ko-KR" altLang="en-US" b="1" dirty="0" err="1"/>
              <a:t>를</a:t>
            </a:r>
            <a:r>
              <a:rPr lang="ko-KR" altLang="en-US" b="1" dirty="0"/>
              <a:t> 붙이면 해당 범위를 제외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0427B-FDE4-44CF-B665-ECE54C2DB4EA}"/>
              </a:ext>
            </a:extLst>
          </p:cNvPr>
          <p:cNvSpPr/>
          <p:nvPr/>
        </p:nvSpPr>
        <p:spPr>
          <a:xfrm>
            <a:off x="4853111" y="2662887"/>
            <a:ext cx="24857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[^범위]*</a:t>
            </a:r>
          </a:p>
          <a:p>
            <a:pPr algn="ctr"/>
            <a:r>
              <a:rPr lang="ko-KR" altLang="en-US" b="1" dirty="0"/>
              <a:t>[^범위]+</a:t>
            </a:r>
          </a:p>
        </p:txBody>
      </p:sp>
    </p:spTree>
    <p:extLst>
      <p:ext uri="{BB962C8B-B14F-4D97-AF65-F5344CB8AC3E}">
        <p14:creationId xmlns:p14="http://schemas.microsoft.com/office/powerpoint/2010/main" val="73812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특정 문자 범위에 포함되지 않는지 판단하기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91619D-DC2E-41FF-8A59-1492EF01F8AB}"/>
              </a:ext>
            </a:extLst>
          </p:cNvPr>
          <p:cNvSpPr/>
          <p:nvPr/>
        </p:nvSpPr>
        <p:spPr>
          <a:xfrm>
            <a:off x="769107" y="1883476"/>
            <a:ext cx="10653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특정 문자열로 시작하는지 판단할 때도 ^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사용했었는데</a:t>
            </a:r>
            <a:r>
              <a:rPr lang="ko-KR" altLang="en-US" dirty="0"/>
              <a:t> 문법이 비슷해서 이 부분은 헷갈리기 쉽다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80D25F-EDF5-4D4E-AEE1-0044FEAE5FBE}"/>
              </a:ext>
            </a:extLst>
          </p:cNvPr>
          <p:cNvSpPr/>
          <p:nvPr/>
        </p:nvSpPr>
        <p:spPr>
          <a:xfrm>
            <a:off x="2493674" y="2449040"/>
            <a:ext cx="7204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범위를 제외할 때</a:t>
            </a:r>
            <a:r>
              <a:rPr lang="ko-KR" altLang="en-US" dirty="0"/>
              <a:t>는 '[</a:t>
            </a:r>
            <a:r>
              <a:rPr lang="ko-KR" altLang="en-US" b="1" dirty="0"/>
              <a:t>^</a:t>
            </a:r>
            <a:r>
              <a:rPr lang="ko-KR" altLang="en-US" dirty="0"/>
              <a:t>A-Z]+'와 같이 </a:t>
            </a:r>
            <a:r>
              <a:rPr lang="ko-KR" altLang="en-US" b="1" dirty="0"/>
              <a:t>[ ] 안에 넣어주고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특정 문자 범위로 시작</a:t>
            </a:r>
            <a:r>
              <a:rPr lang="ko-KR" altLang="en-US" dirty="0"/>
              <a:t>할 때는 '</a:t>
            </a:r>
            <a:r>
              <a:rPr lang="ko-KR" altLang="en-US" b="1" dirty="0"/>
              <a:t>^</a:t>
            </a:r>
            <a:r>
              <a:rPr lang="ko-KR" altLang="en-US" dirty="0"/>
              <a:t>[A-Z]+'와 같이 </a:t>
            </a:r>
            <a:r>
              <a:rPr lang="ko-KR" altLang="en-US" b="1" dirty="0"/>
              <a:t>[ ] 앞에 붙여준다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34640-9E80-47A6-81AC-E418F34C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44" y="4048470"/>
            <a:ext cx="9892312" cy="23712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8A35F7-8343-47E0-AA38-C1C00F4D82CC}"/>
              </a:ext>
            </a:extLst>
          </p:cNvPr>
          <p:cNvSpPr/>
          <p:nvPr/>
        </p:nvSpPr>
        <p:spPr>
          <a:xfrm>
            <a:off x="4815208" y="3215383"/>
            <a:ext cx="25615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^[범위]*</a:t>
            </a:r>
          </a:p>
          <a:p>
            <a:pPr algn="ctr"/>
            <a:r>
              <a:rPr lang="ko-KR" altLang="en-US" b="1" dirty="0"/>
              <a:t>^[범위]+</a:t>
            </a:r>
          </a:p>
        </p:txBody>
      </p:sp>
    </p:spTree>
    <p:extLst>
      <p:ext uri="{BB962C8B-B14F-4D97-AF65-F5344CB8AC3E}">
        <p14:creationId xmlns:p14="http://schemas.microsoft.com/office/powerpoint/2010/main" val="161790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특정 문자 범위에 포함되지 않는지 판단하기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0B6CB5-B261-49DC-A7C2-4FABB81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52" y="4001090"/>
            <a:ext cx="8517296" cy="21059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6B3D0F6-0A9E-4984-8EC7-798FE0FB84AA}"/>
              </a:ext>
            </a:extLst>
          </p:cNvPr>
          <p:cNvSpPr/>
          <p:nvPr/>
        </p:nvSpPr>
        <p:spPr>
          <a:xfrm>
            <a:off x="1768788" y="1926117"/>
            <a:ext cx="8654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특정 문자(숫자) 범위로 끝나는지 확인</a:t>
            </a:r>
            <a:r>
              <a:rPr lang="ko-KR" altLang="en-US" dirty="0"/>
              <a:t>할 때는 </a:t>
            </a:r>
            <a:r>
              <a:rPr lang="ko-KR" altLang="en-US" b="1" dirty="0"/>
              <a:t>정규표현식 뒤에 $</a:t>
            </a:r>
            <a:r>
              <a:rPr lang="ko-KR" altLang="en-US" dirty="0" err="1"/>
              <a:t>를</a:t>
            </a:r>
            <a:r>
              <a:rPr lang="ko-KR" altLang="en-US" dirty="0"/>
              <a:t> 붙이면 된다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3D043-6442-4FF3-9BF7-910CF11E2FB6}"/>
              </a:ext>
            </a:extLst>
          </p:cNvPr>
          <p:cNvSpPr/>
          <p:nvPr/>
        </p:nvSpPr>
        <p:spPr>
          <a:xfrm>
            <a:off x="5317418" y="2825104"/>
            <a:ext cx="15571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[범위]*$</a:t>
            </a:r>
          </a:p>
          <a:p>
            <a:pPr algn="ctr"/>
            <a:r>
              <a:rPr lang="ko-KR" altLang="en-US" b="1" dirty="0"/>
              <a:t>[범위]+$</a:t>
            </a:r>
          </a:p>
        </p:txBody>
      </p:sp>
    </p:spTree>
    <p:extLst>
      <p:ext uri="{BB962C8B-B14F-4D97-AF65-F5344CB8AC3E}">
        <p14:creationId xmlns:p14="http://schemas.microsoft.com/office/powerpoint/2010/main" val="84928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문자 판단하기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6ECA07-0FE8-45AD-91B1-EFA32C2C85CA}"/>
              </a:ext>
            </a:extLst>
          </p:cNvPr>
          <p:cNvSpPr/>
          <p:nvPr/>
        </p:nvSpPr>
        <p:spPr>
          <a:xfrm>
            <a:off x="1418189" y="1506022"/>
            <a:ext cx="935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정규표현식에 사용하는 특수 문자 *, +, ?, ., ^, $, (, ) [, ], - 등을 판단하려면?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55979-9F8C-402E-8AB7-03838CBF8FBB}"/>
              </a:ext>
            </a:extLst>
          </p:cNvPr>
          <p:cNvSpPr/>
          <p:nvPr/>
        </p:nvSpPr>
        <p:spPr>
          <a:xfrm>
            <a:off x="1749836" y="2185254"/>
            <a:ext cx="869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특수 문자를 판단할 때는 </a:t>
            </a:r>
            <a:r>
              <a:rPr lang="ko-KR" altLang="en-US" b="1" dirty="0"/>
              <a:t>특수 문자 앞에 \</a:t>
            </a:r>
            <a:r>
              <a:rPr lang="ko-KR" altLang="en-US" dirty="0" err="1"/>
              <a:t>를</a:t>
            </a:r>
            <a:r>
              <a:rPr lang="ko-KR" altLang="en-US" dirty="0"/>
              <a:t> 붙이면 된다</a:t>
            </a:r>
          </a:p>
          <a:p>
            <a:pPr algn="ctr"/>
            <a:r>
              <a:rPr lang="ko-KR" altLang="en-US" b="1" dirty="0"/>
              <a:t>[ ] 안에서는 \</a:t>
            </a:r>
            <a:r>
              <a:rPr lang="ko-KR" altLang="en-US" b="1" dirty="0" err="1"/>
              <a:t>를</a:t>
            </a:r>
            <a:r>
              <a:rPr lang="ko-KR" altLang="en-US" b="1" dirty="0"/>
              <a:t> 붙이지 않아도 되지만 </a:t>
            </a:r>
            <a:r>
              <a:rPr lang="ko-KR" altLang="en-US" b="1" dirty="0">
                <a:solidFill>
                  <a:srgbClr val="FF0000"/>
                </a:solidFill>
              </a:rPr>
              <a:t>에러</a:t>
            </a:r>
            <a:r>
              <a:rPr lang="ko-KR" altLang="en-US" dirty="0"/>
              <a:t>가 발생하는 경우에는 </a:t>
            </a:r>
            <a:r>
              <a:rPr lang="ko-KR" altLang="en-US" b="1" dirty="0"/>
              <a:t>\</a:t>
            </a:r>
            <a:r>
              <a:rPr lang="ko-KR" altLang="en-US" b="1" dirty="0" err="1"/>
              <a:t>를</a:t>
            </a:r>
            <a:r>
              <a:rPr lang="ko-KR" altLang="en-US" b="1" dirty="0"/>
              <a:t> 붙인다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127CDC-BFF7-456F-81B5-7FE31E60E6D8}"/>
              </a:ext>
            </a:extLst>
          </p:cNvPr>
          <p:cNvSpPr/>
          <p:nvPr/>
        </p:nvSpPr>
        <p:spPr>
          <a:xfrm>
            <a:off x="5241612" y="3059668"/>
            <a:ext cx="17087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\특수문자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5F18B1-75F6-4744-8FC7-10D982E6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79" y="3783151"/>
            <a:ext cx="8892442" cy="26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 단순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07483-A08D-4BD9-8EB9-11EA68977355}"/>
              </a:ext>
            </a:extLst>
          </p:cNvPr>
          <p:cNvSpPr/>
          <p:nvPr/>
        </p:nvSpPr>
        <p:spPr>
          <a:xfrm>
            <a:off x="2095697" y="1367522"/>
            <a:ext cx="8000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a-zA-Z0-9처럼 대소문자와 숫자를 모두 나열했다</a:t>
            </a:r>
          </a:p>
          <a:p>
            <a:pPr algn="ctr"/>
            <a:r>
              <a:rPr lang="ko-KR" altLang="en-US" b="1" dirty="0"/>
              <a:t>단순히 숫자인지 문자인지 판단할 때는 \</a:t>
            </a:r>
            <a:r>
              <a:rPr lang="ko-KR" altLang="en-US" b="1" dirty="0" err="1"/>
              <a:t>d</a:t>
            </a:r>
            <a:r>
              <a:rPr lang="ko-KR" altLang="en-US" b="1" dirty="0"/>
              <a:t>, \</a:t>
            </a:r>
            <a:r>
              <a:rPr lang="ko-KR" altLang="en-US" b="1" dirty="0" err="1"/>
              <a:t>D</a:t>
            </a:r>
            <a:r>
              <a:rPr lang="ko-KR" altLang="en-US" b="1" dirty="0"/>
              <a:t>, \</a:t>
            </a:r>
            <a:r>
              <a:rPr lang="ko-KR" altLang="en-US" b="1" dirty="0" err="1"/>
              <a:t>w</a:t>
            </a:r>
            <a:r>
              <a:rPr lang="ko-KR" altLang="en-US" b="1" dirty="0"/>
              <a:t>, \</a:t>
            </a:r>
            <a:r>
              <a:rPr lang="ko-KR" altLang="en-US" b="1" dirty="0" err="1"/>
              <a:t>W를</a:t>
            </a:r>
            <a:r>
              <a:rPr lang="ko-KR" altLang="en-US" b="1" dirty="0"/>
              <a:t> 사용하면 편리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FE3890-FE06-41F1-8657-66C417EEB1B4}"/>
              </a:ext>
            </a:extLst>
          </p:cNvPr>
          <p:cNvSpPr/>
          <p:nvPr/>
        </p:nvSpPr>
        <p:spPr>
          <a:xfrm>
            <a:off x="1674031" y="2172374"/>
            <a:ext cx="8843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\</a:t>
            </a:r>
            <a:r>
              <a:rPr lang="ko-KR" altLang="en-US" dirty="0" err="1"/>
              <a:t>d</a:t>
            </a:r>
            <a:r>
              <a:rPr lang="ko-KR" altLang="en-US" dirty="0"/>
              <a:t>: [0-9]와 같음. 모든 숫자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\</a:t>
            </a:r>
            <a:r>
              <a:rPr lang="ko-KR" altLang="en-US" dirty="0" err="1"/>
              <a:t>D</a:t>
            </a:r>
            <a:r>
              <a:rPr lang="ko-KR" altLang="en-US" dirty="0"/>
              <a:t>: [^0-9]와 같음. 숫자를 제외한 모든 문자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\</a:t>
            </a:r>
            <a:r>
              <a:rPr lang="ko-KR" altLang="en-US" dirty="0" err="1"/>
              <a:t>w</a:t>
            </a:r>
            <a:r>
              <a:rPr lang="ko-KR" altLang="en-US" dirty="0"/>
              <a:t>: [a-zA-Z0-9_]와 같음. 영문 대소문자, 숫자, 밑줄 문자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\</a:t>
            </a:r>
            <a:r>
              <a:rPr lang="ko-KR" altLang="en-US" dirty="0" err="1"/>
              <a:t>W</a:t>
            </a:r>
            <a:r>
              <a:rPr lang="ko-KR" altLang="en-US" dirty="0"/>
              <a:t>: [^a-zA-Z0-9_]와 같음. 영문 대소문자, 숫자, 밑줄 문자를 제외한 모든 문자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7D6560-8967-483B-84B4-6CC5E895B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91" y="3429000"/>
            <a:ext cx="7472417" cy="31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7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공백 처리하기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D0B0E5-19EC-4A4A-B0B9-C523760F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68" y="4139123"/>
            <a:ext cx="5229263" cy="20383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6AB057-50BA-45D3-A70D-7FB36E990D56}"/>
              </a:ext>
            </a:extLst>
          </p:cNvPr>
          <p:cNvSpPr/>
          <p:nvPr/>
        </p:nvSpPr>
        <p:spPr>
          <a:xfrm>
            <a:off x="2109911" y="1506022"/>
            <a:ext cx="7972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공백은 ' '</a:t>
            </a:r>
            <a:r>
              <a:rPr lang="ko-KR" altLang="en-US" b="1" dirty="0" err="1"/>
              <a:t>처럼</a:t>
            </a:r>
            <a:r>
              <a:rPr lang="ko-KR" altLang="en-US" b="1" dirty="0"/>
              <a:t> 공백 문자를 넣어도 되고, \</a:t>
            </a:r>
            <a:r>
              <a:rPr lang="ko-KR" altLang="en-US" b="1" dirty="0" err="1"/>
              <a:t>s</a:t>
            </a:r>
            <a:r>
              <a:rPr lang="ko-KR" altLang="en-US" b="1" dirty="0"/>
              <a:t> 또는 \</a:t>
            </a:r>
            <a:r>
              <a:rPr lang="ko-KR" altLang="en-US" b="1" dirty="0" err="1"/>
              <a:t>S로</a:t>
            </a:r>
            <a:r>
              <a:rPr lang="ko-KR" altLang="en-US" b="1" dirty="0"/>
              <a:t> 표현할 수도 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02FF1-636A-435C-A73C-7F1F04BE31B2}"/>
              </a:ext>
            </a:extLst>
          </p:cNvPr>
          <p:cNvSpPr/>
          <p:nvPr/>
        </p:nvSpPr>
        <p:spPr>
          <a:xfrm>
            <a:off x="1181297" y="2437249"/>
            <a:ext cx="9829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\</a:t>
            </a:r>
            <a:r>
              <a:rPr lang="ko-KR" altLang="en-US" b="1" dirty="0" err="1"/>
              <a:t>s</a:t>
            </a:r>
            <a:r>
              <a:rPr lang="ko-KR" altLang="en-US" dirty="0"/>
              <a:t>: [ \</a:t>
            </a:r>
            <a:r>
              <a:rPr lang="ko-KR" altLang="en-US" dirty="0" err="1"/>
              <a:t>t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r</a:t>
            </a:r>
            <a:r>
              <a:rPr lang="ko-KR" altLang="en-US" dirty="0"/>
              <a:t>\</a:t>
            </a:r>
            <a:r>
              <a:rPr lang="ko-KR" altLang="en-US" dirty="0" err="1"/>
              <a:t>f</a:t>
            </a:r>
            <a:r>
              <a:rPr lang="ko-KR" altLang="en-US" dirty="0"/>
              <a:t>\</a:t>
            </a:r>
            <a:r>
              <a:rPr lang="ko-KR" altLang="en-US" dirty="0" err="1"/>
              <a:t>v</a:t>
            </a:r>
            <a:r>
              <a:rPr lang="ko-KR" altLang="en-US" dirty="0"/>
              <a:t>]와 같음. 공백(스페이스), \</a:t>
            </a:r>
            <a:r>
              <a:rPr lang="ko-KR" altLang="en-US" dirty="0" err="1"/>
              <a:t>t</a:t>
            </a:r>
            <a:r>
              <a:rPr lang="ko-KR" altLang="en-US" dirty="0"/>
              <a:t>(탭) \</a:t>
            </a:r>
            <a:r>
              <a:rPr lang="ko-KR" altLang="en-US" dirty="0" err="1"/>
              <a:t>n</a:t>
            </a:r>
            <a:r>
              <a:rPr lang="ko-KR" altLang="en-US" dirty="0"/>
              <a:t>(새 줄, 라인 </a:t>
            </a:r>
            <a:r>
              <a:rPr lang="ko-KR" altLang="en-US" dirty="0" err="1"/>
              <a:t>피드</a:t>
            </a:r>
            <a:r>
              <a:rPr lang="ko-KR" altLang="en-US" dirty="0"/>
              <a:t>), \</a:t>
            </a:r>
            <a:r>
              <a:rPr lang="ko-KR" altLang="en-US" dirty="0" err="1"/>
              <a:t>r</a:t>
            </a:r>
            <a:r>
              <a:rPr lang="ko-KR" altLang="en-US" dirty="0"/>
              <a:t>(</a:t>
            </a:r>
            <a:r>
              <a:rPr lang="ko-KR" altLang="en-US" dirty="0" err="1"/>
              <a:t>캐리지</a:t>
            </a:r>
            <a:r>
              <a:rPr lang="ko-KR" altLang="en-US" dirty="0"/>
              <a:t> 리턴), \</a:t>
            </a:r>
            <a:r>
              <a:rPr lang="ko-KR" altLang="en-US" dirty="0" err="1"/>
              <a:t>f</a:t>
            </a:r>
            <a:r>
              <a:rPr lang="ko-KR" altLang="en-US" dirty="0"/>
              <a:t>(</a:t>
            </a:r>
            <a:r>
              <a:rPr lang="ko-KR" altLang="en-US" dirty="0" err="1"/>
              <a:t>폼피드</a:t>
            </a:r>
            <a:r>
              <a:rPr lang="ko-KR" altLang="en-US" dirty="0"/>
              <a:t>), \</a:t>
            </a:r>
            <a:r>
              <a:rPr lang="ko-KR" altLang="en-US" dirty="0" err="1"/>
              <a:t>v</a:t>
            </a:r>
            <a:r>
              <a:rPr lang="ko-KR" altLang="en-US" dirty="0"/>
              <a:t>(수직 탭)을 포함</a:t>
            </a:r>
          </a:p>
          <a:p>
            <a:r>
              <a:rPr lang="ko-KR" altLang="en-US" b="1" dirty="0"/>
              <a:t>\</a:t>
            </a:r>
            <a:r>
              <a:rPr lang="ko-KR" altLang="en-US" b="1" dirty="0" err="1"/>
              <a:t>S</a:t>
            </a:r>
            <a:r>
              <a:rPr lang="ko-KR" altLang="en-US" dirty="0"/>
              <a:t>: [^ \</a:t>
            </a:r>
            <a:r>
              <a:rPr lang="ko-KR" altLang="en-US" dirty="0" err="1"/>
              <a:t>t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r</a:t>
            </a:r>
            <a:r>
              <a:rPr lang="ko-KR" altLang="en-US" dirty="0"/>
              <a:t>\</a:t>
            </a:r>
            <a:r>
              <a:rPr lang="ko-KR" altLang="en-US" dirty="0" err="1"/>
              <a:t>f</a:t>
            </a:r>
            <a:r>
              <a:rPr lang="ko-KR" altLang="en-US" dirty="0"/>
              <a:t>\</a:t>
            </a:r>
            <a:r>
              <a:rPr lang="ko-KR" altLang="en-US" dirty="0" err="1"/>
              <a:t>v</a:t>
            </a:r>
            <a:r>
              <a:rPr lang="ko-KR" altLang="en-US" dirty="0"/>
              <a:t>]와 같음. 공백을 제외하고 \</a:t>
            </a:r>
            <a:r>
              <a:rPr lang="ko-KR" altLang="en-US" dirty="0" err="1"/>
              <a:t>t</a:t>
            </a:r>
            <a:r>
              <a:rPr lang="ko-KR" altLang="en-US" dirty="0"/>
              <a:t>, \</a:t>
            </a:r>
            <a:r>
              <a:rPr lang="ko-KR" altLang="en-US" dirty="0" err="1"/>
              <a:t>n</a:t>
            </a:r>
            <a:r>
              <a:rPr lang="ko-KR" altLang="en-US" dirty="0"/>
              <a:t>, \</a:t>
            </a:r>
            <a:r>
              <a:rPr lang="ko-KR" altLang="en-US" dirty="0" err="1"/>
              <a:t>r</a:t>
            </a:r>
            <a:r>
              <a:rPr lang="ko-KR" altLang="en-US" dirty="0"/>
              <a:t>, \</a:t>
            </a:r>
            <a:r>
              <a:rPr lang="ko-KR" altLang="en-US" dirty="0" err="1"/>
              <a:t>f</a:t>
            </a:r>
            <a:r>
              <a:rPr lang="ko-KR" altLang="en-US" dirty="0"/>
              <a:t>, \</a:t>
            </a:r>
            <a:r>
              <a:rPr lang="ko-KR" altLang="en-US" dirty="0" err="1"/>
              <a:t>v만</a:t>
            </a:r>
            <a:r>
              <a:rPr lang="ko-KR" altLang="en-US" dirty="0"/>
              <a:t> 포함</a:t>
            </a:r>
          </a:p>
        </p:txBody>
      </p:sp>
    </p:spTree>
    <p:extLst>
      <p:ext uri="{BB962C8B-B14F-4D97-AF65-F5344CB8AC3E}">
        <p14:creationId xmlns:p14="http://schemas.microsoft.com/office/powerpoint/2010/main" val="9073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정규표현식 패턴을 자주 사용할 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E2D2D8-F882-40BD-803D-5F1628CF50FD}"/>
              </a:ext>
            </a:extLst>
          </p:cNvPr>
          <p:cNvSpPr/>
          <p:nvPr/>
        </p:nvSpPr>
        <p:spPr>
          <a:xfrm>
            <a:off x="878077" y="1539044"/>
            <a:ext cx="10435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매번 </a:t>
            </a:r>
            <a:r>
              <a:rPr lang="ko-KR" altLang="en-US" dirty="0" err="1"/>
              <a:t>match나</a:t>
            </a:r>
            <a:r>
              <a:rPr lang="ko-KR" altLang="en-US" dirty="0"/>
              <a:t> </a:t>
            </a:r>
            <a:r>
              <a:rPr lang="ko-KR" altLang="en-US" dirty="0" err="1"/>
              <a:t>search</a:t>
            </a:r>
            <a:r>
              <a:rPr lang="ko-KR" altLang="en-US" dirty="0"/>
              <a:t> 함수에 정규표현식 패턴을 지정하는 방법은 비효율적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/>
              <a:t>같은 패턴</a:t>
            </a:r>
            <a:r>
              <a:rPr lang="ko-KR" altLang="en-US" dirty="0"/>
              <a:t>을 자주 사용할 때는 </a:t>
            </a:r>
            <a:r>
              <a:rPr lang="ko-KR" altLang="en-US" dirty="0" err="1"/>
              <a:t>compile</a:t>
            </a:r>
            <a:r>
              <a:rPr lang="ko-KR" altLang="en-US" dirty="0"/>
              <a:t> 함수를 사용하여 정규표현식 패턴을 객체로 만든 뒤 </a:t>
            </a:r>
            <a:r>
              <a:rPr lang="ko-KR" altLang="en-US" dirty="0" err="1"/>
              <a:t>match</a:t>
            </a:r>
            <a:r>
              <a:rPr lang="ko-KR" altLang="en-US" dirty="0"/>
              <a:t> 또는 </a:t>
            </a:r>
            <a:r>
              <a:rPr lang="ko-KR" altLang="en-US" dirty="0" err="1"/>
              <a:t>search</a:t>
            </a:r>
            <a:r>
              <a:rPr lang="ko-KR" altLang="en-US" dirty="0"/>
              <a:t> 메서드를 호출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0C63B7-9010-48AE-B20E-140525188199}"/>
              </a:ext>
            </a:extLst>
          </p:cNvPr>
          <p:cNvSpPr/>
          <p:nvPr/>
        </p:nvSpPr>
        <p:spPr>
          <a:xfrm>
            <a:off x="4180340" y="2967335"/>
            <a:ext cx="38313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객체 = </a:t>
            </a:r>
            <a:r>
              <a:rPr lang="ko-KR" altLang="en-US" b="1" dirty="0" err="1"/>
              <a:t>re.compile</a:t>
            </a:r>
            <a:r>
              <a:rPr lang="ko-KR" altLang="en-US" b="1" dirty="0"/>
              <a:t>('패턴')</a:t>
            </a:r>
          </a:p>
          <a:p>
            <a:pPr algn="ctr"/>
            <a:r>
              <a:rPr lang="ko-KR" altLang="en-US" b="1" dirty="0" err="1"/>
              <a:t>객체.match</a:t>
            </a:r>
            <a:r>
              <a:rPr lang="ko-KR" altLang="en-US" b="1" dirty="0"/>
              <a:t>('문자열')</a:t>
            </a:r>
          </a:p>
          <a:p>
            <a:pPr algn="ctr"/>
            <a:r>
              <a:rPr lang="ko-KR" altLang="en-US" b="1" dirty="0" err="1"/>
              <a:t>객체.search</a:t>
            </a:r>
            <a:r>
              <a:rPr lang="ko-KR" altLang="en-US" b="1" dirty="0"/>
              <a:t>('문자열')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401F2-327B-4218-A5E1-CF927E93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13" y="4166481"/>
            <a:ext cx="7688374" cy="23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41A472-6D50-42F6-9102-A4334587A3F8}"/>
              </a:ext>
            </a:extLst>
          </p:cNvPr>
          <p:cNvSpPr/>
          <p:nvPr/>
        </p:nvSpPr>
        <p:spPr>
          <a:xfrm>
            <a:off x="1403975" y="1783981"/>
            <a:ext cx="938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정규표현식(</a:t>
            </a:r>
            <a:r>
              <a:rPr lang="ko-KR" altLang="en-US" dirty="0" err="1"/>
              <a:t>regular</a:t>
            </a:r>
            <a:r>
              <a:rPr lang="ko-KR" altLang="en-US" dirty="0"/>
              <a:t> </a:t>
            </a:r>
            <a:r>
              <a:rPr lang="ko-KR" altLang="en-US" dirty="0" err="1"/>
              <a:t>expression</a:t>
            </a:r>
            <a:r>
              <a:rPr lang="ko-KR" altLang="en-US" dirty="0"/>
              <a:t>)은 </a:t>
            </a:r>
            <a:r>
              <a:rPr lang="ko-KR" altLang="en-US" b="1" dirty="0"/>
              <a:t>일정한 규칙(패턴)을 가진 문자열을 표현하는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E2400A-8236-4A1B-912E-0BC1BD5B2AF7}"/>
              </a:ext>
            </a:extLst>
          </p:cNvPr>
          <p:cNvSpPr/>
          <p:nvPr/>
        </p:nvSpPr>
        <p:spPr>
          <a:xfrm>
            <a:off x="838200" y="1321356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 판단하기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E5D772-919D-4FDC-A964-A79CEFDD659E}"/>
              </a:ext>
            </a:extLst>
          </p:cNvPr>
          <p:cNvSpPr/>
          <p:nvPr/>
        </p:nvSpPr>
        <p:spPr>
          <a:xfrm>
            <a:off x="4663108" y="2372574"/>
            <a:ext cx="28657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re.match</a:t>
            </a:r>
            <a:r>
              <a:rPr lang="ko-KR" altLang="en-US" b="1" dirty="0"/>
              <a:t>('패턴', '문자열')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3258C1-53FD-4E67-A0A1-70362367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50" y="3093694"/>
            <a:ext cx="3343299" cy="15763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4263E2C-7784-4EB8-90A6-B8243324C30E}"/>
              </a:ext>
            </a:extLst>
          </p:cNvPr>
          <p:cNvSpPr/>
          <p:nvPr/>
        </p:nvSpPr>
        <p:spPr>
          <a:xfrm>
            <a:off x="1522421" y="4704688"/>
            <a:ext cx="9147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문자열이 있으면 매치(</a:t>
            </a:r>
            <a:r>
              <a:rPr lang="ko-KR" altLang="en-US" dirty="0" err="1"/>
              <a:t>SRE_Match</a:t>
            </a:r>
            <a:r>
              <a:rPr lang="ko-KR" altLang="en-US" dirty="0"/>
              <a:t>) 객체가 반환되고 없으면 아무것도 반환되지 않는다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0852D6-5E84-441A-9824-471A6FCCA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20" b="-1725"/>
          <a:stretch/>
        </p:blipFill>
        <p:spPr>
          <a:xfrm>
            <a:off x="1557141" y="5425916"/>
            <a:ext cx="3352825" cy="13541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53D2F2-5207-400B-94E3-2F83703755AF}"/>
              </a:ext>
            </a:extLst>
          </p:cNvPr>
          <p:cNvSpPr/>
          <p:nvPr/>
        </p:nvSpPr>
        <p:spPr>
          <a:xfrm>
            <a:off x="4713357" y="5874881"/>
            <a:ext cx="7071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'</a:t>
            </a:r>
            <a:r>
              <a:rPr lang="ko-KR" altLang="en-US" dirty="0" err="1"/>
              <a:t>Hello</a:t>
            </a:r>
            <a:r>
              <a:rPr lang="ko-KR" altLang="en-US" dirty="0"/>
              <a:t>, </a:t>
            </a:r>
            <a:r>
              <a:rPr lang="ko-KR" altLang="en-US" dirty="0" err="1"/>
              <a:t>world</a:t>
            </a:r>
            <a:r>
              <a:rPr lang="ko-KR" altLang="en-US" dirty="0"/>
              <a:t>!'.</a:t>
            </a:r>
            <a:r>
              <a:rPr lang="ko-KR" altLang="en-US" dirty="0" err="1"/>
              <a:t>find</a:t>
            </a:r>
            <a:r>
              <a:rPr lang="ko-KR" altLang="en-US" dirty="0"/>
              <a:t>('</a:t>
            </a:r>
            <a:r>
              <a:rPr lang="ko-KR" altLang="en-US" dirty="0" err="1"/>
              <a:t>Hello</a:t>
            </a:r>
            <a:r>
              <a:rPr lang="ko-KR" altLang="en-US" dirty="0"/>
              <a:t>')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ko-KR" altLang="en-US" b="1" dirty="0"/>
              <a:t>문자열 메서드</a:t>
            </a:r>
            <a:r>
              <a:rPr lang="ko-KR" altLang="en-US" dirty="0"/>
              <a:t>로도 충분히 가능</a:t>
            </a:r>
          </a:p>
        </p:txBody>
      </p:sp>
    </p:spTree>
    <p:extLst>
      <p:ext uri="{BB962C8B-B14F-4D97-AF65-F5344CB8AC3E}">
        <p14:creationId xmlns:p14="http://schemas.microsoft.com/office/powerpoint/2010/main" val="30470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20630F-EC43-488A-B0A6-92B2A5D3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36" y="3523893"/>
            <a:ext cx="3695727" cy="23717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4BB990-BCA0-449D-8195-FEBF1F596842}"/>
              </a:ext>
            </a:extLst>
          </p:cNvPr>
          <p:cNvSpPr/>
          <p:nvPr/>
        </p:nvSpPr>
        <p:spPr>
          <a:xfrm>
            <a:off x="2375229" y="1506022"/>
            <a:ext cx="7441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정규표현식 그룹은 해당 그룹과 일치하는 문자열을 얻어올 때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A9E4C-EB02-427E-BC26-84A6EEC79DDB}"/>
              </a:ext>
            </a:extLst>
          </p:cNvPr>
          <p:cNvSpPr/>
          <p:nvPr/>
        </p:nvSpPr>
        <p:spPr>
          <a:xfrm>
            <a:off x="608021" y="2070858"/>
            <a:ext cx="10975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공백으로 구분된 숫자를 두 그룹으로 나누어서 찾은 뒤 각 그룹에 해당하는 문자열(숫자)을 가져온다</a:t>
            </a:r>
          </a:p>
          <a:p>
            <a:pPr algn="ctr"/>
            <a:r>
              <a:rPr lang="ko-KR" altLang="en-US" b="1" dirty="0"/>
              <a:t>(정규표현식) (정규표현식)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8CF524-BDB9-4842-B8D5-CC20F6803E5E}"/>
              </a:ext>
            </a:extLst>
          </p:cNvPr>
          <p:cNvSpPr/>
          <p:nvPr/>
        </p:nvSpPr>
        <p:spPr>
          <a:xfrm>
            <a:off x="4412493" y="2964776"/>
            <a:ext cx="3367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매치객체.group</a:t>
            </a:r>
            <a:r>
              <a:rPr lang="ko-KR" altLang="en-US" b="1" dirty="0"/>
              <a:t>(그룹숫자)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8224C9-2437-4186-A5FA-B0DF73F5FF9C}"/>
              </a:ext>
            </a:extLst>
          </p:cNvPr>
          <p:cNvSpPr/>
          <p:nvPr/>
        </p:nvSpPr>
        <p:spPr>
          <a:xfrm>
            <a:off x="759631" y="6091920"/>
            <a:ext cx="10672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group</a:t>
            </a:r>
            <a:r>
              <a:rPr lang="ko-KR" altLang="en-US" b="1" dirty="0"/>
              <a:t> 메서드에 숫자를 지정하면 해당 그룹에 매칭된 문자열을 반환</a:t>
            </a:r>
          </a:p>
          <a:p>
            <a:pPr algn="ctr"/>
            <a:r>
              <a:rPr lang="ko-KR" altLang="en-US" b="1" dirty="0"/>
              <a:t>숫자를 지정하지 않거나 0을 지정하면 매칭된 문자열을 한꺼번에 반환</a:t>
            </a:r>
          </a:p>
        </p:txBody>
      </p:sp>
    </p:spTree>
    <p:extLst>
      <p:ext uri="{BB962C8B-B14F-4D97-AF65-F5344CB8AC3E}">
        <p14:creationId xmlns:p14="http://schemas.microsoft.com/office/powerpoint/2010/main" val="23372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0AECFA-BB7E-4DDD-A609-146BB82294AE}"/>
              </a:ext>
            </a:extLst>
          </p:cNvPr>
          <p:cNvSpPr/>
          <p:nvPr/>
        </p:nvSpPr>
        <p:spPr>
          <a:xfrm>
            <a:off x="2048319" y="1367522"/>
            <a:ext cx="8095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그룹 개수가 많아지면 숫자로 그룹을 구분하기가 힘들어진다</a:t>
            </a:r>
          </a:p>
          <a:p>
            <a:pPr algn="ctr"/>
            <a:r>
              <a:rPr lang="ko-KR" altLang="en-US" dirty="0"/>
              <a:t>이때는 그룹에 이름을 지으면 편리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3B0142-C424-4429-8918-1E9E53D81C26}"/>
              </a:ext>
            </a:extLst>
          </p:cNvPr>
          <p:cNvSpPr/>
          <p:nvPr/>
        </p:nvSpPr>
        <p:spPr>
          <a:xfrm>
            <a:off x="3048000" y="22514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그룹의 이름은 ( )(괄호) 안에 ?</a:t>
            </a:r>
            <a:r>
              <a:rPr lang="ko-KR" altLang="en-US" dirty="0" err="1"/>
              <a:t>P</a:t>
            </a:r>
            <a:r>
              <a:rPr lang="ko-KR" altLang="en-US" dirty="0"/>
              <a:t>&lt;이름&gt; 형식으로 지정</a:t>
            </a:r>
          </a:p>
          <a:p>
            <a:pPr algn="ctr"/>
            <a:r>
              <a:rPr lang="ko-KR" altLang="en-US" b="1" dirty="0"/>
              <a:t>(?</a:t>
            </a:r>
            <a:r>
              <a:rPr lang="ko-KR" altLang="en-US" b="1" dirty="0" err="1"/>
              <a:t>P</a:t>
            </a:r>
            <a:r>
              <a:rPr lang="ko-KR" altLang="en-US" b="1" dirty="0"/>
              <a:t>&lt;이름&gt;정규표현식)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F91642-9D34-424F-A54D-C6A8D29CE611}"/>
              </a:ext>
            </a:extLst>
          </p:cNvPr>
          <p:cNvSpPr/>
          <p:nvPr/>
        </p:nvSpPr>
        <p:spPr>
          <a:xfrm>
            <a:off x="4569556" y="3244334"/>
            <a:ext cx="3052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매치객체.group</a:t>
            </a:r>
            <a:r>
              <a:rPr lang="ko-KR" altLang="en-US" b="1" dirty="0"/>
              <a:t>('그룹이름')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1FB954-92B2-4A48-82CB-6B099CDCA27D}"/>
              </a:ext>
            </a:extLst>
          </p:cNvPr>
          <p:cNvSpPr/>
          <p:nvPr/>
        </p:nvSpPr>
        <p:spPr>
          <a:xfrm>
            <a:off x="380605" y="5888754"/>
            <a:ext cx="11430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(?</a:t>
            </a:r>
            <a:r>
              <a:rPr lang="ko-KR" altLang="en-US" dirty="0" err="1"/>
              <a:t>P</a:t>
            </a:r>
            <a:r>
              <a:rPr lang="ko-KR" altLang="en-US" dirty="0"/>
              <a:t>&lt;</a:t>
            </a:r>
            <a:r>
              <a:rPr lang="ko-KR" altLang="en-US" dirty="0" err="1"/>
              <a:t>func</a:t>
            </a:r>
            <a:r>
              <a:rPr lang="ko-KR" altLang="en-US" dirty="0"/>
              <a:t>&gt;)와 (?</a:t>
            </a:r>
            <a:r>
              <a:rPr lang="ko-KR" altLang="en-US" dirty="0" err="1"/>
              <a:t>P</a:t>
            </a:r>
            <a:r>
              <a:rPr lang="ko-KR" altLang="en-US" dirty="0"/>
              <a:t>&lt;</a:t>
            </a:r>
            <a:r>
              <a:rPr lang="ko-KR" altLang="en-US" dirty="0" err="1"/>
              <a:t>arg</a:t>
            </a:r>
            <a:r>
              <a:rPr lang="ko-KR" altLang="en-US" dirty="0"/>
              <a:t>&gt;)</a:t>
            </a:r>
            <a:r>
              <a:rPr lang="ko-KR" altLang="en-US" dirty="0" err="1"/>
              <a:t>처럼</a:t>
            </a:r>
            <a:r>
              <a:rPr lang="ko-KR" altLang="en-US" dirty="0"/>
              <a:t> 각 그룹에 이름을 짓고 </a:t>
            </a:r>
            <a:r>
              <a:rPr lang="ko-KR" altLang="en-US" dirty="0" err="1"/>
              <a:t>m.group</a:t>
            </a:r>
            <a:r>
              <a:rPr lang="ko-KR" altLang="en-US" dirty="0"/>
              <a:t>('</a:t>
            </a:r>
            <a:r>
              <a:rPr lang="ko-KR" altLang="en-US" dirty="0" err="1"/>
              <a:t>func</a:t>
            </a:r>
            <a:r>
              <a:rPr lang="ko-KR" altLang="en-US" dirty="0"/>
              <a:t>'), </a:t>
            </a:r>
            <a:r>
              <a:rPr lang="ko-KR" altLang="en-US" dirty="0" err="1"/>
              <a:t>m.group</a:t>
            </a:r>
            <a:r>
              <a:rPr lang="ko-KR" altLang="en-US" dirty="0"/>
              <a:t>('</a:t>
            </a:r>
            <a:r>
              <a:rPr lang="ko-KR" altLang="en-US" dirty="0" err="1"/>
              <a:t>arg</a:t>
            </a:r>
            <a:r>
              <a:rPr lang="ko-KR" altLang="en-US" dirty="0"/>
              <a:t>')로 매칭된 문자열을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796D4D-1E92-48EF-BC17-2F4FA420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52" y="3802960"/>
            <a:ext cx="6343696" cy="19193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614D94-759D-4A44-970D-8CFD02A18A96}"/>
              </a:ext>
            </a:extLst>
          </p:cNvPr>
          <p:cNvSpPr/>
          <p:nvPr/>
        </p:nvSpPr>
        <p:spPr>
          <a:xfrm>
            <a:off x="887552" y="6258086"/>
            <a:ext cx="1041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print</a:t>
            </a:r>
            <a:r>
              <a:rPr lang="ko-KR" altLang="en-US" dirty="0"/>
              <a:t> 뒤에 붙은 </a:t>
            </a:r>
            <a:r>
              <a:rPr lang="en-US" altLang="ko-KR" b="1" dirty="0"/>
              <a:t>‘</a:t>
            </a:r>
            <a:r>
              <a:rPr lang="ko-KR" altLang="en-US" b="1" dirty="0"/>
              <a:t>(</a:t>
            </a:r>
            <a:r>
              <a:rPr lang="en-US" altLang="ko-KR" b="1" dirty="0"/>
              <a:t>‘</a:t>
            </a:r>
            <a:r>
              <a:rPr lang="ko-KR" altLang="en-US" b="1" dirty="0"/>
              <a:t>, </a:t>
            </a:r>
            <a:r>
              <a:rPr lang="en-US" altLang="ko-KR" b="1" dirty="0"/>
              <a:t>‘</a:t>
            </a:r>
            <a:r>
              <a:rPr lang="ko-KR" altLang="en-US" b="1" dirty="0"/>
              <a:t>)</a:t>
            </a:r>
            <a:r>
              <a:rPr lang="en-US" altLang="ko-KR" b="1" dirty="0"/>
              <a:t>’</a:t>
            </a:r>
            <a:r>
              <a:rPr lang="ko-KR" altLang="en-US" b="1" dirty="0"/>
              <a:t>는 정규표현식에 사용하는 특수 문자이므로 앞에 \를 붙여준다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D60F51-96DE-44D2-8B80-1F14C9B266F6}"/>
              </a:ext>
            </a:extLst>
          </p:cNvPr>
          <p:cNvCxnSpPr/>
          <p:nvPr/>
        </p:nvCxnSpPr>
        <p:spPr>
          <a:xfrm flipH="1" flipV="1">
            <a:off x="6931436" y="4420390"/>
            <a:ext cx="2212564" cy="1837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D67C3F-5824-41E0-A80B-8D6014264087}"/>
              </a:ext>
            </a:extLst>
          </p:cNvPr>
          <p:cNvSpPr/>
          <p:nvPr/>
        </p:nvSpPr>
        <p:spPr>
          <a:xfrm>
            <a:off x="6798113" y="4154854"/>
            <a:ext cx="171226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F361A0-53DF-4237-9662-1F441ED2B32E}"/>
              </a:ext>
            </a:extLst>
          </p:cNvPr>
          <p:cNvSpPr/>
          <p:nvPr/>
        </p:nvSpPr>
        <p:spPr>
          <a:xfrm>
            <a:off x="7828588" y="4154854"/>
            <a:ext cx="171226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C5BF8A-8F71-4588-B67C-0B8AD1B7B7B2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7914201" y="4427904"/>
            <a:ext cx="1213877" cy="1830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7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패턴에 매칭되는 모든 문자열 가져오기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46F4BE-FE31-4A32-9103-9699B4177C51}"/>
              </a:ext>
            </a:extLst>
          </p:cNvPr>
          <p:cNvSpPr/>
          <p:nvPr/>
        </p:nvSpPr>
        <p:spPr>
          <a:xfrm>
            <a:off x="2555266" y="1490705"/>
            <a:ext cx="708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그룹 지정 없이 패턴에 매칭되는 모든 문자열을 가져오기</a:t>
            </a:r>
          </a:p>
          <a:p>
            <a:pPr algn="ctr"/>
            <a:r>
              <a:rPr lang="ko-KR" altLang="en-US" b="1" dirty="0" err="1"/>
              <a:t>findall</a:t>
            </a:r>
            <a:r>
              <a:rPr lang="ko-KR" altLang="en-US" b="1" dirty="0"/>
              <a:t> 함수</a:t>
            </a:r>
            <a:r>
              <a:rPr lang="ko-KR" altLang="en-US" dirty="0"/>
              <a:t>를 사용하며 </a:t>
            </a:r>
            <a:r>
              <a:rPr lang="ko-KR" altLang="en-US" b="1" dirty="0"/>
              <a:t>매칭된 문자열을 리스트로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24F855-7957-4C39-AB6D-550C43E5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53" y="3664705"/>
            <a:ext cx="7312294" cy="26271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58D874-D00B-460A-9156-317305E8EF6F}"/>
              </a:ext>
            </a:extLst>
          </p:cNvPr>
          <p:cNvSpPr/>
          <p:nvPr/>
        </p:nvSpPr>
        <p:spPr>
          <a:xfrm>
            <a:off x="4656920" y="2631602"/>
            <a:ext cx="2878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re.findall</a:t>
            </a:r>
            <a:r>
              <a:rPr lang="ko-KR" altLang="en-US" b="1" dirty="0"/>
              <a:t>('패턴', '문자열')</a:t>
            </a:r>
          </a:p>
        </p:txBody>
      </p:sp>
    </p:spTree>
    <p:extLst>
      <p:ext uri="{BB962C8B-B14F-4D97-AF65-F5344CB8AC3E}">
        <p14:creationId xmlns:p14="http://schemas.microsoft.com/office/powerpoint/2010/main" val="3026598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*</a:t>
            </a:r>
            <a:r>
              <a:rPr lang="en-US" altLang="ko-KR" dirty="0"/>
              <a:t>, +</a:t>
            </a:r>
            <a:r>
              <a:rPr lang="ko-KR" altLang="en-US" dirty="0"/>
              <a:t>와 그룹 활용하기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3960E6-5AB6-46FB-98B5-26CF296B48C9}"/>
              </a:ext>
            </a:extLst>
          </p:cNvPr>
          <p:cNvSpPr/>
          <p:nvPr/>
        </p:nvSpPr>
        <p:spPr>
          <a:xfrm>
            <a:off x="838200" y="1321356"/>
            <a:ext cx="747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정규표현식에서 +과 *을 조합하여 사용할 때는 그룹으로 묶어서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5D18E-B29A-441B-9B98-8680E38E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17" y="3562131"/>
            <a:ext cx="7148565" cy="25574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99D19A-F165-48A9-8FC6-F6A7ED45E6DD}"/>
              </a:ext>
            </a:extLst>
          </p:cNvPr>
          <p:cNvSpPr/>
          <p:nvPr/>
        </p:nvSpPr>
        <p:spPr>
          <a:xfrm>
            <a:off x="1039163" y="2379049"/>
            <a:ext cx="1011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(.[</a:t>
            </a:r>
            <a:r>
              <a:rPr lang="ko-KR" altLang="en-US" b="1" dirty="0" err="1"/>
              <a:t>a-z</a:t>
            </a:r>
            <a:r>
              <a:rPr lang="ko-KR" altLang="en-US" b="1" dirty="0"/>
              <a:t>]+)*</a:t>
            </a:r>
            <a:r>
              <a:rPr lang="ko-KR" altLang="en-US" dirty="0"/>
              <a:t>는 </a:t>
            </a:r>
            <a:r>
              <a:rPr lang="ko-KR" altLang="en-US" b="1" dirty="0"/>
              <a:t>점과 영문 소문자가 1개 이상 있는지 판단</a:t>
            </a:r>
            <a:r>
              <a:rPr lang="ko-KR" altLang="en-US" dirty="0"/>
              <a:t>하고, 이것 자체가 0개 이상인지 판단</a:t>
            </a:r>
          </a:p>
          <a:p>
            <a:pPr algn="ctr"/>
            <a:r>
              <a:rPr lang="ko-KR" altLang="en-US" dirty="0"/>
              <a:t>규칙은 반드시 지켜야 하지만 </a:t>
            </a:r>
            <a:r>
              <a:rPr lang="ko-KR" altLang="en-US" b="1" dirty="0"/>
              <a:t>있어도 되고 없어도 되는 상황에 사용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BAC1396-8904-4B17-B183-47F1A798A239}"/>
              </a:ext>
            </a:extLst>
          </p:cNvPr>
          <p:cNvCxnSpPr/>
          <p:nvPr/>
        </p:nvCxnSpPr>
        <p:spPr>
          <a:xfrm flipH="1">
            <a:off x="4846794" y="1690688"/>
            <a:ext cx="1165504" cy="2227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E9C322-D460-47A6-AE89-E7EE85BFD60E}"/>
              </a:ext>
            </a:extLst>
          </p:cNvPr>
          <p:cNvSpPr/>
          <p:nvPr/>
        </p:nvSpPr>
        <p:spPr>
          <a:xfrm>
            <a:off x="4481981" y="3908705"/>
            <a:ext cx="672771" cy="25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1BCB79-38CA-4585-95E2-E1C609B88F82}"/>
              </a:ext>
            </a:extLst>
          </p:cNvPr>
          <p:cNvCxnSpPr>
            <a:cxnSpLocks/>
          </p:cNvCxnSpPr>
          <p:nvPr/>
        </p:nvCxnSpPr>
        <p:spPr>
          <a:xfrm flipH="1">
            <a:off x="4846794" y="1690688"/>
            <a:ext cx="1165504" cy="2596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5D7CAE-DCC1-4F8C-A0F4-F179F2E20AF4}"/>
              </a:ext>
            </a:extLst>
          </p:cNvPr>
          <p:cNvSpPr/>
          <p:nvPr/>
        </p:nvSpPr>
        <p:spPr>
          <a:xfrm>
            <a:off x="4481981" y="4278037"/>
            <a:ext cx="672771" cy="25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B0E2E7-DC4E-433B-B0C9-2BE891218915}"/>
              </a:ext>
            </a:extLst>
          </p:cNvPr>
          <p:cNvCxnSpPr>
            <a:cxnSpLocks/>
          </p:cNvCxnSpPr>
          <p:nvPr/>
        </p:nvCxnSpPr>
        <p:spPr>
          <a:xfrm flipH="1">
            <a:off x="4846794" y="1690688"/>
            <a:ext cx="1165504" cy="2966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5EA200-D93B-43CE-B734-87A195077F1A}"/>
              </a:ext>
            </a:extLst>
          </p:cNvPr>
          <p:cNvSpPr/>
          <p:nvPr/>
        </p:nvSpPr>
        <p:spPr>
          <a:xfrm>
            <a:off x="4481981" y="4647369"/>
            <a:ext cx="672771" cy="25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4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바꾸기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1E7CA6-2718-42C2-BBD4-441F07200977}"/>
              </a:ext>
            </a:extLst>
          </p:cNvPr>
          <p:cNvSpPr/>
          <p:nvPr/>
        </p:nvSpPr>
        <p:spPr>
          <a:xfrm>
            <a:off x="838200" y="1321356"/>
            <a:ext cx="7124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정규표현식으로 특정 문자열을 찾은 뒤 다른 문자열로 바꾸는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816F78-F87A-4C33-9A19-1AFD02AD77E3}"/>
              </a:ext>
            </a:extLst>
          </p:cNvPr>
          <p:cNvSpPr/>
          <p:nvPr/>
        </p:nvSpPr>
        <p:spPr>
          <a:xfrm>
            <a:off x="584332" y="1810204"/>
            <a:ext cx="11023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문자열을 바꿀 때는 </a:t>
            </a:r>
            <a:r>
              <a:rPr lang="ko-KR" altLang="en-US" b="1" dirty="0" err="1"/>
              <a:t>sub</a:t>
            </a:r>
            <a:r>
              <a:rPr lang="ko-KR" altLang="en-US" b="1" dirty="0"/>
              <a:t> 함수를 사용</a:t>
            </a:r>
          </a:p>
          <a:p>
            <a:pPr algn="ctr"/>
            <a:r>
              <a:rPr lang="ko-KR" altLang="en-US" b="1" dirty="0"/>
              <a:t>바꿀 횟수를 넣으면 지정된 횟수만큼 </a:t>
            </a:r>
            <a:r>
              <a:rPr lang="ko-KR" altLang="en-US" dirty="0"/>
              <a:t>바꾸며 </a:t>
            </a:r>
            <a:r>
              <a:rPr lang="ko-KR" altLang="en-US" b="1" dirty="0"/>
              <a:t>바꿀 횟수를 생략하면 찾은 문자열을 모두 바꾼다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9CF61E-53E6-4D9F-B6A6-FB43E69D94CF}"/>
              </a:ext>
            </a:extLst>
          </p:cNvPr>
          <p:cNvSpPr/>
          <p:nvPr/>
        </p:nvSpPr>
        <p:spPr>
          <a:xfrm>
            <a:off x="3558061" y="2680534"/>
            <a:ext cx="50758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re.sub</a:t>
            </a:r>
            <a:r>
              <a:rPr lang="ko-KR" altLang="en-US" b="1" dirty="0"/>
              <a:t>('패턴', '</a:t>
            </a:r>
            <a:r>
              <a:rPr lang="ko-KR" altLang="en-US" b="1" dirty="0" err="1"/>
              <a:t>바꿀문자열</a:t>
            </a:r>
            <a:r>
              <a:rPr lang="ko-KR" altLang="en-US" b="1" dirty="0"/>
              <a:t>', '문자열', </a:t>
            </a:r>
            <a:r>
              <a:rPr lang="ko-KR" altLang="en-US" b="1" dirty="0" err="1"/>
              <a:t>바꿀횟수</a:t>
            </a:r>
            <a:r>
              <a:rPr lang="ko-KR" altLang="en-US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1ECFBF-57DD-4845-9A1A-FFD39B4A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76" y="4906951"/>
            <a:ext cx="6477047" cy="1585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A128C8-E4A7-48A5-BC4B-41649E04A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684" y="3197353"/>
            <a:ext cx="7648631" cy="15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바꾸기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3CF74B-3C94-4B9F-9EC8-7CB1C856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" y="4106233"/>
            <a:ext cx="5347422" cy="21914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BDE13FD-B148-4728-8879-338F793A8620}"/>
              </a:ext>
            </a:extLst>
          </p:cNvPr>
          <p:cNvSpPr/>
          <p:nvPr/>
        </p:nvSpPr>
        <p:spPr>
          <a:xfrm>
            <a:off x="2702139" y="1656061"/>
            <a:ext cx="6787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sub</a:t>
            </a:r>
            <a:r>
              <a:rPr lang="ko-KR" altLang="en-US" b="1" dirty="0"/>
              <a:t> 함수</a:t>
            </a:r>
            <a:r>
              <a:rPr lang="ko-KR" altLang="en-US" dirty="0"/>
              <a:t>는 </a:t>
            </a:r>
            <a:r>
              <a:rPr lang="ko-KR" altLang="en-US" b="1" dirty="0"/>
              <a:t>바꿀 문자열 대신 교체 함수를 지정</a:t>
            </a:r>
            <a:r>
              <a:rPr lang="ko-KR" altLang="en-US" dirty="0"/>
              <a:t>할 수도 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EB63E-D5BA-4DF7-AFF0-4AB4A4378938}"/>
              </a:ext>
            </a:extLst>
          </p:cNvPr>
          <p:cNvSpPr/>
          <p:nvPr/>
        </p:nvSpPr>
        <p:spPr>
          <a:xfrm>
            <a:off x="2105173" y="2025393"/>
            <a:ext cx="7981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교체 함수는 매개변수로 매치 객체를 받으며 바꿀 결과를 문자열로 반환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475E6D-AA32-4A11-94BB-E579C3946C60}"/>
              </a:ext>
            </a:extLst>
          </p:cNvPr>
          <p:cNvSpPr/>
          <p:nvPr/>
        </p:nvSpPr>
        <p:spPr>
          <a:xfrm>
            <a:off x="3048000" y="2726247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ko-KR" altLang="en-US" b="1" dirty="0"/>
              <a:t>교체함수(매치객체)</a:t>
            </a:r>
          </a:p>
          <a:p>
            <a:pPr algn="ctr"/>
            <a:r>
              <a:rPr lang="ko-KR" altLang="en-US" b="1" dirty="0" err="1"/>
              <a:t>re.sub</a:t>
            </a:r>
            <a:r>
              <a:rPr lang="ko-KR" altLang="en-US" b="1" dirty="0"/>
              <a:t>('패턴', 교체함수, '문자열', </a:t>
            </a:r>
            <a:r>
              <a:rPr lang="ko-KR" altLang="en-US" b="1" dirty="0" err="1"/>
              <a:t>바꿀횟수</a:t>
            </a:r>
            <a:r>
              <a:rPr lang="ko-KR" altLang="en-US" b="1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946993-4719-4DBF-BF1C-903A1EFF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829" y="4313726"/>
            <a:ext cx="6762799" cy="17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C60BD-E286-4C08-8A03-D45156719EDD}"/>
              </a:ext>
            </a:extLst>
          </p:cNvPr>
          <p:cNvSpPr txBox="1"/>
          <p:nvPr/>
        </p:nvSpPr>
        <p:spPr>
          <a:xfrm>
            <a:off x="8141161" y="611297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lambda</a:t>
            </a:r>
            <a:r>
              <a:rPr lang="ko-KR" altLang="en-US" b="1" dirty="0"/>
              <a:t>로도 가능</a:t>
            </a:r>
          </a:p>
        </p:txBody>
      </p:sp>
    </p:spTree>
    <p:extLst>
      <p:ext uri="{BB962C8B-B14F-4D97-AF65-F5344CB8AC3E}">
        <p14:creationId xmlns:p14="http://schemas.microsoft.com/office/powerpoint/2010/main" val="424717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찾은 문자열을 결과에 다시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A56850-136E-482F-9230-E8B946DF7091}"/>
              </a:ext>
            </a:extLst>
          </p:cNvPr>
          <p:cNvSpPr/>
          <p:nvPr/>
        </p:nvSpPr>
        <p:spPr>
          <a:xfrm>
            <a:off x="1484518" y="1690688"/>
            <a:ext cx="9222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/>
              <a:t>정규표현식을 그룹으로 묶는다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바꿀 문자열에서 </a:t>
            </a:r>
            <a:r>
              <a:rPr lang="ko-KR" altLang="en-US" b="1" dirty="0"/>
              <a:t>\\숫자 형식</a:t>
            </a:r>
            <a:r>
              <a:rPr lang="ko-KR" altLang="en-US" dirty="0"/>
              <a:t>으로 매칭된 문자열을 가져와서 사용할 수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473096-7F74-45AF-A176-82B0B88FE175}"/>
              </a:ext>
            </a:extLst>
          </p:cNvPr>
          <p:cNvSpPr/>
          <p:nvPr/>
        </p:nvSpPr>
        <p:spPr>
          <a:xfrm>
            <a:off x="5369533" y="2646919"/>
            <a:ext cx="14529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\\숫자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FF4474-120B-42BD-8FEC-5A4739C9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59" y="3429000"/>
            <a:ext cx="7591481" cy="17526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2CE551-AD50-4E64-97F2-7C42036240E8}"/>
              </a:ext>
            </a:extLst>
          </p:cNvPr>
          <p:cNvSpPr/>
          <p:nvPr/>
        </p:nvSpPr>
        <p:spPr>
          <a:xfrm>
            <a:off x="333227" y="5627263"/>
            <a:ext cx="11525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'</a:t>
            </a:r>
            <a:r>
              <a:rPr lang="ko-KR" altLang="en-US" dirty="0" err="1"/>
              <a:t>hello</a:t>
            </a:r>
            <a:r>
              <a:rPr lang="ko-KR" altLang="en-US" dirty="0"/>
              <a:t> 1234'에서 </a:t>
            </a:r>
            <a:r>
              <a:rPr lang="ko-KR" altLang="en-US" b="1" dirty="0" err="1"/>
              <a:t>hello는</a:t>
            </a:r>
            <a:r>
              <a:rPr lang="ko-KR" altLang="en-US" b="1" dirty="0"/>
              <a:t> 그룹 1</a:t>
            </a:r>
            <a:r>
              <a:rPr lang="ko-KR" altLang="en-US" dirty="0"/>
              <a:t>, </a:t>
            </a:r>
            <a:r>
              <a:rPr lang="ko-KR" altLang="en-US" b="1" dirty="0"/>
              <a:t>1234는 그룹 2</a:t>
            </a:r>
            <a:r>
              <a:rPr lang="ko-KR" altLang="en-US" dirty="0"/>
              <a:t>로 </a:t>
            </a:r>
            <a:r>
              <a:rPr lang="ko-KR" altLang="en-US" b="1" dirty="0"/>
              <a:t>찾은 뒤</a:t>
            </a:r>
            <a:endParaRPr lang="en-US" altLang="ko-KR" b="1" dirty="0"/>
          </a:p>
          <a:p>
            <a:pPr algn="ctr"/>
            <a:r>
              <a:rPr lang="ko-KR" altLang="en-US" b="1" dirty="0"/>
              <a:t>그룹 2, 1, 2, 1 순으로 문자열의 순서를 바꿔서 출력</a:t>
            </a:r>
          </a:p>
        </p:txBody>
      </p:sp>
    </p:spTree>
    <p:extLst>
      <p:ext uri="{BB962C8B-B14F-4D97-AF65-F5344CB8AC3E}">
        <p14:creationId xmlns:p14="http://schemas.microsoft.com/office/powerpoint/2010/main" val="2220812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찾은 문자열을 결과에 다시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530B1C-E344-4F04-BC6C-AA14A18F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44" y="2389275"/>
            <a:ext cx="6748512" cy="1738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65C03F9-8085-470A-AF9B-E030238EDD2F}"/>
              </a:ext>
            </a:extLst>
          </p:cNvPr>
          <p:cNvSpPr/>
          <p:nvPr/>
        </p:nvSpPr>
        <p:spPr>
          <a:xfrm>
            <a:off x="1920398" y="1878738"/>
            <a:ext cx="8351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다음은 '{ "</a:t>
            </a:r>
            <a:r>
              <a:rPr lang="ko-KR" altLang="en-US" b="1" dirty="0" err="1"/>
              <a:t>name</a:t>
            </a:r>
            <a:r>
              <a:rPr lang="ko-KR" altLang="en-US" b="1" dirty="0"/>
              <a:t>": "</a:t>
            </a:r>
            <a:r>
              <a:rPr lang="ko-KR" altLang="en-US" b="1" dirty="0" err="1"/>
              <a:t>james</a:t>
            </a:r>
            <a:r>
              <a:rPr lang="ko-KR" altLang="en-US" b="1" dirty="0"/>
              <a:t>" }'을 '&lt;</a:t>
            </a:r>
            <a:r>
              <a:rPr lang="ko-KR" altLang="en-US" b="1" dirty="0" err="1"/>
              <a:t>name</a:t>
            </a:r>
            <a:r>
              <a:rPr lang="ko-KR" altLang="en-US" b="1" dirty="0"/>
              <a:t>&gt;</a:t>
            </a:r>
            <a:r>
              <a:rPr lang="ko-KR" altLang="en-US" b="1" dirty="0" err="1"/>
              <a:t>james</a:t>
            </a:r>
            <a:r>
              <a:rPr lang="ko-KR" altLang="en-US" b="1" dirty="0"/>
              <a:t>&lt;/</a:t>
            </a:r>
            <a:r>
              <a:rPr lang="ko-KR" altLang="en-US" b="1" dirty="0" err="1"/>
              <a:t>name</a:t>
            </a:r>
            <a:r>
              <a:rPr lang="ko-KR" altLang="en-US" b="1" dirty="0"/>
              <a:t>&gt;' 형식으로 바꾼다</a:t>
            </a:r>
          </a:p>
        </p:txBody>
      </p:sp>
      <p:pic>
        <p:nvPicPr>
          <p:cNvPr id="1026" name="Picture 2" descr="https://dojang.io/pluginfile.php/14024/mod_page/content/3/043001.png">
            <a:extLst>
              <a:ext uri="{FF2B5EF4-FFF2-40B4-BE49-F238E27FC236}">
                <a16:creationId xmlns:a16="http://schemas.microsoft.com/office/drawing/2014/main" id="{C799251A-50C6-484C-90B7-1359A58F9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2" t="16580" r="12729" b="16407"/>
          <a:stretch/>
        </p:blipFill>
        <p:spPr bwMode="auto">
          <a:xfrm>
            <a:off x="4252986" y="4219936"/>
            <a:ext cx="3686028" cy="24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29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찾은 문자열을 결과에 다시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4F1597-4BBF-4B49-BA40-A4D6A0D102D5}"/>
              </a:ext>
            </a:extLst>
          </p:cNvPr>
          <p:cNvSpPr/>
          <p:nvPr/>
        </p:nvSpPr>
        <p:spPr>
          <a:xfrm>
            <a:off x="1465567" y="1367522"/>
            <a:ext cx="9260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그룹에 이름</a:t>
            </a:r>
            <a:r>
              <a:rPr lang="ko-KR" altLang="en-US" dirty="0"/>
              <a:t>을 지었다면 </a:t>
            </a:r>
            <a:r>
              <a:rPr lang="ko-KR" altLang="en-US" b="1" dirty="0"/>
              <a:t>\\g&lt;이름&gt; 형식</a:t>
            </a:r>
            <a:r>
              <a:rPr lang="ko-KR" altLang="en-US" dirty="0"/>
              <a:t>으로 매칭된 문자열을 가져올 수 있다</a:t>
            </a:r>
          </a:p>
          <a:p>
            <a:pPr algn="ctr"/>
            <a:r>
              <a:rPr lang="ko-KR" altLang="en-US" dirty="0"/>
              <a:t>(</a:t>
            </a:r>
            <a:r>
              <a:rPr lang="ko-KR" altLang="en-US" b="1" dirty="0"/>
              <a:t>\\</a:t>
            </a:r>
            <a:r>
              <a:rPr lang="ko-KR" altLang="en-US" b="1" dirty="0" err="1"/>
              <a:t>g</a:t>
            </a:r>
            <a:r>
              <a:rPr lang="ko-KR" altLang="en-US" b="1" dirty="0"/>
              <a:t>&lt;숫자&gt; 형식</a:t>
            </a:r>
            <a:r>
              <a:rPr lang="ko-KR" altLang="en-US" dirty="0"/>
              <a:t>으로 숫자를 지정해도 된다)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C9577E-EB2E-4155-B174-4B684C2B2FA3}"/>
              </a:ext>
            </a:extLst>
          </p:cNvPr>
          <p:cNvSpPr/>
          <p:nvPr/>
        </p:nvSpPr>
        <p:spPr>
          <a:xfrm>
            <a:off x="5213185" y="2609356"/>
            <a:ext cx="17656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\\g&lt;이름&gt;</a:t>
            </a:r>
          </a:p>
          <a:p>
            <a:pPr algn="ctr"/>
            <a:r>
              <a:rPr lang="ko-KR" altLang="en-US" b="1" dirty="0"/>
              <a:t>\\g&lt;숫자&gt;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9AEC3-9E13-4DEF-BF2C-1D771233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3" y="3925478"/>
            <a:ext cx="10503574" cy="20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70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 </a:t>
            </a:r>
            <a:r>
              <a:rPr lang="ko-KR" altLang="en-US" dirty="0"/>
              <a:t>문자열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65ADD2-70A3-4988-8AFA-47080E4353EA}"/>
              </a:ext>
            </a:extLst>
          </p:cNvPr>
          <p:cNvSpPr/>
          <p:nvPr/>
        </p:nvSpPr>
        <p:spPr>
          <a:xfrm>
            <a:off x="323751" y="1367522"/>
            <a:ext cx="11544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정규표현식의 특수 문자를 판단하려면 \</a:t>
            </a:r>
            <a:r>
              <a:rPr lang="ko-KR" altLang="en-US" b="1" dirty="0" err="1"/>
              <a:t>를</a:t>
            </a:r>
            <a:r>
              <a:rPr lang="ko-KR" altLang="en-US" b="1" dirty="0"/>
              <a:t> 붙여야 한다</a:t>
            </a:r>
          </a:p>
          <a:p>
            <a:pPr algn="ctr"/>
            <a:r>
              <a:rPr lang="ko-KR" altLang="en-US" b="1" dirty="0"/>
              <a:t>문자열 앞에 </a:t>
            </a:r>
            <a:r>
              <a:rPr lang="ko-KR" altLang="en-US" b="1" dirty="0" err="1"/>
              <a:t>r을</a:t>
            </a:r>
            <a:r>
              <a:rPr lang="ko-KR" altLang="en-US" b="1" dirty="0"/>
              <a:t> 붙여주면 원시(</a:t>
            </a:r>
            <a:r>
              <a:rPr lang="ko-KR" altLang="en-US" b="1" dirty="0" err="1"/>
              <a:t>raw</a:t>
            </a:r>
            <a:r>
              <a:rPr lang="ko-KR" altLang="en-US" b="1" dirty="0"/>
              <a:t>) 문자열</a:t>
            </a:r>
            <a:r>
              <a:rPr lang="ko-KR" altLang="en-US" dirty="0"/>
              <a:t>이 되어 </a:t>
            </a:r>
            <a:r>
              <a:rPr lang="ko-KR" altLang="en-US" b="1" dirty="0"/>
              <a:t>\</a:t>
            </a:r>
            <a:r>
              <a:rPr lang="ko-KR" altLang="en-US" b="1" dirty="0" err="1"/>
              <a:t>를</a:t>
            </a:r>
            <a:r>
              <a:rPr lang="ko-KR" altLang="en-US" b="1" dirty="0"/>
              <a:t> 붙이지 않아도 특수 문자를 그대로 판단할 수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D3C2EA-EA3A-4E5A-B7CB-52D63C3876C1}"/>
              </a:ext>
            </a:extLst>
          </p:cNvPr>
          <p:cNvSpPr/>
          <p:nvPr/>
        </p:nvSpPr>
        <p:spPr>
          <a:xfrm>
            <a:off x="522740" y="2231420"/>
            <a:ext cx="1114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raw</a:t>
            </a:r>
            <a:r>
              <a:rPr lang="ko-KR" altLang="en-US" dirty="0"/>
              <a:t> 문자열에서는</a:t>
            </a:r>
            <a:endParaRPr lang="en-US" altLang="ko-KR" dirty="0"/>
          </a:p>
          <a:p>
            <a:pPr algn="ctr"/>
            <a:r>
              <a:rPr lang="ko-KR" altLang="en-US" b="1" dirty="0"/>
              <a:t>\\숫자, \\g&lt;이름&gt;, \\g&lt;숫자&gt;는 \숫자, \</a:t>
            </a:r>
            <a:r>
              <a:rPr lang="ko-KR" altLang="en-US" b="1" dirty="0" err="1"/>
              <a:t>g</a:t>
            </a:r>
            <a:r>
              <a:rPr lang="ko-KR" altLang="en-US" b="1" dirty="0"/>
              <a:t>&lt;이름&gt;, \</a:t>
            </a:r>
            <a:r>
              <a:rPr lang="ko-KR" altLang="en-US" b="1" dirty="0" err="1"/>
              <a:t>g</a:t>
            </a:r>
            <a:r>
              <a:rPr lang="ko-KR" altLang="en-US" b="1" dirty="0"/>
              <a:t>&lt;숫자&gt; 형식</a:t>
            </a:r>
            <a:r>
              <a:rPr lang="ko-KR" altLang="en-US" dirty="0"/>
              <a:t>처럼</a:t>
            </a:r>
            <a:endParaRPr lang="en-US" altLang="ko-KR" dirty="0"/>
          </a:p>
          <a:p>
            <a:pPr algn="ctr"/>
            <a:r>
              <a:rPr lang="ko-KR" altLang="en-US" b="1" dirty="0"/>
              <a:t>\</a:t>
            </a:r>
            <a:r>
              <a:rPr lang="ko-KR" altLang="en-US" b="1" dirty="0" err="1"/>
              <a:t>를</a:t>
            </a:r>
            <a:r>
              <a:rPr lang="ko-KR" altLang="en-US" b="1" dirty="0"/>
              <a:t> 하나만 붙여서 사용할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363614-987D-4FD2-AF5F-84AA7709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13" y="4442961"/>
            <a:ext cx="6638974" cy="1800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1030E9-792E-46A6-933F-8B1C6D6BC6E2}"/>
              </a:ext>
            </a:extLst>
          </p:cNvPr>
          <p:cNvSpPr/>
          <p:nvPr/>
        </p:nvSpPr>
        <p:spPr>
          <a:xfrm>
            <a:off x="4375817" y="3518585"/>
            <a:ext cx="34403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r</a:t>
            </a:r>
            <a:r>
              <a:rPr lang="ko-KR" altLang="en-US" b="1" dirty="0"/>
              <a:t>'\숫자 \</a:t>
            </a:r>
            <a:r>
              <a:rPr lang="ko-KR" altLang="en-US" b="1" dirty="0" err="1"/>
              <a:t>g</a:t>
            </a:r>
            <a:r>
              <a:rPr lang="ko-KR" altLang="en-US" b="1" dirty="0"/>
              <a:t>&lt;이름&gt; \</a:t>
            </a:r>
            <a:r>
              <a:rPr lang="ko-KR" altLang="en-US" b="1" dirty="0" err="1"/>
              <a:t>g</a:t>
            </a:r>
            <a:r>
              <a:rPr lang="ko-KR" altLang="en-US" b="1" dirty="0"/>
              <a:t>&lt;숫자&gt;'</a:t>
            </a:r>
          </a:p>
        </p:txBody>
      </p:sp>
    </p:spTree>
    <p:extLst>
      <p:ext uri="{BB962C8B-B14F-4D97-AF65-F5344CB8AC3E}">
        <p14:creationId xmlns:p14="http://schemas.microsoft.com/office/powerpoint/2010/main" val="374669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정규표현식 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1F9D88-BDE2-4AF0-BEA4-AD6D120A8E30}"/>
              </a:ext>
            </a:extLst>
          </p:cNvPr>
          <p:cNvSpPr/>
          <p:nvPr/>
        </p:nvSpPr>
        <p:spPr>
          <a:xfrm>
            <a:off x="838200" y="1321356"/>
            <a:ext cx="5373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문자열이 맨 앞에 오는지 맨 뒤에 오는지 판단하기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49EDEB-5C9A-4777-8A4E-977BDA3B8DF5}"/>
              </a:ext>
            </a:extLst>
          </p:cNvPr>
          <p:cNvSpPr/>
          <p:nvPr/>
        </p:nvSpPr>
        <p:spPr>
          <a:xfrm>
            <a:off x="3048000" y="18124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/>
              <a:t>문자열 앞에 ^</a:t>
            </a:r>
            <a:r>
              <a:rPr lang="ko-KR" altLang="en-US" dirty="0" err="1"/>
              <a:t>를</a:t>
            </a:r>
            <a:r>
              <a:rPr lang="ko-KR" altLang="en-US" dirty="0"/>
              <a:t> 붙이면 </a:t>
            </a:r>
            <a:r>
              <a:rPr lang="ko-KR" altLang="en-US" b="1" dirty="0"/>
              <a:t>문자열이 맨 앞에 오는지 판단</a:t>
            </a:r>
          </a:p>
          <a:p>
            <a:pPr algn="ctr"/>
            <a:r>
              <a:rPr lang="ko-KR" altLang="en-US" b="1" dirty="0"/>
              <a:t>문자열 뒤에 $</a:t>
            </a:r>
            <a:r>
              <a:rPr lang="ko-KR" altLang="en-US" dirty="0" err="1"/>
              <a:t>를</a:t>
            </a:r>
            <a:r>
              <a:rPr lang="ko-KR" altLang="en-US" dirty="0"/>
              <a:t> 붙이면 </a:t>
            </a:r>
            <a:r>
              <a:rPr lang="ko-KR" altLang="en-US" b="1" dirty="0"/>
              <a:t>문자열이 맨 뒤에 오는지 판단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F41B2-32C2-40FB-AAA1-7DB5E56BB8E7}"/>
              </a:ext>
            </a:extLst>
          </p:cNvPr>
          <p:cNvSpPr/>
          <p:nvPr/>
        </p:nvSpPr>
        <p:spPr>
          <a:xfrm>
            <a:off x="3048000" y="2625674"/>
            <a:ext cx="6096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ko-KR" altLang="en-US" b="1" dirty="0"/>
              <a:t>^문자열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패턴</a:t>
            </a:r>
            <a:endParaRPr lang="ko-KR" altLang="en-US" b="1" dirty="0"/>
          </a:p>
          <a:p>
            <a:pPr algn="ctr"/>
            <a:r>
              <a:rPr lang="ko-KR" altLang="en-US" b="1" dirty="0"/>
              <a:t>문자열$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패턴</a:t>
            </a:r>
            <a:endParaRPr lang="ko-KR" altLang="en-US" b="1" dirty="0"/>
          </a:p>
          <a:p>
            <a:pPr algn="ctr"/>
            <a:r>
              <a:rPr lang="ko-KR" altLang="en-US" dirty="0"/>
              <a:t>단, 이때는 </a:t>
            </a:r>
            <a:r>
              <a:rPr lang="ko-KR" altLang="en-US" b="1" dirty="0" err="1"/>
              <a:t>match</a:t>
            </a:r>
            <a:r>
              <a:rPr lang="ko-KR" altLang="en-US" b="1" dirty="0"/>
              <a:t> 대신 </a:t>
            </a:r>
            <a:r>
              <a:rPr lang="ko-KR" altLang="en-US" b="1" dirty="0" err="1"/>
              <a:t>search</a:t>
            </a:r>
            <a:r>
              <a:rPr lang="ko-KR" altLang="en-US" b="1" dirty="0"/>
              <a:t> 함수를 사용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re.search</a:t>
            </a:r>
            <a:r>
              <a:rPr lang="en-US" altLang="ko-KR" b="1" dirty="0"/>
              <a:t>('</a:t>
            </a:r>
            <a:r>
              <a:rPr lang="ko-KR" altLang="en-US" b="1" dirty="0"/>
              <a:t>패턴</a:t>
            </a:r>
            <a:r>
              <a:rPr lang="en-US" altLang="ko-KR" b="1" dirty="0"/>
              <a:t>', '</a:t>
            </a:r>
            <a:r>
              <a:rPr lang="ko-KR" altLang="en-US" b="1" dirty="0"/>
              <a:t>문자열</a:t>
            </a:r>
            <a:r>
              <a:rPr lang="en-US" altLang="ko-KR" b="1" dirty="0"/>
              <a:t>')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4CCA3B-53BF-4F84-8FFD-7D8B858C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92" y="4269937"/>
            <a:ext cx="4518616" cy="23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7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EF70A2-0E2A-482B-849D-A2B7AAC8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41188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6E298A-F284-4CCC-8AEA-D4917FAB0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887" y="1831170"/>
            <a:ext cx="7787930" cy="2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 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7FE604-3A56-442C-8930-15274DA98EE1}"/>
              </a:ext>
            </a:extLst>
          </p:cNvPr>
          <p:cNvSpPr/>
          <p:nvPr/>
        </p:nvSpPr>
        <p:spPr>
          <a:xfrm>
            <a:off x="838200" y="1321356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지정된 문자열이 하나라도 포함되는지 판단하기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6C9846-9711-4373-9623-3E9B218CBFB7}"/>
              </a:ext>
            </a:extLst>
          </p:cNvPr>
          <p:cNvSpPr/>
          <p:nvPr/>
        </p:nvSpPr>
        <p:spPr>
          <a:xfrm>
            <a:off x="1972514" y="1868160"/>
            <a:ext cx="824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|는 특정 문자열에서 지정된 문자열(문자)이 하나라도 포함</a:t>
            </a:r>
            <a:r>
              <a:rPr lang="ko-KR" altLang="en-US" dirty="0"/>
              <a:t>되는지 판단</a:t>
            </a:r>
          </a:p>
          <a:p>
            <a:pPr algn="ctr"/>
            <a:r>
              <a:rPr lang="ko-KR" altLang="en-US" dirty="0"/>
              <a:t>기본 개념은 </a:t>
            </a:r>
            <a:r>
              <a:rPr lang="ko-KR" altLang="en-US" b="1" dirty="0"/>
              <a:t>OR 연산자</a:t>
            </a:r>
            <a:r>
              <a:rPr lang="ko-KR" altLang="en-US" dirty="0"/>
              <a:t>와 같다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5B4A5-67B3-4E20-B799-593EB0CBD6E4}"/>
              </a:ext>
            </a:extLst>
          </p:cNvPr>
          <p:cNvSpPr/>
          <p:nvPr/>
        </p:nvSpPr>
        <p:spPr>
          <a:xfrm>
            <a:off x="4042943" y="2691963"/>
            <a:ext cx="41061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문자열|문자열</a:t>
            </a:r>
            <a:endParaRPr lang="ko-KR" altLang="en-US" b="1" dirty="0"/>
          </a:p>
          <a:p>
            <a:pPr algn="ctr"/>
            <a:r>
              <a:rPr lang="ko-KR" altLang="en-US" b="1" dirty="0" err="1"/>
              <a:t>문자열|문자열|문자열|문자열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64262-ED7D-4C9D-9471-838F62CF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68" y="3747919"/>
            <a:ext cx="6958063" cy="1557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93179-2F8F-4DB0-BB56-AFCF08542EBD}"/>
              </a:ext>
            </a:extLst>
          </p:cNvPr>
          <p:cNvSpPr txBox="1"/>
          <p:nvPr/>
        </p:nvSpPr>
        <p:spPr>
          <a:xfrm>
            <a:off x="3761867" y="5394727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문자열에 </a:t>
            </a:r>
            <a:r>
              <a:rPr lang="en-US" altLang="ko-KR" b="1" dirty="0"/>
              <a:t>hello</a:t>
            </a:r>
            <a:r>
              <a:rPr lang="ko-KR" altLang="en-US" b="1" dirty="0"/>
              <a:t>가 먼저 있어서 </a:t>
            </a:r>
            <a:r>
              <a:rPr lang="en-US" altLang="ko-KR" b="1" dirty="0"/>
              <a:t>hello</a:t>
            </a:r>
            <a:r>
              <a:rPr lang="ko-KR" altLang="en-US" b="1" dirty="0"/>
              <a:t>가 출력</a:t>
            </a:r>
          </a:p>
        </p:txBody>
      </p:sp>
    </p:spTree>
    <p:extLst>
      <p:ext uri="{BB962C8B-B14F-4D97-AF65-F5344CB8AC3E}">
        <p14:creationId xmlns:p14="http://schemas.microsoft.com/office/powerpoint/2010/main" val="8676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 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D14A3F-D055-4A48-8785-2A8405BD2DA9}"/>
              </a:ext>
            </a:extLst>
          </p:cNvPr>
          <p:cNvSpPr/>
          <p:nvPr/>
        </p:nvSpPr>
        <p:spPr>
          <a:xfrm>
            <a:off x="838200" y="132135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범위 판단하기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A0B2C4-D6F3-4EEE-A7A0-F746A09B90C4}"/>
              </a:ext>
            </a:extLst>
          </p:cNvPr>
          <p:cNvSpPr/>
          <p:nvPr/>
        </p:nvSpPr>
        <p:spPr>
          <a:xfrm>
            <a:off x="3048000" y="1526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/>
              <a:t>문자열이 숫자로 되어있는지 판단</a:t>
            </a:r>
          </a:p>
          <a:p>
            <a:pPr algn="ctr"/>
            <a:r>
              <a:rPr lang="ko-KR" altLang="en-US" b="1" dirty="0"/>
              <a:t>[ ](대괄호) </a:t>
            </a:r>
            <a:r>
              <a:rPr lang="ko-KR" altLang="en-US" dirty="0"/>
              <a:t>안에 </a:t>
            </a:r>
            <a:r>
              <a:rPr lang="ko-KR" altLang="en-US" b="1" dirty="0"/>
              <a:t>숫자 범위</a:t>
            </a:r>
            <a:r>
              <a:rPr lang="ko-KR" altLang="en-US" dirty="0"/>
              <a:t>를 넣으며 </a:t>
            </a:r>
            <a:r>
              <a:rPr lang="ko-KR" altLang="en-US" b="1" dirty="0"/>
              <a:t>* 또는 +</a:t>
            </a:r>
            <a:r>
              <a:rPr lang="ko-KR" altLang="en-US" dirty="0" err="1"/>
              <a:t>를</a:t>
            </a:r>
            <a:r>
              <a:rPr lang="ko-KR" altLang="en-US" dirty="0"/>
              <a:t> 붙인다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1B3A33-1111-4218-B1C2-38236D347A76}"/>
              </a:ext>
            </a:extLst>
          </p:cNvPr>
          <p:cNvSpPr/>
          <p:nvPr/>
        </p:nvSpPr>
        <p:spPr>
          <a:xfrm>
            <a:off x="1257103" y="2480781"/>
            <a:ext cx="9677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숫자 범위는 0-9</a:t>
            </a:r>
            <a:r>
              <a:rPr lang="ko-KR" altLang="en-US" dirty="0"/>
              <a:t>처럼 표현하며 </a:t>
            </a:r>
            <a:r>
              <a:rPr lang="ko-KR" altLang="en-US" b="1" dirty="0"/>
              <a:t>*는 문자(숫자)가 0개 이상 </a:t>
            </a:r>
            <a:r>
              <a:rPr lang="ko-KR" altLang="en-US" dirty="0"/>
              <a:t>있는지, </a:t>
            </a:r>
            <a:r>
              <a:rPr lang="ko-KR" altLang="en-US" b="1" dirty="0"/>
              <a:t>+는 1개 이상 </a:t>
            </a:r>
            <a:r>
              <a:rPr lang="ko-KR" altLang="en-US" dirty="0"/>
              <a:t>있는지 판단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C8D899-650B-4983-A5F3-DAA7F47B7922}"/>
              </a:ext>
            </a:extLst>
          </p:cNvPr>
          <p:cNvSpPr/>
          <p:nvPr/>
        </p:nvSpPr>
        <p:spPr>
          <a:xfrm>
            <a:off x="4985770" y="2850113"/>
            <a:ext cx="2220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[0-9]*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패턴</a:t>
            </a:r>
            <a:endParaRPr lang="ko-KR" altLang="en-US" b="1" dirty="0"/>
          </a:p>
          <a:p>
            <a:pPr algn="ctr"/>
            <a:r>
              <a:rPr lang="ko-KR" altLang="en-US" b="1" dirty="0"/>
              <a:t>[0-9]+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패턴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E55926-2B90-45E5-AE6A-D5B07251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72" y="3531570"/>
            <a:ext cx="7543855" cy="31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0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73D8E9-FBA1-4851-BFD2-5C28684A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51" y="2324103"/>
            <a:ext cx="4769412" cy="4075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36B04A-7AA5-4879-A416-0A93EBFE6774}"/>
              </a:ext>
            </a:extLst>
          </p:cNvPr>
          <p:cNvSpPr/>
          <p:nvPr/>
        </p:nvSpPr>
        <p:spPr>
          <a:xfrm>
            <a:off x="4659549" y="169068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*와 +는 어디에 활용할까?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8A08A-FDE0-450C-9F74-39140968BBB7}"/>
              </a:ext>
            </a:extLst>
          </p:cNvPr>
          <p:cNvSpPr/>
          <p:nvPr/>
        </p:nvSpPr>
        <p:spPr>
          <a:xfrm>
            <a:off x="8008501" y="1499104"/>
            <a:ext cx="367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*는 문자(숫자)가 0개 이상 </a:t>
            </a:r>
            <a:r>
              <a:rPr lang="ko-KR" altLang="en-US" dirty="0"/>
              <a:t>있는지, </a:t>
            </a:r>
            <a:r>
              <a:rPr lang="ko-KR" altLang="en-US" b="1" dirty="0"/>
              <a:t>+는 1개 이상 </a:t>
            </a:r>
            <a:r>
              <a:rPr lang="ko-KR" altLang="en-US" dirty="0"/>
              <a:t>있는지 판단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5D2C6-0C19-41B4-82A4-837E8F52B334}"/>
              </a:ext>
            </a:extLst>
          </p:cNvPr>
          <p:cNvCxnSpPr/>
          <p:nvPr/>
        </p:nvCxnSpPr>
        <p:spPr>
          <a:xfrm>
            <a:off x="4481981" y="2927975"/>
            <a:ext cx="18572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678207-B8DF-42B4-8EFD-E52494463513}"/>
              </a:ext>
            </a:extLst>
          </p:cNvPr>
          <p:cNvSpPr txBox="1"/>
          <p:nvPr/>
        </p:nvSpPr>
        <p:spPr>
          <a:xfrm>
            <a:off x="6348288" y="2743309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</a:t>
            </a:r>
            <a:r>
              <a:rPr lang="en-US" altLang="ko-KR" b="1" dirty="0"/>
              <a:t>* </a:t>
            </a:r>
            <a:r>
              <a:rPr lang="ko-KR" altLang="en-US" b="1" dirty="0"/>
              <a:t>는 </a:t>
            </a:r>
            <a:r>
              <a:rPr lang="en-US" altLang="ko-KR" b="1" dirty="0"/>
              <a:t>‘</a:t>
            </a:r>
            <a:r>
              <a:rPr lang="ko-KR" altLang="en-US" b="1" dirty="0"/>
              <a:t>이</a:t>
            </a:r>
            <a:r>
              <a:rPr lang="en-US" altLang="ko-KR" b="1" dirty="0"/>
              <a:t>’ </a:t>
            </a:r>
            <a:r>
              <a:rPr lang="ko-KR" altLang="en-US" b="1" dirty="0"/>
              <a:t>문자가 </a:t>
            </a:r>
            <a:r>
              <a:rPr lang="en-US" altLang="ko-KR" b="1" dirty="0"/>
              <a:t>0</a:t>
            </a:r>
            <a:r>
              <a:rPr lang="ko-KR" altLang="en-US" b="1" dirty="0"/>
              <a:t>개 이상 있는지 판단 후 </a:t>
            </a:r>
            <a:r>
              <a:rPr lang="en-US" altLang="ko-KR" b="1" dirty="0"/>
              <a:t>‘</a:t>
            </a:r>
            <a:r>
              <a:rPr lang="ko-KR" altLang="en-US" b="1" dirty="0"/>
              <a:t>창우</a:t>
            </a:r>
            <a:r>
              <a:rPr lang="en-US" altLang="ko-KR" b="1" dirty="0"/>
              <a:t>’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27ACCE-22D7-4934-9002-D21011A6FEDE}"/>
              </a:ext>
            </a:extLst>
          </p:cNvPr>
          <p:cNvCxnSpPr/>
          <p:nvPr/>
        </p:nvCxnSpPr>
        <p:spPr>
          <a:xfrm>
            <a:off x="4481981" y="3401123"/>
            <a:ext cx="18572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E67875-2945-4112-AA95-9376A908F45C}"/>
              </a:ext>
            </a:extLst>
          </p:cNvPr>
          <p:cNvSpPr txBox="1"/>
          <p:nvPr/>
        </p:nvSpPr>
        <p:spPr>
          <a:xfrm>
            <a:off x="6348288" y="3216457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</a:t>
            </a:r>
            <a:r>
              <a:rPr lang="en-US" altLang="ko-KR" b="1" dirty="0"/>
              <a:t>+ </a:t>
            </a:r>
            <a:r>
              <a:rPr lang="ko-KR" altLang="en-US" b="1" dirty="0"/>
              <a:t>는 </a:t>
            </a:r>
            <a:r>
              <a:rPr lang="en-US" altLang="ko-KR" b="1" dirty="0"/>
              <a:t>‘</a:t>
            </a:r>
            <a:r>
              <a:rPr lang="ko-KR" altLang="en-US" b="1" dirty="0"/>
              <a:t>이</a:t>
            </a:r>
            <a:r>
              <a:rPr lang="en-US" altLang="ko-KR" b="1" dirty="0"/>
              <a:t>’ </a:t>
            </a:r>
            <a:r>
              <a:rPr lang="ko-KR" altLang="en-US" b="1" dirty="0"/>
              <a:t>문자가 </a:t>
            </a:r>
            <a:r>
              <a:rPr lang="en-US" altLang="ko-KR" b="1" dirty="0"/>
              <a:t>1</a:t>
            </a:r>
            <a:r>
              <a:rPr lang="ko-KR" altLang="en-US" b="1" dirty="0"/>
              <a:t>개 이상 있는지 판단 후 </a:t>
            </a:r>
            <a:r>
              <a:rPr lang="en-US" altLang="ko-KR" b="1" dirty="0"/>
              <a:t>‘</a:t>
            </a:r>
            <a:r>
              <a:rPr lang="ko-KR" altLang="en-US" b="1" dirty="0"/>
              <a:t>창우</a:t>
            </a:r>
            <a:r>
              <a:rPr lang="en-US" altLang="ko-KR" b="1" dirty="0"/>
              <a:t>’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B56B85-0EFE-489F-BA9E-0B5D48C8550A}"/>
              </a:ext>
            </a:extLst>
          </p:cNvPr>
          <p:cNvCxnSpPr>
            <a:cxnSpLocks/>
          </p:cNvCxnSpPr>
          <p:nvPr/>
        </p:nvCxnSpPr>
        <p:spPr>
          <a:xfrm>
            <a:off x="5003142" y="3868790"/>
            <a:ext cx="13360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206853-32A5-40FA-9739-A4C2D104848D}"/>
              </a:ext>
            </a:extLst>
          </p:cNvPr>
          <p:cNvSpPr txBox="1"/>
          <p:nvPr/>
        </p:nvSpPr>
        <p:spPr>
          <a:xfrm>
            <a:off x="6348288" y="3684124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</a:t>
            </a:r>
            <a:r>
              <a:rPr lang="en-US" altLang="ko-KR" b="1" dirty="0"/>
              <a:t>* </a:t>
            </a:r>
            <a:r>
              <a:rPr lang="ko-KR" altLang="en-US" b="1" dirty="0"/>
              <a:t>는 </a:t>
            </a:r>
            <a:r>
              <a:rPr lang="en-US" altLang="ko-KR" b="1" dirty="0"/>
              <a:t>‘</a:t>
            </a:r>
            <a:r>
              <a:rPr lang="ko-KR" altLang="en-US" b="1" dirty="0"/>
              <a:t>이</a:t>
            </a:r>
            <a:r>
              <a:rPr lang="en-US" altLang="ko-KR" b="1" dirty="0"/>
              <a:t>’ </a:t>
            </a:r>
            <a:r>
              <a:rPr lang="ko-KR" altLang="en-US" b="1" dirty="0"/>
              <a:t>문자가 </a:t>
            </a:r>
            <a:r>
              <a:rPr lang="en-US" altLang="ko-KR" b="1" dirty="0"/>
              <a:t>0</a:t>
            </a:r>
            <a:r>
              <a:rPr lang="ko-KR" altLang="en-US" b="1" dirty="0"/>
              <a:t>개 이상 있는지 판단 후 </a:t>
            </a:r>
            <a:r>
              <a:rPr lang="en-US" altLang="ko-KR" b="1" dirty="0"/>
              <a:t>‘</a:t>
            </a:r>
            <a:r>
              <a:rPr lang="ko-KR" altLang="en-US" b="1" dirty="0"/>
              <a:t>창우</a:t>
            </a:r>
            <a:r>
              <a:rPr lang="en-US" altLang="ko-KR" b="1" dirty="0"/>
              <a:t>’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36A7F2-0E74-46AB-BAED-4D05A0C47718}"/>
              </a:ext>
            </a:extLst>
          </p:cNvPr>
          <p:cNvCxnSpPr>
            <a:cxnSpLocks/>
          </p:cNvCxnSpPr>
          <p:nvPr/>
        </p:nvCxnSpPr>
        <p:spPr>
          <a:xfrm>
            <a:off x="4789940" y="4336457"/>
            <a:ext cx="15492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59F415-3997-41FA-BE34-425F6F338898}"/>
              </a:ext>
            </a:extLst>
          </p:cNvPr>
          <p:cNvSpPr txBox="1"/>
          <p:nvPr/>
        </p:nvSpPr>
        <p:spPr>
          <a:xfrm>
            <a:off x="6348288" y="4151791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</a:t>
            </a:r>
            <a:r>
              <a:rPr lang="en-US" altLang="ko-KR" b="1" dirty="0"/>
              <a:t>+ </a:t>
            </a:r>
            <a:r>
              <a:rPr lang="ko-KR" altLang="en-US" b="1" dirty="0"/>
              <a:t>는 </a:t>
            </a:r>
            <a:r>
              <a:rPr lang="en-US" altLang="ko-KR" b="1" dirty="0"/>
              <a:t>‘</a:t>
            </a:r>
            <a:r>
              <a:rPr lang="ko-KR" altLang="en-US" b="1" dirty="0"/>
              <a:t>이</a:t>
            </a:r>
            <a:r>
              <a:rPr lang="en-US" altLang="ko-KR" b="1" dirty="0"/>
              <a:t>’ </a:t>
            </a:r>
            <a:r>
              <a:rPr lang="ko-KR" altLang="en-US" b="1" dirty="0"/>
              <a:t>문자가 </a:t>
            </a:r>
            <a:r>
              <a:rPr lang="en-US" altLang="ko-KR" b="1" dirty="0"/>
              <a:t>0</a:t>
            </a:r>
            <a:r>
              <a:rPr lang="ko-KR" altLang="en-US" b="1" dirty="0"/>
              <a:t>개 이상 있는지 판단 후 </a:t>
            </a:r>
            <a:r>
              <a:rPr lang="en-US" altLang="ko-KR" b="1" dirty="0"/>
              <a:t>‘</a:t>
            </a:r>
            <a:r>
              <a:rPr lang="ko-KR" altLang="en-US" b="1" dirty="0"/>
              <a:t>창우</a:t>
            </a:r>
            <a:r>
              <a:rPr lang="en-US" altLang="ko-KR" b="1" dirty="0"/>
              <a:t>’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9D70D7-8CAA-4CCB-8D36-67595678A905}"/>
              </a:ext>
            </a:extLst>
          </p:cNvPr>
          <p:cNvSpPr txBox="1"/>
          <p:nvPr/>
        </p:nvSpPr>
        <p:spPr>
          <a:xfrm>
            <a:off x="5806994" y="5271791"/>
            <a:ext cx="62081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창우</a:t>
            </a:r>
            <a:r>
              <a:rPr lang="en-US" altLang="ko-KR" b="1" dirty="0"/>
              <a:t>’</a:t>
            </a:r>
            <a:r>
              <a:rPr lang="ko-KR" altLang="en-US" b="1" dirty="0"/>
              <a:t> 혹은 </a:t>
            </a:r>
            <a:r>
              <a:rPr lang="en-US" altLang="ko-KR" b="1" dirty="0"/>
              <a:t>‘</a:t>
            </a:r>
            <a:r>
              <a:rPr lang="ko-KR" altLang="en-US" b="1" dirty="0" err="1"/>
              <a:t>이이이이창우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en-US" altLang="ko-KR" b="1" dirty="0"/>
              <a:t>‘</a:t>
            </a:r>
            <a:r>
              <a:rPr lang="ko-KR" altLang="en-US" b="1" dirty="0" err="1"/>
              <a:t>이이창우</a:t>
            </a:r>
            <a:r>
              <a:rPr lang="en-US" altLang="ko-KR" b="1" dirty="0"/>
              <a:t>’</a:t>
            </a:r>
            <a:r>
              <a:rPr lang="ko-KR" altLang="en-US" b="1" dirty="0"/>
              <a:t> 등은 </a:t>
            </a:r>
            <a:r>
              <a:rPr lang="en-US" altLang="ko-KR" b="1" dirty="0"/>
              <a:t>*</a:t>
            </a:r>
          </a:p>
          <a:p>
            <a:r>
              <a:rPr lang="en-US" altLang="ko-KR" b="1" dirty="0"/>
              <a:t>‘</a:t>
            </a:r>
            <a:r>
              <a:rPr lang="ko-KR" altLang="en-US" b="1" dirty="0"/>
              <a:t>이창우</a:t>
            </a:r>
            <a:r>
              <a:rPr lang="en-US" altLang="ko-KR" b="1" dirty="0"/>
              <a:t>’, ‘</a:t>
            </a:r>
            <a:r>
              <a:rPr lang="ko-KR" altLang="en-US" b="1" dirty="0" err="1"/>
              <a:t>이이이이창우</a:t>
            </a:r>
            <a:r>
              <a:rPr lang="en-US" altLang="ko-KR" b="1" dirty="0"/>
              <a:t>’ </a:t>
            </a:r>
            <a:r>
              <a:rPr lang="ko-KR" altLang="en-US" b="1" dirty="0"/>
              <a:t>등 </a:t>
            </a:r>
            <a:r>
              <a:rPr lang="en-US" altLang="ko-KR" b="1" dirty="0"/>
              <a:t>‘</a:t>
            </a:r>
            <a:r>
              <a:rPr lang="ko-KR" altLang="en-US" b="1" dirty="0"/>
              <a:t>이</a:t>
            </a:r>
            <a:r>
              <a:rPr lang="en-US" altLang="ko-KR" b="1" dirty="0"/>
              <a:t>’</a:t>
            </a:r>
            <a:r>
              <a:rPr lang="ko-KR" altLang="en-US" b="1" dirty="0"/>
              <a:t>가 꼭 </a:t>
            </a:r>
            <a:r>
              <a:rPr lang="ko-KR" altLang="en-US" b="1" dirty="0" err="1"/>
              <a:t>붙어야되는</a:t>
            </a:r>
            <a:r>
              <a:rPr lang="ko-KR" altLang="en-US" b="1" dirty="0"/>
              <a:t> 경우는 </a:t>
            </a:r>
            <a:r>
              <a:rPr lang="en-US" altLang="ko-KR" b="1" dirty="0"/>
              <a:t>+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978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문자가 한 개만 있는지 판단하기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F8DC19-E26A-4973-AC29-8DAC82D068AA}"/>
              </a:ext>
            </a:extLst>
          </p:cNvPr>
          <p:cNvSpPr/>
          <p:nvPr/>
        </p:nvSpPr>
        <p:spPr>
          <a:xfrm>
            <a:off x="3048000" y="14995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/>
              <a:t>문자가 여러 개 있는지 </a:t>
            </a:r>
            <a:r>
              <a:rPr lang="ko-KR" altLang="en-US" dirty="0"/>
              <a:t>판단할 때는 </a:t>
            </a:r>
            <a:r>
              <a:rPr lang="ko-KR" altLang="en-US" b="1" dirty="0"/>
              <a:t>*과 +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</a:p>
          <a:p>
            <a:pPr algn="ctr"/>
            <a:r>
              <a:rPr lang="ko-KR" altLang="en-US" b="1" dirty="0"/>
              <a:t>문자가 한 개만 있는지 </a:t>
            </a:r>
            <a:r>
              <a:rPr lang="ko-KR" altLang="en-US" dirty="0"/>
              <a:t>판단할 때는 </a:t>
            </a:r>
            <a:r>
              <a:rPr lang="ko-KR" altLang="en-US" b="1" dirty="0"/>
              <a:t>?와 .</a:t>
            </a:r>
            <a:r>
              <a:rPr lang="ko-KR" altLang="en-US" dirty="0"/>
              <a:t>을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DDDF80-0DC9-4771-96D5-0EEBD5216579}"/>
              </a:ext>
            </a:extLst>
          </p:cNvPr>
          <p:cNvSpPr/>
          <p:nvPr/>
        </p:nvSpPr>
        <p:spPr>
          <a:xfrm>
            <a:off x="4933654" y="2183574"/>
            <a:ext cx="23246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문자?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패턴</a:t>
            </a:r>
            <a:endParaRPr lang="ko-KR" altLang="en-US" b="1" dirty="0"/>
          </a:p>
          <a:p>
            <a:pPr algn="ctr"/>
            <a:r>
              <a:rPr lang="ko-KR" altLang="en-US" b="1" dirty="0"/>
              <a:t>[0-9]?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패턴</a:t>
            </a:r>
            <a:endParaRPr lang="ko-KR" altLang="en-US" b="1" dirty="0"/>
          </a:p>
          <a:p>
            <a:pPr algn="ctr"/>
            <a:r>
              <a:rPr lang="ko-KR" altLang="en-US" b="1" dirty="0"/>
              <a:t>.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패턴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75BFD-4307-441F-A570-ED777624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77" y="3190923"/>
            <a:ext cx="7648246" cy="28829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BF2267-1AB5-4E98-A82E-F3F5194ABD0D}"/>
              </a:ext>
            </a:extLst>
          </p:cNvPr>
          <p:cNvSpPr/>
          <p:nvPr/>
        </p:nvSpPr>
        <p:spPr>
          <a:xfrm>
            <a:off x="3048000" y="61579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/>
              <a:t>? 앞의 문자(범위)가 0개 또는 1개인지 판단</a:t>
            </a:r>
          </a:p>
          <a:p>
            <a:pPr algn="ctr"/>
            <a:r>
              <a:rPr lang="ko-KR" altLang="en-US" b="1" dirty="0"/>
              <a:t>.은 .이 있는 위치에 아무 문자(숫자)가 1개 있는지 판단</a:t>
            </a:r>
          </a:p>
        </p:txBody>
      </p:sp>
    </p:spTree>
    <p:extLst>
      <p:ext uri="{BB962C8B-B14F-4D97-AF65-F5344CB8AC3E}">
        <p14:creationId xmlns:p14="http://schemas.microsoft.com/office/powerpoint/2010/main" val="33785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개수 판단하기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A7F28D-09A4-4B07-B52C-71F57D3BD6D2}"/>
              </a:ext>
            </a:extLst>
          </p:cNvPr>
          <p:cNvSpPr/>
          <p:nvPr/>
        </p:nvSpPr>
        <p:spPr>
          <a:xfrm>
            <a:off x="2076746" y="1506022"/>
            <a:ext cx="8038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문자(숫자)가 정확히 몇 개 있는지 판단하고 싶을 수도 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CE98C9-E70C-4D10-9878-E5278D7231BD}"/>
              </a:ext>
            </a:extLst>
          </p:cNvPr>
          <p:cNvSpPr/>
          <p:nvPr/>
        </p:nvSpPr>
        <p:spPr>
          <a:xfrm>
            <a:off x="1920398" y="2124002"/>
            <a:ext cx="8351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문자 뒤에 {개수} 형식</a:t>
            </a:r>
            <a:r>
              <a:rPr lang="ko-KR" altLang="en-US" dirty="0"/>
              <a:t>을 지정</a:t>
            </a:r>
          </a:p>
          <a:p>
            <a:pPr algn="ctr"/>
            <a:r>
              <a:rPr lang="ko-KR" altLang="en-US" dirty="0"/>
              <a:t>문자열의 경우에는 </a:t>
            </a:r>
            <a:r>
              <a:rPr lang="ko-KR" altLang="en-US" b="1" dirty="0"/>
              <a:t>문자열을 괄호로 묶고 뒤에 {개수} 형식</a:t>
            </a:r>
            <a:r>
              <a:rPr lang="ko-KR" altLang="en-US" dirty="0"/>
              <a:t>을 지정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07591E-E46C-4A8D-A604-09AAFA898F7B}"/>
              </a:ext>
            </a:extLst>
          </p:cNvPr>
          <p:cNvSpPr/>
          <p:nvPr/>
        </p:nvSpPr>
        <p:spPr>
          <a:xfrm>
            <a:off x="4440920" y="2880481"/>
            <a:ext cx="33101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문자{개수}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패턴</a:t>
            </a:r>
            <a:endParaRPr lang="ko-KR" altLang="en-US" b="1" dirty="0"/>
          </a:p>
          <a:p>
            <a:pPr algn="ctr"/>
            <a:r>
              <a:rPr lang="ko-KR" altLang="en-US" b="1" dirty="0"/>
              <a:t>(문자열){개수}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패턴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F379E2-5C75-4F4D-895F-A81DF186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32" y="3762071"/>
            <a:ext cx="5536936" cy="27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835D-9791-4F1C-B555-12F2C615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개수 판단하기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B2B35-DAA1-4351-B6E3-9B66E673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80" y="3309369"/>
            <a:ext cx="9378040" cy="25323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03C9EB3-4080-48BE-8CE9-24AA4BD6F313}"/>
              </a:ext>
            </a:extLst>
          </p:cNvPr>
          <p:cNvSpPr/>
          <p:nvPr/>
        </p:nvSpPr>
        <p:spPr>
          <a:xfrm>
            <a:off x="3048000" y="14239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특정 범위의 </a:t>
            </a:r>
            <a:r>
              <a:rPr lang="ko-KR" altLang="en-US" b="1" dirty="0"/>
              <a:t>문자(숫자)가 몇 개 있는지 판단</a:t>
            </a:r>
            <a:r>
              <a:rPr lang="ko-KR" altLang="en-US" dirty="0"/>
              <a:t>할 수도 있다</a:t>
            </a:r>
          </a:p>
          <a:p>
            <a:pPr algn="ctr"/>
            <a:r>
              <a:rPr lang="ko-KR" altLang="en-US" dirty="0"/>
              <a:t>이때는 </a:t>
            </a:r>
            <a:r>
              <a:rPr lang="ko-KR" altLang="en-US" b="1" dirty="0"/>
              <a:t>범위 [ ] 뒤에 {개수} 형식</a:t>
            </a:r>
            <a:r>
              <a:rPr lang="ko-KR" altLang="en-US" dirty="0"/>
              <a:t>을 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0BE5C9-B47C-4611-AB6B-1F5B9390A348}"/>
              </a:ext>
            </a:extLst>
          </p:cNvPr>
          <p:cNvSpPr/>
          <p:nvPr/>
        </p:nvSpPr>
        <p:spPr>
          <a:xfrm>
            <a:off x="5326892" y="2380139"/>
            <a:ext cx="15382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[0-9]{개수}</a:t>
            </a:r>
          </a:p>
        </p:txBody>
      </p:sp>
    </p:spTree>
    <p:extLst>
      <p:ext uri="{BB962C8B-B14F-4D97-AF65-F5344CB8AC3E}">
        <p14:creationId xmlns:p14="http://schemas.microsoft.com/office/powerpoint/2010/main" val="187095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1483</Words>
  <Application>Microsoft Office PowerPoint</Application>
  <PresentationFormat>와이드스크린</PresentationFormat>
  <Paragraphs>164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Python</vt:lpstr>
      <vt:lpstr>정규표현식 사용</vt:lpstr>
      <vt:lpstr>정규표현식 사용</vt:lpstr>
      <vt:lpstr>정규표현식 사용</vt:lpstr>
      <vt:lpstr>정규표현식 사용</vt:lpstr>
      <vt:lpstr>정규표현식 사용</vt:lpstr>
      <vt:lpstr>문자가 한 개만 있는지 판단하기</vt:lpstr>
      <vt:lpstr>문자 개수 판단하기</vt:lpstr>
      <vt:lpstr>문자 개수 판단하기</vt:lpstr>
      <vt:lpstr>문자 개수 판단하기</vt:lpstr>
      <vt:lpstr>숫자와 영문 문자를 조합해서 판단하기</vt:lpstr>
      <vt:lpstr>숫자와 영문 문자를 조합해서 판단하기</vt:lpstr>
      <vt:lpstr>특정 문자 범위에 포함되지 않는지 판단하기</vt:lpstr>
      <vt:lpstr>특정 문자 범위에 포함되지 않는지 판단하기</vt:lpstr>
      <vt:lpstr>특정 문자 범위에 포함되지 않는지 판단하기</vt:lpstr>
      <vt:lpstr>특수 문자 판단하기</vt:lpstr>
      <vt:lpstr>정규표현식 단순</vt:lpstr>
      <vt:lpstr>공백 처리하기</vt:lpstr>
      <vt:lpstr>같은 정규표현식 패턴을 자주 사용할 때</vt:lpstr>
      <vt:lpstr>그룹 사용하기</vt:lpstr>
      <vt:lpstr>그룹 사용하기</vt:lpstr>
      <vt:lpstr>패턴에 매칭되는 모든 문자열 가져오기</vt:lpstr>
      <vt:lpstr>*, +와 그룹 활용하기</vt:lpstr>
      <vt:lpstr>문자열 바꾸기</vt:lpstr>
      <vt:lpstr>문자열 바꾸기</vt:lpstr>
      <vt:lpstr>찾은 문자열을 결과에 다시 사용하기</vt:lpstr>
      <vt:lpstr>찾은 문자열을 결과에 다시 사용하기</vt:lpstr>
      <vt:lpstr>찾은 문자열을 결과에 다시 사용하기</vt:lpstr>
      <vt:lpstr>raw 문자열 사용하기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199</cp:revision>
  <dcterms:created xsi:type="dcterms:W3CDTF">2020-02-06T01:59:31Z</dcterms:created>
  <dcterms:modified xsi:type="dcterms:W3CDTF">2020-02-06T08:56:50Z</dcterms:modified>
</cp:coreProperties>
</file>