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63" r:id="rId7"/>
    <p:sldId id="264" r:id="rId8"/>
    <p:sldId id="261" r:id="rId9"/>
    <p:sldId id="265" r:id="rId10"/>
    <p:sldId id="267" r:id="rId11"/>
    <p:sldId id="268" r:id="rId12"/>
    <p:sldId id="266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0B021-C05A-4950-A8C0-6AC7C2EAA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7E141C-A147-4182-834B-9C038CF3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16630-C7F7-4B19-9350-49C3C21F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99004-BD8D-40E6-A7DD-8F1BDD72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B0185-6999-4081-B553-F2CAF267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6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04367-ED86-41E6-A783-F6C4FBDB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1E5715-BDA6-4A65-A0D8-BF83814D5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FCCF5-B360-4831-ABAF-007AD688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F4987-8E8E-4487-90BE-57E5618C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5B284-CA10-4272-903B-E47C5176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9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0DFE34-B68B-441E-9992-9B1EF8EAF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2ADC3F-19DE-4E95-8B1B-37708E63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7D96E-9173-4F9D-AD3D-B077D4B9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B92B5-9044-480F-A636-163D8BDB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5FD20-04F0-4417-84BC-44D7AAE0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9ED55-B974-43F1-8CD1-4C84DCD2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B5265-286E-482D-A491-0F5490C8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8A7AE-0174-4F1D-9519-701D4CC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72B5D-2EB7-4B48-8BC6-33C2C0B9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A88B0-A34C-433C-ADFE-7BCBECE5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6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6ED2-14A2-4525-8B4D-5283C0F1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C782D-F7BC-4BB6-9A1D-5947B3C2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7CE04-4582-4CD0-84CC-A69FBBD0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E0396-EF39-4F93-9020-C3C82730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D810B-FBDE-4087-B14D-3473C0EC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6EB67-2728-4AD8-B82D-62579C66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E1762-72A0-4343-BE00-AF20FDE9B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7E08B-44AD-4D3F-A435-2BE29B68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F6606-85B0-421A-A96F-2CB60EEB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86CF5-7995-4A8C-B903-0A141F69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C4593-C46D-4728-888A-7A99A4DA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0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6D15C-24EA-40D3-AB99-184FF292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8D4AF-8353-43F5-B7CE-F3B4B408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CA6E3A-92D7-423D-ACC4-510EA506C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8553F-8138-4985-AF00-F57EE7FC4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B9257C-0E7E-4694-AA61-6ED2B7D57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7B0190-090B-470F-B604-0B5AD44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100888-92CC-4AB5-B16D-8D6F92AF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88FC07-2076-4C59-BD59-8F4A054A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C271C-9CC2-4EE1-ACD7-EF2F07F9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75CFB3-715B-4A7D-ABBD-02A47E6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790177-12FE-40A8-AFF2-517C7AC7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B8C3E4-04C5-4CFE-A051-377CE30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6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27402E-037C-449B-BA57-B9488EDF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298A7E-40CD-403D-B2CB-157C359D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0CA20-5169-415F-8ADD-7EBF922D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9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23010-B519-4072-83C1-933812B1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CCAAB-9078-4147-A493-DE11ACC1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B2A3DD-2883-4A22-8394-E3524800C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15878-7C81-41CE-91EC-1A4FD73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09571-5836-46A8-A1ED-28B2211B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0CD7B-96DD-4B36-832D-335EDD1C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3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EDB82-FFAB-44ED-B99B-128F2AE0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80BE4E-1387-4808-BF6F-87DA9F8A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BC822-3491-4407-B023-A5B73218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47968C-9F63-4E69-9DBB-0C6C0A7C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C7BD6-83B3-407B-B2E9-76BA800A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2839D-3556-42FA-9AEA-BEE39015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096C80-D22D-4FE6-980D-9497B023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036BA-EB38-43EE-BD0E-26E563E6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3B5D4-62A2-4430-8B87-9CE4DC7D5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7184-0659-4E59-AC1A-E2B037AC307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A5665-EBAA-4BD9-A194-10273F9FD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251F4-6DC8-4B7C-83E4-700119EB9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27DC-DAA0-46F8-B991-76C3CCD18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05407-EA7A-472F-AE95-20E2B1560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91DB8-43AA-484C-91F1-F04575F11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2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3A5F6E-219A-4456-A1D2-599BBBCF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20" y="2240856"/>
            <a:ext cx="5005424" cy="324804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D9E253D-1D54-49B3-9A3E-C76A2117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 dirty="0"/>
              <a:t>정수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7E58-FB89-4844-9DB9-BCDC0D2925F3}"/>
              </a:ext>
            </a:extLst>
          </p:cNvPr>
          <p:cNvSpPr txBox="1"/>
          <p:nvPr/>
        </p:nvSpPr>
        <p:spPr>
          <a:xfrm>
            <a:off x="899792" y="1321356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%</a:t>
            </a:r>
            <a:r>
              <a:rPr lang="ko-KR" altLang="en-US" b="1" dirty="0"/>
              <a:t>를 이용해서 값을 넣을 수 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E06243-162F-4ACE-8A7F-BB5CA13E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674" y="2269431"/>
            <a:ext cx="2233629" cy="3190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1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5F979-7BCC-4670-9FF9-F9444008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A23095-722F-4566-90C1-6387616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83" y="1970220"/>
            <a:ext cx="2995634" cy="2471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12548-EE37-41D9-A038-368CB82E4D91}"/>
              </a:ext>
            </a:extLst>
          </p:cNvPr>
          <p:cNvSpPr txBox="1"/>
          <p:nvPr/>
        </p:nvSpPr>
        <p:spPr>
          <a:xfrm>
            <a:off x="4503256" y="472150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순서 우선 순위 결정 됩니다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98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05B5-C89D-4A32-802A-7A430D7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 dirty="0"/>
              <a:t>실수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95E57F-1662-4347-A6BF-D07DFF061484}"/>
              </a:ext>
            </a:extLst>
          </p:cNvPr>
          <p:cNvSpPr/>
          <p:nvPr/>
        </p:nvSpPr>
        <p:spPr>
          <a:xfrm>
            <a:off x="1005788" y="1506022"/>
            <a:ext cx="142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float</a:t>
            </a:r>
            <a:r>
              <a:rPr lang="ko-KR" altLang="en-US" dirty="0"/>
              <a:t>로 표현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725006-F4D4-4896-88EA-57840F2D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62" y="3642542"/>
            <a:ext cx="6010319" cy="169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D9DA6F-FDF7-4B9B-ACFD-643D275B7F6A}"/>
              </a:ext>
            </a:extLst>
          </p:cNvPr>
          <p:cNvSpPr/>
          <p:nvPr/>
        </p:nvSpPr>
        <p:spPr>
          <a:xfrm>
            <a:off x="5270213" y="5608977"/>
            <a:ext cx="146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float</a:t>
            </a:r>
            <a:r>
              <a:rPr lang="ko-KR" altLang="en-US" b="1" dirty="0"/>
              <a:t>로 표현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BDC1CF-3467-42B6-954C-45CCC0979E3A}"/>
              </a:ext>
            </a:extLst>
          </p:cNvPr>
          <p:cNvSpPr/>
          <p:nvPr/>
        </p:nvSpPr>
        <p:spPr>
          <a:xfrm>
            <a:off x="1005787" y="1856952"/>
            <a:ext cx="7621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실수는 </a:t>
            </a:r>
            <a:r>
              <a:rPr lang="ko-KR" altLang="en-US" sz="1400" dirty="0" err="1"/>
              <a:t>실수에요</a:t>
            </a:r>
            <a:r>
              <a:rPr lang="ko-KR" altLang="en-US" sz="1400" dirty="0"/>
              <a:t> 알죠</a:t>
            </a:r>
            <a:r>
              <a:rPr lang="en-US" altLang="ko-KR" sz="1400" dirty="0"/>
              <a:t>?! </a:t>
            </a:r>
            <a:r>
              <a:rPr lang="ko-KR" altLang="en-US" sz="1400" dirty="0"/>
              <a:t>모르면 그냥 모든 수라고 생각하기면 </a:t>
            </a:r>
            <a:r>
              <a:rPr lang="ko-KR" altLang="en-US" sz="1400" dirty="0" err="1"/>
              <a:t>되요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pic>
        <p:nvPicPr>
          <p:cNvPr id="4098" name="Picture 2" descr="실수에 대한 이미지 검색결과">
            <a:extLst>
              <a:ext uri="{FF2B5EF4-FFF2-40B4-BE49-F238E27FC236}">
                <a16:creationId xmlns:a16="http://schemas.microsoft.com/office/drawing/2014/main" id="{F431DF28-C6A5-466D-B72B-AD9308057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82" y="1046260"/>
            <a:ext cx="25717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82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05B5-C89D-4A32-802A-7A430D7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 dirty="0"/>
              <a:t>문자열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F089F-73DB-48DE-9215-1780B0AF2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38"/>
          <a:stretch/>
        </p:blipFill>
        <p:spPr>
          <a:xfrm>
            <a:off x="941270" y="1690688"/>
            <a:ext cx="7296203" cy="1952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E88428-0062-4DB5-82F7-A73417FDDFEE}"/>
              </a:ext>
            </a:extLst>
          </p:cNvPr>
          <p:cNvSpPr txBox="1"/>
          <p:nvPr/>
        </p:nvSpPr>
        <p:spPr>
          <a:xfrm>
            <a:off x="838200" y="46760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숫자형과 문자열의 차이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5FA9-E896-4C14-BE01-443068F9B026}"/>
              </a:ext>
            </a:extLst>
          </p:cNvPr>
          <p:cNvSpPr txBox="1"/>
          <p:nvPr/>
        </p:nvSpPr>
        <p:spPr>
          <a:xfrm>
            <a:off x="838200" y="522707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문자열은 글이 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A65E89-4AD6-4A33-8239-3874FB463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21"/>
          <a:stretch/>
        </p:blipFill>
        <p:spPr>
          <a:xfrm>
            <a:off x="941270" y="3643549"/>
            <a:ext cx="7296203" cy="691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91A47-62E2-4C54-972D-725858590B49}"/>
              </a:ext>
            </a:extLst>
          </p:cNvPr>
          <p:cNvSpPr txBox="1"/>
          <p:nvPr/>
        </p:nvSpPr>
        <p:spPr>
          <a:xfrm rot="938723">
            <a:off x="7786501" y="1004347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알겠죠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AD4E7C-7F31-4BDB-B0BD-638A1044F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361" y="2120853"/>
            <a:ext cx="2976584" cy="2214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128034-5B05-479E-AB92-CA360108BD05}"/>
              </a:ext>
            </a:extLst>
          </p:cNvPr>
          <p:cNvSpPr txBox="1"/>
          <p:nvPr/>
        </p:nvSpPr>
        <p:spPr>
          <a:xfrm>
            <a:off x="8587361" y="466201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곱하기 이용하면 여러 번</a:t>
            </a:r>
          </a:p>
        </p:txBody>
      </p:sp>
    </p:spTree>
    <p:extLst>
      <p:ext uri="{BB962C8B-B14F-4D97-AF65-F5344CB8AC3E}">
        <p14:creationId xmlns:p14="http://schemas.microsoft.com/office/powerpoint/2010/main" val="402929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05B5-C89D-4A32-802A-7A430D7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/>
              <a:t>문자열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081EA7-68E0-44FF-B9A2-54B20D61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1" y="1468556"/>
            <a:ext cx="2976584" cy="23479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3A7395-7EDB-40A8-A996-2B320D52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709" y="1468556"/>
            <a:ext cx="3159879" cy="2347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F1A338-B9C5-432F-9D61-0BCC4AF2E992}"/>
              </a:ext>
            </a:extLst>
          </p:cNvPr>
          <p:cNvSpPr txBox="1"/>
          <p:nvPr/>
        </p:nvSpPr>
        <p:spPr>
          <a:xfrm>
            <a:off x="311811" y="3899229"/>
            <a:ext cx="329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문자열 </a:t>
            </a:r>
            <a:r>
              <a:rPr lang="en-US" altLang="ko-KR" b="1"/>
              <a:t>“”” , ‘’’ </a:t>
            </a:r>
            <a:r>
              <a:rPr lang="ko-KR" altLang="en-US" b="1"/>
              <a:t>각</a:t>
            </a:r>
            <a:r>
              <a:rPr lang="en-US" altLang="ko-KR" b="1"/>
              <a:t> 3</a:t>
            </a:r>
            <a:r>
              <a:rPr lang="ko-KR" altLang="en-US" b="1"/>
              <a:t>개 씩 이용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1E4CC9-8AD3-4E42-BBCF-5C5275C04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11" y="4403913"/>
            <a:ext cx="2909909" cy="1328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85CB82-06E5-4E40-91AD-E284503B5517}"/>
              </a:ext>
            </a:extLst>
          </p:cNvPr>
          <p:cNvSpPr txBox="1"/>
          <p:nvPr/>
        </p:nvSpPr>
        <p:spPr>
          <a:xfrm>
            <a:off x="311811" y="586801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문자열 안에 </a:t>
            </a:r>
            <a:r>
              <a:rPr lang="en-US" altLang="ko-KR" b="1" dirty="0"/>
              <a:t>‘</a:t>
            </a:r>
            <a:r>
              <a:rPr lang="ko-KR" altLang="en-US" b="1" dirty="0"/>
              <a:t>를 넣을 경우</a:t>
            </a:r>
            <a:r>
              <a:rPr lang="en-US" altLang="ko-KR" b="1" dirty="0"/>
              <a:t>, </a:t>
            </a:r>
            <a:r>
              <a:rPr lang="ko-KR" altLang="en-US" b="1" dirty="0"/>
              <a:t>밖은 큰따옴표로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48E71-A2F8-4A73-810B-607AED25B17E}"/>
              </a:ext>
            </a:extLst>
          </p:cNvPr>
          <p:cNvSpPr txBox="1"/>
          <p:nvPr/>
        </p:nvSpPr>
        <p:spPr>
          <a:xfrm>
            <a:off x="311811" y="6237344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문자열 안에 </a:t>
            </a:r>
            <a:r>
              <a:rPr lang="en-US" altLang="ko-KR" b="1"/>
              <a:t>“</a:t>
            </a:r>
            <a:r>
              <a:rPr lang="ko-KR" altLang="en-US" b="1"/>
              <a:t>를 넣을 경우</a:t>
            </a:r>
            <a:r>
              <a:rPr lang="en-US" altLang="ko-KR" b="1"/>
              <a:t>, </a:t>
            </a:r>
            <a:r>
              <a:rPr lang="ko-KR" altLang="en-US" b="1"/>
              <a:t>밖은 작은따옴표로</a:t>
            </a:r>
            <a:r>
              <a:rPr lang="en-US" altLang="ko-KR" b="1"/>
              <a:t>!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B8BA18D-4316-4A25-9C76-BEEF813F5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232" y="4346762"/>
            <a:ext cx="3433788" cy="14430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7FFA3C-52FE-49F5-B308-E815AFE07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4606" y="4636356"/>
            <a:ext cx="5045432" cy="11534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508D06-0811-4279-BC13-C9095C496FD3}"/>
              </a:ext>
            </a:extLst>
          </p:cNvPr>
          <p:cNvSpPr txBox="1"/>
          <p:nvPr/>
        </p:nvSpPr>
        <p:spPr>
          <a:xfrm>
            <a:off x="6841418" y="5868012"/>
            <a:ext cx="539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개다 이용할 경우 바깥을 </a:t>
            </a:r>
            <a:r>
              <a:rPr lang="en-US" altLang="ko-KR" b="1" dirty="0"/>
              <a:t>“””</a:t>
            </a:r>
            <a:r>
              <a:rPr lang="ko-KR" altLang="en-US" b="1" dirty="0"/>
              <a:t> 혹은 </a:t>
            </a:r>
            <a:r>
              <a:rPr lang="en-US" altLang="ko-KR" b="1" dirty="0"/>
              <a:t>‘’’ </a:t>
            </a:r>
            <a:r>
              <a:rPr lang="ko-KR" altLang="en-US" b="1" dirty="0"/>
              <a:t>묶으면 된다</a:t>
            </a:r>
          </a:p>
        </p:txBody>
      </p:sp>
    </p:spTree>
    <p:extLst>
      <p:ext uri="{BB962C8B-B14F-4D97-AF65-F5344CB8AC3E}">
        <p14:creationId xmlns:p14="http://schemas.microsoft.com/office/powerpoint/2010/main" val="77704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C3E8D-6BFC-40B8-AF8E-B5BA023C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한글이 나오지 않을 경우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F09ECD-E421-4E19-8701-921A48EF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22" y="2925139"/>
            <a:ext cx="10144955" cy="10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7A7FD-034A-461E-A807-AE4C4B21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23951" cy="1325563"/>
          </a:xfrm>
        </p:spPr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56C16-1245-45EC-814E-2DD21BAE2F37}"/>
              </a:ext>
            </a:extLst>
          </p:cNvPr>
          <p:cNvSpPr txBox="1"/>
          <p:nvPr/>
        </p:nvSpPr>
        <p:spPr>
          <a:xfrm>
            <a:off x="563802" y="17617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숫자형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748E0-E29C-42AE-B8F6-60529C0EBCBB}"/>
              </a:ext>
            </a:extLst>
          </p:cNvPr>
          <p:cNvSpPr txBox="1"/>
          <p:nvPr/>
        </p:nvSpPr>
        <p:spPr>
          <a:xfrm>
            <a:off x="563802" y="2435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7294D-B6EF-4F85-A15D-093E42B82723}"/>
              </a:ext>
            </a:extLst>
          </p:cNvPr>
          <p:cNvSpPr txBox="1"/>
          <p:nvPr/>
        </p:nvSpPr>
        <p:spPr>
          <a:xfrm>
            <a:off x="563802" y="31089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리스트 자료형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1A9C9-0753-4DD5-8B3F-2C695A68987A}"/>
              </a:ext>
            </a:extLst>
          </p:cNvPr>
          <p:cNvSpPr txBox="1"/>
          <p:nvPr/>
        </p:nvSpPr>
        <p:spPr>
          <a:xfrm>
            <a:off x="563802" y="37824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튜플</a:t>
            </a:r>
            <a:r>
              <a:rPr lang="ko-KR" altLang="en-US" b="1" dirty="0"/>
              <a:t> 자료형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0E995-BC3E-4636-828E-39F5D11232AA}"/>
              </a:ext>
            </a:extLst>
          </p:cNvPr>
          <p:cNvSpPr txBox="1"/>
          <p:nvPr/>
        </p:nvSpPr>
        <p:spPr>
          <a:xfrm>
            <a:off x="563802" y="4456060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딕셔네리</a:t>
            </a:r>
            <a:r>
              <a:rPr lang="en-US" altLang="ko-KR" b="1" dirty="0"/>
              <a:t>(</a:t>
            </a:r>
            <a:r>
              <a:rPr lang="ko-KR" altLang="en-US" b="1" dirty="0"/>
              <a:t>사전</a:t>
            </a:r>
            <a:r>
              <a:rPr lang="en-US" altLang="ko-KR" b="1" dirty="0"/>
              <a:t>) </a:t>
            </a:r>
            <a:r>
              <a:rPr lang="ko-KR" altLang="en-US" b="1" dirty="0"/>
              <a:t>자료형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CBC3B-7196-4361-9F6E-94CA5D9EE788}"/>
              </a:ext>
            </a:extLst>
          </p:cNvPr>
          <p:cNvSpPr txBox="1"/>
          <p:nvPr/>
        </p:nvSpPr>
        <p:spPr>
          <a:xfrm>
            <a:off x="563802" y="512963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셋</a:t>
            </a:r>
            <a:r>
              <a:rPr lang="en-US" altLang="ko-KR" b="1" dirty="0"/>
              <a:t>(</a:t>
            </a:r>
            <a:r>
              <a:rPr lang="ko-KR" altLang="en-US" b="1" dirty="0"/>
              <a:t>집합</a:t>
            </a:r>
            <a:r>
              <a:rPr lang="en-US" altLang="ko-KR" b="1" dirty="0"/>
              <a:t>) </a:t>
            </a:r>
            <a:r>
              <a:rPr lang="ko-KR" altLang="en-US" b="1" dirty="0"/>
              <a:t>자료형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FC1F8-8860-46D1-934C-0891DD7FB9CC}"/>
              </a:ext>
            </a:extLst>
          </p:cNvPr>
          <p:cNvSpPr txBox="1"/>
          <p:nvPr/>
        </p:nvSpPr>
        <p:spPr>
          <a:xfrm>
            <a:off x="3742881" y="17617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E8260-E37D-4E71-A078-A105D9547CAF}"/>
              </a:ext>
            </a:extLst>
          </p:cNvPr>
          <p:cNvSpPr txBox="1"/>
          <p:nvPr/>
        </p:nvSpPr>
        <p:spPr>
          <a:xfrm>
            <a:off x="3742881" y="243533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13B40-E8BC-4673-B7AF-888FECAEA050}"/>
              </a:ext>
            </a:extLst>
          </p:cNvPr>
          <p:cNvSpPr txBox="1"/>
          <p:nvPr/>
        </p:nvSpPr>
        <p:spPr>
          <a:xfrm>
            <a:off x="3742881" y="31089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[a, b, c]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9601F-DAAF-4378-9678-30D2E313AA32}"/>
              </a:ext>
            </a:extLst>
          </p:cNvPr>
          <p:cNvSpPr txBox="1"/>
          <p:nvPr/>
        </p:nvSpPr>
        <p:spPr>
          <a:xfrm>
            <a:off x="3742881" y="378789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(a, b, c, 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EA4FD-5B4E-4033-BC0B-38C539E03EE8}"/>
              </a:ext>
            </a:extLst>
          </p:cNvPr>
          <p:cNvSpPr txBox="1"/>
          <p:nvPr/>
        </p:nvSpPr>
        <p:spPr>
          <a:xfrm>
            <a:off x="3742881" y="4457542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{“</a:t>
            </a:r>
            <a:r>
              <a:rPr lang="ko-KR" altLang="en-US" dirty="0"/>
              <a:t>하나</a:t>
            </a:r>
            <a:r>
              <a:rPr lang="en-US" altLang="ko-KR" dirty="0"/>
              <a:t>”: 1, “</a:t>
            </a:r>
            <a:r>
              <a:rPr lang="ko-KR" altLang="en-US" dirty="0"/>
              <a:t>둘</a:t>
            </a:r>
            <a:r>
              <a:rPr lang="en-US" altLang="ko-KR" dirty="0"/>
              <a:t>”:2, “</a:t>
            </a:r>
            <a:r>
              <a:rPr lang="ko-KR" altLang="en-US" dirty="0"/>
              <a:t>셋</a:t>
            </a:r>
            <a:r>
              <a:rPr lang="en-US" altLang="ko-KR" dirty="0"/>
              <a:t>”:3 }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992A9-7B27-420A-BF8B-5B5D0DCA0B80}"/>
              </a:ext>
            </a:extLst>
          </p:cNvPr>
          <p:cNvSpPr txBox="1"/>
          <p:nvPr/>
        </p:nvSpPr>
        <p:spPr>
          <a:xfrm>
            <a:off x="3742881" y="512718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92F36-CC0D-41E7-9F94-1F0D43813CBA}"/>
              </a:ext>
            </a:extLst>
          </p:cNvPr>
          <p:cNvSpPr txBox="1"/>
          <p:nvPr/>
        </p:nvSpPr>
        <p:spPr>
          <a:xfrm>
            <a:off x="5113609" y="1761756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16FC1-6BF3-4395-B312-DA0DA4DAD0BF}"/>
              </a:ext>
            </a:extLst>
          </p:cNvPr>
          <p:cNvSpPr txBox="1"/>
          <p:nvPr/>
        </p:nvSpPr>
        <p:spPr>
          <a:xfrm>
            <a:off x="6679840" y="176175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complex (</a:t>
            </a:r>
            <a:r>
              <a:rPr lang="ko-KR" altLang="en-US" dirty="0"/>
              <a:t>복소수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83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05B5-C89D-4A32-802A-7A430D7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 dirty="0"/>
              <a:t>숫자형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00E93-F534-45B4-90E2-D32340A50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38"/>
          <a:stretch/>
        </p:blipFill>
        <p:spPr>
          <a:xfrm>
            <a:off x="941270" y="1690688"/>
            <a:ext cx="7296203" cy="19528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515DB-3485-4262-A809-700786264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21"/>
          <a:stretch/>
        </p:blipFill>
        <p:spPr>
          <a:xfrm>
            <a:off x="941270" y="3643549"/>
            <a:ext cx="7296203" cy="691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BE36E-D524-4956-9035-C8C472CE9828}"/>
              </a:ext>
            </a:extLst>
          </p:cNvPr>
          <p:cNvSpPr txBox="1"/>
          <p:nvPr/>
        </p:nvSpPr>
        <p:spPr>
          <a:xfrm>
            <a:off x="838200" y="466201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숫자형과 문자열의 차이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1214C-D173-4D35-B3B0-1D08DE6A4660}"/>
              </a:ext>
            </a:extLst>
          </p:cNvPr>
          <p:cNvSpPr txBox="1"/>
          <p:nvPr/>
        </p:nvSpPr>
        <p:spPr>
          <a:xfrm>
            <a:off x="838200" y="522707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숫자형은 계산이 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23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05B5-C89D-4A32-802A-7A430D7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 dirty="0"/>
              <a:t>숫자형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9091B-79E0-4A1C-8E53-60A27CDDCFF2}"/>
              </a:ext>
            </a:extLst>
          </p:cNvPr>
          <p:cNvSpPr txBox="1"/>
          <p:nvPr/>
        </p:nvSpPr>
        <p:spPr>
          <a:xfrm>
            <a:off x="595009" y="159664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사칙 연산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F2CF4-63AF-4BB3-9B28-0A8AF25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61" y="1482688"/>
            <a:ext cx="3071835" cy="50101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D2372D-D82A-49DB-AC80-FEB24D21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81" y="1482688"/>
            <a:ext cx="4753010" cy="4781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607C8-C234-46BB-94B3-2F1EC6DC1937}"/>
              </a:ext>
            </a:extLst>
          </p:cNvPr>
          <p:cNvSpPr txBox="1"/>
          <p:nvPr/>
        </p:nvSpPr>
        <p:spPr>
          <a:xfrm>
            <a:off x="5220412" y="159664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응용 연산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05B5-C89D-4A32-802A-7A430D7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/>
              <a:t>숫자형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7AE896-A5BA-4219-B310-3D149259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919" y="233339"/>
            <a:ext cx="5381664" cy="63913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451B5C-A2E1-4037-8042-4A4D8FD1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2" y="5020181"/>
            <a:ext cx="5929356" cy="15097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44315D-309F-490D-8E46-A02590BC94C1}"/>
              </a:ext>
            </a:extLst>
          </p:cNvPr>
          <p:cNvCxnSpPr>
            <a:stCxn id="3" idx="0"/>
          </p:cNvCxnSpPr>
          <p:nvPr/>
        </p:nvCxnSpPr>
        <p:spPr>
          <a:xfrm flipV="1">
            <a:off x="3221720" y="3221720"/>
            <a:ext cx="3237199" cy="1798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F3EEDD-DB44-4D06-A7DC-A21F886804FB}"/>
              </a:ext>
            </a:extLst>
          </p:cNvPr>
          <p:cNvCxnSpPr>
            <a:stCxn id="3" idx="3"/>
          </p:cNvCxnSpPr>
          <p:nvPr/>
        </p:nvCxnSpPr>
        <p:spPr>
          <a:xfrm>
            <a:off x="6186398" y="5775043"/>
            <a:ext cx="272521" cy="611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756097-C387-49DD-855E-4DC0583AC5AE}"/>
              </a:ext>
            </a:extLst>
          </p:cNvPr>
          <p:cNvSpPr txBox="1"/>
          <p:nvPr/>
        </p:nvSpPr>
        <p:spPr>
          <a:xfrm>
            <a:off x="257042" y="465084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추후에 </a:t>
            </a:r>
            <a:r>
              <a:rPr lang="en-US" altLang="ko-KR" dirty="0"/>
              <a:t>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69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05B5-C89D-4A32-802A-7A430D7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 dirty="0"/>
              <a:t>숫자형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9091B-79E0-4A1C-8E53-60A27CDDCFF2}"/>
              </a:ext>
            </a:extLst>
          </p:cNvPr>
          <p:cNvSpPr txBox="1"/>
          <p:nvPr/>
        </p:nvSpPr>
        <p:spPr>
          <a:xfrm>
            <a:off x="595009" y="159664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값을 숫자형으로 바꾸기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04C5F1-FE01-4C37-A622-186193AC9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834"/>
          <a:stretch/>
        </p:blipFill>
        <p:spPr>
          <a:xfrm>
            <a:off x="1056141" y="2156588"/>
            <a:ext cx="4119593" cy="1531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D48E9B-9F36-42AB-AA72-544CCAB54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05"/>
          <a:stretch/>
        </p:blipFill>
        <p:spPr>
          <a:xfrm>
            <a:off x="6439561" y="2211017"/>
            <a:ext cx="4119593" cy="1422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077A4-A5F2-416A-AE5D-82F2E85C8A87}"/>
              </a:ext>
            </a:extLst>
          </p:cNvPr>
          <p:cNvSpPr txBox="1"/>
          <p:nvPr/>
        </p:nvSpPr>
        <p:spPr>
          <a:xfrm>
            <a:off x="2913879" y="3792050"/>
            <a:ext cx="6364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문자열 같은 경우와 숫자형 같은 경우는 사칙연산이 안된다</a:t>
            </a:r>
            <a:r>
              <a:rPr lang="en-US" altLang="ko-KR" dirty="0"/>
              <a:t>!</a:t>
            </a:r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곱셈은 다른 방식으로 사용됨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21F7B-B8F4-4E7E-86A3-276060AA43DD}"/>
              </a:ext>
            </a:extLst>
          </p:cNvPr>
          <p:cNvSpPr txBox="1"/>
          <p:nvPr/>
        </p:nvSpPr>
        <p:spPr>
          <a:xfrm>
            <a:off x="3757859" y="4492812"/>
            <a:ext cx="4676280" cy="20313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예 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중국어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한국어</a:t>
            </a:r>
            <a:r>
              <a:rPr lang="ko-KR" altLang="en-US" b="1" dirty="0"/>
              <a:t> 같이 이야기 하는 느낌</a:t>
            </a:r>
            <a:r>
              <a:rPr lang="en-US" altLang="ko-KR" b="1" dirty="0"/>
              <a:t>?</a:t>
            </a:r>
          </a:p>
          <a:p>
            <a:pPr algn="ctr"/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안녕 나는 李昌宇 你今天在哪儿？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>
                <a:highlight>
                  <a:srgbClr val="000000"/>
                </a:highlight>
              </a:rPr>
              <a:t>(</a:t>
            </a:r>
            <a:r>
              <a:rPr lang="ko-KR" altLang="en-US" dirty="0">
                <a:highlight>
                  <a:srgbClr val="000000"/>
                </a:highlight>
              </a:rPr>
              <a:t>안녕 나는 이창우</a:t>
            </a:r>
            <a:r>
              <a:rPr lang="en-US" altLang="ko-KR" dirty="0">
                <a:highlight>
                  <a:srgbClr val="000000"/>
                </a:highlight>
              </a:rPr>
              <a:t>. </a:t>
            </a:r>
            <a:r>
              <a:rPr lang="ko-KR" altLang="en-US" dirty="0">
                <a:highlight>
                  <a:srgbClr val="000000"/>
                </a:highlight>
              </a:rPr>
              <a:t>오늘 하루는 어떠니</a:t>
            </a:r>
            <a:r>
              <a:rPr lang="en-US" altLang="ko-KR" dirty="0">
                <a:highlight>
                  <a:srgbClr val="000000"/>
                </a:highlight>
              </a:rPr>
              <a:t>?)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문장을 이해 한다고 가정하면 됨</a:t>
            </a:r>
          </a:p>
        </p:txBody>
      </p:sp>
    </p:spTree>
    <p:extLst>
      <p:ext uri="{BB962C8B-B14F-4D97-AF65-F5344CB8AC3E}">
        <p14:creationId xmlns:p14="http://schemas.microsoft.com/office/powerpoint/2010/main" val="269558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77EB1-2614-44D7-9498-98298373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12144-0D81-41D5-B3DF-9FBA04F55BED}"/>
              </a:ext>
            </a:extLst>
          </p:cNvPr>
          <p:cNvSpPr/>
          <p:nvPr/>
        </p:nvSpPr>
        <p:spPr>
          <a:xfrm>
            <a:off x="838200" y="1418455"/>
            <a:ext cx="10748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</a:rPr>
              <a:t>정수는 </a:t>
            </a:r>
            <a:r>
              <a:rPr lang="en-US" altLang="ko-KR" dirty="0">
                <a:latin typeface="Arial" panose="020B0604020202020204" pitchFamily="34" charset="0"/>
              </a:rPr>
              <a:t>10</a:t>
            </a:r>
            <a:r>
              <a:rPr lang="ko-KR" altLang="en-US" dirty="0">
                <a:latin typeface="Arial" panose="020B0604020202020204" pitchFamily="34" charset="0"/>
              </a:rPr>
              <a:t>진수 이외에도 </a:t>
            </a:r>
            <a:r>
              <a:rPr lang="en-US" altLang="ko-KR" dirty="0">
                <a:latin typeface="Arial" panose="020B0604020202020204" pitchFamily="34" charset="0"/>
              </a:rPr>
              <a:t>2</a:t>
            </a:r>
            <a:r>
              <a:rPr lang="ko-KR" altLang="en-US" dirty="0">
                <a:latin typeface="Arial" panose="020B0604020202020204" pitchFamily="34" charset="0"/>
              </a:rPr>
              <a:t>진수</a:t>
            </a:r>
            <a:r>
              <a:rPr lang="en-US" altLang="ko-KR" dirty="0">
                <a:latin typeface="Arial" panose="020B0604020202020204" pitchFamily="34" charset="0"/>
              </a:rPr>
              <a:t>, 8</a:t>
            </a:r>
            <a:r>
              <a:rPr lang="ko-KR" altLang="en-US" dirty="0">
                <a:latin typeface="Arial" panose="020B0604020202020204" pitchFamily="34" charset="0"/>
              </a:rPr>
              <a:t>진수</a:t>
            </a:r>
            <a:r>
              <a:rPr lang="en-US" altLang="ko-KR" dirty="0">
                <a:latin typeface="Arial" panose="020B0604020202020204" pitchFamily="34" charset="0"/>
              </a:rPr>
              <a:t>, 16</a:t>
            </a:r>
            <a:r>
              <a:rPr lang="ko-KR" altLang="en-US" dirty="0">
                <a:latin typeface="Arial" panose="020B0604020202020204" pitchFamily="34" charset="0"/>
              </a:rPr>
              <a:t>진수로도 표현할 수 있습니다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</a:rPr>
              <a:t>2</a:t>
            </a:r>
            <a:r>
              <a:rPr lang="ko-KR" altLang="en-US" b="1" dirty="0">
                <a:latin typeface="Arial" panose="020B0604020202020204" pitchFamily="34" charset="0"/>
              </a:rPr>
              <a:t>진수 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숫자 앞에 </a:t>
            </a:r>
            <a:r>
              <a:rPr lang="en-US" altLang="ko-KR" dirty="0">
                <a:latin typeface="N_Code"/>
              </a:rPr>
              <a:t>0b</a:t>
            </a:r>
            <a:r>
              <a:rPr lang="ko-KR" altLang="en-US" dirty="0">
                <a:latin typeface="Arial" panose="020B0604020202020204" pitchFamily="34" charset="0"/>
              </a:rPr>
              <a:t>를 붙이며 </a:t>
            </a:r>
            <a:r>
              <a:rPr lang="en-US" altLang="ko-KR" dirty="0">
                <a:latin typeface="Arial" panose="020B0604020202020204" pitchFamily="34" charset="0"/>
              </a:rPr>
              <a:t>0</a:t>
            </a:r>
            <a:r>
              <a:rPr lang="ko-KR" altLang="en-US" dirty="0">
                <a:latin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</a:rPr>
              <a:t>을 사용한다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b="1" dirty="0">
                <a:latin typeface="Arial" panose="020B0604020202020204" pitchFamily="34" charset="0"/>
              </a:rPr>
              <a:t>8</a:t>
            </a:r>
            <a:r>
              <a:rPr lang="ko-KR" altLang="en-US" b="1" dirty="0">
                <a:latin typeface="Arial" panose="020B0604020202020204" pitchFamily="34" charset="0"/>
              </a:rPr>
              <a:t>진수 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숫자 앞에 </a:t>
            </a:r>
            <a:r>
              <a:rPr lang="en-US" altLang="ko-KR" dirty="0">
                <a:latin typeface="N_Code"/>
              </a:rPr>
              <a:t>0o</a:t>
            </a:r>
            <a:r>
              <a:rPr lang="ko-KR" altLang="en-US" dirty="0">
                <a:latin typeface="Arial" panose="020B0604020202020204" pitchFamily="34" charset="0"/>
              </a:rPr>
              <a:t>를 붙이며 </a:t>
            </a:r>
            <a:r>
              <a:rPr lang="en-US" altLang="ko-KR" dirty="0">
                <a:latin typeface="Arial" panose="020B0604020202020204" pitchFamily="34" charset="0"/>
              </a:rPr>
              <a:t>0</a:t>
            </a:r>
            <a:r>
              <a:rPr lang="ko-KR" altLang="en-US" dirty="0">
                <a:latin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</a:rPr>
              <a:t>7</a:t>
            </a:r>
            <a:r>
              <a:rPr lang="ko-KR" altLang="en-US" dirty="0">
                <a:latin typeface="Arial" panose="020B0604020202020204" pitchFamily="34" charset="0"/>
              </a:rPr>
              <a:t>까지 사용한다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b="1" dirty="0">
                <a:latin typeface="Arial" panose="020B0604020202020204" pitchFamily="34" charset="0"/>
              </a:rPr>
              <a:t>16</a:t>
            </a:r>
            <a:r>
              <a:rPr lang="ko-KR" altLang="en-US" b="1" dirty="0">
                <a:latin typeface="Arial" panose="020B0604020202020204" pitchFamily="34" charset="0"/>
              </a:rPr>
              <a:t>진수 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숫자 앞에 </a:t>
            </a:r>
            <a:r>
              <a:rPr lang="en-US" altLang="ko-KR" dirty="0">
                <a:latin typeface="N_Code"/>
              </a:rPr>
              <a:t>0x</a:t>
            </a:r>
            <a:r>
              <a:rPr lang="ko-KR" altLang="en-US" dirty="0">
                <a:latin typeface="Arial" panose="020B0604020202020204" pitchFamily="34" charset="0"/>
              </a:rPr>
              <a:t> 또는 </a:t>
            </a:r>
            <a:r>
              <a:rPr lang="en-US" altLang="ko-KR" dirty="0">
                <a:latin typeface="N_Code"/>
              </a:rPr>
              <a:t>0X</a:t>
            </a:r>
            <a:r>
              <a:rPr lang="ko-KR" altLang="en-US" dirty="0">
                <a:latin typeface="Arial" panose="020B0604020202020204" pitchFamily="34" charset="0"/>
              </a:rPr>
              <a:t>를 붙이며 </a:t>
            </a:r>
            <a:r>
              <a:rPr lang="en-US" altLang="ko-KR" dirty="0">
                <a:latin typeface="Arial" panose="020B0604020202020204" pitchFamily="34" charset="0"/>
              </a:rPr>
              <a:t>0</a:t>
            </a:r>
            <a:r>
              <a:rPr lang="ko-KR" altLang="en-US" dirty="0">
                <a:latin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</a:rPr>
              <a:t>9, A</a:t>
            </a:r>
            <a:r>
              <a:rPr lang="ko-KR" altLang="en-US" dirty="0">
                <a:latin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</a:rPr>
              <a:t>F</a:t>
            </a:r>
            <a:r>
              <a:rPr lang="ko-KR" altLang="en-US" dirty="0">
                <a:latin typeface="Arial" panose="020B0604020202020204" pitchFamily="34" charset="0"/>
              </a:rPr>
              <a:t>까지 사용한다</a:t>
            </a:r>
            <a:r>
              <a:rPr lang="en-US" altLang="ko-KR" dirty="0">
                <a:latin typeface="Arial" panose="020B0604020202020204" pitchFamily="34" charset="0"/>
              </a:rPr>
              <a:t>. (A~F </a:t>
            </a:r>
            <a:r>
              <a:rPr lang="ko-KR" altLang="en-US" dirty="0">
                <a:latin typeface="Arial" panose="020B0604020202020204" pitchFamily="34" charset="0"/>
              </a:rPr>
              <a:t>소문자 가능</a:t>
            </a:r>
            <a:r>
              <a:rPr lang="en-US" altLang="ko-KR" dirty="0">
                <a:latin typeface="Arial" panose="020B0604020202020204" pitchFamily="34" charset="0"/>
              </a:rPr>
              <a:t>!)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00F11-5606-4331-8797-E585A4F7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637" y="3076375"/>
            <a:ext cx="4183541" cy="33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4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05B5-C89D-4A32-802A-7A430D7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 dirty="0"/>
              <a:t>숫자형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2C4E2A-B9B1-4E3A-A5B5-69084D6DDD82}"/>
              </a:ext>
            </a:extLst>
          </p:cNvPr>
          <p:cNvSpPr/>
          <p:nvPr/>
        </p:nvSpPr>
        <p:spPr>
          <a:xfrm>
            <a:off x="1005788" y="2168803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divmod</a:t>
            </a:r>
            <a:r>
              <a:rPr lang="ko-KR" altLang="en-US" b="1" dirty="0"/>
              <a:t>(5, 2)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95E57F-1662-4347-A6BF-D07DFF061484}"/>
              </a:ext>
            </a:extLst>
          </p:cNvPr>
          <p:cNvSpPr/>
          <p:nvPr/>
        </p:nvSpPr>
        <p:spPr>
          <a:xfrm>
            <a:off x="1005788" y="1506022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추가 </a:t>
            </a:r>
            <a:r>
              <a:rPr lang="en-US" altLang="ko-KR" dirty="0"/>
              <a:t>: </a:t>
            </a:r>
            <a:r>
              <a:rPr lang="ko-KR" altLang="en-US" dirty="0"/>
              <a:t>몫과 나머지를 구하는 함수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6120D9-3EFA-48C1-AC8F-6652D753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88" y="2705366"/>
            <a:ext cx="2967059" cy="3228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5A2D2-A9C6-44E2-9722-5A56E72278A2}"/>
              </a:ext>
            </a:extLst>
          </p:cNvPr>
          <p:cNvSpPr txBox="1"/>
          <p:nvPr/>
        </p:nvSpPr>
        <p:spPr>
          <a:xfrm>
            <a:off x="4287731" y="3016251"/>
            <a:ext cx="422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output</a:t>
            </a:r>
            <a:r>
              <a:rPr lang="ko-KR" altLang="en-US" dirty="0"/>
              <a:t>이 있을 수 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추후에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B7B13F-9268-4C2F-9D02-3243A0496BA1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221721" y="3231196"/>
            <a:ext cx="1066010" cy="1082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305B5-C89D-4A32-802A-7A430D7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3520" cy="1325563"/>
          </a:xfrm>
        </p:spPr>
        <p:txBody>
          <a:bodyPr/>
          <a:lstStyle/>
          <a:p>
            <a:r>
              <a:rPr lang="ko-KR" altLang="en-US" dirty="0"/>
              <a:t>정수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95E57F-1662-4347-A6BF-D07DFF061484}"/>
              </a:ext>
            </a:extLst>
          </p:cNvPr>
          <p:cNvSpPr/>
          <p:nvPr/>
        </p:nvSpPr>
        <p:spPr>
          <a:xfrm>
            <a:off x="1005788" y="1506022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로 표현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725006-F4D4-4896-88EA-57840F2D0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62" y="3642542"/>
            <a:ext cx="6010319" cy="169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AD9DA6F-FDF7-4B9B-ACFD-643D275B7F6A}"/>
              </a:ext>
            </a:extLst>
          </p:cNvPr>
          <p:cNvSpPr/>
          <p:nvPr/>
        </p:nvSpPr>
        <p:spPr>
          <a:xfrm>
            <a:off x="5270213" y="5608977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int</a:t>
            </a:r>
            <a:r>
              <a:rPr lang="ko-KR" altLang="en-US" b="1" dirty="0"/>
              <a:t>로 표현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BDC1CF-3467-42B6-954C-45CCC0979E3A}"/>
              </a:ext>
            </a:extLst>
          </p:cNvPr>
          <p:cNvSpPr/>
          <p:nvPr/>
        </p:nvSpPr>
        <p:spPr>
          <a:xfrm>
            <a:off x="930193" y="1875354"/>
            <a:ext cx="11591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 양의 정수(1, 2, 3, 4, 5, 6, 7, 8, ... , </a:t>
            </a:r>
            <a:r>
              <a:rPr lang="ko-KR" altLang="en-US" sz="1400" dirty="0" err="1"/>
              <a:t>n</a:t>
            </a:r>
            <a:r>
              <a:rPr lang="ko-KR" altLang="en-US" sz="1400" dirty="0"/>
              <a:t>), 음의 정수(-1, -2, -3, -4, -5, -6, -7, -8...) 및 0으로 이루어진 수의 체계이다.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5881B5-5E87-4B59-A2E0-AF01872D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794" y="2318259"/>
            <a:ext cx="4010054" cy="8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5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346</Words>
  <Application>Microsoft Office PowerPoint</Application>
  <PresentationFormat>와이드스크린</PresentationFormat>
  <Paragraphs>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N_Code</vt:lpstr>
      <vt:lpstr>맑은 고딕</vt:lpstr>
      <vt:lpstr>Arial</vt:lpstr>
      <vt:lpstr>Office 테마</vt:lpstr>
      <vt:lpstr>Python</vt:lpstr>
      <vt:lpstr>자료형</vt:lpstr>
      <vt:lpstr>숫자형</vt:lpstr>
      <vt:lpstr>숫자형</vt:lpstr>
      <vt:lpstr>숫자형</vt:lpstr>
      <vt:lpstr>숫자형</vt:lpstr>
      <vt:lpstr>숫자형</vt:lpstr>
      <vt:lpstr>숫자형</vt:lpstr>
      <vt:lpstr>정수</vt:lpstr>
      <vt:lpstr>정수</vt:lpstr>
      <vt:lpstr>괄호</vt:lpstr>
      <vt:lpstr>실수</vt:lpstr>
      <vt:lpstr>문자열</vt:lpstr>
      <vt:lpstr>문자열</vt:lpstr>
      <vt:lpstr>한글이 나오지 않을 경우!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111</cp:revision>
  <dcterms:created xsi:type="dcterms:W3CDTF">2020-01-07T06:04:17Z</dcterms:created>
  <dcterms:modified xsi:type="dcterms:W3CDTF">2020-01-13T00:28:50Z</dcterms:modified>
</cp:coreProperties>
</file>