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6" r:id="rId9"/>
    <p:sldId id="262" r:id="rId10"/>
    <p:sldId id="263" r:id="rId11"/>
    <p:sldId id="264" r:id="rId12"/>
    <p:sldId id="265" r:id="rId13"/>
    <p:sldId id="267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E3F53-AE7C-4A65-96FF-6A4E9BA29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7EDC6C-CE63-49AE-B2E6-FAE8F7D39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B5C33-A94B-45C7-96FC-69A10A9B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5424D-F996-4478-86AE-822921E5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CCD79-BCE9-40E2-8C50-720862A4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10F74-CFA5-4BD5-B464-FCCEB96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E12B5-5645-4D7A-A5B0-D0DAD4B0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AA462-B9E9-4D92-96DB-108CD677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8A5BA-26BC-4858-9C35-006ED521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E042F-4F1F-4267-8153-556C5C7C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2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D3AA73-5AEB-41DB-9CEA-462E06C83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FCE42C-D529-4D57-BE20-09DB2119F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6225D-FD05-4BE5-A4EE-25E99CFE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10F54-2409-4473-BD64-DB8E70E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45C76-81E7-4FA4-BBA7-44FB25C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4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2787A-43E0-42B3-A996-921E6233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DBCC2-F71B-434C-A60A-2D331244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9300-07DC-4C7C-91B1-0E3A8B8F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FAF94-B3CB-48AC-88C9-DDA9F2D1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BF8D1-ABFD-441A-B6CF-E0A68C26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3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B9701-7FF6-4090-BDCE-A433C7E1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BC48E-B16E-42FD-B07F-A9BD50F0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25C14-D92C-48BF-9566-47FC9088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99BB6-FECF-4DCD-BCEB-D3D134CE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18E74-46AC-44D8-8DCF-A1E2565D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2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A5A86-9B53-400A-BD9F-043D942F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B1107-DC74-4AB5-87A4-D695CCCAE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D2FAA-9997-4A99-90B8-4AD7EF77B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37599-87EA-43BA-A710-DB758E60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EB6F1-CE3B-4ED6-AE30-3B394EE2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8FD20-5DED-4CCE-BFF6-C3F55C89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5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5D92A-2FB0-4413-9672-002780CB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4F53D-F2C8-44D4-B02C-4D611A0F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9BA3C-428E-4BF8-AB5E-E3B578CF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DAB79C-62A4-458D-A01F-13730A924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A90DA3-5F19-43FE-A190-E058A1AA6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D184F-398D-47BC-AD2D-28B5FE74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477F5A-A34B-4104-9559-4BB30B68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3816BE-A775-4C87-A1C1-5B7A4446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4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BCF57-8E15-471D-A943-6293EA48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2F79E-C3A6-4051-B7ED-7C72488E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CD0E42-033E-4C51-8A3A-68CBFC8C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9664D-0634-4306-B546-1B52541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9102E-783C-4E09-872D-67D9A7EA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4BC48C-5006-4441-9CC1-EFF7A363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FB1B06-E10F-4D3A-ADE8-D1654514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758BD-1317-4C70-A9DE-F34945D6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D443F-6D55-44C6-A424-187AA0D2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23E760-96DE-443A-9A1C-51A72226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D809D-BED5-42D5-87ED-38F6ABBD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D41B1-59BB-424A-B217-AD5C7546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DE43-2C37-44CE-8F2C-2161183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7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141C3-43B8-4CC4-B77F-26B56EFC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671D-83E6-47D4-A63C-25A742649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80A08-20F6-42A5-863B-33D769DE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D760B-3A8F-4150-80B9-4859726C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AB2F7-C576-4A2B-9501-C956D935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9F85A-8FCC-49DC-9DDD-85466CB5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6E0F98-4C82-4380-B5CC-2972F69D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503AA-E18E-408C-92AA-AB5B3D55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DDEAC-EDF0-4D33-8BE6-AA4A662F4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5E4A4-5CCF-4847-B826-F69C76E1AB2B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61E95-752C-4EAD-91B7-4A217FEEA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D29D2-FB7A-412A-99A6-014A7750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D715-C876-4D66-9C20-4B214C89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6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CC4A-4802-4C74-8E50-F5DDC920D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57568-3446-48AB-9E6C-C348C5ECC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64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8E317-3C48-43DB-8AC2-F6226E1FE3C8}"/>
              </a:ext>
            </a:extLst>
          </p:cNvPr>
          <p:cNvSpPr txBox="1"/>
          <p:nvPr/>
        </p:nvSpPr>
        <p:spPr>
          <a:xfrm>
            <a:off x="939800" y="145110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값을 저장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083812-19CA-4113-8AD5-D2DD99D8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060705"/>
            <a:ext cx="10151992" cy="10569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C5EFF1-B821-41C1-A555-10B879E6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9" y="3300806"/>
            <a:ext cx="10205801" cy="21632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8BA3D6-33C5-4C72-B7EA-74DE3E1443B0}"/>
              </a:ext>
            </a:extLst>
          </p:cNvPr>
          <p:cNvSpPr/>
          <p:nvPr/>
        </p:nvSpPr>
        <p:spPr>
          <a:xfrm>
            <a:off x="838200" y="3168650"/>
            <a:ext cx="5689600" cy="946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67F9D-4701-41C7-9AD2-96C6585C170F}"/>
              </a:ext>
            </a:extLst>
          </p:cNvPr>
          <p:cNvSpPr txBox="1"/>
          <p:nvPr/>
        </p:nvSpPr>
        <p:spPr>
          <a:xfrm>
            <a:off x="939799" y="5724918"/>
            <a:ext cx="533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Python</a:t>
            </a:r>
            <a:r>
              <a:rPr lang="ko-KR" altLang="en-US" b="1" dirty="0"/>
              <a:t>은 변수를 선언 할 때</a:t>
            </a:r>
            <a:r>
              <a:rPr lang="en-US" altLang="ko-KR" b="1" dirty="0"/>
              <a:t>, </a:t>
            </a:r>
            <a:r>
              <a:rPr lang="ko-KR" altLang="en-US" b="1" dirty="0"/>
              <a:t>다수로 선언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6A1FC-4FAF-4D2B-96D3-64C502A03907}"/>
              </a:ext>
            </a:extLst>
          </p:cNvPr>
          <p:cNvSpPr txBox="1"/>
          <p:nvPr/>
        </p:nvSpPr>
        <p:spPr>
          <a:xfrm>
            <a:off x="939799" y="612354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변수 안에 변수를 저장</a:t>
            </a:r>
          </a:p>
        </p:txBody>
      </p:sp>
    </p:spTree>
    <p:extLst>
      <p:ext uri="{BB962C8B-B14F-4D97-AF65-F5344CB8AC3E}">
        <p14:creationId xmlns:p14="http://schemas.microsoft.com/office/powerpoint/2010/main" val="91758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변수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083812-19CA-4113-8AD5-D2DD99D8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132332"/>
            <a:ext cx="10151992" cy="10569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C5EFF1-B821-41C1-A555-10B879E60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93"/>
          <a:stretch/>
        </p:blipFill>
        <p:spPr>
          <a:xfrm>
            <a:off x="939799" y="3501119"/>
            <a:ext cx="10205801" cy="1166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67F9D-4701-41C7-9AD2-96C6585C170F}"/>
              </a:ext>
            </a:extLst>
          </p:cNvPr>
          <p:cNvSpPr txBox="1"/>
          <p:nvPr/>
        </p:nvSpPr>
        <p:spPr>
          <a:xfrm>
            <a:off x="939799" y="4924818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1. 1</a:t>
            </a:r>
            <a:r>
              <a:rPr lang="ko-KR" altLang="en-US" b="1" dirty="0"/>
              <a:t>개의 식이 엄청 많을 경우는 엄청 복잡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6A1FC-4FAF-4D2B-96D3-64C502A03907}"/>
              </a:ext>
            </a:extLst>
          </p:cNvPr>
          <p:cNvSpPr txBox="1"/>
          <p:nvPr/>
        </p:nvSpPr>
        <p:spPr>
          <a:xfrm>
            <a:off x="939799" y="5323443"/>
            <a:ext cx="98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변수이름을 짧게 하면 간단</a:t>
            </a:r>
            <a:r>
              <a:rPr lang="en-US" altLang="ko-KR" b="1" dirty="0"/>
              <a:t>! </a:t>
            </a:r>
            <a:r>
              <a:rPr lang="ko-KR" altLang="en-US" b="1" dirty="0"/>
              <a:t>하지만 자기가 이해 할 수 있는 변수이름으로 설정하는게 좋음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702DA-9351-4529-80FD-BDC9F20B421C}"/>
              </a:ext>
            </a:extLst>
          </p:cNvPr>
          <p:cNvSpPr txBox="1"/>
          <p:nvPr/>
        </p:nvSpPr>
        <p:spPr>
          <a:xfrm>
            <a:off x="939800" y="144110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간단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B1C7F4-8FB9-4832-AF97-2262D1A1C49F}"/>
              </a:ext>
            </a:extLst>
          </p:cNvPr>
          <p:cNvSpPr/>
          <p:nvPr/>
        </p:nvSpPr>
        <p:spPr>
          <a:xfrm>
            <a:off x="3270250" y="3511213"/>
            <a:ext cx="622300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D66E2D-4931-45E2-82F6-BCF3F134AFE9}"/>
              </a:ext>
            </a:extLst>
          </p:cNvPr>
          <p:cNvSpPr/>
          <p:nvPr/>
        </p:nvSpPr>
        <p:spPr>
          <a:xfrm>
            <a:off x="1793875" y="3875935"/>
            <a:ext cx="622300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0CD9C9-1EF7-4AB6-8741-F892E75A1A82}"/>
              </a:ext>
            </a:extLst>
          </p:cNvPr>
          <p:cNvSpPr/>
          <p:nvPr/>
        </p:nvSpPr>
        <p:spPr>
          <a:xfrm>
            <a:off x="1793875" y="4185939"/>
            <a:ext cx="622300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F03ADA-EB18-46D8-8C3A-9F1E1ADDE0FB}"/>
              </a:ext>
            </a:extLst>
          </p:cNvPr>
          <p:cNvSpPr/>
          <p:nvPr/>
        </p:nvSpPr>
        <p:spPr>
          <a:xfrm>
            <a:off x="2822574" y="2164524"/>
            <a:ext cx="2130425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4FD33E-886E-43E8-8CA4-0F3ABADC559B}"/>
              </a:ext>
            </a:extLst>
          </p:cNvPr>
          <p:cNvSpPr/>
          <p:nvPr/>
        </p:nvSpPr>
        <p:spPr>
          <a:xfrm>
            <a:off x="1757361" y="2507729"/>
            <a:ext cx="2130425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6A91C-7AE8-4891-9977-03C0D0EF074D}"/>
              </a:ext>
            </a:extLst>
          </p:cNvPr>
          <p:cNvSpPr/>
          <p:nvPr/>
        </p:nvSpPr>
        <p:spPr>
          <a:xfrm>
            <a:off x="1757360" y="2773357"/>
            <a:ext cx="2130425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5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67F9D-4701-41C7-9AD2-96C6585C170F}"/>
              </a:ext>
            </a:extLst>
          </p:cNvPr>
          <p:cNvSpPr txBox="1"/>
          <p:nvPr/>
        </p:nvSpPr>
        <p:spPr>
          <a:xfrm>
            <a:off x="939799" y="5528068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이용하는 모든 값들을 변경해줘야 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6A1FC-4FAF-4D2B-96D3-64C502A03907}"/>
              </a:ext>
            </a:extLst>
          </p:cNvPr>
          <p:cNvSpPr txBox="1"/>
          <p:nvPr/>
        </p:nvSpPr>
        <p:spPr>
          <a:xfrm>
            <a:off x="939799" y="5926693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변수는 들어갈 값만 바꿔주면 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EB015-EE8D-4A58-80C4-6319A0C548F9}"/>
              </a:ext>
            </a:extLst>
          </p:cNvPr>
          <p:cNvSpPr txBox="1"/>
          <p:nvPr/>
        </p:nvSpPr>
        <p:spPr>
          <a:xfrm>
            <a:off x="939800" y="143522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변경 쉬움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DA4CCD-E69C-4488-B2FA-FCC5EED6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78" y="1861035"/>
            <a:ext cx="10267054" cy="102180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299916-73C2-4A84-8CAF-5D789EA09BA3}"/>
              </a:ext>
            </a:extLst>
          </p:cNvPr>
          <p:cNvSpPr/>
          <p:nvPr/>
        </p:nvSpPr>
        <p:spPr>
          <a:xfrm>
            <a:off x="1698181" y="2490755"/>
            <a:ext cx="460819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FC807C-2784-40BD-8541-85C1F6BE10B1}"/>
              </a:ext>
            </a:extLst>
          </p:cNvPr>
          <p:cNvSpPr/>
          <p:nvPr/>
        </p:nvSpPr>
        <p:spPr>
          <a:xfrm>
            <a:off x="1698180" y="2150035"/>
            <a:ext cx="460819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11717-D086-4792-AD9F-BF5EC8D59E63}"/>
              </a:ext>
            </a:extLst>
          </p:cNvPr>
          <p:cNvSpPr/>
          <p:nvPr/>
        </p:nvSpPr>
        <p:spPr>
          <a:xfrm>
            <a:off x="2827540" y="1831742"/>
            <a:ext cx="460819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BCB058-A2DE-481E-A09B-F17F0169D675}"/>
              </a:ext>
            </a:extLst>
          </p:cNvPr>
          <p:cNvSpPr/>
          <p:nvPr/>
        </p:nvSpPr>
        <p:spPr>
          <a:xfrm>
            <a:off x="3624042" y="1851277"/>
            <a:ext cx="573308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93EB2-9D12-4591-9E92-4E75528E1D7E}"/>
              </a:ext>
            </a:extLst>
          </p:cNvPr>
          <p:cNvSpPr/>
          <p:nvPr/>
        </p:nvSpPr>
        <p:spPr>
          <a:xfrm>
            <a:off x="2474618" y="2169646"/>
            <a:ext cx="573308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F6E097-E76F-42AC-9C48-FD348700AF31}"/>
              </a:ext>
            </a:extLst>
          </p:cNvPr>
          <p:cNvSpPr/>
          <p:nvPr/>
        </p:nvSpPr>
        <p:spPr>
          <a:xfrm>
            <a:off x="2484641" y="2497744"/>
            <a:ext cx="573308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05B6F4-F8BE-4755-8DE0-B59678D90BD0}"/>
              </a:ext>
            </a:extLst>
          </p:cNvPr>
          <p:cNvSpPr/>
          <p:nvPr/>
        </p:nvSpPr>
        <p:spPr>
          <a:xfrm>
            <a:off x="1852281" y="1838888"/>
            <a:ext cx="573308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427339-ABE3-45CC-ABDC-108CA251EECC}"/>
              </a:ext>
            </a:extLst>
          </p:cNvPr>
          <p:cNvSpPr/>
          <p:nvPr/>
        </p:nvSpPr>
        <p:spPr>
          <a:xfrm>
            <a:off x="4462131" y="2490755"/>
            <a:ext cx="573308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FE6D57-8290-4FEC-8C56-9426812BA6E6}"/>
              </a:ext>
            </a:extLst>
          </p:cNvPr>
          <p:cNvSpPr/>
          <p:nvPr/>
        </p:nvSpPr>
        <p:spPr>
          <a:xfrm>
            <a:off x="8009091" y="2171201"/>
            <a:ext cx="573308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1EBD0-EAEA-4E2E-A473-393884091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78" y="3070687"/>
            <a:ext cx="10267054" cy="223118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7341DD-08B9-4074-A15D-5870A70BBB65}"/>
              </a:ext>
            </a:extLst>
          </p:cNvPr>
          <p:cNvSpPr/>
          <p:nvPr/>
        </p:nvSpPr>
        <p:spPr>
          <a:xfrm>
            <a:off x="4205439" y="3111230"/>
            <a:ext cx="573308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5AAF53-AFA8-4436-8C43-A401AD325C49}"/>
              </a:ext>
            </a:extLst>
          </p:cNvPr>
          <p:cNvSpPr/>
          <p:nvPr/>
        </p:nvSpPr>
        <p:spPr>
          <a:xfrm>
            <a:off x="5126189" y="3111230"/>
            <a:ext cx="573308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5D4415-4CDE-4887-91B8-C43CF169D277}"/>
              </a:ext>
            </a:extLst>
          </p:cNvPr>
          <p:cNvSpPr/>
          <p:nvPr/>
        </p:nvSpPr>
        <p:spPr>
          <a:xfrm>
            <a:off x="5869139" y="3111230"/>
            <a:ext cx="573308" cy="364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9FB9E-D0F5-4186-AA22-16B0867636FC}"/>
              </a:ext>
            </a:extLst>
          </p:cNvPr>
          <p:cNvSpPr txBox="1"/>
          <p:nvPr/>
        </p:nvSpPr>
        <p:spPr>
          <a:xfrm>
            <a:off x="3818954" y="14352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</a:t>
            </a:r>
            <a:r>
              <a:rPr lang="en-US" altLang="ko-KR" b="1" dirty="0"/>
              <a:t>9</a:t>
            </a:r>
            <a:r>
              <a:rPr lang="ko-KR" altLang="en-US" b="1" dirty="0"/>
              <a:t>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27D934-6524-4271-B97A-9EB4A83A0830}"/>
              </a:ext>
            </a:extLst>
          </p:cNvPr>
          <p:cNvSpPr txBox="1"/>
          <p:nvPr/>
        </p:nvSpPr>
        <p:spPr>
          <a:xfrm>
            <a:off x="6612089" y="318147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총</a:t>
            </a: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0D581-F147-4FF1-87E3-19B6CC2E8EFF}"/>
              </a:ext>
            </a:extLst>
          </p:cNvPr>
          <p:cNvSpPr txBox="1"/>
          <p:nvPr/>
        </p:nvSpPr>
        <p:spPr>
          <a:xfrm rot="20627499">
            <a:off x="8829130" y="5297235"/>
            <a:ext cx="289053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b="1" dirty="0"/>
              <a:t>많아질수록 으아</a:t>
            </a:r>
            <a:r>
              <a:rPr lang="en-US" altLang="ko-KR" sz="2400" b="1" dirty="0"/>
              <a:t>~~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744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67F9D-4701-41C7-9AD2-96C6585C170F}"/>
              </a:ext>
            </a:extLst>
          </p:cNvPr>
          <p:cNvSpPr txBox="1"/>
          <p:nvPr/>
        </p:nvSpPr>
        <p:spPr>
          <a:xfrm>
            <a:off x="939799" y="5528068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의미가 무엇인지 모름</a:t>
            </a:r>
            <a:r>
              <a:rPr lang="en-US" altLang="ko-KR" b="1" dirty="0"/>
              <a:t>….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6A1FC-4FAF-4D2B-96D3-64C502A03907}"/>
              </a:ext>
            </a:extLst>
          </p:cNvPr>
          <p:cNvSpPr txBox="1"/>
          <p:nvPr/>
        </p:nvSpPr>
        <p:spPr>
          <a:xfrm>
            <a:off x="939799" y="5926693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변수에 이름을 적어서 의미를 넣을 수 있음</a:t>
            </a:r>
            <a:r>
              <a:rPr lang="en-US" altLang="ko-KR" b="1" dirty="0"/>
              <a:t>! (</a:t>
            </a:r>
            <a:r>
              <a:rPr lang="ko-KR" altLang="en-US" b="1" dirty="0"/>
              <a:t>식을 만들 수 있음</a:t>
            </a:r>
            <a:r>
              <a:rPr lang="en-US" altLang="ko-KR" b="1" dirty="0"/>
              <a:t>!)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EB015-EE8D-4A58-80C4-6319A0C548F9}"/>
              </a:ext>
            </a:extLst>
          </p:cNvPr>
          <p:cNvSpPr txBox="1"/>
          <p:nvPr/>
        </p:nvSpPr>
        <p:spPr>
          <a:xfrm>
            <a:off x="939800" y="143522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관리 쉬움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DA4CCD-E69C-4488-B2FA-FCC5EED6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78" y="1815293"/>
            <a:ext cx="10267054" cy="10218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31EBD0-EAEA-4E2E-A473-393884091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78" y="3070687"/>
            <a:ext cx="10267054" cy="22311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3BDD75B-23E7-4981-9A68-6850AAD28835}"/>
              </a:ext>
            </a:extLst>
          </p:cNvPr>
          <p:cNvSpPr/>
          <p:nvPr/>
        </p:nvSpPr>
        <p:spPr>
          <a:xfrm>
            <a:off x="2819005" y="1815293"/>
            <a:ext cx="2155710" cy="311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D5D941-268A-4EE9-8C14-93085ECCDC85}"/>
              </a:ext>
            </a:extLst>
          </p:cNvPr>
          <p:cNvSpPr/>
          <p:nvPr/>
        </p:nvSpPr>
        <p:spPr>
          <a:xfrm>
            <a:off x="939798" y="3461919"/>
            <a:ext cx="3641677" cy="311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변수로 계산하기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1EBD0-EAEA-4E2E-A473-39388409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78" y="2530575"/>
            <a:ext cx="10267054" cy="223118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D5D941-268A-4EE9-8C14-93085ECCDC85}"/>
              </a:ext>
            </a:extLst>
          </p:cNvPr>
          <p:cNvSpPr/>
          <p:nvPr/>
        </p:nvSpPr>
        <p:spPr>
          <a:xfrm>
            <a:off x="939798" y="2921807"/>
            <a:ext cx="3641677" cy="311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5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88856A-F3F3-48B6-A7EC-40F2B19E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43" y="2048220"/>
            <a:ext cx="2962297" cy="353856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FA4AC9D-32EA-4D80-8041-FD7419FB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변수로 계산하기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B057D-8911-4D64-AB0E-614EBF2DF1E2}"/>
              </a:ext>
            </a:extLst>
          </p:cNvPr>
          <p:cNvSpPr txBox="1"/>
          <p:nvPr/>
        </p:nvSpPr>
        <p:spPr>
          <a:xfrm>
            <a:off x="5202131" y="3294281"/>
            <a:ext cx="5718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자기 자신과의 연산을 축약 시키기</a:t>
            </a:r>
          </a:p>
        </p:txBody>
      </p:sp>
    </p:spTree>
    <p:extLst>
      <p:ext uri="{BB962C8B-B14F-4D97-AF65-F5344CB8AC3E}">
        <p14:creationId xmlns:p14="http://schemas.microsoft.com/office/powerpoint/2010/main" val="379773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변수의 자료형 알아내기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27D934-6524-4271-B97A-9EB4A83A0830}"/>
              </a:ext>
            </a:extLst>
          </p:cNvPr>
          <p:cNvSpPr txBox="1"/>
          <p:nvPr/>
        </p:nvSpPr>
        <p:spPr>
          <a:xfrm>
            <a:off x="6612089" y="318147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총</a:t>
            </a: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A02796-47FE-43EC-9481-E22E1401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14751" cy="3910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31C49-0842-4D07-B17F-E50CDE0F51B9}"/>
              </a:ext>
            </a:extLst>
          </p:cNvPr>
          <p:cNvSpPr txBox="1"/>
          <p:nvPr/>
        </p:nvSpPr>
        <p:spPr>
          <a:xfrm>
            <a:off x="5841736" y="3075057"/>
            <a:ext cx="5067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type()</a:t>
            </a:r>
            <a:r>
              <a:rPr lang="ko-KR" altLang="en-US" sz="4000" b="1" dirty="0"/>
              <a:t>라는 함수 사용</a:t>
            </a:r>
          </a:p>
        </p:txBody>
      </p:sp>
    </p:spTree>
    <p:extLst>
      <p:ext uri="{BB962C8B-B14F-4D97-AF65-F5344CB8AC3E}">
        <p14:creationId xmlns:p14="http://schemas.microsoft.com/office/powerpoint/2010/main" val="317024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사용자가 직접 값을 입력하기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1C49-0842-4D07-B17F-E50CDE0F51B9}"/>
              </a:ext>
            </a:extLst>
          </p:cNvPr>
          <p:cNvSpPr txBox="1"/>
          <p:nvPr/>
        </p:nvSpPr>
        <p:spPr>
          <a:xfrm>
            <a:off x="838200" y="1690688"/>
            <a:ext cx="5277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input()</a:t>
            </a:r>
            <a:r>
              <a:rPr lang="ko-KR" altLang="en-US" sz="4000" b="1" dirty="0"/>
              <a:t>라는 함수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DF1EFB-6223-4721-8B14-1C862043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1" y="2912962"/>
            <a:ext cx="2986109" cy="2062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7831E-5FC0-4866-AC2F-43B236B0FA13}"/>
              </a:ext>
            </a:extLst>
          </p:cNvPr>
          <p:cNvSpPr txBox="1"/>
          <p:nvPr/>
        </p:nvSpPr>
        <p:spPr>
          <a:xfrm>
            <a:off x="5727565" y="3210373"/>
            <a:ext cx="603801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input(“</a:t>
            </a:r>
            <a:r>
              <a:rPr lang="ko-KR" altLang="en-US" dirty="0"/>
              <a:t>입력하세요</a:t>
            </a:r>
            <a:r>
              <a:rPr lang="en-US" altLang="ko-KR" dirty="0"/>
              <a:t>!”) 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입력할 수 있는 상태가 되면서 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r>
              <a:rPr lang="ko-KR" altLang="en-US" dirty="0">
                <a:solidFill>
                  <a:srgbClr val="FF0000"/>
                </a:solidFill>
              </a:rPr>
              <a:t>안에 있는 글이 나오면서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/>
              <a:t>키보드 </a:t>
            </a:r>
            <a:r>
              <a:rPr lang="en-US" altLang="ko-KR" b="1" dirty="0"/>
              <a:t>Enter</a:t>
            </a:r>
            <a:r>
              <a:rPr lang="ko-KR" altLang="en-US" b="1" dirty="0"/>
              <a:t>키</a:t>
            </a:r>
            <a:r>
              <a:rPr lang="ko-KR" altLang="en-US" dirty="0"/>
              <a:t>를 누를 때까지 키보드로 입력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FE017-1CE0-4EE0-8508-ACC1CC6BE7CA}"/>
              </a:ext>
            </a:extLst>
          </p:cNvPr>
          <p:cNvSpPr txBox="1"/>
          <p:nvPr/>
        </p:nvSpPr>
        <p:spPr>
          <a:xfrm>
            <a:off x="6024484" y="4365814"/>
            <a:ext cx="49104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키보드 </a:t>
            </a:r>
            <a:r>
              <a:rPr lang="en-US" altLang="ko-KR" b="1" dirty="0"/>
              <a:t>Enter</a:t>
            </a:r>
            <a:r>
              <a:rPr lang="ko-KR" altLang="en-US" b="1" dirty="0"/>
              <a:t>를 누르면 </a:t>
            </a:r>
            <a:r>
              <a:rPr lang="ko-KR" altLang="en-US" b="1" dirty="0" err="1"/>
              <a:t>입력값</a:t>
            </a:r>
            <a:r>
              <a:rPr lang="ko-KR" altLang="en-US" dirty="0" err="1"/>
              <a:t>을</a:t>
            </a:r>
            <a:r>
              <a:rPr lang="ko-KR" altLang="en-US" dirty="0"/>
              <a:t> 가지고 있음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997EC-F12B-4686-BB38-1C90C46A4F04}"/>
              </a:ext>
            </a:extLst>
          </p:cNvPr>
          <p:cNvSpPr txBox="1"/>
          <p:nvPr/>
        </p:nvSpPr>
        <p:spPr>
          <a:xfrm>
            <a:off x="6588919" y="4903219"/>
            <a:ext cx="37815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print()</a:t>
            </a:r>
            <a:r>
              <a:rPr lang="ko-KR" altLang="en-US" dirty="0"/>
              <a:t>함수를 실행해서 </a:t>
            </a:r>
            <a:r>
              <a:rPr lang="en-US" altLang="ko-KR" dirty="0"/>
              <a:t>input()</a:t>
            </a:r>
            <a:r>
              <a:rPr lang="ko-KR" altLang="en-US" dirty="0"/>
              <a:t>으로 받은 </a:t>
            </a:r>
            <a:r>
              <a:rPr lang="ko-KR" altLang="en-US" dirty="0" err="1"/>
              <a:t>입력값을</a:t>
            </a:r>
            <a:r>
              <a:rPr lang="ko-KR" altLang="en-US" dirty="0"/>
              <a:t> 출력</a:t>
            </a:r>
          </a:p>
        </p:txBody>
      </p:sp>
      <p:pic>
        <p:nvPicPr>
          <p:cNvPr id="1026" name="Picture 2" descr="키보드 enter에 대한 이미지 검색결과">
            <a:extLst>
              <a:ext uri="{FF2B5EF4-FFF2-40B4-BE49-F238E27FC236}">
                <a16:creationId xmlns:a16="http://schemas.microsoft.com/office/drawing/2014/main" id="{84285858-52EC-4CB3-BB02-B065D1000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7" t="10888" r="16473" b="18745"/>
          <a:stretch/>
        </p:blipFill>
        <p:spPr bwMode="auto">
          <a:xfrm>
            <a:off x="5100606" y="3374949"/>
            <a:ext cx="751709" cy="70788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키보드 enter에 대한 이미지 검색결과">
            <a:extLst>
              <a:ext uri="{FF2B5EF4-FFF2-40B4-BE49-F238E27FC236}">
                <a16:creationId xmlns:a16="http://schemas.microsoft.com/office/drawing/2014/main" id="{4A802DCD-2379-469A-B9C4-83A73856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7" t="10888" r="16473" b="18745"/>
          <a:stretch/>
        </p:blipFill>
        <p:spPr bwMode="auto">
          <a:xfrm>
            <a:off x="5351711" y="4196537"/>
            <a:ext cx="751709" cy="70788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C4362B-0105-4A16-BCF9-D90D094017C1}"/>
              </a:ext>
            </a:extLst>
          </p:cNvPr>
          <p:cNvSpPr/>
          <p:nvPr/>
        </p:nvSpPr>
        <p:spPr>
          <a:xfrm>
            <a:off x="772265" y="4586214"/>
            <a:ext cx="772266" cy="203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3CA338-2F0F-4A26-A687-83B7CA4E2C66}"/>
              </a:ext>
            </a:extLst>
          </p:cNvPr>
          <p:cNvCxnSpPr/>
          <p:nvPr/>
        </p:nvCxnSpPr>
        <p:spPr>
          <a:xfrm>
            <a:off x="1160767" y="4789941"/>
            <a:ext cx="0" cy="611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A9367C-D3AA-468F-BE6F-A22331EE9EE8}"/>
              </a:ext>
            </a:extLst>
          </p:cNvPr>
          <p:cNvCxnSpPr>
            <a:cxnSpLocks/>
          </p:cNvCxnSpPr>
          <p:nvPr/>
        </p:nvCxnSpPr>
        <p:spPr>
          <a:xfrm flipV="1">
            <a:off x="1160767" y="3657600"/>
            <a:ext cx="4548311" cy="1743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404B6F-AFD0-4A06-B809-9E7B69E4A0B5}"/>
              </a:ext>
            </a:extLst>
          </p:cNvPr>
          <p:cNvSpPr/>
          <p:nvPr/>
        </p:nvSpPr>
        <p:spPr>
          <a:xfrm>
            <a:off x="1544531" y="4586214"/>
            <a:ext cx="532847" cy="2037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724D3EC-844D-47CF-9AC4-F9C0177DE589}"/>
              </a:ext>
            </a:extLst>
          </p:cNvPr>
          <p:cNvCxnSpPr>
            <a:stCxn id="15" idx="2"/>
          </p:cNvCxnSpPr>
          <p:nvPr/>
        </p:nvCxnSpPr>
        <p:spPr>
          <a:xfrm flipH="1">
            <a:off x="1800373" y="4789941"/>
            <a:ext cx="10582" cy="61117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7F0B23-C5FC-47EA-A4EE-168BA4157512}"/>
              </a:ext>
            </a:extLst>
          </p:cNvPr>
          <p:cNvCxnSpPr/>
          <p:nvPr/>
        </p:nvCxnSpPr>
        <p:spPr>
          <a:xfrm flipV="1">
            <a:off x="1810954" y="3956083"/>
            <a:ext cx="4213530" cy="14450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A44464-DD3D-46D7-8B4D-3D9E43616658}"/>
              </a:ext>
            </a:extLst>
          </p:cNvPr>
          <p:cNvSpPr/>
          <p:nvPr/>
        </p:nvSpPr>
        <p:spPr>
          <a:xfrm>
            <a:off x="759622" y="4774026"/>
            <a:ext cx="473779" cy="1958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400B352-89A0-4694-83F4-6A4E674BBC4D}"/>
              </a:ext>
            </a:extLst>
          </p:cNvPr>
          <p:cNvCxnSpPr>
            <a:stCxn id="21" idx="2"/>
          </p:cNvCxnSpPr>
          <p:nvPr/>
        </p:nvCxnSpPr>
        <p:spPr>
          <a:xfrm flipH="1">
            <a:off x="996511" y="4969835"/>
            <a:ext cx="1" cy="64922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63385F9-0A6A-43ED-93A9-486B838E75D3}"/>
              </a:ext>
            </a:extLst>
          </p:cNvPr>
          <p:cNvCxnSpPr/>
          <p:nvPr/>
        </p:nvCxnSpPr>
        <p:spPr>
          <a:xfrm flipV="1">
            <a:off x="996511" y="5226384"/>
            <a:ext cx="5678160" cy="41636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90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/>
              <a:t>예</a:t>
            </a:r>
            <a:r>
              <a:rPr lang="en-US" altLang="ko-KR" dirty="0"/>
              <a:t>. . 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EDF667-6A46-46D9-A864-F2E6384D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7" y="1391163"/>
            <a:ext cx="2986109" cy="2133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B9A375-E10E-48BA-A3AC-5361D8D5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454" y="1391163"/>
            <a:ext cx="2952772" cy="21145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45C48D-63B1-4C59-8941-F356916F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840" y="3659736"/>
            <a:ext cx="2971822" cy="29337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CA3A49-13E6-4243-B541-75A3FAD3A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729" y="3664498"/>
            <a:ext cx="2928959" cy="29289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4FADDF-1F3E-4791-9090-D8E9AFC7A52B}"/>
              </a:ext>
            </a:extLst>
          </p:cNvPr>
          <p:cNvSpPr txBox="1"/>
          <p:nvPr/>
        </p:nvSpPr>
        <p:spPr>
          <a:xfrm>
            <a:off x="1426279" y="5673926"/>
            <a:ext cx="372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input()</a:t>
            </a:r>
            <a:r>
              <a:rPr lang="ko-KR" altLang="en-US" b="1" dirty="0"/>
              <a:t>으로 입력한 값은 문자열로</a:t>
            </a:r>
            <a:endParaRPr lang="en-US" altLang="ko-KR" b="1" dirty="0"/>
          </a:p>
          <a:p>
            <a:pPr algn="ctr"/>
            <a:r>
              <a:rPr lang="ko-KR" altLang="en-US" b="1" dirty="0"/>
              <a:t>취급된다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609DBA-EE85-4392-9E47-CAB38EF7DA6F}"/>
              </a:ext>
            </a:extLst>
          </p:cNvPr>
          <p:cNvSpPr/>
          <p:nvPr/>
        </p:nvSpPr>
        <p:spPr>
          <a:xfrm>
            <a:off x="900187" y="3093799"/>
            <a:ext cx="478520" cy="2037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025151-200B-473D-85C5-4DD66FEDC3A2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>
            <a:off x="1378707" y="3195662"/>
            <a:ext cx="1622158" cy="3674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0FDEF3-A86C-4F77-B7C2-E4D31070BD6E}"/>
              </a:ext>
            </a:extLst>
          </p:cNvPr>
          <p:cNvSpPr txBox="1"/>
          <p:nvPr/>
        </p:nvSpPr>
        <p:spPr>
          <a:xfrm>
            <a:off x="2141495" y="356308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키보드로 입력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D56301A-2D91-4B3C-92B3-08555A00C835}"/>
              </a:ext>
            </a:extLst>
          </p:cNvPr>
          <p:cNvCxnSpPr/>
          <p:nvPr/>
        </p:nvCxnSpPr>
        <p:spPr>
          <a:xfrm>
            <a:off x="1089699" y="3429000"/>
            <a:ext cx="0" cy="50328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95ABA2-E5A9-4D9D-9DCE-91EF1C670CD5}"/>
              </a:ext>
            </a:extLst>
          </p:cNvPr>
          <p:cNvSpPr txBox="1"/>
          <p:nvPr/>
        </p:nvSpPr>
        <p:spPr>
          <a:xfrm>
            <a:off x="312549" y="3939538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함수로 출력</a:t>
            </a:r>
          </a:p>
        </p:txBody>
      </p: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80ECFAFB-49C1-40EE-8940-C5EA5B24ACE3}"/>
              </a:ext>
            </a:extLst>
          </p:cNvPr>
          <p:cNvGrpSpPr/>
          <p:nvPr/>
        </p:nvGrpSpPr>
        <p:grpSpPr>
          <a:xfrm>
            <a:off x="3860235" y="3097576"/>
            <a:ext cx="1844105" cy="650179"/>
            <a:chOff x="7333060" y="1221398"/>
            <a:chExt cx="1844105" cy="65017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33298E2-7BE4-4347-8A72-D9D3A4B27B51}"/>
                </a:ext>
              </a:extLst>
            </p:cNvPr>
            <p:cNvSpPr/>
            <p:nvPr/>
          </p:nvSpPr>
          <p:spPr>
            <a:xfrm>
              <a:off x="8888158" y="1221398"/>
              <a:ext cx="289007" cy="19994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9A118FB-34AA-4EB3-AEF1-2702794B22BA}"/>
                </a:ext>
              </a:extLst>
            </p:cNvPr>
            <p:cNvCxnSpPr>
              <a:cxnSpLocks/>
              <a:stCxn id="35" idx="2"/>
              <a:endCxn id="28" idx="3"/>
            </p:cNvCxnSpPr>
            <p:nvPr/>
          </p:nvCxnSpPr>
          <p:spPr>
            <a:xfrm flipH="1">
              <a:off x="7333060" y="1421347"/>
              <a:ext cx="1699602" cy="45023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69983210-2990-4C53-B04B-B96B9E2393A5}"/>
              </a:ext>
            </a:extLst>
          </p:cNvPr>
          <p:cNvSpPr/>
          <p:nvPr/>
        </p:nvSpPr>
        <p:spPr>
          <a:xfrm>
            <a:off x="4054394" y="3105842"/>
            <a:ext cx="1360940" cy="1490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EA2D0BBA-DFE7-42A1-A3A2-E30A716C48C6}"/>
              </a:ext>
            </a:extLst>
          </p:cNvPr>
          <p:cNvCxnSpPr/>
          <p:nvPr/>
        </p:nvCxnSpPr>
        <p:spPr>
          <a:xfrm flipV="1">
            <a:off x="4728348" y="2155710"/>
            <a:ext cx="928614" cy="93808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560C2E30-E658-4127-925D-23CBF75C8553}"/>
              </a:ext>
            </a:extLst>
          </p:cNvPr>
          <p:cNvCxnSpPr>
            <a:endCxn id="31" idx="3"/>
          </p:cNvCxnSpPr>
          <p:nvPr/>
        </p:nvCxnSpPr>
        <p:spPr>
          <a:xfrm flipH="1">
            <a:off x="2444864" y="3429000"/>
            <a:ext cx="1724421" cy="6952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BD3895D8-1BD9-44E6-A88D-03CA2D0AD47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148773" y="5997092"/>
            <a:ext cx="304462" cy="18576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BDA3A07-DAC7-45A2-A42C-4E481929F52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148773" y="5997092"/>
            <a:ext cx="304462" cy="3231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82C77BE0-C28A-4060-910B-39B259C86D31}"/>
              </a:ext>
            </a:extLst>
          </p:cNvPr>
          <p:cNvSpPr txBox="1"/>
          <p:nvPr/>
        </p:nvSpPr>
        <p:spPr>
          <a:xfrm>
            <a:off x="1324107" y="6308209"/>
            <a:ext cx="39244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/>
              <a:t>문자열 </a:t>
            </a:r>
            <a:r>
              <a:rPr lang="en-US" altLang="ko-KR" b="1" dirty="0"/>
              <a:t>+ </a:t>
            </a:r>
            <a:r>
              <a:rPr lang="ko-KR" altLang="en-US" b="1" dirty="0"/>
              <a:t>문자열 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/>
              <a:t> 문자가 붙는다 </a:t>
            </a:r>
          </a:p>
        </p:txBody>
      </p:sp>
    </p:spTree>
    <p:extLst>
      <p:ext uri="{BB962C8B-B14F-4D97-AF65-F5344CB8AC3E}">
        <p14:creationId xmlns:p14="http://schemas.microsoft.com/office/powerpoint/2010/main" val="417422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/>
              <a:t>문자 여러 개 입력하기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8F432-5E6E-4FC8-8AE7-E2B952FC8006}"/>
              </a:ext>
            </a:extLst>
          </p:cNvPr>
          <p:cNvSpPr txBox="1"/>
          <p:nvPr/>
        </p:nvSpPr>
        <p:spPr>
          <a:xfrm>
            <a:off x="838200" y="1506022"/>
            <a:ext cx="94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split()</a:t>
            </a:r>
            <a:r>
              <a:rPr lang="ko-KR" altLang="en-US" dirty="0"/>
              <a:t>함수 사용</a:t>
            </a:r>
            <a:r>
              <a:rPr lang="en-US" altLang="ko-KR" dirty="0"/>
              <a:t>!! [split()</a:t>
            </a:r>
            <a:r>
              <a:rPr lang="ko-KR" altLang="en-US" dirty="0"/>
              <a:t>함수는 특정 문자 기준으로 나누는 것이다</a:t>
            </a:r>
            <a:r>
              <a:rPr lang="en-US" altLang="ko-KR" dirty="0"/>
              <a:t>!(</a:t>
            </a:r>
            <a:r>
              <a:rPr lang="ko-KR" altLang="en-US" dirty="0"/>
              <a:t>나누면 </a:t>
            </a:r>
            <a:r>
              <a:rPr lang="en-US" altLang="ko-KR" dirty="0"/>
              <a:t>list </a:t>
            </a:r>
            <a:r>
              <a:rPr lang="ko-KR" altLang="en-US" dirty="0" err="1"/>
              <a:t>자료형이됨</a:t>
            </a:r>
            <a:r>
              <a:rPr lang="en-US" altLang="ko-KR" dirty="0"/>
              <a:t>)]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E085DB-446D-4AFE-BD97-1EC4227F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65" y="2005570"/>
            <a:ext cx="4887604" cy="2676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6B07AE-EF36-4937-A619-1884A0AA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364" y="2005570"/>
            <a:ext cx="4724435" cy="267654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0A8EDB-B63B-4638-8EA1-F893D594471A}"/>
              </a:ext>
            </a:extLst>
          </p:cNvPr>
          <p:cNvCxnSpPr/>
          <p:nvPr/>
        </p:nvCxnSpPr>
        <p:spPr>
          <a:xfrm>
            <a:off x="6391324" y="4600427"/>
            <a:ext cx="668034" cy="341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99DD4E-1B43-44EA-A5D0-111B924D659F}"/>
              </a:ext>
            </a:extLst>
          </p:cNvPr>
          <p:cNvSpPr txBox="1"/>
          <p:nvPr/>
        </p:nvSpPr>
        <p:spPr>
          <a:xfrm>
            <a:off x="7011979" y="4865745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띄어쓰기까지 입력됨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6B92CC-66B3-433A-AA5F-88C1B6A9B763}"/>
              </a:ext>
            </a:extLst>
          </p:cNvPr>
          <p:cNvCxnSpPr/>
          <p:nvPr/>
        </p:nvCxnSpPr>
        <p:spPr>
          <a:xfrm flipH="1">
            <a:off x="6391324" y="4354060"/>
            <a:ext cx="1440299" cy="1468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2B0F625-8E6B-43F4-A0BD-6B06F02C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098" y="5789402"/>
            <a:ext cx="2876571" cy="79058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FFF2DF-6FA7-4142-8185-FE62758BA127}"/>
              </a:ext>
            </a:extLst>
          </p:cNvPr>
          <p:cNvSpPr txBox="1"/>
          <p:nvPr/>
        </p:nvSpPr>
        <p:spPr>
          <a:xfrm>
            <a:off x="8219098" y="54816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띄어쓰기 안 할 경우</a:t>
            </a:r>
          </a:p>
        </p:txBody>
      </p:sp>
    </p:spTree>
    <p:extLst>
      <p:ext uri="{BB962C8B-B14F-4D97-AF65-F5344CB8AC3E}">
        <p14:creationId xmlns:p14="http://schemas.microsoft.com/office/powerpoint/2010/main" val="8185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56AA7-451F-47EC-8F48-500DCD960CD3}"/>
              </a:ext>
            </a:extLst>
          </p:cNvPr>
          <p:cNvSpPr txBox="1"/>
          <p:nvPr/>
        </p:nvSpPr>
        <p:spPr>
          <a:xfrm>
            <a:off x="3192000" y="1566952"/>
            <a:ext cx="580800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/>
              <a:t>X </a:t>
            </a:r>
            <a:r>
              <a:rPr lang="en-US" altLang="ko-KR" sz="11500" b="1" dirty="0">
                <a:sym typeface="Wingdings" panose="05000000000000000000" pitchFamily="2" charset="2"/>
              </a:rPr>
              <a:t>= 100</a:t>
            </a:r>
            <a:endParaRPr lang="ko-KR" altLang="en-US" sz="1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FFE23-978F-4717-9E02-081F254F9B46}"/>
              </a:ext>
            </a:extLst>
          </p:cNvPr>
          <p:cNvSpPr txBox="1"/>
          <p:nvPr/>
        </p:nvSpPr>
        <p:spPr>
          <a:xfrm>
            <a:off x="4031171" y="3291504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</a:t>
            </a:r>
            <a:r>
              <a:rPr lang="ko-KR" altLang="en-US" dirty="0"/>
              <a:t>안에 </a:t>
            </a:r>
            <a:r>
              <a:rPr lang="en-US" altLang="ko-KR" dirty="0"/>
              <a:t>100 </a:t>
            </a:r>
            <a:r>
              <a:rPr lang="ko-KR" altLang="en-US" dirty="0"/>
              <a:t>이라는 숫자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ko-KR" altLang="en-US" dirty="0"/>
              <a:t>를 넣는다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1E14C-FD3F-47D6-AF0B-8A870DD90130}"/>
              </a:ext>
            </a:extLst>
          </p:cNvPr>
          <p:cNvSpPr txBox="1"/>
          <p:nvPr/>
        </p:nvSpPr>
        <p:spPr>
          <a:xfrm>
            <a:off x="3572712" y="5168900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간단하게 물과 그릇을 예로 들어보자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AB2F6-2266-4121-8EC0-F406A59AC4A9}"/>
              </a:ext>
            </a:extLst>
          </p:cNvPr>
          <p:cNvSpPr txBox="1"/>
          <p:nvPr/>
        </p:nvSpPr>
        <p:spPr>
          <a:xfrm>
            <a:off x="3192000" y="1441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22E40-3954-463F-92C0-BEFCED0452A1}"/>
              </a:ext>
            </a:extLst>
          </p:cNvPr>
          <p:cNvSpPr txBox="1"/>
          <p:nvPr/>
        </p:nvSpPr>
        <p:spPr>
          <a:xfrm>
            <a:off x="7485357" y="14414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888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input()</a:t>
            </a:r>
            <a:r>
              <a:rPr lang="ko-KR" altLang="en-US" dirty="0"/>
              <a:t>과 </a:t>
            </a:r>
            <a:r>
              <a:rPr lang="en-US" altLang="ko-KR" dirty="0"/>
              <a:t>map()</a:t>
            </a:r>
            <a:r>
              <a:rPr lang="ko-KR" altLang="en-US" dirty="0"/>
              <a:t>함수 이용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D44501-C20C-40C8-A366-5B7500446248}"/>
              </a:ext>
            </a:extLst>
          </p:cNvPr>
          <p:cNvSpPr/>
          <p:nvPr/>
        </p:nvSpPr>
        <p:spPr>
          <a:xfrm>
            <a:off x="838199" y="1432280"/>
            <a:ext cx="10712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map(f, </a:t>
            </a:r>
            <a:r>
              <a:rPr lang="en-US" altLang="ko-KR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iterable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(f)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반복 가능한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iterable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자료형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입력으로 받는다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map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 입력 받은 자료형의 각 요소를 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 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수행한 결과를 묶어서 돌려주는 함수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60055C-7D17-4014-9C2A-29234515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37" y="2237453"/>
            <a:ext cx="5200688" cy="26336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FE4B8F-C64E-4985-AAA0-2700DC37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10" y="2237453"/>
            <a:ext cx="5467390" cy="28527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2F0C4D-51BA-4841-9465-8D546446B9B7}"/>
              </a:ext>
            </a:extLst>
          </p:cNvPr>
          <p:cNvSpPr txBox="1"/>
          <p:nvPr/>
        </p:nvSpPr>
        <p:spPr>
          <a:xfrm>
            <a:off x="694910" y="5135159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input()</a:t>
            </a:r>
            <a:r>
              <a:rPr lang="ko-KR" altLang="en-US" dirty="0"/>
              <a:t>의 자료형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151A0-5C8F-4BCB-B09C-E55FBEE1643A}"/>
              </a:ext>
            </a:extLst>
          </p:cNvPr>
          <p:cNvSpPr txBox="1"/>
          <p:nvPr/>
        </p:nvSpPr>
        <p:spPr>
          <a:xfrm>
            <a:off x="694910" y="5463809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산수 안됨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산수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숫자형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6FB92-1BD1-4AE5-B752-2494D53EB7D0}"/>
              </a:ext>
            </a:extLst>
          </p:cNvPr>
          <p:cNvSpPr txBox="1"/>
          <p:nvPr/>
        </p:nvSpPr>
        <p:spPr>
          <a:xfrm>
            <a:off x="694910" y="5794893"/>
            <a:ext cx="701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map(</a:t>
            </a:r>
            <a:r>
              <a:rPr lang="en-US" altLang="ko-KR" dirty="0" err="1"/>
              <a:t>int</a:t>
            </a:r>
            <a:r>
              <a:rPr lang="ko-KR" altLang="en-US" dirty="0"/>
              <a:t>로 만들어</a:t>
            </a:r>
            <a:r>
              <a:rPr lang="en-US" altLang="ko-KR" dirty="0"/>
              <a:t>!, input</a:t>
            </a:r>
            <a:r>
              <a:rPr lang="ko-KR" altLang="en-US" dirty="0"/>
              <a:t>으로 입력한 값을 특정 문자로 나눈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2F5CD-CA92-44FF-AB3D-A376A9BBBAA3}"/>
              </a:ext>
            </a:extLst>
          </p:cNvPr>
          <p:cNvSpPr txBox="1"/>
          <p:nvPr/>
        </p:nvSpPr>
        <p:spPr>
          <a:xfrm>
            <a:off x="694910" y="6123543"/>
            <a:ext cx="668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그래서 전부 </a:t>
            </a:r>
            <a:r>
              <a:rPr lang="en-US" altLang="ko-KR" dirty="0" err="1"/>
              <a:t>int</a:t>
            </a:r>
            <a:r>
              <a:rPr lang="ko-KR" altLang="en-US" dirty="0"/>
              <a:t>로 만듦</a:t>
            </a:r>
            <a:r>
              <a:rPr lang="en-US" altLang="ko-KR" dirty="0"/>
              <a:t>, </a:t>
            </a:r>
            <a:r>
              <a:rPr lang="ko-KR" altLang="en-US" dirty="0"/>
              <a:t>그후 그 값들을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변수에 넣음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0A35B3-248C-48AE-AEC1-CF6972F66A9D}"/>
              </a:ext>
            </a:extLst>
          </p:cNvPr>
          <p:cNvCxnSpPr>
            <a:cxnSpLocks/>
          </p:cNvCxnSpPr>
          <p:nvPr/>
        </p:nvCxnSpPr>
        <p:spPr>
          <a:xfrm>
            <a:off x="4884696" y="1690688"/>
            <a:ext cx="1895130" cy="3012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2C837-580F-4F55-B02B-0045203D53F2}"/>
              </a:ext>
            </a:extLst>
          </p:cNvPr>
          <p:cNvSpPr txBox="1"/>
          <p:nvPr/>
        </p:nvSpPr>
        <p:spPr>
          <a:xfrm>
            <a:off x="6779826" y="4887984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리스트형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튜플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딕셔네리</a:t>
            </a:r>
            <a:r>
              <a:rPr lang="ko-KR" altLang="en-US" sz="1200" b="1" dirty="0"/>
              <a:t> 자료형 등</a:t>
            </a:r>
            <a:r>
              <a:rPr lang="en-US" altLang="ko-KR" sz="1200" b="1" dirty="0"/>
              <a:t>!!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F5E028-5349-4299-8934-30CCE9DBFF7E}"/>
              </a:ext>
            </a:extLst>
          </p:cNvPr>
          <p:cNvSpPr txBox="1"/>
          <p:nvPr/>
        </p:nvSpPr>
        <p:spPr>
          <a:xfrm>
            <a:off x="6779826" y="50902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추후 이야기</a:t>
            </a:r>
            <a:r>
              <a:rPr lang="en-US" altLang="ko-KR" sz="1200" b="1" dirty="0"/>
              <a:t>!!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809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2BF0-DE60-4312-9890-EC952BE4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print()</a:t>
            </a:r>
            <a:r>
              <a:rPr lang="ko-KR" altLang="en-US" dirty="0"/>
              <a:t> 함수 </a:t>
            </a:r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 err="1"/>
              <a:t>구분자</a:t>
            </a:r>
            <a:r>
              <a:rPr lang="ko-KR" altLang="en-US" dirty="0"/>
              <a:t>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C6B53E-E4FD-4607-A928-17DABBF838D8}"/>
              </a:ext>
            </a:extLst>
          </p:cNvPr>
          <p:cNvSpPr/>
          <p:nvPr/>
        </p:nvSpPr>
        <p:spPr>
          <a:xfrm>
            <a:off x="838200" y="1406058"/>
            <a:ext cx="2949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sep로</a:t>
            </a:r>
            <a:r>
              <a:rPr lang="ko-KR" altLang="en-US" dirty="0"/>
              <a:t> 값 사이에 문자 넣기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A31890-0FB7-452C-B502-89435216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08" y="1852933"/>
            <a:ext cx="2995634" cy="17573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9F6B71-FE56-4C85-B093-50F08D690E09}"/>
              </a:ext>
            </a:extLst>
          </p:cNvPr>
          <p:cNvCxnSpPr/>
          <p:nvPr/>
        </p:nvCxnSpPr>
        <p:spPr>
          <a:xfrm>
            <a:off x="1468725" y="3610308"/>
            <a:ext cx="0" cy="1752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5E8A96-5913-4C7D-ADC2-E9427A968C23}"/>
              </a:ext>
            </a:extLst>
          </p:cNvPr>
          <p:cNvSpPr txBox="1"/>
          <p:nvPr/>
        </p:nvSpPr>
        <p:spPr>
          <a:xfrm>
            <a:off x="800693" y="3738143"/>
            <a:ext cx="3558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띄어쓰기 없이 붙이고 싶다</a:t>
            </a:r>
            <a:r>
              <a:rPr lang="en-US" altLang="ko-KR" sz="1200" dirty="0"/>
              <a:t>!! </a:t>
            </a:r>
            <a:r>
              <a:rPr lang="ko-KR" altLang="en-US" sz="1200" dirty="0"/>
              <a:t>그럴 경우 </a:t>
            </a:r>
            <a:r>
              <a:rPr lang="en-US" altLang="ko-KR" sz="1200" dirty="0" err="1"/>
              <a:t>sep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C9C9F6-27B4-4722-9FF2-E312BF77AA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6"/>
          <a:stretch/>
        </p:blipFill>
        <p:spPr>
          <a:xfrm>
            <a:off x="4093666" y="1852933"/>
            <a:ext cx="2971822" cy="1757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0ABAF8-2084-4C15-B3FD-BA44CE4EA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26" y="4578017"/>
            <a:ext cx="2981347" cy="1776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F28D17-8168-4537-978C-F4C60468C412}"/>
              </a:ext>
            </a:extLst>
          </p:cNvPr>
          <p:cNvSpPr txBox="1"/>
          <p:nvPr/>
        </p:nvSpPr>
        <p:spPr>
          <a:xfrm>
            <a:off x="8588922" y="6453701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기타 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9E40FA-8950-4412-A06F-2155D7D37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949" y="4578017"/>
            <a:ext cx="2986109" cy="1747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324571-C667-46AB-9482-AF5386770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134" y="4575635"/>
            <a:ext cx="2981347" cy="17526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9F9F25-67A9-4BFE-BF2A-420F42C10A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1497" y="2694676"/>
            <a:ext cx="2870984" cy="17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76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2BF0-DE60-4312-9890-EC952BE4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print()</a:t>
            </a:r>
            <a:r>
              <a:rPr lang="ko-KR" altLang="en-US" dirty="0"/>
              <a:t> 함수 </a:t>
            </a:r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 err="1"/>
              <a:t>구분자</a:t>
            </a:r>
            <a:r>
              <a:rPr lang="ko-KR" altLang="en-US" dirty="0"/>
              <a:t>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33FBD-AE2C-461A-94EA-2A1382018CF9}"/>
              </a:ext>
            </a:extLst>
          </p:cNvPr>
          <p:cNvSpPr txBox="1"/>
          <p:nvPr/>
        </p:nvSpPr>
        <p:spPr>
          <a:xfrm>
            <a:off x="838200" y="144172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줄 바꿈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68BFB4-A928-40F2-8269-EB42F3B5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168"/>
            <a:ext cx="2962297" cy="24146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A01047-BF9C-4D6B-A01F-746E54500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31" y="1915168"/>
            <a:ext cx="2986109" cy="20050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D61ADC-B736-49AF-BDB6-CC27EDA145BE}"/>
              </a:ext>
            </a:extLst>
          </p:cNvPr>
          <p:cNvSpPr txBox="1"/>
          <p:nvPr/>
        </p:nvSpPr>
        <p:spPr>
          <a:xfrm>
            <a:off x="1797117" y="144172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\n</a:t>
            </a:r>
            <a:endParaRPr lang="ko-KR" altLang="en-US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05E5C7-5C8E-460B-ABC7-A146163B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16450"/>
            <a:ext cx="2995634" cy="18097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117F4F-2065-4CBB-B37F-E49F3BCE4F7C}"/>
              </a:ext>
            </a:extLst>
          </p:cNvPr>
          <p:cNvSpPr txBox="1"/>
          <p:nvPr/>
        </p:nvSpPr>
        <p:spPr>
          <a:xfrm>
            <a:off x="838200" y="436513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칸 띄움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0CE01-31BB-4D87-B2ED-9691B7C6DEE0}"/>
              </a:ext>
            </a:extLst>
          </p:cNvPr>
          <p:cNvSpPr txBox="1"/>
          <p:nvPr/>
        </p:nvSpPr>
        <p:spPr>
          <a:xfrm>
            <a:off x="1797117" y="436513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\t</a:t>
            </a:r>
            <a:endParaRPr lang="ko-KR" altLang="en-US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A0E0766-529F-48D7-930A-50062E226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52" y="4716450"/>
            <a:ext cx="2938484" cy="1776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A9D735-B2CF-48F3-A178-3CD867895C0D}"/>
              </a:ext>
            </a:extLst>
          </p:cNvPr>
          <p:cNvSpPr txBox="1"/>
          <p:nvPr/>
        </p:nvSpPr>
        <p:spPr>
          <a:xfrm>
            <a:off x="4086252" y="436513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\</a:t>
            </a:r>
            <a:r>
              <a:rPr lang="ko-KR" altLang="en-US" b="1" dirty="0"/>
              <a:t>자체를 띄우기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815C-8C31-4915-AFE5-D7909A65C44A}"/>
              </a:ext>
            </a:extLst>
          </p:cNvPr>
          <p:cNvSpPr txBox="1"/>
          <p:nvPr/>
        </p:nvSpPr>
        <p:spPr>
          <a:xfrm>
            <a:off x="6034873" y="436513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\\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C006B87-0014-4A0D-9456-6566D42B2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567" y="0"/>
            <a:ext cx="398243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0BF1D0-2519-4FD0-8264-B6969C92F9FD}"/>
              </a:ext>
            </a:extLst>
          </p:cNvPr>
          <p:cNvCxnSpPr/>
          <p:nvPr/>
        </p:nvCxnSpPr>
        <p:spPr>
          <a:xfrm>
            <a:off x="7571042" y="1591909"/>
            <a:ext cx="48325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218A5D-291D-4548-96D6-2FD36B320D4B}"/>
              </a:ext>
            </a:extLst>
          </p:cNvPr>
          <p:cNvSpPr txBox="1"/>
          <p:nvPr/>
        </p:nvSpPr>
        <p:spPr>
          <a:xfrm>
            <a:off x="5504072" y="1407243"/>
            <a:ext cx="21130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/>
              <a:t>이스케이프 시퀀스</a:t>
            </a:r>
          </a:p>
        </p:txBody>
      </p:sp>
    </p:spTree>
    <p:extLst>
      <p:ext uri="{BB962C8B-B14F-4D97-AF65-F5344CB8AC3E}">
        <p14:creationId xmlns:p14="http://schemas.microsoft.com/office/powerpoint/2010/main" val="100931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FE9F6-21FB-48E1-9A2D-BE49DCC7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print()</a:t>
            </a:r>
            <a:r>
              <a:rPr lang="ko-KR" altLang="en-US" dirty="0"/>
              <a:t>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3FC893-66C4-44C8-B202-3A198E4D50FD}"/>
              </a:ext>
            </a:extLst>
          </p:cNvPr>
          <p:cNvSpPr/>
          <p:nvPr/>
        </p:nvSpPr>
        <p:spPr>
          <a:xfrm>
            <a:off x="838200" y="1506022"/>
            <a:ext cx="6991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 err="1"/>
              <a:t>rint</a:t>
            </a:r>
            <a:r>
              <a:rPr lang="ko-KR" altLang="en-US" dirty="0"/>
              <a:t> 함수 하나하나는 기본적으로 출력하는 값 끝에 \</a:t>
            </a:r>
            <a:r>
              <a:rPr lang="ko-KR" altLang="en-US" dirty="0" err="1"/>
              <a:t>n을</a:t>
            </a:r>
            <a:r>
              <a:rPr lang="ko-KR" altLang="en-US" dirty="0"/>
              <a:t> 붙인다.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5D5BA9-34D7-4D55-AB75-29E3D702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1"/>
            <a:ext cx="2971822" cy="24812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83F5A7-6817-48C0-8F15-78E61562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87" y="3158386"/>
            <a:ext cx="3019447" cy="1962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8D4C08-528B-4B4F-A0CE-C5A91859600A}"/>
              </a:ext>
            </a:extLst>
          </p:cNvPr>
          <p:cNvSpPr txBox="1"/>
          <p:nvPr/>
        </p:nvSpPr>
        <p:spPr>
          <a:xfrm>
            <a:off x="838200" y="1875354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end</a:t>
            </a:r>
            <a:r>
              <a:rPr lang="ko-KR" altLang="en-US" dirty="0"/>
              <a:t>를 이용해서 그것을 바꾼다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C19580-DA2F-4F33-8DD0-93896D83E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03" y="3158386"/>
            <a:ext cx="3038497" cy="197645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C5A7924-FA6D-4BC6-A39A-1129B449B577}"/>
              </a:ext>
            </a:extLst>
          </p:cNvPr>
          <p:cNvSpPr/>
          <p:nvPr/>
        </p:nvSpPr>
        <p:spPr>
          <a:xfrm>
            <a:off x="3999050" y="4014575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7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BAC6FA8-A3A1-45B5-B727-D706BD7D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print()</a:t>
            </a:r>
            <a:r>
              <a:rPr lang="ko-KR" altLang="en-US" dirty="0"/>
              <a:t>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536596-5DF3-4503-82CB-FF7689D7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9" y="1690687"/>
            <a:ext cx="6710948" cy="3179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94CE30-CF21-4665-8E96-6D5CC7A5BBD1}"/>
              </a:ext>
            </a:extLst>
          </p:cNvPr>
          <p:cNvSpPr txBox="1"/>
          <p:nvPr/>
        </p:nvSpPr>
        <p:spPr>
          <a:xfrm>
            <a:off x="871499" y="498264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{}</a:t>
            </a:r>
            <a:r>
              <a:rPr lang="ko-KR" altLang="en-US" b="1" dirty="0"/>
              <a:t>를 이용해서 집어 넣기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890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pic>
        <p:nvPicPr>
          <p:cNvPr id="7" name="그래픽 6" descr="그릇">
            <a:extLst>
              <a:ext uri="{FF2B5EF4-FFF2-40B4-BE49-F238E27FC236}">
                <a16:creationId xmlns:a16="http://schemas.microsoft.com/office/drawing/2014/main" id="{3C7B30D2-D01C-49E4-80D3-4D51444E1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894" y="4141371"/>
            <a:ext cx="2025650" cy="2025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D4079F-586E-4D14-9272-B391203A9D8F}"/>
              </a:ext>
            </a:extLst>
          </p:cNvPr>
          <p:cNvSpPr txBox="1"/>
          <p:nvPr/>
        </p:nvSpPr>
        <p:spPr>
          <a:xfrm>
            <a:off x="2823567" y="59696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그릇</a:t>
            </a:r>
          </a:p>
        </p:txBody>
      </p:sp>
      <p:pic>
        <p:nvPicPr>
          <p:cNvPr id="1030" name="Picture 6" descr="물에 대한 이미지 검색결과">
            <a:extLst>
              <a:ext uri="{FF2B5EF4-FFF2-40B4-BE49-F238E27FC236}">
                <a16:creationId xmlns:a16="http://schemas.microsoft.com/office/drawing/2014/main" id="{1EBBC1CD-2E3C-4CC3-A7D2-8773A1C64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3948991"/>
            <a:ext cx="3919537" cy="185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3EE11F-9310-4B97-9291-8C7D9AFD3D12}"/>
              </a:ext>
            </a:extLst>
          </p:cNvPr>
          <p:cNvSpPr txBox="1"/>
          <p:nvPr/>
        </p:nvSpPr>
        <p:spPr>
          <a:xfrm>
            <a:off x="8302029" y="596965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2ECF7E-0F56-4422-B3B7-38576FC3B35F}"/>
              </a:ext>
            </a:extLst>
          </p:cNvPr>
          <p:cNvSpPr txBox="1"/>
          <p:nvPr/>
        </p:nvSpPr>
        <p:spPr>
          <a:xfrm>
            <a:off x="3681928" y="940356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물을 마시려고 한다</a:t>
            </a:r>
            <a:r>
              <a:rPr lang="en-US" altLang="ko-KR" b="1" dirty="0"/>
              <a:t>! </a:t>
            </a:r>
            <a:r>
              <a:rPr lang="ko-KR" altLang="en-US" b="1" dirty="0"/>
              <a:t>어떻게 마셔야 되나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032" name="Picture 8" descr="고민에 대한 이미지 검색결과">
            <a:extLst>
              <a:ext uri="{FF2B5EF4-FFF2-40B4-BE49-F238E27FC236}">
                <a16:creationId xmlns:a16="http://schemas.microsoft.com/office/drawing/2014/main" id="{7CE87D26-C9DC-4310-B442-C2DD1314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96" y="1311619"/>
            <a:ext cx="1633537" cy="19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7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7FD165-8304-4865-8F56-0DC75C3A4860}"/>
              </a:ext>
            </a:extLst>
          </p:cNvPr>
          <p:cNvGrpSpPr/>
          <p:nvPr/>
        </p:nvGrpSpPr>
        <p:grpSpPr>
          <a:xfrm>
            <a:off x="1821401" y="2627729"/>
            <a:ext cx="2194832" cy="2174042"/>
            <a:chOff x="691101" y="2805529"/>
            <a:chExt cx="2194832" cy="217404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348E334-D5F7-4016-A952-659E78A62ADA}"/>
                </a:ext>
              </a:extLst>
            </p:cNvPr>
            <p:cNvGrpSpPr/>
            <p:nvPr/>
          </p:nvGrpSpPr>
          <p:grpSpPr>
            <a:xfrm>
              <a:off x="775692" y="2805529"/>
              <a:ext cx="2025650" cy="2174042"/>
              <a:chOff x="1861344" y="2743150"/>
              <a:chExt cx="2025650" cy="2174042"/>
            </a:xfrm>
          </p:grpSpPr>
          <p:pic>
            <p:nvPicPr>
              <p:cNvPr id="1030" name="Picture 6" descr="물에 대한 이미지 검색결과">
                <a:extLst>
                  <a:ext uri="{FF2B5EF4-FFF2-40B4-BE49-F238E27FC236}">
                    <a16:creationId xmlns:a16="http://schemas.microsoft.com/office/drawing/2014/main" id="{1EBBC1CD-2E3C-4CC3-A7D2-8773A1C648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25" r="32646" b="26552"/>
              <a:stretch/>
            </p:blipFill>
            <p:spPr bwMode="auto">
              <a:xfrm>
                <a:off x="2258219" y="2743150"/>
                <a:ext cx="1231900" cy="13600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그래픽 6" descr="그릇">
                <a:extLst>
                  <a:ext uri="{FF2B5EF4-FFF2-40B4-BE49-F238E27FC236}">
                    <a16:creationId xmlns:a16="http://schemas.microsoft.com/office/drawing/2014/main" id="{3C7B30D2-D01C-49E4-80D3-4D51444E1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61344" y="2891542"/>
                <a:ext cx="2025650" cy="2025650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5DB09C-5E04-4A97-A1DF-C64CB92759DA}"/>
                </a:ext>
              </a:extLst>
            </p:cNvPr>
            <p:cNvSpPr txBox="1"/>
            <p:nvPr/>
          </p:nvSpPr>
          <p:spPr>
            <a:xfrm>
              <a:off x="691101" y="4610239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물을 그릇에 담는다</a:t>
              </a: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A0E89EF-A1A1-4E55-B900-4513FBC00DB2}"/>
              </a:ext>
            </a:extLst>
          </p:cNvPr>
          <p:cNvSpPr/>
          <p:nvPr/>
        </p:nvSpPr>
        <p:spPr>
          <a:xfrm>
            <a:off x="5303389" y="3505200"/>
            <a:ext cx="1115324" cy="482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945B30-8B72-4E47-A1F9-B51E6862B700}"/>
              </a:ext>
            </a:extLst>
          </p:cNvPr>
          <p:cNvGrpSpPr/>
          <p:nvPr/>
        </p:nvGrpSpPr>
        <p:grpSpPr>
          <a:xfrm>
            <a:off x="7579657" y="2402263"/>
            <a:ext cx="2637494" cy="1697874"/>
            <a:chOff x="7490756" y="2099426"/>
            <a:chExt cx="3159311" cy="2198549"/>
          </a:xfrm>
        </p:grpSpPr>
        <p:pic>
          <p:nvPicPr>
            <p:cNvPr id="22" name="그래픽 21" descr="그릇">
              <a:extLst>
                <a:ext uri="{FF2B5EF4-FFF2-40B4-BE49-F238E27FC236}">
                  <a16:creationId xmlns:a16="http://schemas.microsoft.com/office/drawing/2014/main" id="{02FA8804-3FA5-4D55-978D-D0EFF08A0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7490756" y="2099426"/>
              <a:ext cx="1145672" cy="1145672"/>
            </a:xfrm>
            <a:prstGeom prst="rect">
              <a:avLst/>
            </a:prstGeom>
          </p:spPr>
        </p:pic>
        <p:sp>
          <p:nvSpPr>
            <p:cNvPr id="11" name="부분 원형 10">
              <a:extLst>
                <a:ext uri="{FF2B5EF4-FFF2-40B4-BE49-F238E27FC236}">
                  <a16:creationId xmlns:a16="http://schemas.microsoft.com/office/drawing/2014/main" id="{5F19A14F-F3B6-4BF8-AC94-8D0B76B51350}"/>
                </a:ext>
              </a:extLst>
            </p:cNvPr>
            <p:cNvSpPr/>
            <p:nvPr/>
          </p:nvSpPr>
          <p:spPr>
            <a:xfrm rot="14342283">
              <a:off x="8831032" y="2478940"/>
              <a:ext cx="1819035" cy="1819035"/>
            </a:xfrm>
            <a:prstGeom prst="pie">
              <a:avLst>
                <a:gd name="adj1" fmla="val 0"/>
                <a:gd name="adj2" fmla="val 1737604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부분 원형 22">
              <a:extLst>
                <a:ext uri="{FF2B5EF4-FFF2-40B4-BE49-F238E27FC236}">
                  <a16:creationId xmlns:a16="http://schemas.microsoft.com/office/drawing/2014/main" id="{B346F0F5-B03F-4A52-A4D0-745BBFF06CC9}"/>
                </a:ext>
              </a:extLst>
            </p:cNvPr>
            <p:cNvSpPr/>
            <p:nvPr/>
          </p:nvSpPr>
          <p:spPr>
            <a:xfrm rot="12978575">
              <a:off x="8189472" y="2491783"/>
              <a:ext cx="1047750" cy="1047750"/>
            </a:xfrm>
            <a:prstGeom prst="pie">
              <a:avLst>
                <a:gd name="adj1" fmla="val 0"/>
                <a:gd name="adj2" fmla="val 1198127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5CA6A5B-DBF3-4B33-BD07-452256D54FA4}"/>
                </a:ext>
              </a:extLst>
            </p:cNvPr>
            <p:cNvSpPr/>
            <p:nvPr/>
          </p:nvSpPr>
          <p:spPr>
            <a:xfrm>
              <a:off x="9740549" y="2717298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E35233B-24D4-40A2-BCC2-09248CB8C696}"/>
              </a:ext>
            </a:extLst>
          </p:cNvPr>
          <p:cNvSpPr txBox="1"/>
          <p:nvPr/>
        </p:nvSpPr>
        <p:spPr>
          <a:xfrm>
            <a:off x="7906853" y="440210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그릇에 담긴 물을 마신다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80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2ECF7E-0F56-4422-B3B7-38576FC3B35F}"/>
              </a:ext>
            </a:extLst>
          </p:cNvPr>
          <p:cNvSpPr txBox="1"/>
          <p:nvPr/>
        </p:nvSpPr>
        <p:spPr>
          <a:xfrm>
            <a:off x="5001790" y="1506022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변수로 생각해보자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A0E89EF-A1A1-4E55-B900-4513FBC00DB2}"/>
              </a:ext>
            </a:extLst>
          </p:cNvPr>
          <p:cNvSpPr/>
          <p:nvPr/>
        </p:nvSpPr>
        <p:spPr>
          <a:xfrm>
            <a:off x="5045835" y="3683000"/>
            <a:ext cx="1115324" cy="482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5233B-24D4-40A2-BCC2-09248CB8C696}"/>
              </a:ext>
            </a:extLst>
          </p:cNvPr>
          <p:cNvSpPr txBox="1"/>
          <p:nvPr/>
        </p:nvSpPr>
        <p:spPr>
          <a:xfrm>
            <a:off x="7272036" y="5351978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의 변수안에 있는 </a:t>
            </a:r>
            <a:r>
              <a:rPr lang="en-US" altLang="ko-KR" dirty="0"/>
              <a:t>100</a:t>
            </a:r>
            <a:r>
              <a:rPr lang="ko-KR" altLang="en-US" dirty="0"/>
              <a:t>을 출력한다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FDCFC-384B-44A8-9A81-B2814FA7D418}"/>
              </a:ext>
            </a:extLst>
          </p:cNvPr>
          <p:cNvSpPr txBox="1"/>
          <p:nvPr/>
        </p:nvSpPr>
        <p:spPr>
          <a:xfrm>
            <a:off x="1005109" y="3149937"/>
            <a:ext cx="3119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X </a:t>
            </a:r>
            <a:r>
              <a:rPr lang="en-US" altLang="ko-KR" sz="6000" b="1" dirty="0">
                <a:sym typeface="Wingdings" panose="05000000000000000000" pitchFamily="2" charset="2"/>
              </a:rPr>
              <a:t>= 100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02CDE-9E91-4143-AD0A-6D48CEC13E7D}"/>
              </a:ext>
            </a:extLst>
          </p:cNvPr>
          <p:cNvSpPr txBox="1"/>
          <p:nvPr/>
        </p:nvSpPr>
        <p:spPr>
          <a:xfrm>
            <a:off x="1051597" y="4313378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라는 변수에 </a:t>
            </a:r>
            <a:r>
              <a:rPr lang="en-US" altLang="ko-KR" dirty="0"/>
              <a:t>100</a:t>
            </a:r>
            <a:r>
              <a:rPr lang="ko-KR" altLang="en-US" dirty="0"/>
              <a:t>을 담는다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ECB572-73B4-4648-A4BF-41E584EEA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17" y="2355185"/>
            <a:ext cx="4552983" cy="28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86DB4F-34A2-47B5-B1A8-C9BDCB23EDC8}"/>
              </a:ext>
            </a:extLst>
          </p:cNvPr>
          <p:cNvGrpSpPr/>
          <p:nvPr/>
        </p:nvGrpSpPr>
        <p:grpSpPr>
          <a:xfrm>
            <a:off x="1780685" y="2497589"/>
            <a:ext cx="2232515" cy="2252211"/>
            <a:chOff x="4815985" y="1303005"/>
            <a:chExt cx="2736559" cy="3005821"/>
          </a:xfrm>
        </p:grpSpPr>
        <p:pic>
          <p:nvPicPr>
            <p:cNvPr id="1030" name="Picture 6" descr="물에 대한 이미지 검색결과">
              <a:extLst>
                <a:ext uri="{FF2B5EF4-FFF2-40B4-BE49-F238E27FC236}">
                  <a16:creationId xmlns:a16="http://schemas.microsoft.com/office/drawing/2014/main" id="{1EBBC1CD-2E3C-4CC3-A7D2-8773A1C648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25" r="38752" b="26552"/>
            <a:stretch/>
          </p:blipFill>
          <p:spPr bwMode="auto">
            <a:xfrm flipH="1">
              <a:off x="4876799" y="1303005"/>
              <a:ext cx="1563582" cy="214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7945B30-8B72-4E47-A1F9-B51E6862B700}"/>
                </a:ext>
              </a:extLst>
            </p:cNvPr>
            <p:cNvGrpSpPr/>
            <p:nvPr/>
          </p:nvGrpSpPr>
          <p:grpSpPr>
            <a:xfrm rot="1387667">
              <a:off x="4815985" y="1686130"/>
              <a:ext cx="2736559" cy="2622696"/>
              <a:chOff x="8831032" y="2478940"/>
              <a:chExt cx="1819035" cy="1819035"/>
            </a:xfrm>
          </p:grpSpPr>
          <p:sp>
            <p:nvSpPr>
              <p:cNvPr id="11" name="부분 원형 10">
                <a:extLst>
                  <a:ext uri="{FF2B5EF4-FFF2-40B4-BE49-F238E27FC236}">
                    <a16:creationId xmlns:a16="http://schemas.microsoft.com/office/drawing/2014/main" id="{5F19A14F-F3B6-4BF8-AC94-8D0B76B51350}"/>
                  </a:ext>
                </a:extLst>
              </p:cNvPr>
              <p:cNvSpPr/>
              <p:nvPr/>
            </p:nvSpPr>
            <p:spPr>
              <a:xfrm rot="14342283">
                <a:off x="8831032" y="2478940"/>
                <a:ext cx="1819035" cy="1819035"/>
              </a:xfrm>
              <a:prstGeom prst="pie">
                <a:avLst>
                  <a:gd name="adj1" fmla="val 0"/>
                  <a:gd name="adj2" fmla="val 1737604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5CA6A5B-DBF3-4B33-BD07-452256D54FA4}"/>
                  </a:ext>
                </a:extLst>
              </p:cNvPr>
              <p:cNvSpPr/>
              <p:nvPr/>
            </p:nvSpPr>
            <p:spPr>
              <a:xfrm>
                <a:off x="9740549" y="271729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E35233B-24D4-40A2-BCC2-09248CB8C696}"/>
              </a:ext>
            </a:extLst>
          </p:cNvPr>
          <p:cNvSpPr txBox="1"/>
          <p:nvPr/>
        </p:nvSpPr>
        <p:spPr>
          <a:xfrm>
            <a:off x="419091" y="5053932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물론 물 자체를 그릇을 이용해서 먹을 필요는 없다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51DD08-72AF-4E69-AA96-E23B5C10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605" y="2649705"/>
            <a:ext cx="3057547" cy="2362217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2C1D081-9F99-4BEB-AF9F-653D9A25F8AE}"/>
              </a:ext>
            </a:extLst>
          </p:cNvPr>
          <p:cNvSpPr/>
          <p:nvPr/>
        </p:nvSpPr>
        <p:spPr>
          <a:xfrm>
            <a:off x="5404989" y="3683000"/>
            <a:ext cx="1115324" cy="482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0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DDBCD2-7F04-4DF8-97AC-5789EDB78B80}"/>
              </a:ext>
            </a:extLst>
          </p:cNvPr>
          <p:cNvSpPr/>
          <p:nvPr/>
        </p:nvSpPr>
        <p:spPr>
          <a:xfrm>
            <a:off x="5087727" y="1856194"/>
            <a:ext cx="338122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변수 여러 개를 한 번에 만들기</a:t>
            </a:r>
            <a:endParaRPr lang="en-US" altLang="ko-KR" b="1" dirty="0"/>
          </a:p>
          <a:p>
            <a:endParaRPr lang="ko-KR" altLang="en-US" b="1" dirty="0"/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10, 20, 30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10, 20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  <a:p>
            <a:pPr algn="ctr"/>
            <a:r>
              <a:rPr lang="ko-KR" altLang="en-US" b="1" dirty="0"/>
              <a:t>추가 : 변수 삭제</a:t>
            </a:r>
          </a:p>
          <a:p>
            <a:pPr algn="ctr"/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EC24F-3630-4F14-9E63-93C3FA2340A9}"/>
              </a:ext>
            </a:extLst>
          </p:cNvPr>
          <p:cNvSpPr txBox="1"/>
          <p:nvPr/>
        </p:nvSpPr>
        <p:spPr>
          <a:xfrm>
            <a:off x="603284" y="3195961"/>
            <a:ext cx="3119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X </a:t>
            </a:r>
            <a:r>
              <a:rPr lang="en-US" altLang="ko-KR" sz="6000" b="1" dirty="0">
                <a:sym typeface="Wingdings" panose="05000000000000000000" pitchFamily="2" charset="2"/>
              </a:rPr>
              <a:t>= 100</a:t>
            </a:r>
            <a:endParaRPr lang="ko-KR" altLang="en-US" sz="6000" b="1" dirty="0"/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CE2A4A45-C671-4246-9F65-F28A5D219EF5}"/>
              </a:ext>
            </a:extLst>
          </p:cNvPr>
          <p:cNvSpPr/>
          <p:nvPr/>
        </p:nvSpPr>
        <p:spPr>
          <a:xfrm>
            <a:off x="3918181" y="3289232"/>
            <a:ext cx="829119" cy="829119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E06063-1BE1-4A91-837A-86B5B5C3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380" y="1929747"/>
            <a:ext cx="2957534" cy="35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51C29-069D-41E3-8610-B65DC4B1EC2F}"/>
              </a:ext>
            </a:extLst>
          </p:cNvPr>
          <p:cNvSpPr txBox="1"/>
          <p:nvPr/>
        </p:nvSpPr>
        <p:spPr>
          <a:xfrm>
            <a:off x="635000" y="150602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2390BE-31BE-4F50-AAD1-A899DF95DA0C}"/>
              </a:ext>
            </a:extLst>
          </p:cNvPr>
          <p:cNvSpPr/>
          <p:nvPr/>
        </p:nvSpPr>
        <p:spPr>
          <a:xfrm>
            <a:off x="698500" y="2031483"/>
            <a:ext cx="10312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영문 문자</a:t>
            </a:r>
            <a:r>
              <a:rPr lang="en-US" altLang="ko-KR" sz="2000" dirty="0"/>
              <a:t>,</a:t>
            </a:r>
            <a:r>
              <a:rPr lang="ko-KR" altLang="en-US" sz="2000" dirty="0"/>
              <a:t> 숫자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대소문자를 구분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문자부터 시작해야 하며 숫자부터 시작하면 안된다.</a:t>
            </a:r>
          </a:p>
          <a:p>
            <a:r>
              <a:rPr lang="ko-KR" altLang="en-US" sz="2000" b="1" dirty="0">
                <a:solidFill>
                  <a:schemeClr val="accent1"/>
                </a:solidFill>
              </a:rPr>
              <a:t>_(밑줄 문자)</a:t>
            </a:r>
            <a:r>
              <a:rPr lang="ko-KR" altLang="en-US" sz="2000" b="1" dirty="0"/>
              <a:t>로 시작할 수 있습니다.</a:t>
            </a:r>
            <a:endParaRPr lang="en-US" altLang="ko-KR" sz="2000" b="1" dirty="0"/>
          </a:p>
          <a:p>
            <a:endParaRPr lang="ko-KR" altLang="en-US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특수 문자(+, -, *, /, $, @, &amp;, % 등)는 사용할 수 없다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키워드(</a:t>
            </a:r>
            <a:r>
              <a:rPr lang="ko-KR" altLang="en-US" sz="2000" dirty="0" err="1"/>
              <a:t>if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for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while</a:t>
            </a:r>
            <a:r>
              <a:rPr lang="ko-KR" altLang="en-US" sz="2000" dirty="0"/>
              <a:t>, and, </a:t>
            </a:r>
            <a:r>
              <a:rPr lang="ko-KR" altLang="en-US" sz="2000" dirty="0" err="1"/>
              <a:t>or</a:t>
            </a:r>
            <a:r>
              <a:rPr lang="ko-KR" altLang="en-US" sz="2000" dirty="0"/>
              <a:t> 등) 약속된 단어는 변수로 사용할 수 없다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변수는 한글로도 선언 할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일반적인 프로그래밍에서도 변수</a:t>
            </a:r>
            <a:r>
              <a:rPr lang="en-US" altLang="ko-KR" sz="2000" dirty="0"/>
              <a:t>, 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클래스의 이름을 한글로 짓는 경우는 거의 없으며 모두 영문으로 짓습니다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04B55-5CCA-40C3-99D8-3AEBA866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910" y="5785635"/>
            <a:ext cx="1624715" cy="990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85FED-83E2-408E-8A81-593F5C9CA29C}"/>
              </a:ext>
            </a:extLst>
          </p:cNvPr>
          <p:cNvSpPr txBox="1"/>
          <p:nvPr/>
        </p:nvSpPr>
        <p:spPr>
          <a:xfrm rot="701590">
            <a:off x="243325" y="6022382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영어 </a:t>
            </a:r>
            <a:r>
              <a:rPr lang="ko-KR" altLang="en-US" dirty="0" err="1"/>
              <a:t>국룰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31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50CA-5C6D-4F56-85FD-6D396EA5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17335-0E41-49FC-90E4-77EE114A2B0D}"/>
              </a:ext>
            </a:extLst>
          </p:cNvPr>
          <p:cNvSpPr txBox="1"/>
          <p:nvPr/>
        </p:nvSpPr>
        <p:spPr>
          <a:xfrm>
            <a:off x="939800" y="15060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변수를 이용하는 이유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8E317-3C48-43DB-8AC2-F6226E1FE3C8}"/>
              </a:ext>
            </a:extLst>
          </p:cNvPr>
          <p:cNvSpPr txBox="1"/>
          <p:nvPr/>
        </p:nvSpPr>
        <p:spPr>
          <a:xfrm>
            <a:off x="939800" y="1875354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값을 저장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E15C1-13CC-42A1-AC96-6D0C6F12B26B}"/>
              </a:ext>
            </a:extLst>
          </p:cNvPr>
          <p:cNvSpPr txBox="1"/>
          <p:nvPr/>
        </p:nvSpPr>
        <p:spPr>
          <a:xfrm>
            <a:off x="939800" y="3429000"/>
            <a:ext cx="92063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자신의 키와 무게를 이용해서 비만도를 측정</a:t>
            </a:r>
            <a:endParaRPr lang="en-US" altLang="ko-KR" dirty="0"/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그 비만도를 가지고 ＂자기이름은 </a:t>
            </a:r>
            <a:r>
              <a:rPr lang="ko-KR" altLang="en-US" b="1" dirty="0"/>
              <a:t>몇</a:t>
            </a:r>
            <a:r>
              <a:rPr lang="ko-KR" altLang="en-US" dirty="0"/>
              <a:t>의 비만도를 가지고 있어요</a:t>
            </a:r>
            <a:r>
              <a:rPr lang="en-US" altLang="ko-KR" dirty="0"/>
              <a:t>!”</a:t>
            </a:r>
            <a:r>
              <a:rPr lang="ko-KR" altLang="en-US" dirty="0"/>
              <a:t> 라고 출력하기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B7381-6A9C-42D4-AF4B-FC4279D39C44}"/>
              </a:ext>
            </a:extLst>
          </p:cNvPr>
          <p:cNvSpPr txBox="1"/>
          <p:nvPr/>
        </p:nvSpPr>
        <p:spPr>
          <a:xfrm>
            <a:off x="838200" y="4370001"/>
            <a:ext cx="670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BMI = </a:t>
            </a:r>
            <a:r>
              <a:rPr lang="ko-KR" altLang="en-US" b="1" dirty="0"/>
              <a:t>체중</a:t>
            </a:r>
            <a:r>
              <a:rPr lang="en-US" altLang="ko-KR" b="1" dirty="0"/>
              <a:t>(kg)</a:t>
            </a:r>
            <a:r>
              <a:rPr lang="ko-KR" altLang="en-US" b="1" dirty="0"/>
              <a:t> </a:t>
            </a:r>
            <a:r>
              <a:rPr lang="en-US" altLang="ko-KR" b="1" dirty="0"/>
              <a:t>/ ( </a:t>
            </a:r>
            <a:r>
              <a:rPr lang="ko-KR" altLang="en-US" b="1" dirty="0"/>
              <a:t>키</a:t>
            </a:r>
            <a:r>
              <a:rPr lang="en-US" altLang="ko-KR" b="1" dirty="0"/>
              <a:t>(m) * </a:t>
            </a:r>
            <a:r>
              <a:rPr lang="ko-KR" altLang="en-US" b="1" dirty="0"/>
              <a:t>키</a:t>
            </a:r>
            <a:r>
              <a:rPr lang="en-US" altLang="ko-KR" b="1" dirty="0"/>
              <a:t>(m) )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보통 </a:t>
            </a:r>
            <a:r>
              <a:rPr lang="en-US" altLang="ko-KR" b="1" dirty="0">
                <a:sym typeface="Wingdings" panose="05000000000000000000" pitchFamily="2" charset="2"/>
              </a:rPr>
              <a:t>25 </a:t>
            </a:r>
            <a:r>
              <a:rPr lang="ko-KR" altLang="en-US" b="1" dirty="0">
                <a:sym typeface="Wingdings" panose="05000000000000000000" pitchFamily="2" charset="2"/>
              </a:rPr>
              <a:t>이상이면 비만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239F9-1485-4172-B947-BB048D128349}"/>
              </a:ext>
            </a:extLst>
          </p:cNvPr>
          <p:cNvSpPr txBox="1"/>
          <p:nvPr/>
        </p:nvSpPr>
        <p:spPr>
          <a:xfrm>
            <a:off x="838200" y="4757390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단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키는 </a:t>
            </a:r>
            <a:r>
              <a:rPr lang="en-US" altLang="ko-KR" b="1" dirty="0">
                <a:solidFill>
                  <a:srgbClr val="FF0000"/>
                </a:solidFill>
              </a:rPr>
              <a:t>m </a:t>
            </a:r>
            <a:r>
              <a:rPr lang="ko-KR" altLang="en-US" b="1" dirty="0">
                <a:solidFill>
                  <a:srgbClr val="FF0000"/>
                </a:solidFill>
              </a:rPr>
              <a:t>입니다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50634-EFBE-41D3-B4E8-E8AF20939DA8}"/>
              </a:ext>
            </a:extLst>
          </p:cNvPr>
          <p:cNvSpPr txBox="1"/>
          <p:nvPr/>
        </p:nvSpPr>
        <p:spPr>
          <a:xfrm>
            <a:off x="939800" y="21686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간단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AE7371-7D84-41CC-BEBC-ED129B8A4997}"/>
              </a:ext>
            </a:extLst>
          </p:cNvPr>
          <p:cNvSpPr txBox="1"/>
          <p:nvPr/>
        </p:nvSpPr>
        <p:spPr>
          <a:xfrm>
            <a:off x="939800" y="243518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변경 쉬움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DF3B6-C867-4AF5-9724-593E581AE388}"/>
              </a:ext>
            </a:extLst>
          </p:cNvPr>
          <p:cNvSpPr txBox="1"/>
          <p:nvPr/>
        </p:nvSpPr>
        <p:spPr>
          <a:xfrm>
            <a:off x="939800" y="271990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관리 쉬움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75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727</Words>
  <Application>Microsoft Office PowerPoint</Application>
  <PresentationFormat>와이드스크린</PresentationFormat>
  <Paragraphs>127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맑은 고딕</vt:lpstr>
      <vt:lpstr>Arial</vt:lpstr>
      <vt:lpstr>Wingdings</vt:lpstr>
      <vt:lpstr>Office 테마</vt:lpstr>
      <vt:lpstr>Python</vt:lpstr>
      <vt:lpstr>변수</vt:lpstr>
      <vt:lpstr>변수</vt:lpstr>
      <vt:lpstr>변수</vt:lpstr>
      <vt:lpstr>변수</vt:lpstr>
      <vt:lpstr>변수</vt:lpstr>
      <vt:lpstr>변수 선언 방법</vt:lpstr>
      <vt:lpstr>변수</vt:lpstr>
      <vt:lpstr>변수</vt:lpstr>
      <vt:lpstr>변수</vt:lpstr>
      <vt:lpstr>변수</vt:lpstr>
      <vt:lpstr>변수</vt:lpstr>
      <vt:lpstr>변수</vt:lpstr>
      <vt:lpstr>변수로 계산하기</vt:lpstr>
      <vt:lpstr>변수로 계산하기</vt:lpstr>
      <vt:lpstr>변수의 자료형 알아내기</vt:lpstr>
      <vt:lpstr>사용자가 직접 값을 입력하기</vt:lpstr>
      <vt:lpstr>input() 예. . .</vt:lpstr>
      <vt:lpstr>input() 문자 여러 개 입력하기!</vt:lpstr>
      <vt:lpstr>input()과 map()함수 이용!</vt:lpstr>
      <vt:lpstr>print() 함수 sep 구분자 사용</vt:lpstr>
      <vt:lpstr>print() 함수 sep 구분자 사용</vt:lpstr>
      <vt:lpstr>print() 함수</vt:lpstr>
      <vt:lpstr>print()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277</cp:revision>
  <dcterms:created xsi:type="dcterms:W3CDTF">2020-01-09T00:49:43Z</dcterms:created>
  <dcterms:modified xsi:type="dcterms:W3CDTF">2020-01-12T05:14:47Z</dcterms:modified>
</cp:coreProperties>
</file>