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78F7F-79FB-4F50-8681-247738DD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4EEAC-C8BB-4F95-831D-43BC4646D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8830D-6C91-4BC6-BA6E-A77BC955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80B3F-8426-4F1E-BA05-4043CFB9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7C91-A227-4613-8C4E-AEB1B0FA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2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8E029-1E57-4A85-96B8-22468083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594862-99AC-4264-A9E7-C00B64377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A4578-4DB1-4D80-ADC7-3572ABBC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45888-CF54-4AD4-B289-556265EE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9B69-991F-4F76-A9D3-1F391F09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4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8E704-39BA-4730-B93A-915FB2C88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68AA74-55BC-41EA-B12A-6E5E4F460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17823-8228-4797-A79D-03A04566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6146F-0667-44FC-84B4-A3A20EF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54761-BB7A-42F7-920A-C8555773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9FE37-FB72-4372-9CD9-7E8CDAB2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60E4-F46F-4B53-BF1F-E6BDBC7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0B5D4-8A3B-4445-B97C-B3114CF1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CCD72-F28A-4FB0-AD62-8B9D630E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FA913-C98D-422C-8D91-8D935BA2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2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38642-B5CB-41B9-9EB7-143E85A0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17249-5066-414D-AB5F-F7FB7413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A95AC-40D9-492A-97B5-EDA341AB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D11DA-3562-4E5A-ACB7-8C3A63BE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93F5D-35E0-45D3-98E3-794724BA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1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0CF74-39EF-404E-80BB-3143D90D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F6B4C-D494-490D-9324-CBCFCCAE2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F37C14-5F27-4C78-A556-ACE3EF100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FD057-F9CB-4D92-A0AE-295EBBBA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7BA24-C05A-47ED-B095-90B7F562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00B0C-264A-443A-95FC-5F4906B2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ED0E2-456F-41F5-97EE-A096B4E9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A9924-EA97-46EB-BA12-A5CBDBE1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DE2AD-8CAB-4ED9-8E9B-8AA2CADA3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587BB3-29CE-4731-B990-98F9F196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99F112-7C99-4907-A596-AA4E907FB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5EE64B-5B31-4FB2-96A1-3FC405BB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4F988A-1A86-48E6-988B-0F1DE827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ABAE02-29C9-4434-9655-CA88409C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9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42772-C86E-4268-A8FF-B0D9C8E8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28351-2E47-446C-9175-320CBA0F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E69E56-064A-45BA-BB25-21B0AED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E9020-E2AF-49C6-BCDC-59EBE259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6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4B13D0-D38D-498E-985D-E5639ABD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A2B662-C665-4D44-82A5-405E65E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0E571-4053-4005-AAAF-26756EC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30F64-2814-472B-B218-60A969E4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1A9B7-93CF-41B3-86B5-2CED811F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7E8A4-CA66-454E-8C4F-FFFAD031D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BEC89-A73C-46C7-8BBA-33CF8428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D25BD-7B98-43E2-9296-F28EB443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5F564-E045-4CB0-8EA4-9FB74A70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1F5A-6D02-47E5-9380-8651CE80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A8E47-E2F5-49F7-BB48-9B82B8FAA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916B0-0AE2-46BE-B821-20D8A673F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E4DAE-2D88-4020-AF9E-CE07823B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3FA44-4AB6-4F82-ADAB-639C934B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01C2E-60ED-4EF7-B2CD-85142B83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1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9BAAE0-AF19-4685-8926-89560789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F5AE3-8AF5-402C-8899-CC708EC2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07927-5DCD-4C95-9CFC-C428FA8CB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0E26-B7C4-4609-9A08-932AC65E437A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7D693-D0CB-48D5-A0B5-C3C3CEBB8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EE524-F8E0-4D76-AFB4-C8C13D51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272B-125F-44E1-8031-8BC3D4303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7DB-6A54-4758-B5B2-F4D485CDC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22D3AC-174F-4A6E-80DC-8E2AF7A45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8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익명이에 대한 이미지 검색결과">
            <a:extLst>
              <a:ext uri="{FF2B5EF4-FFF2-40B4-BE49-F238E27FC236}">
                <a16:creationId xmlns:a16="http://schemas.microsoft.com/office/drawing/2014/main" id="{EBDB1AF0-414E-4036-B6C4-CB647D9A9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t="29351" r="19640" b="3798"/>
          <a:stretch/>
        </p:blipFill>
        <p:spPr bwMode="auto">
          <a:xfrm>
            <a:off x="5438187" y="5288950"/>
            <a:ext cx="1315626" cy="14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익명이 금지에 대한 이미지 검색결과">
            <a:extLst>
              <a:ext uri="{FF2B5EF4-FFF2-40B4-BE49-F238E27FC236}">
                <a16:creationId xmlns:a16="http://schemas.microsoft.com/office/drawing/2014/main" id="{0D5A5081-7CFA-4D2B-B581-DADD18DF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852" y="3603074"/>
            <a:ext cx="1364698" cy="13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697C71-B326-444D-B125-A18814FE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5974" cy="1325563"/>
          </a:xfrm>
        </p:spPr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52B83-A468-4FDC-A79A-52D2CC35A0FF}"/>
              </a:ext>
            </a:extLst>
          </p:cNvPr>
          <p:cNvSpPr txBox="1"/>
          <p:nvPr/>
        </p:nvSpPr>
        <p:spPr>
          <a:xfrm>
            <a:off x="838200" y="1392921"/>
            <a:ext cx="713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요소를 변경</a:t>
            </a:r>
            <a:r>
              <a:rPr lang="en-US" altLang="ko-KR" b="1" dirty="0"/>
              <a:t>, </a:t>
            </a:r>
            <a:r>
              <a:rPr lang="ko-KR" altLang="en-US" b="1" dirty="0"/>
              <a:t>추가</a:t>
            </a:r>
            <a:r>
              <a:rPr lang="en-US" altLang="ko-KR" b="1" dirty="0"/>
              <a:t>, </a:t>
            </a:r>
            <a:r>
              <a:rPr lang="ko-KR" altLang="en-US" b="1" dirty="0"/>
              <a:t>삭제할 수도 없는 </a:t>
            </a:r>
            <a:r>
              <a:rPr lang="ko-KR" altLang="en-US" b="1" dirty="0" err="1"/>
              <a:t>튜플을</a:t>
            </a:r>
            <a:r>
              <a:rPr lang="ko-KR" altLang="en-US" b="1" dirty="0"/>
              <a:t> 왜 만들어 놓았을까</a:t>
            </a:r>
            <a:r>
              <a:rPr lang="en-US" altLang="ko-KR" b="1" dirty="0"/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AC7E8E-4A4D-49A7-B0B9-EE193FD9E52C}"/>
              </a:ext>
            </a:extLst>
          </p:cNvPr>
          <p:cNvSpPr/>
          <p:nvPr/>
        </p:nvSpPr>
        <p:spPr>
          <a:xfrm>
            <a:off x="838199" y="3199794"/>
            <a:ext cx="833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프로그래밍에서 </a:t>
            </a:r>
            <a:r>
              <a:rPr lang="ko-KR" altLang="en-US" dirty="0" err="1"/>
              <a:t>튜플을</a:t>
            </a:r>
            <a:r>
              <a:rPr lang="ko-KR" altLang="en-US" dirty="0"/>
              <a:t> 사용하는 쪽이 더 유리한 경우도 있기 때문이다. 보통 </a:t>
            </a:r>
            <a:r>
              <a:rPr lang="ko-KR" altLang="en-US" b="1" dirty="0" err="1"/>
              <a:t>튜플은</a:t>
            </a:r>
            <a:r>
              <a:rPr lang="ko-KR" altLang="en-US" b="1" dirty="0"/>
              <a:t> 요소가 절대 변경되지 않고 유지되어야 할 때 </a:t>
            </a:r>
            <a:r>
              <a:rPr lang="ko-KR" altLang="en-US" dirty="0"/>
              <a:t>사용한다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23F5AC-3C4F-438A-9E92-2F885824D816}"/>
              </a:ext>
            </a:extLst>
          </p:cNvPr>
          <p:cNvSpPr/>
          <p:nvPr/>
        </p:nvSpPr>
        <p:spPr>
          <a:xfrm>
            <a:off x="838199" y="5001720"/>
            <a:ext cx="756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튜플을</a:t>
            </a:r>
            <a:r>
              <a:rPr lang="ko-KR" altLang="en-US" dirty="0"/>
              <a:t> 만든 상태에서 </a:t>
            </a:r>
            <a:r>
              <a:rPr lang="ko-KR" altLang="en-US" dirty="0">
                <a:solidFill>
                  <a:srgbClr val="FF0000"/>
                </a:solidFill>
              </a:rPr>
              <a:t>요소를 변경하게 되면 에러가 발생</a:t>
            </a:r>
            <a:r>
              <a:rPr lang="ko-KR" altLang="en-US" dirty="0"/>
              <a:t>한다.</a:t>
            </a:r>
          </a:p>
        </p:txBody>
      </p:sp>
      <p:pic>
        <p:nvPicPr>
          <p:cNvPr id="1026" name="Picture 2" descr="익명이에 대한 이미지 검색결과">
            <a:extLst>
              <a:ext uri="{FF2B5EF4-FFF2-40B4-BE49-F238E27FC236}">
                <a16:creationId xmlns:a16="http://schemas.microsoft.com/office/drawing/2014/main" id="{3F408315-BBBF-4AFD-A566-9FEA1D93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38" y="1761697"/>
            <a:ext cx="1472601" cy="14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2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DBE5A-9407-4CF2-95C0-DB12F280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21220-5B47-4C29-AB20-2854FA0C4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74" y="2683543"/>
            <a:ext cx="11568451" cy="20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1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90007-887D-4562-B35D-A8081D80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86049" cy="1325563"/>
          </a:xfrm>
        </p:spPr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EDB845-A84E-4007-9D81-A70649E7CB26}"/>
              </a:ext>
            </a:extLst>
          </p:cNvPr>
          <p:cNvSpPr/>
          <p:nvPr/>
        </p:nvSpPr>
        <p:spPr>
          <a:xfrm>
            <a:off x="1032804" y="132135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요소가 한 개 들어있는 </a:t>
            </a:r>
            <a:r>
              <a:rPr lang="ko-KR" altLang="en-US" b="1" dirty="0" err="1"/>
              <a:t>튜플</a:t>
            </a:r>
            <a:r>
              <a:rPr lang="ko-KR" altLang="en-US" b="1" dirty="0"/>
              <a:t>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429E2-EF2E-4F05-9C84-3408047E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8" y="1791970"/>
            <a:ext cx="2876571" cy="19812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1A4EF0-368F-48F6-A1D5-5251CFA6DB2C}"/>
              </a:ext>
            </a:extLst>
          </p:cNvPr>
          <p:cNvSpPr/>
          <p:nvPr/>
        </p:nvSpPr>
        <p:spPr>
          <a:xfrm>
            <a:off x="1032804" y="3921844"/>
            <a:ext cx="10192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요소가 한 개인 </a:t>
            </a:r>
            <a:r>
              <a:rPr lang="ko-KR" altLang="en-US" b="1" dirty="0" err="1"/>
              <a:t>튜플을</a:t>
            </a:r>
            <a:r>
              <a:rPr lang="ko-KR" altLang="en-US" b="1" dirty="0"/>
              <a:t> 만들 때는 ( )(괄호) 안에 값 한 개를 넣고 ,(콤마)</a:t>
            </a:r>
            <a:r>
              <a:rPr lang="ko-KR" altLang="en-US" b="1" dirty="0" err="1"/>
              <a:t>를</a:t>
            </a:r>
            <a:r>
              <a:rPr lang="ko-KR" altLang="en-US" b="1" dirty="0"/>
              <a:t> 붙인다.</a:t>
            </a:r>
            <a:endParaRPr lang="en-US" altLang="ko-KR" b="1" dirty="0"/>
          </a:p>
          <a:p>
            <a:r>
              <a:rPr lang="ko-KR" altLang="en-US" dirty="0"/>
              <a:t>또는, </a:t>
            </a:r>
            <a:r>
              <a:rPr lang="ko-KR" altLang="en-US" b="1" dirty="0"/>
              <a:t>괄호로 묶지 않고 값 한 개에 ,</a:t>
            </a:r>
            <a:r>
              <a:rPr lang="ko-KR" altLang="en-US" dirty="0" err="1"/>
              <a:t>를</a:t>
            </a:r>
            <a:r>
              <a:rPr lang="ko-KR" altLang="en-US" dirty="0"/>
              <a:t> 붙여도 됩니다.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1D76F51-CE3D-45BD-90D9-05B3B901F7D9}"/>
              </a:ext>
            </a:extLst>
          </p:cNvPr>
          <p:cNvSpPr/>
          <p:nvPr/>
        </p:nvSpPr>
        <p:spPr>
          <a:xfrm>
            <a:off x="5582301" y="2529989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F2A5F-ABCA-4B18-96C1-BB735E697450}"/>
              </a:ext>
            </a:extLst>
          </p:cNvPr>
          <p:cNvSpPr txBox="1"/>
          <p:nvPr/>
        </p:nvSpPr>
        <p:spPr>
          <a:xfrm>
            <a:off x="7632158" y="25668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그냥 값이 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8A20DC-58E9-4939-8FAA-6ED4B8A2C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58" y="4669457"/>
            <a:ext cx="2900384" cy="200979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C62C034-50B6-4199-A23E-7FE2D7D90A57}"/>
              </a:ext>
            </a:extLst>
          </p:cNvPr>
          <p:cNvSpPr/>
          <p:nvPr/>
        </p:nvSpPr>
        <p:spPr>
          <a:xfrm>
            <a:off x="5653844" y="5437728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BA892-5958-459F-B5E9-EC1F1580E672}"/>
              </a:ext>
            </a:extLst>
          </p:cNvPr>
          <p:cNvSpPr txBox="1"/>
          <p:nvPr/>
        </p:nvSpPr>
        <p:spPr>
          <a:xfrm>
            <a:off x="7703701" y="548968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튜플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734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8243E-416F-4875-A78D-49EB04C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0758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</a:t>
            </a:r>
            <a:r>
              <a:rPr lang="en-US" altLang="ko-KR" dirty="0"/>
              <a:t>,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A86356-8E0A-4869-9AB4-48112DA0A27B}"/>
              </a:ext>
            </a:extLst>
          </p:cNvPr>
          <p:cNvSpPr/>
          <p:nvPr/>
        </p:nvSpPr>
        <p:spPr>
          <a:xfrm>
            <a:off x="914928" y="1401320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list와</a:t>
            </a:r>
            <a:r>
              <a:rPr lang="ko-KR" altLang="en-US" b="1" dirty="0"/>
              <a:t> </a:t>
            </a:r>
            <a:r>
              <a:rPr lang="ko-KR" altLang="en-US" b="1" dirty="0" err="1"/>
              <a:t>tuple</a:t>
            </a:r>
            <a:r>
              <a:rPr lang="ko-KR" altLang="en-US" b="1" dirty="0"/>
              <a:t> 안에 문자열을 넣으면?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EB929-0572-4F9C-BA20-E0B47D76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4" y="1879231"/>
            <a:ext cx="8202002" cy="42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9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BEB5-CB4C-4AC5-91F6-9A3CE4E9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62733" cy="1325563"/>
          </a:xfrm>
        </p:spPr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9C6801-3890-46CF-87BC-DB73F57C8D72}"/>
              </a:ext>
            </a:extLst>
          </p:cNvPr>
          <p:cNvSpPr/>
          <p:nvPr/>
        </p:nvSpPr>
        <p:spPr>
          <a:xfrm>
            <a:off x="2783777" y="1567145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리스트와 </a:t>
            </a:r>
            <a:r>
              <a:rPr lang="ko-KR" altLang="en-US" b="1" dirty="0" err="1"/>
              <a:t>튜플로</a:t>
            </a:r>
            <a:r>
              <a:rPr lang="ko-KR" altLang="en-US" b="1" dirty="0"/>
              <a:t> 변수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F88C9A-A989-47CA-A920-CD7F0BEF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77" y="1979450"/>
            <a:ext cx="3117883" cy="21313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345E6F-A5C7-4FA8-A293-5F999090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871" y="1979450"/>
            <a:ext cx="2683532" cy="21183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C758C5-5D8F-4135-8218-746A9C80ED62}"/>
              </a:ext>
            </a:extLst>
          </p:cNvPr>
          <p:cNvSpPr/>
          <p:nvPr/>
        </p:nvSpPr>
        <p:spPr>
          <a:xfrm>
            <a:off x="2741136" y="4300869"/>
            <a:ext cx="340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input</a:t>
            </a:r>
            <a:r>
              <a:rPr lang="ko-KR" altLang="en-US" b="1" dirty="0"/>
              <a:t>().</a:t>
            </a:r>
            <a:r>
              <a:rPr lang="ko-KR" altLang="en-US" b="1" dirty="0" err="1"/>
              <a:t>split</a:t>
            </a:r>
            <a:r>
              <a:rPr lang="ko-KR" altLang="en-US" b="1" dirty="0"/>
              <a:t>()은 리스트를 반환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C40550-B81A-430C-93E7-438FB620E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365" y="4713784"/>
            <a:ext cx="2871808" cy="15049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D698B0-420D-4C40-A441-9DB1A41FB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871" y="4713785"/>
            <a:ext cx="2797239" cy="15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7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15F8C-422F-49E2-AE1A-3A1CCBD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</a:t>
            </a:r>
            <a:r>
              <a:rPr lang="en-US" altLang="ko-KR"/>
              <a:t>, </a:t>
            </a:r>
            <a:r>
              <a:rPr lang="ko-KR" altLang="en-US"/>
              <a:t>튜플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A245A3-EFC2-4831-839B-F13A3FF16684}"/>
              </a:ext>
            </a:extLst>
          </p:cNvPr>
          <p:cNvSpPr/>
          <p:nvPr/>
        </p:nvSpPr>
        <p:spPr>
          <a:xfrm>
            <a:off x="885578" y="1367522"/>
            <a:ext cx="10468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리스트 패킹(</a:t>
            </a:r>
            <a:r>
              <a:rPr lang="ko-KR" altLang="en-US" b="1" dirty="0" err="1">
                <a:solidFill>
                  <a:srgbClr val="FFC000"/>
                </a:solidFill>
              </a:rPr>
              <a:t>list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>
                <a:solidFill>
                  <a:srgbClr val="FFC000"/>
                </a:solidFill>
              </a:rPr>
              <a:t>packing</a:t>
            </a:r>
            <a:r>
              <a:rPr lang="ko-KR" altLang="en-US" b="1" dirty="0">
                <a:solidFill>
                  <a:srgbClr val="FFC000"/>
                </a:solidFill>
              </a:rPr>
              <a:t>)</a:t>
            </a:r>
            <a:r>
              <a:rPr lang="ko-KR" altLang="en-US" dirty="0"/>
              <a:t>과</a:t>
            </a:r>
            <a:r>
              <a:rPr lang="ko-KR" altLang="en-US" b="1" dirty="0"/>
              <a:t> </a:t>
            </a:r>
            <a:r>
              <a:rPr lang="ko-KR" altLang="en-US" b="1" dirty="0" err="1">
                <a:solidFill>
                  <a:srgbClr val="92D050"/>
                </a:solidFill>
              </a:rPr>
              <a:t>튜플</a:t>
            </a:r>
            <a:r>
              <a:rPr lang="ko-KR" altLang="en-US" b="1" dirty="0">
                <a:solidFill>
                  <a:srgbClr val="92D050"/>
                </a:solidFill>
              </a:rPr>
              <a:t> 패킹(</a:t>
            </a:r>
            <a:r>
              <a:rPr lang="ko-KR" altLang="en-US" b="1" dirty="0" err="1">
                <a:solidFill>
                  <a:srgbClr val="92D050"/>
                </a:solidFill>
              </a:rPr>
              <a:t>tuple</a:t>
            </a:r>
            <a:r>
              <a:rPr lang="ko-KR" altLang="en-US" b="1" dirty="0">
                <a:solidFill>
                  <a:srgbClr val="92D050"/>
                </a:solidFill>
              </a:rPr>
              <a:t> </a:t>
            </a:r>
            <a:r>
              <a:rPr lang="ko-KR" altLang="en-US" b="1" dirty="0" err="1">
                <a:solidFill>
                  <a:srgbClr val="92D050"/>
                </a:solidFill>
              </a:rPr>
              <a:t>packing</a:t>
            </a:r>
            <a:r>
              <a:rPr lang="ko-KR" altLang="en-US" b="1" dirty="0">
                <a:solidFill>
                  <a:srgbClr val="92D050"/>
                </a:solidFill>
              </a:rPr>
              <a:t>)</a:t>
            </a:r>
            <a:r>
              <a:rPr lang="ko-KR" altLang="en-US" dirty="0"/>
              <a:t>은</a:t>
            </a:r>
            <a:r>
              <a:rPr lang="ko-KR" altLang="en-US" b="1" dirty="0"/>
              <a:t> 변수에 리스트 또는 </a:t>
            </a:r>
            <a:r>
              <a:rPr lang="ko-KR" altLang="en-US" b="1" dirty="0" err="1"/>
              <a:t>튜플을</a:t>
            </a:r>
            <a:r>
              <a:rPr lang="ko-KR" altLang="en-US" b="1" dirty="0"/>
              <a:t> 할당하는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2908B-2B7E-479E-AB1A-79FE0405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98" y="1878415"/>
            <a:ext cx="5379428" cy="43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8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jang.io/pluginfile.php/13491/mod_page/content/4/011001.png">
            <a:extLst>
              <a:ext uri="{FF2B5EF4-FFF2-40B4-BE49-F238E27FC236}">
                <a16:creationId xmlns:a16="http://schemas.microsoft.com/office/drawing/2014/main" id="{0DB65192-E608-46B4-9AD5-B2998536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49" y="1283748"/>
            <a:ext cx="6740106" cy="505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615F8C-422F-49E2-AE1A-3A1CCBD8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7506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944CE7-63A9-47A3-894C-311CEF1355C3}"/>
              </a:ext>
            </a:extLst>
          </p:cNvPr>
          <p:cNvSpPr/>
          <p:nvPr/>
        </p:nvSpPr>
        <p:spPr>
          <a:xfrm>
            <a:off x="904530" y="132135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값이 연속적으로 이어진 자료형</a:t>
            </a:r>
          </a:p>
        </p:txBody>
      </p:sp>
    </p:spTree>
    <p:extLst>
      <p:ext uri="{BB962C8B-B14F-4D97-AF65-F5344CB8AC3E}">
        <p14:creationId xmlns:p14="http://schemas.microsoft.com/office/powerpoint/2010/main" val="245556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jang.io/pluginfile.php/13491/mod_page/content/4/011002.png">
            <a:extLst>
              <a:ext uri="{FF2B5EF4-FFF2-40B4-BE49-F238E27FC236}">
                <a16:creationId xmlns:a16="http://schemas.microsoft.com/office/drawing/2014/main" id="{41228AD7-6AD0-4D10-85DA-704CC3F2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087" y="1498211"/>
            <a:ext cx="6561826" cy="492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27504A-5645-48E7-B342-04EAE12B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55466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8B36C-8B0A-4B14-95A1-2274E5337E15}"/>
              </a:ext>
            </a:extLst>
          </p:cNvPr>
          <p:cNvSpPr txBox="1"/>
          <p:nvPr/>
        </p:nvSpPr>
        <p:spPr>
          <a:xfrm>
            <a:off x="7187279" y="4638330"/>
            <a:ext cx="302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bytes</a:t>
            </a:r>
            <a:r>
              <a:rPr lang="ko-KR" altLang="en-US" dirty="0"/>
              <a:t>랑 </a:t>
            </a:r>
            <a:r>
              <a:rPr lang="en-US" altLang="ko-KR" dirty="0" err="1"/>
              <a:t>bytearray</a:t>
            </a:r>
            <a:r>
              <a:rPr lang="ko-KR" altLang="en-US" dirty="0"/>
              <a:t>는 나중에</a:t>
            </a:r>
          </a:p>
        </p:txBody>
      </p:sp>
    </p:spTree>
    <p:extLst>
      <p:ext uri="{BB962C8B-B14F-4D97-AF65-F5344CB8AC3E}">
        <p14:creationId xmlns:p14="http://schemas.microsoft.com/office/powerpoint/2010/main" val="246399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jang.io/pluginfile.php/13491/mod_page/content/4/011003.png">
            <a:extLst>
              <a:ext uri="{FF2B5EF4-FFF2-40B4-BE49-F238E27FC236}">
                <a16:creationId xmlns:a16="http://schemas.microsoft.com/office/drawing/2014/main" id="{66DCAAE4-3553-4672-A4C0-AF6FA9EB3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t="23699" r="19260" b="39499"/>
          <a:stretch/>
        </p:blipFill>
        <p:spPr bwMode="auto">
          <a:xfrm>
            <a:off x="2785841" y="2373267"/>
            <a:ext cx="5723230" cy="248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B679A7-762F-41EF-9241-63BE5E12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03350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C5513-C082-4E0F-BA11-61E99AACEE5E}"/>
              </a:ext>
            </a:extLst>
          </p:cNvPr>
          <p:cNvSpPr/>
          <p:nvPr/>
        </p:nvSpPr>
        <p:spPr>
          <a:xfrm>
            <a:off x="838200" y="1437018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시퀀스 자료형으로 만든 객체를 시퀀스 객체라고 하고, 시퀀스 객체에 들어있는 각 값을 요소(</a:t>
            </a:r>
            <a:r>
              <a:rPr lang="ko-KR" altLang="en-US" dirty="0" err="1"/>
              <a:t>element</a:t>
            </a:r>
            <a:r>
              <a:rPr lang="ko-KR" altLang="en-US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부른다.</a:t>
            </a:r>
          </a:p>
        </p:txBody>
      </p:sp>
    </p:spTree>
    <p:extLst>
      <p:ext uri="{BB962C8B-B14F-4D97-AF65-F5344CB8AC3E}">
        <p14:creationId xmlns:p14="http://schemas.microsoft.com/office/powerpoint/2010/main" val="313089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310DD-6508-40B0-9BB8-1C93292D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4362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0D173-512D-4452-8106-F7EDD98492F8}"/>
              </a:ext>
            </a:extLst>
          </p:cNvPr>
          <p:cNvSpPr/>
          <p:nvPr/>
        </p:nvSpPr>
        <p:spPr>
          <a:xfrm>
            <a:off x="925431" y="1458174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특정 값이 있는지 확인하기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D17059-0BE3-4072-B3BB-C60DA8F4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59" y="2186268"/>
            <a:ext cx="3762403" cy="14144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C23733-D1E7-4DAF-8B58-33563709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59" y="4016012"/>
            <a:ext cx="3710015" cy="14525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526D57-71BF-4D48-B4F0-0F301F113E34}"/>
              </a:ext>
            </a:extLst>
          </p:cNvPr>
          <p:cNvSpPr/>
          <p:nvPr/>
        </p:nvSpPr>
        <p:spPr>
          <a:xfrm>
            <a:off x="5060332" y="2493572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in</a:t>
            </a:r>
            <a:r>
              <a:rPr lang="ko-KR" altLang="en-US" b="1" dirty="0"/>
              <a:t> 연산자를 사용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089F4C7-0BB1-441C-A99B-57136D8EDA7D}"/>
              </a:ext>
            </a:extLst>
          </p:cNvPr>
          <p:cNvSpPr/>
          <p:nvPr/>
        </p:nvSpPr>
        <p:spPr>
          <a:xfrm rot="5400000">
            <a:off x="4436451" y="2296677"/>
            <a:ext cx="484632" cy="763123"/>
          </a:xfrm>
          <a:prstGeom prst="downArrow">
            <a:avLst>
              <a:gd name="adj1" fmla="val 50000"/>
              <a:gd name="adj2" fmla="val 314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8B1A81-6BC3-459E-AE31-7D763562E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075" y="4016012"/>
            <a:ext cx="3800503" cy="1404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285895-3674-41FB-814A-7D9EC179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221" y="2010941"/>
            <a:ext cx="3781453" cy="14716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EA197F-5CD0-4674-8CA2-546337DCDDF9}"/>
              </a:ext>
            </a:extLst>
          </p:cNvPr>
          <p:cNvSpPr/>
          <p:nvPr/>
        </p:nvSpPr>
        <p:spPr>
          <a:xfrm>
            <a:off x="4772528" y="3045434"/>
            <a:ext cx="214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not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in</a:t>
            </a:r>
            <a:r>
              <a:rPr lang="ko-KR" altLang="en-US" sz="1600" b="1" dirty="0"/>
              <a:t> 연산자를 사용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7468312-7099-4D3C-B672-CFA5D8979818}"/>
              </a:ext>
            </a:extLst>
          </p:cNvPr>
          <p:cNvSpPr/>
          <p:nvPr/>
        </p:nvSpPr>
        <p:spPr>
          <a:xfrm rot="16200000">
            <a:off x="6899504" y="3055545"/>
            <a:ext cx="484632" cy="318334"/>
          </a:xfrm>
          <a:prstGeom prst="downArrow">
            <a:avLst>
              <a:gd name="adj1" fmla="val 50000"/>
              <a:gd name="adj2" fmla="val 314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8C6B7A-A122-4ACF-B59E-95CD25272A62}"/>
              </a:ext>
            </a:extLst>
          </p:cNvPr>
          <p:cNvSpPr/>
          <p:nvPr/>
        </p:nvSpPr>
        <p:spPr>
          <a:xfrm>
            <a:off x="1864841" y="5954408"/>
            <a:ext cx="8313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시퀀스 객체에 </a:t>
            </a:r>
            <a:r>
              <a:rPr lang="ko-KR" altLang="en-US" b="1" dirty="0" err="1"/>
              <a:t>in</a:t>
            </a:r>
            <a:r>
              <a:rPr lang="ko-KR" altLang="en-US" b="1" dirty="0"/>
              <a:t> 연산자를 사용했을 때 특정 값이 있으면 </a:t>
            </a:r>
            <a:r>
              <a:rPr lang="ko-KR" altLang="en-US" b="1" dirty="0" err="1"/>
              <a:t>True</a:t>
            </a:r>
            <a:r>
              <a:rPr lang="ko-KR" altLang="en-US" b="1" dirty="0"/>
              <a:t>, 없으면 </a:t>
            </a:r>
            <a:r>
              <a:rPr lang="ko-KR" altLang="en-US" b="1" dirty="0" err="1"/>
              <a:t>False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24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20CC-1CE6-4444-B2E5-76FDE015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CC63F-91AF-4E23-9631-E142270C6FE4}"/>
              </a:ext>
            </a:extLst>
          </p:cNvPr>
          <p:cNvSpPr txBox="1"/>
          <p:nvPr/>
        </p:nvSpPr>
        <p:spPr>
          <a:xfrm>
            <a:off x="1200025" y="2484595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변수 </a:t>
            </a:r>
            <a:r>
              <a:rPr lang="en-US" altLang="ko-KR" b="1" dirty="0"/>
              <a:t>1</a:t>
            </a:r>
            <a:r>
              <a:rPr lang="ko-KR" altLang="en-US" b="1" dirty="0"/>
              <a:t>개에 </a:t>
            </a:r>
            <a:r>
              <a:rPr lang="en-US" altLang="ko-KR" b="1" dirty="0"/>
              <a:t>1</a:t>
            </a:r>
            <a:r>
              <a:rPr lang="ko-KR" altLang="en-US" b="1" dirty="0"/>
              <a:t>개의 값의 넣었다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7F2BA-C3D0-4C9D-AD4A-7B4B6971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22" y="2961083"/>
            <a:ext cx="1885231" cy="935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A43F7-0068-42BA-A84C-1250559408B9}"/>
              </a:ext>
            </a:extLst>
          </p:cNvPr>
          <p:cNvSpPr txBox="1"/>
          <p:nvPr/>
        </p:nvSpPr>
        <p:spPr>
          <a:xfrm>
            <a:off x="6501523" y="1406062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만약 </a:t>
            </a:r>
            <a:r>
              <a:rPr lang="en-US" altLang="ko-KR" b="1" dirty="0"/>
              <a:t>10</a:t>
            </a:r>
            <a:r>
              <a:rPr lang="ko-KR" altLang="en-US" b="1" dirty="0"/>
              <a:t>에서 </a:t>
            </a:r>
            <a:r>
              <a:rPr lang="en-US" altLang="ko-KR" b="1" dirty="0"/>
              <a:t>1000</a:t>
            </a:r>
            <a:r>
              <a:rPr lang="ko-KR" altLang="en-US" b="1" dirty="0"/>
              <a:t>까지 변수에 넣는다면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DE208C-6B85-44FF-BF13-B24394B8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97" y="1845950"/>
            <a:ext cx="1757367" cy="181957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1E23D8-E08C-4C9D-816C-3628518B51D2}"/>
              </a:ext>
            </a:extLst>
          </p:cNvPr>
          <p:cNvGrpSpPr/>
          <p:nvPr/>
        </p:nvGrpSpPr>
        <p:grpSpPr>
          <a:xfrm>
            <a:off x="7445655" y="4338155"/>
            <a:ext cx="2632709" cy="973934"/>
            <a:chOff x="7493033" y="5347451"/>
            <a:chExt cx="2632709" cy="97393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B5A317-E538-4354-8E3C-5CD2F3EE4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5655" y="5347451"/>
              <a:ext cx="1770087" cy="97393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95AA155-2206-42B9-BD00-9B93EFECB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3033" y="5347451"/>
              <a:ext cx="710708" cy="97393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DA41205-7B43-45A3-B5ED-87D513410F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063"/>
            <a:stretch/>
          </p:blipFill>
          <p:spPr>
            <a:xfrm>
              <a:off x="8146399" y="5347451"/>
              <a:ext cx="317509" cy="97393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B1580FD-1DBD-4B3E-B3F6-2780C17728F3}"/>
              </a:ext>
            </a:extLst>
          </p:cNvPr>
          <p:cNvSpPr txBox="1"/>
          <p:nvPr/>
        </p:nvSpPr>
        <p:spPr>
          <a:xfrm>
            <a:off x="8538447" y="3823425"/>
            <a:ext cx="461665" cy="3568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b="1" dirty="0"/>
              <a:t>….</a:t>
            </a:r>
            <a:endParaRPr lang="ko-KR" altLang="en-US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AE2BB7B-41E3-437A-B5DE-4DAE4C8CC0A9}"/>
              </a:ext>
            </a:extLst>
          </p:cNvPr>
          <p:cNvSpPr/>
          <p:nvPr/>
        </p:nvSpPr>
        <p:spPr>
          <a:xfrm>
            <a:off x="5244771" y="3186684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A3A10-931D-465C-80B5-BF0BE3FB852C}"/>
              </a:ext>
            </a:extLst>
          </p:cNvPr>
          <p:cNvSpPr txBox="1"/>
          <p:nvPr/>
        </p:nvSpPr>
        <p:spPr>
          <a:xfrm>
            <a:off x="3307416" y="5936492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너무 많은 글과 자리를 이용해서 더러워 질 것이다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17EA1-687A-416B-BFF4-8D41DFEA3D43}"/>
              </a:ext>
            </a:extLst>
          </p:cNvPr>
          <p:cNvSpPr txBox="1"/>
          <p:nvPr/>
        </p:nvSpPr>
        <p:spPr>
          <a:xfrm>
            <a:off x="4714304" y="6333480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즉 비효율 적이다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074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B888-D51A-41CF-AD7B-38491C70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19352A-7962-473A-A73E-734ECB024E7B}"/>
              </a:ext>
            </a:extLst>
          </p:cNvPr>
          <p:cNvSpPr/>
          <p:nvPr/>
        </p:nvSpPr>
        <p:spPr>
          <a:xfrm>
            <a:off x="838200" y="1391844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 연결하기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6F706-F72D-401F-AF7A-51D2DDF3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91" y="2784186"/>
            <a:ext cx="3927281" cy="2607458"/>
          </a:xfrm>
          <a:prstGeom prst="rect">
            <a:avLst/>
          </a:prstGeom>
        </p:spPr>
      </p:pic>
      <p:pic>
        <p:nvPicPr>
          <p:cNvPr id="4098" name="Picture 2" descr="https://dojang.io/pluginfile.php/13491/mod_page/content/4/011004.png">
            <a:extLst>
              <a:ext uri="{FF2B5EF4-FFF2-40B4-BE49-F238E27FC236}">
                <a16:creationId xmlns:a16="http://schemas.microsoft.com/office/drawing/2014/main" id="{77163B91-45FE-45ED-8514-E5AEE990E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t="22798" r="12418" b="24559"/>
          <a:stretch/>
        </p:blipFill>
        <p:spPr bwMode="auto">
          <a:xfrm>
            <a:off x="6156850" y="2747938"/>
            <a:ext cx="5240033" cy="258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F52796D-76B7-4594-9C90-DB980886938E}"/>
              </a:ext>
            </a:extLst>
          </p:cNvPr>
          <p:cNvSpPr/>
          <p:nvPr/>
        </p:nvSpPr>
        <p:spPr>
          <a:xfrm>
            <a:off x="5178442" y="3798661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3A9987-7F3F-4914-8C85-881DF45CA602}"/>
              </a:ext>
            </a:extLst>
          </p:cNvPr>
          <p:cNvSpPr/>
          <p:nvPr/>
        </p:nvSpPr>
        <p:spPr>
          <a:xfrm>
            <a:off x="6590313" y="3060635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2CB5C6-2F6F-4637-AE56-2D959D677FAF}"/>
              </a:ext>
            </a:extLst>
          </p:cNvPr>
          <p:cNvSpPr/>
          <p:nvPr/>
        </p:nvSpPr>
        <p:spPr>
          <a:xfrm>
            <a:off x="7023776" y="3060635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040D43-C0C2-42B4-A5A4-CE633D056666}"/>
              </a:ext>
            </a:extLst>
          </p:cNvPr>
          <p:cNvSpPr/>
          <p:nvPr/>
        </p:nvSpPr>
        <p:spPr>
          <a:xfrm>
            <a:off x="7417015" y="3060635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D1FC4-A86B-48D8-A2FD-E838AC05AA48}"/>
              </a:ext>
            </a:extLst>
          </p:cNvPr>
          <p:cNvSpPr/>
          <p:nvPr/>
        </p:nvSpPr>
        <p:spPr>
          <a:xfrm>
            <a:off x="7848157" y="3060634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9FF209-E8B0-40D5-A614-DC3FB4498F8F}"/>
              </a:ext>
            </a:extLst>
          </p:cNvPr>
          <p:cNvSpPr/>
          <p:nvPr/>
        </p:nvSpPr>
        <p:spPr>
          <a:xfrm>
            <a:off x="8243862" y="3060634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16A12A-EF04-481B-A989-D2D9E0E268E7}"/>
              </a:ext>
            </a:extLst>
          </p:cNvPr>
          <p:cNvSpPr/>
          <p:nvPr/>
        </p:nvSpPr>
        <p:spPr>
          <a:xfrm>
            <a:off x="9515774" y="3060634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87CA52-39A4-4235-B57F-1F663EC607D6}"/>
              </a:ext>
            </a:extLst>
          </p:cNvPr>
          <p:cNvSpPr/>
          <p:nvPr/>
        </p:nvSpPr>
        <p:spPr>
          <a:xfrm>
            <a:off x="9918489" y="3060634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A0ADB7-0DBE-4B65-8BF9-EDDD3A96C5EE}"/>
              </a:ext>
            </a:extLst>
          </p:cNvPr>
          <p:cNvSpPr/>
          <p:nvPr/>
        </p:nvSpPr>
        <p:spPr>
          <a:xfrm>
            <a:off x="10363844" y="3060634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DF2B49-C14F-484D-9D2B-D3CD07B2EE4F}"/>
              </a:ext>
            </a:extLst>
          </p:cNvPr>
          <p:cNvSpPr/>
          <p:nvPr/>
        </p:nvSpPr>
        <p:spPr>
          <a:xfrm>
            <a:off x="10787686" y="3060634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AE3F73-AF91-498D-9FEE-EEEB110C7004}"/>
              </a:ext>
            </a:extLst>
          </p:cNvPr>
          <p:cNvSpPr/>
          <p:nvPr/>
        </p:nvSpPr>
        <p:spPr>
          <a:xfrm>
            <a:off x="11185607" y="3060634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9A1BE-2CFE-4F7A-9730-03BDB336DAB4}"/>
              </a:ext>
            </a:extLst>
          </p:cNvPr>
          <p:cNvSpPr/>
          <p:nvPr/>
        </p:nvSpPr>
        <p:spPr>
          <a:xfrm>
            <a:off x="7134767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2EA908-C1B1-4AE0-B9B2-F6C15B11C2BB}"/>
              </a:ext>
            </a:extLst>
          </p:cNvPr>
          <p:cNvSpPr/>
          <p:nvPr/>
        </p:nvSpPr>
        <p:spPr>
          <a:xfrm>
            <a:off x="7537782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4F74C7-E150-4DDB-8DD7-3EFF7C16CDE0}"/>
              </a:ext>
            </a:extLst>
          </p:cNvPr>
          <p:cNvSpPr/>
          <p:nvPr/>
        </p:nvSpPr>
        <p:spPr>
          <a:xfrm>
            <a:off x="7952545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CF4113-3BB0-4585-91EC-760765E43AB8}"/>
              </a:ext>
            </a:extLst>
          </p:cNvPr>
          <p:cNvSpPr/>
          <p:nvPr/>
        </p:nvSpPr>
        <p:spPr>
          <a:xfrm>
            <a:off x="8367308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552A21-B2E6-4121-ABE7-A229BC590843}"/>
              </a:ext>
            </a:extLst>
          </p:cNvPr>
          <p:cNvSpPr/>
          <p:nvPr/>
        </p:nvSpPr>
        <p:spPr>
          <a:xfrm>
            <a:off x="8776866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DC95B5-B7B6-40F6-9722-C20741C09B4E}"/>
              </a:ext>
            </a:extLst>
          </p:cNvPr>
          <p:cNvSpPr/>
          <p:nvPr/>
        </p:nvSpPr>
        <p:spPr>
          <a:xfrm>
            <a:off x="9186424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0ADED9-83F9-439D-92DA-B0C4E47E9377}"/>
              </a:ext>
            </a:extLst>
          </p:cNvPr>
          <p:cNvSpPr/>
          <p:nvPr/>
        </p:nvSpPr>
        <p:spPr>
          <a:xfrm>
            <a:off x="9595982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5F4B9A-CD9B-44FD-A811-F031213DEC86}"/>
              </a:ext>
            </a:extLst>
          </p:cNvPr>
          <p:cNvSpPr/>
          <p:nvPr/>
        </p:nvSpPr>
        <p:spPr>
          <a:xfrm>
            <a:off x="10027459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965B2A-8B84-4976-8447-4195E55394F2}"/>
              </a:ext>
            </a:extLst>
          </p:cNvPr>
          <p:cNvSpPr/>
          <p:nvPr/>
        </p:nvSpPr>
        <p:spPr>
          <a:xfrm>
            <a:off x="10415807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60F67F-41FA-4A84-8B2E-5018E46FE905}"/>
              </a:ext>
            </a:extLst>
          </p:cNvPr>
          <p:cNvSpPr/>
          <p:nvPr/>
        </p:nvSpPr>
        <p:spPr>
          <a:xfrm>
            <a:off x="10836624" y="4813629"/>
            <a:ext cx="336385" cy="3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17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616B4-3C35-4752-BED8-B69701B5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9A6B7F-0C7A-4B6C-911C-4A5A1D4B3E35}"/>
              </a:ext>
            </a:extLst>
          </p:cNvPr>
          <p:cNvSpPr/>
          <p:nvPr/>
        </p:nvSpPr>
        <p:spPr>
          <a:xfrm>
            <a:off x="416534" y="1442859"/>
            <a:ext cx="7656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시퀀스 자료형 중에서 </a:t>
            </a:r>
            <a:r>
              <a:rPr lang="ko-KR" altLang="en-US" b="1" dirty="0" err="1">
                <a:solidFill>
                  <a:srgbClr val="92D050"/>
                </a:solidFill>
              </a:rPr>
              <a:t>range</a:t>
            </a:r>
            <a:r>
              <a:rPr lang="ko-KR" altLang="en-US" b="1" dirty="0" err="1"/>
              <a:t>는</a:t>
            </a:r>
            <a:r>
              <a:rPr lang="ko-KR" altLang="en-US" b="1" dirty="0"/>
              <a:t> + 연산자로 객체를 </a:t>
            </a:r>
            <a:r>
              <a:rPr lang="ko-KR" altLang="en-US" b="1" dirty="0">
                <a:solidFill>
                  <a:srgbClr val="FF0000"/>
                </a:solidFill>
              </a:rPr>
              <a:t>연결할 수 없다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D3E7BE-0298-48CE-96E8-10492AE5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78" y="1826068"/>
            <a:ext cx="4781585" cy="21574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838DF8-4418-4F57-9962-4C4C62FE02D1}"/>
              </a:ext>
            </a:extLst>
          </p:cNvPr>
          <p:cNvSpPr/>
          <p:nvPr/>
        </p:nvSpPr>
        <p:spPr>
          <a:xfrm>
            <a:off x="416534" y="4169312"/>
            <a:ext cx="568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range를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92D050"/>
                </a:solidFill>
              </a:rPr>
              <a:t>리스트 또는 </a:t>
            </a:r>
            <a:r>
              <a:rPr lang="ko-KR" altLang="en-US" b="1" dirty="0" err="1">
                <a:solidFill>
                  <a:srgbClr val="92D050"/>
                </a:solidFill>
              </a:rPr>
              <a:t>튜플</a:t>
            </a:r>
            <a:r>
              <a:rPr lang="ko-KR" altLang="en-US" b="1" dirty="0" err="1"/>
              <a:t>로</a:t>
            </a:r>
            <a:r>
              <a:rPr lang="ko-KR" altLang="en-US" b="1" dirty="0"/>
              <a:t> 만들어서 </a:t>
            </a:r>
            <a:r>
              <a:rPr lang="ko-KR" altLang="en-US" b="1" dirty="0">
                <a:solidFill>
                  <a:srgbClr val="00B0F0"/>
                </a:solidFill>
              </a:rPr>
              <a:t>연결하면 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3B3574-C675-4B5E-B3FC-FFD8FCEB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8" y="4538644"/>
            <a:ext cx="3600518" cy="19550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405A0F-B151-4B66-A355-6EC2F9A434D3}"/>
              </a:ext>
            </a:extLst>
          </p:cNvPr>
          <p:cNvSpPr/>
          <p:nvPr/>
        </p:nvSpPr>
        <p:spPr>
          <a:xfrm>
            <a:off x="6423969" y="4169312"/>
            <a:ext cx="5586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문자열</a:t>
            </a:r>
            <a:r>
              <a:rPr lang="ko-KR" altLang="en-US" b="1" dirty="0"/>
              <a:t>은 + 연산자로 여러 문자열을 </a:t>
            </a:r>
            <a:r>
              <a:rPr lang="ko-KR" altLang="en-US" b="1" dirty="0">
                <a:solidFill>
                  <a:srgbClr val="00B0F0"/>
                </a:solidFill>
              </a:rPr>
              <a:t>연결할 수 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764CF-8A20-4BDA-BE91-934140851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721" y="4617415"/>
            <a:ext cx="3451673" cy="192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F7677-BEE0-421D-B309-A3C5501D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3F0945-F430-4531-9263-D4386E9C9261}"/>
              </a:ext>
            </a:extLst>
          </p:cNvPr>
          <p:cNvSpPr/>
          <p:nvPr/>
        </p:nvSpPr>
        <p:spPr>
          <a:xfrm>
            <a:off x="838200" y="1321356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문자열에 숫자 연결하기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AAC68-9001-4CDE-945C-E97B42D7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7" y="2841980"/>
            <a:ext cx="4048155" cy="20669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251C9D-60C3-4DBD-8442-67606A10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29" y="3193731"/>
            <a:ext cx="2852758" cy="146686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44B2124-3A7F-4A0D-B569-60856B7918E7}"/>
              </a:ext>
            </a:extLst>
          </p:cNvPr>
          <p:cNvSpPr/>
          <p:nvPr/>
        </p:nvSpPr>
        <p:spPr>
          <a:xfrm>
            <a:off x="5450446" y="3684845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3B721-A5B7-4F8F-A825-6CD00794B644}"/>
              </a:ext>
            </a:extLst>
          </p:cNvPr>
          <p:cNvSpPr txBox="1"/>
          <p:nvPr/>
        </p:nvSpPr>
        <p:spPr>
          <a:xfrm>
            <a:off x="3856588" y="5154752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숫자를 문자열로 변환 후</a:t>
            </a:r>
            <a:r>
              <a:rPr lang="en-US" altLang="ko-KR" b="1" dirty="0"/>
              <a:t>, </a:t>
            </a:r>
            <a:r>
              <a:rPr lang="ko-KR" altLang="en-US" b="1" dirty="0"/>
              <a:t>붙여줘야 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613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0585D-3BAF-4B3F-8807-ECE9068A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9642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BEA12D-466D-4C36-A641-E09DDF6715D2}"/>
              </a:ext>
            </a:extLst>
          </p:cNvPr>
          <p:cNvSpPr/>
          <p:nvPr/>
        </p:nvSpPr>
        <p:spPr>
          <a:xfrm>
            <a:off x="838200" y="1350461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 객체 반복하기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FA1F7E-7827-4DA5-A24B-2C5565F6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63" y="1918520"/>
            <a:ext cx="3724707" cy="16660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478E211-69F1-4DC3-9F36-0926092EF31E}"/>
              </a:ext>
            </a:extLst>
          </p:cNvPr>
          <p:cNvSpPr/>
          <p:nvPr/>
        </p:nvSpPr>
        <p:spPr>
          <a:xfrm>
            <a:off x="796147" y="3584557"/>
            <a:ext cx="4793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b="1" dirty="0"/>
              <a:t>리스트</a:t>
            </a:r>
            <a:r>
              <a:rPr lang="ko-KR" altLang="en-US" dirty="0"/>
              <a:t>를 3번 반복해서 새 리스트를 만든다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62E6AA-BDEA-44EF-ADF8-009719085E33}"/>
              </a:ext>
            </a:extLst>
          </p:cNvPr>
          <p:cNvSpPr/>
          <p:nvPr/>
        </p:nvSpPr>
        <p:spPr>
          <a:xfrm>
            <a:off x="889934" y="6200925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range</a:t>
            </a:r>
            <a:r>
              <a:rPr lang="ko-KR" altLang="en-US" dirty="0" err="1"/>
              <a:t>는</a:t>
            </a:r>
            <a:r>
              <a:rPr lang="ko-KR" altLang="en-US" dirty="0"/>
              <a:t> * 연산자를 사용하여 </a:t>
            </a:r>
            <a:r>
              <a:rPr lang="ko-KR" altLang="en-US" dirty="0">
                <a:solidFill>
                  <a:srgbClr val="FF0000"/>
                </a:solidFill>
              </a:rPr>
              <a:t>반복할 수 없다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F1BAF5-5E98-48D7-B9DB-1437DA7D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63" y="4105410"/>
            <a:ext cx="4624421" cy="20955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C2DAB-AC6B-4217-9526-83B3EC2D52D6}"/>
              </a:ext>
            </a:extLst>
          </p:cNvPr>
          <p:cNvSpPr/>
          <p:nvPr/>
        </p:nvSpPr>
        <p:spPr>
          <a:xfrm>
            <a:off x="6481782" y="6200925"/>
            <a:ext cx="5710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range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b="1" dirty="0"/>
              <a:t>리스트 또는 </a:t>
            </a:r>
            <a:r>
              <a:rPr lang="ko-KR" altLang="en-US" b="1" dirty="0" err="1"/>
              <a:t>튜플</a:t>
            </a:r>
            <a:r>
              <a:rPr lang="ko-KR" altLang="en-US" dirty="0" err="1"/>
              <a:t>로</a:t>
            </a:r>
            <a:r>
              <a:rPr lang="ko-KR" altLang="en-US" dirty="0"/>
              <a:t> 만들어서 반복하면 된다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15DCD7-B933-40DF-9A2C-947422E29E09}"/>
              </a:ext>
            </a:extLst>
          </p:cNvPr>
          <p:cNvSpPr/>
          <p:nvPr/>
        </p:nvSpPr>
        <p:spPr>
          <a:xfrm>
            <a:off x="5888308" y="5017355"/>
            <a:ext cx="285849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E8B776-C19C-45B0-B512-1A13E624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782" y="4105410"/>
            <a:ext cx="3624450" cy="20235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A66E58-FCC1-4BCC-962B-CDB0B52B6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782" y="1845407"/>
            <a:ext cx="3050577" cy="17417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06C00-F7DD-4F9D-9900-FC218757FA83}"/>
              </a:ext>
            </a:extLst>
          </p:cNvPr>
          <p:cNvSpPr/>
          <p:nvPr/>
        </p:nvSpPr>
        <p:spPr>
          <a:xfrm>
            <a:off x="6442437" y="3584557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b="1" dirty="0"/>
              <a:t>문자</a:t>
            </a:r>
            <a:r>
              <a:rPr lang="ko-KR" altLang="en-US" dirty="0"/>
              <a:t>를 3번 반복한다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868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리스트와 </a:t>
            </a:r>
            <a:r>
              <a:rPr lang="ko-KR" altLang="en-US" dirty="0" err="1"/>
              <a:t>튜플의</a:t>
            </a:r>
            <a:r>
              <a:rPr lang="ko-KR" altLang="en-US" dirty="0"/>
              <a:t> 등 시퀀스 자료형의 요소 개수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DFBA30-118F-4F4A-9F19-21860080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50" y="2064802"/>
            <a:ext cx="3767165" cy="1581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83A98-7715-4D3A-9EB8-0392B2E7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64" y="4341531"/>
            <a:ext cx="2881334" cy="163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4133ED-0210-493C-9B76-222D1DD5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010" y="2056302"/>
            <a:ext cx="2838471" cy="1581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6D08F8-0981-4060-AFB3-B3045F2B2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910" y="4346293"/>
            <a:ext cx="2876571" cy="1624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3A2CC-F81B-43CC-AEF9-B08F1F8DBE81}"/>
              </a:ext>
            </a:extLst>
          </p:cNvPr>
          <p:cNvSpPr txBox="1"/>
          <p:nvPr/>
        </p:nvSpPr>
        <p:spPr>
          <a:xfrm>
            <a:off x="2865850" y="3655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45664-0283-4DF0-B3B1-8217C9425099}"/>
              </a:ext>
            </a:extLst>
          </p:cNvPr>
          <p:cNvSpPr txBox="1"/>
          <p:nvPr/>
        </p:nvSpPr>
        <p:spPr>
          <a:xfrm>
            <a:off x="7856723" y="36551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range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53D97-3B7A-495B-A31D-1E822BC966B2}"/>
              </a:ext>
            </a:extLst>
          </p:cNvPr>
          <p:cNvSpPr txBox="1"/>
          <p:nvPr/>
        </p:nvSpPr>
        <p:spPr>
          <a:xfrm>
            <a:off x="2981265" y="6024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튜플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82729-C332-43AE-A72E-9462D4C75016}"/>
              </a:ext>
            </a:extLst>
          </p:cNvPr>
          <p:cNvSpPr txBox="1"/>
          <p:nvPr/>
        </p:nvSpPr>
        <p:spPr>
          <a:xfrm>
            <a:off x="7921029" y="6024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90024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요소에 접근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인덱스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4B737E-E898-4DB9-9C05-48ED2A38334D}"/>
              </a:ext>
            </a:extLst>
          </p:cNvPr>
          <p:cNvSpPr/>
          <p:nvPr/>
        </p:nvSpPr>
        <p:spPr>
          <a:xfrm>
            <a:off x="2328402" y="417016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시퀀스객체[인덱스]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98713-77E8-40B4-A7D5-8DB8BBF8842B}"/>
              </a:ext>
            </a:extLst>
          </p:cNvPr>
          <p:cNvSpPr txBox="1"/>
          <p:nvPr/>
        </p:nvSpPr>
        <p:spPr>
          <a:xfrm>
            <a:off x="2404299" y="2828835"/>
            <a:ext cx="1737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a[0]</a:t>
            </a:r>
            <a:endParaRPr lang="ko-KR" altLang="en-US" sz="7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09C8F27-00BD-48C1-B0C7-0B3B8BE18F76}"/>
              </a:ext>
            </a:extLst>
          </p:cNvPr>
          <p:cNvSpPr/>
          <p:nvPr/>
        </p:nvSpPr>
        <p:spPr>
          <a:xfrm>
            <a:off x="5090771" y="340184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3EE274-C99F-46CC-92C2-0A9CA389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40" y="2313841"/>
            <a:ext cx="4357554" cy="24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4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요소에 접근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인덱스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4B737E-E898-4DB9-9C05-48ED2A38334D}"/>
              </a:ext>
            </a:extLst>
          </p:cNvPr>
          <p:cNvSpPr/>
          <p:nvPr/>
        </p:nvSpPr>
        <p:spPr>
          <a:xfrm>
            <a:off x="2328402" y="417016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시퀀스객체[인덱스]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98713-77E8-40B4-A7D5-8DB8BBF8842B}"/>
              </a:ext>
            </a:extLst>
          </p:cNvPr>
          <p:cNvSpPr txBox="1"/>
          <p:nvPr/>
        </p:nvSpPr>
        <p:spPr>
          <a:xfrm>
            <a:off x="2404299" y="2828835"/>
            <a:ext cx="1737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a[0]</a:t>
            </a:r>
            <a:endParaRPr lang="ko-KR" altLang="en-US" sz="7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09C8F27-00BD-48C1-B0C7-0B3B8BE18F76}"/>
              </a:ext>
            </a:extLst>
          </p:cNvPr>
          <p:cNvSpPr/>
          <p:nvPr/>
        </p:nvSpPr>
        <p:spPr>
          <a:xfrm>
            <a:off x="5090771" y="340184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C3920-6AC3-4311-8F95-EE4135F4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35" y="2383080"/>
            <a:ext cx="4315600" cy="2426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F605F-E392-4A5E-B412-63382C7AD935}"/>
              </a:ext>
            </a:extLst>
          </p:cNvPr>
          <p:cNvSpPr txBox="1"/>
          <p:nvPr/>
        </p:nvSpPr>
        <p:spPr>
          <a:xfrm>
            <a:off x="8056888" y="48846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튜플</a:t>
            </a:r>
            <a:r>
              <a:rPr lang="ko-KR" altLang="en-US" b="1" dirty="0"/>
              <a:t> 또한 같다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607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요소에 접근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인덱스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4B737E-E898-4DB9-9C05-48ED2A38334D}"/>
              </a:ext>
            </a:extLst>
          </p:cNvPr>
          <p:cNvSpPr/>
          <p:nvPr/>
        </p:nvSpPr>
        <p:spPr>
          <a:xfrm>
            <a:off x="2328402" y="417016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시퀀스객체[인덱스]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98713-77E8-40B4-A7D5-8DB8BBF8842B}"/>
              </a:ext>
            </a:extLst>
          </p:cNvPr>
          <p:cNvSpPr txBox="1"/>
          <p:nvPr/>
        </p:nvSpPr>
        <p:spPr>
          <a:xfrm>
            <a:off x="2404299" y="2828835"/>
            <a:ext cx="1737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a[0]</a:t>
            </a:r>
            <a:endParaRPr lang="ko-KR" altLang="en-US" sz="7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09C8F27-00BD-48C1-B0C7-0B3B8BE18F76}"/>
              </a:ext>
            </a:extLst>
          </p:cNvPr>
          <p:cNvSpPr/>
          <p:nvPr/>
        </p:nvSpPr>
        <p:spPr>
          <a:xfrm>
            <a:off x="5090771" y="340184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F605F-E392-4A5E-B412-63382C7AD935}"/>
              </a:ext>
            </a:extLst>
          </p:cNvPr>
          <p:cNvSpPr txBox="1"/>
          <p:nvPr/>
        </p:nvSpPr>
        <p:spPr>
          <a:xfrm>
            <a:off x="8056888" y="4884697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문자열 또한 같다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1C271D-9A53-400A-899D-4E85880E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07" y="2105687"/>
            <a:ext cx="4594054" cy="25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1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요소에 접근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인덱스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4B737E-E898-4DB9-9C05-48ED2A38334D}"/>
              </a:ext>
            </a:extLst>
          </p:cNvPr>
          <p:cNvSpPr/>
          <p:nvPr/>
        </p:nvSpPr>
        <p:spPr>
          <a:xfrm>
            <a:off x="1991852" y="417016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시퀀스객체[인덱스]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98713-77E8-40B4-A7D5-8DB8BBF8842B}"/>
              </a:ext>
            </a:extLst>
          </p:cNvPr>
          <p:cNvSpPr txBox="1"/>
          <p:nvPr/>
        </p:nvSpPr>
        <p:spPr>
          <a:xfrm>
            <a:off x="2067749" y="2828835"/>
            <a:ext cx="1737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a[0]</a:t>
            </a:r>
            <a:endParaRPr lang="ko-KR" altLang="en-US" sz="7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09C8F27-00BD-48C1-B0C7-0B3B8BE18F76}"/>
              </a:ext>
            </a:extLst>
          </p:cNvPr>
          <p:cNvSpPr/>
          <p:nvPr/>
        </p:nvSpPr>
        <p:spPr>
          <a:xfrm>
            <a:off x="4754221" y="340184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5FD520-CD52-40EE-B349-8D1E51F06272}"/>
              </a:ext>
            </a:extLst>
          </p:cNvPr>
          <p:cNvSpPr/>
          <p:nvPr/>
        </p:nvSpPr>
        <p:spPr>
          <a:xfrm>
            <a:off x="888906" y="5597624"/>
            <a:ext cx="1060734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dirty="0"/>
              <a:t>시퀀스 객체에서 [ ](대괄호)</a:t>
            </a:r>
            <a:r>
              <a:rPr lang="ko-KR" altLang="en-US" dirty="0" err="1"/>
              <a:t>를</a:t>
            </a:r>
            <a:r>
              <a:rPr lang="ko-KR" altLang="en-US" dirty="0"/>
              <a:t> 사용하면 실제로는 __</a:t>
            </a:r>
            <a:r>
              <a:rPr lang="ko-KR" altLang="en-US" dirty="0" err="1"/>
              <a:t>getitem</a:t>
            </a:r>
            <a:r>
              <a:rPr lang="ko-KR" altLang="en-US" dirty="0"/>
              <a:t>__ 메서드를 호출하여 요소를 가져온다.</a:t>
            </a:r>
            <a:endParaRPr lang="en-US" altLang="ko-KR" dirty="0"/>
          </a:p>
          <a:p>
            <a:pPr algn="ctr"/>
            <a:r>
              <a:rPr lang="ko-KR" altLang="en-US" dirty="0"/>
              <a:t>따라서 다음과 같이 __</a:t>
            </a:r>
            <a:r>
              <a:rPr lang="ko-KR" altLang="en-US" dirty="0" err="1"/>
              <a:t>getitem</a:t>
            </a:r>
            <a:r>
              <a:rPr lang="ko-KR" altLang="en-US" dirty="0"/>
              <a:t>__ 메서드를 직접 호출하여 요소를 가져올 수도 있습니다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58D54-2BAF-4448-897F-609AF0BC8597}"/>
              </a:ext>
            </a:extLst>
          </p:cNvPr>
          <p:cNvSpPr txBox="1"/>
          <p:nvPr/>
        </p:nvSpPr>
        <p:spPr>
          <a:xfrm>
            <a:off x="6141013" y="3070464"/>
            <a:ext cx="5090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a.__</a:t>
            </a:r>
            <a:r>
              <a:rPr lang="en-US" altLang="ko-KR" sz="5400" dirty="0" err="1"/>
              <a:t>getitem</a:t>
            </a:r>
            <a:r>
              <a:rPr lang="en-US" altLang="ko-KR" sz="5400" dirty="0"/>
              <a:t>__(0)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26784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요소에 접근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인덱스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4B737E-E898-4DB9-9C05-48ED2A38334D}"/>
              </a:ext>
            </a:extLst>
          </p:cNvPr>
          <p:cNvSpPr/>
          <p:nvPr/>
        </p:nvSpPr>
        <p:spPr>
          <a:xfrm>
            <a:off x="2328402" y="417016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시퀀스객체[인덱스]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98713-77E8-40B4-A7D5-8DB8BBF8842B}"/>
              </a:ext>
            </a:extLst>
          </p:cNvPr>
          <p:cNvSpPr txBox="1"/>
          <p:nvPr/>
        </p:nvSpPr>
        <p:spPr>
          <a:xfrm>
            <a:off x="2369278" y="2828835"/>
            <a:ext cx="2116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a[-1]</a:t>
            </a:r>
            <a:endParaRPr lang="ko-KR" altLang="en-US" sz="7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09C8F27-00BD-48C1-B0C7-0B3B8BE18F76}"/>
              </a:ext>
            </a:extLst>
          </p:cNvPr>
          <p:cNvSpPr/>
          <p:nvPr/>
        </p:nvSpPr>
        <p:spPr>
          <a:xfrm>
            <a:off x="5090771" y="340184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865D4-77E8-4E61-9FAE-20C0F2FA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87" y="2421553"/>
            <a:ext cx="4363255" cy="2406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C14D6-D895-41B3-9450-FCF84B20873B}"/>
              </a:ext>
            </a:extLst>
          </p:cNvPr>
          <p:cNvSpPr txBox="1"/>
          <p:nvPr/>
        </p:nvSpPr>
        <p:spPr>
          <a:xfrm>
            <a:off x="4139956" y="5228292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-1 </a:t>
            </a:r>
            <a:r>
              <a:rPr lang="ko-KR" altLang="en-US" b="1" dirty="0"/>
              <a:t>같은 경우는 뒤에서 부터 시작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094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20CC-1CE6-4444-B2E5-76FDE015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6681" cy="1325563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4AED1A-29F4-4EA9-B54E-F2A2F66E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550188"/>
            <a:ext cx="7429500" cy="41790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95D8D6-28A5-4D57-AAD7-9DF35807ABC4}"/>
              </a:ext>
            </a:extLst>
          </p:cNvPr>
          <p:cNvSpPr txBox="1"/>
          <p:nvPr/>
        </p:nvSpPr>
        <p:spPr>
          <a:xfrm>
            <a:off x="4560964" y="5855494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리스트 </a:t>
            </a:r>
            <a:r>
              <a:rPr lang="en-US" altLang="ko-KR" sz="2400" b="1" dirty="0"/>
              <a:t>= [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]</a:t>
            </a:r>
            <a:endParaRPr lang="ko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4F5B82-C967-45C9-ACD9-25E17BD9F2EE}"/>
              </a:ext>
            </a:extLst>
          </p:cNvPr>
          <p:cNvSpPr/>
          <p:nvPr/>
        </p:nvSpPr>
        <p:spPr>
          <a:xfrm>
            <a:off x="4764881" y="2150269"/>
            <a:ext cx="2628900" cy="41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6FD205-5662-4DAA-8D53-0E9D97174E03}"/>
              </a:ext>
            </a:extLst>
          </p:cNvPr>
          <p:cNvCxnSpPr>
            <a:stCxn id="17" idx="0"/>
          </p:cNvCxnSpPr>
          <p:nvPr/>
        </p:nvCxnSpPr>
        <p:spPr>
          <a:xfrm flipV="1">
            <a:off x="6079331" y="1050131"/>
            <a:ext cx="1314450" cy="1100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FC0025-1D86-4278-8D65-6DB735302104}"/>
              </a:ext>
            </a:extLst>
          </p:cNvPr>
          <p:cNvSpPr txBox="1"/>
          <p:nvPr/>
        </p:nvSpPr>
        <p:spPr>
          <a:xfrm>
            <a:off x="7343755" y="667053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요소</a:t>
            </a:r>
            <a:r>
              <a:rPr lang="en-US" altLang="ko-KR" sz="2400" b="1" dirty="0"/>
              <a:t>, Element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5360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요소에 접근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인덱스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19B5A0-4758-4F7D-BE8B-659D613D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16" y="2646919"/>
            <a:ext cx="6714368" cy="23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3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요소에 접근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인덱스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7B33EC-290C-4490-A3F1-068BDBA0D8E5}"/>
              </a:ext>
            </a:extLst>
          </p:cNvPr>
          <p:cNvSpPr/>
          <p:nvPr/>
        </p:nvSpPr>
        <p:spPr>
          <a:xfrm>
            <a:off x="3999912" y="5413788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range</a:t>
            </a:r>
            <a:r>
              <a:rPr lang="ko-KR" altLang="en-US" b="1" dirty="0"/>
              <a:t>도 음수 인덱스로 접근할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84D5C-7F1C-49EC-A0DE-6C841DCE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31" y="2314109"/>
            <a:ext cx="5582137" cy="30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59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마지막 요소에 접근 </a:t>
            </a:r>
            <a:r>
              <a:rPr lang="ko-KR" altLang="en-US" dirty="0">
                <a:sym typeface="Wingdings" panose="05000000000000000000" pitchFamily="2" charset="2"/>
              </a:rPr>
              <a:t>방법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C3EC5-4C16-44B9-AC85-FBBA556D4036}"/>
              </a:ext>
            </a:extLst>
          </p:cNvPr>
          <p:cNvSpPr txBox="1"/>
          <p:nvPr/>
        </p:nvSpPr>
        <p:spPr>
          <a:xfrm>
            <a:off x="1705616" y="3167517"/>
            <a:ext cx="3733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a[</a:t>
            </a:r>
            <a:r>
              <a:rPr lang="en-US" altLang="ko-KR" sz="4400" b="1" dirty="0" err="1"/>
              <a:t>len</a:t>
            </a:r>
            <a:r>
              <a:rPr lang="en-US" altLang="ko-KR" sz="4400" b="1" dirty="0"/>
              <a:t>(a) – 1]</a:t>
            </a:r>
            <a:endParaRPr lang="ko-KR" alt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29356-5E7E-41CE-A07F-5704F986E9FC}"/>
              </a:ext>
            </a:extLst>
          </p:cNvPr>
          <p:cNvSpPr txBox="1"/>
          <p:nvPr/>
        </p:nvSpPr>
        <p:spPr>
          <a:xfrm>
            <a:off x="6533458" y="3167517"/>
            <a:ext cx="3733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a[-1]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53960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요소에 값을 할당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2C423-4790-4565-9CB5-7A109118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25" y="2141178"/>
            <a:ext cx="5630545" cy="3058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F279C-6249-4C8E-926C-27C03971C163}"/>
              </a:ext>
            </a:extLst>
          </p:cNvPr>
          <p:cNvSpPr txBox="1"/>
          <p:nvPr/>
        </p:nvSpPr>
        <p:spPr>
          <a:xfrm>
            <a:off x="4306084" y="5282673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요소에 접근해서 값을 넣어 준다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8252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888906" y="1321356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시퀀스 객체에 들어있는 요소에 값을 할당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F279C-6249-4C8E-926C-27C03971C163}"/>
              </a:ext>
            </a:extLst>
          </p:cNvPr>
          <p:cNvSpPr txBox="1"/>
          <p:nvPr/>
        </p:nvSpPr>
        <p:spPr>
          <a:xfrm>
            <a:off x="4149736" y="5311100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튜플</a:t>
            </a:r>
            <a:r>
              <a:rPr lang="ko-KR" altLang="en-US" b="1" dirty="0" err="1"/>
              <a:t>은</a:t>
            </a:r>
            <a:r>
              <a:rPr lang="ko-KR" altLang="en-US" b="1" dirty="0"/>
              <a:t> 변경 불가능 이라고 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2CA02B-154A-4DBC-AAB1-6BDF7C9E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15" y="2200719"/>
            <a:ext cx="6152170" cy="3025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90F595-3DC6-4B94-9AC0-EF0C1C3CDFB5}"/>
              </a:ext>
            </a:extLst>
          </p:cNvPr>
          <p:cNvSpPr/>
          <p:nvPr/>
        </p:nvSpPr>
        <p:spPr>
          <a:xfrm>
            <a:off x="2550528" y="5710288"/>
            <a:ext cx="7090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마찬가지로 </a:t>
            </a:r>
            <a:r>
              <a:rPr lang="ko-KR" altLang="en-US" b="1" dirty="0" err="1">
                <a:solidFill>
                  <a:srgbClr val="FF0000"/>
                </a:solidFill>
              </a:rPr>
              <a:t>range</a:t>
            </a:r>
            <a:r>
              <a:rPr lang="ko-KR" altLang="en-US" b="1" dirty="0" err="1"/>
              <a:t>와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문자열</a:t>
            </a:r>
            <a:r>
              <a:rPr lang="ko-KR" altLang="en-US" b="1" dirty="0"/>
              <a:t>도 안에 저장된 </a:t>
            </a:r>
            <a:r>
              <a:rPr lang="ko-KR" altLang="en-US" b="1" dirty="0">
                <a:solidFill>
                  <a:srgbClr val="FF0000"/>
                </a:solidFill>
              </a:rPr>
              <a:t>요소를 변경할 수 없다</a:t>
            </a:r>
          </a:p>
        </p:txBody>
      </p:sp>
    </p:spTree>
    <p:extLst>
      <p:ext uri="{BB962C8B-B14F-4D97-AF65-F5344CB8AC3E}">
        <p14:creationId xmlns:p14="http://schemas.microsoft.com/office/powerpoint/2010/main" val="111359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시퀀스 자료형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F279C-6249-4C8E-926C-27C03971C163}"/>
              </a:ext>
            </a:extLst>
          </p:cNvPr>
          <p:cNvSpPr txBox="1"/>
          <p:nvPr/>
        </p:nvSpPr>
        <p:spPr>
          <a:xfrm>
            <a:off x="792647" y="4396699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리스트 말고는 요소에 </a:t>
            </a:r>
            <a:r>
              <a:rPr lang="en-US" altLang="ko-KR" b="1" dirty="0"/>
              <a:t>del </a:t>
            </a:r>
            <a:r>
              <a:rPr lang="ko-KR" altLang="en-US" b="1" dirty="0"/>
              <a:t>이 안된다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CC974-2905-4730-92C0-0A13CDBAC08C}"/>
              </a:ext>
            </a:extLst>
          </p:cNvPr>
          <p:cNvSpPr/>
          <p:nvPr/>
        </p:nvSpPr>
        <p:spPr>
          <a:xfrm>
            <a:off x="838200" y="1321356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del로</a:t>
            </a:r>
            <a:r>
              <a:rPr lang="ko-KR" altLang="en-US" dirty="0"/>
              <a:t> 요소 삭제하기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F24222-4DA5-4EB5-A12A-5CD7B40E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55" y="2646919"/>
            <a:ext cx="2857521" cy="16192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8C5F6A-C016-4E43-BA92-051128F1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26" y="237204"/>
            <a:ext cx="4095780" cy="2090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C2A0F5-FA16-4777-872C-B9B582810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33" y="2366930"/>
            <a:ext cx="3900516" cy="21336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A74AC4-620D-4FDD-A1D3-036159933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226" y="4539519"/>
            <a:ext cx="4152930" cy="2095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19A48F-0DC6-43CD-86A9-AC84BEE71615}"/>
              </a:ext>
            </a:extLst>
          </p:cNvPr>
          <p:cNvSpPr txBox="1"/>
          <p:nvPr/>
        </p:nvSpPr>
        <p:spPr>
          <a:xfrm>
            <a:off x="10735909" y="1027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튜플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4423B-C390-4A3D-B17C-C64D36F7CD52}"/>
              </a:ext>
            </a:extLst>
          </p:cNvPr>
          <p:cNvSpPr txBox="1"/>
          <p:nvPr/>
        </p:nvSpPr>
        <p:spPr>
          <a:xfrm>
            <a:off x="10735909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문자열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ECD8F-0EA1-4783-8096-EA65240957B2}"/>
              </a:ext>
            </a:extLst>
          </p:cNvPr>
          <p:cNvSpPr txBox="1"/>
          <p:nvPr/>
        </p:nvSpPr>
        <p:spPr>
          <a:xfrm>
            <a:off x="10735909" y="54026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0418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3200921" y="4263545"/>
            <a:ext cx="5562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시퀀스객체</a:t>
            </a:r>
            <a:r>
              <a:rPr lang="en-US" altLang="ko-KR" sz="2800" b="1" dirty="0"/>
              <a:t>[</a:t>
            </a:r>
            <a:r>
              <a:rPr lang="ko-KR" altLang="en-US" sz="2800" b="1" dirty="0" err="1"/>
              <a:t>시작인덱스</a:t>
            </a:r>
            <a:r>
              <a:rPr lang="en-US" altLang="ko-KR" sz="2800" b="1" dirty="0"/>
              <a:t>:</a:t>
            </a:r>
            <a:r>
              <a:rPr lang="ko-KR" altLang="en-US" sz="2800" b="1" dirty="0" err="1"/>
              <a:t>끝인덱스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D390E-D217-49DB-83BB-A6D5AB171F10}"/>
              </a:ext>
            </a:extLst>
          </p:cNvPr>
          <p:cNvSpPr txBox="1"/>
          <p:nvPr/>
        </p:nvSpPr>
        <p:spPr>
          <a:xfrm>
            <a:off x="3813948" y="2187003"/>
            <a:ext cx="41360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/>
              <a:t>a[0:3]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453032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ADC79-97EF-43E1-B104-78C0D568FBB4}"/>
              </a:ext>
            </a:extLst>
          </p:cNvPr>
          <p:cNvSpPr/>
          <p:nvPr/>
        </p:nvSpPr>
        <p:spPr>
          <a:xfrm>
            <a:off x="3269932" y="5013869"/>
            <a:ext cx="5562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시퀀스객체</a:t>
            </a:r>
            <a:r>
              <a:rPr lang="en-US" altLang="ko-KR" sz="2800" b="1" dirty="0"/>
              <a:t>[</a:t>
            </a:r>
            <a:r>
              <a:rPr lang="ko-KR" altLang="en-US" sz="2800" b="1" dirty="0" err="1"/>
              <a:t>시작인덱스</a:t>
            </a:r>
            <a:r>
              <a:rPr lang="en-US" altLang="ko-KR" sz="2800" b="1" dirty="0"/>
              <a:t>:</a:t>
            </a:r>
            <a:r>
              <a:rPr lang="ko-KR" altLang="en-US" sz="2800" b="1" dirty="0" err="1"/>
              <a:t>끝인덱스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FC927B-C7A5-4F31-9233-4BFAD47D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46" y="1690688"/>
            <a:ext cx="7572908" cy="32006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238C0B-7CCA-4262-A304-031CD091654D}"/>
              </a:ext>
            </a:extLst>
          </p:cNvPr>
          <p:cNvSpPr/>
          <p:nvPr/>
        </p:nvSpPr>
        <p:spPr>
          <a:xfrm>
            <a:off x="6411108" y="5459589"/>
            <a:ext cx="1460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미만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8342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571EB-3A4B-4A2B-A92B-4758A6062527}"/>
              </a:ext>
            </a:extLst>
          </p:cNvPr>
          <p:cNvSpPr txBox="1"/>
          <p:nvPr/>
        </p:nvSpPr>
        <p:spPr>
          <a:xfrm>
            <a:off x="5270293" y="56048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음수로도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EF8917-ECEE-412B-A446-2D209534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9" y="1945865"/>
            <a:ext cx="7953282" cy="34865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D32D286-1814-4DEF-839D-9B7DE2BED6E2}"/>
              </a:ext>
            </a:extLst>
          </p:cNvPr>
          <p:cNvSpPr/>
          <p:nvPr/>
        </p:nvSpPr>
        <p:spPr>
          <a:xfrm>
            <a:off x="9390367" y="2316796"/>
            <a:ext cx="450093" cy="596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9BC9A-479D-4DF7-B762-6EF56AD6DF67}"/>
              </a:ext>
            </a:extLst>
          </p:cNvPr>
          <p:cNvCxnSpPr/>
          <p:nvPr/>
        </p:nvCxnSpPr>
        <p:spPr>
          <a:xfrm flipV="1">
            <a:off x="5159490" y="2852170"/>
            <a:ext cx="4126645" cy="142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3CA04-4648-492A-80DD-EEE928D761EF}"/>
              </a:ext>
            </a:extLst>
          </p:cNvPr>
          <p:cNvSpPr txBox="1"/>
          <p:nvPr/>
        </p:nvSpPr>
        <p:spPr>
          <a:xfrm>
            <a:off x="6874582" y="3202551"/>
            <a:ext cx="33618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/>
              <a:t>위치가 </a:t>
            </a:r>
            <a:r>
              <a:rPr lang="en-US" altLang="ko-KR" b="1" dirty="0"/>
              <a:t>-1 </a:t>
            </a:r>
            <a:r>
              <a:rPr lang="ko-KR" altLang="en-US" b="1" dirty="0"/>
              <a:t>미만 이므로 </a:t>
            </a:r>
            <a:r>
              <a:rPr lang="en-US" altLang="ko-KR" b="1" dirty="0"/>
              <a:t>80</a:t>
            </a:r>
            <a:r>
              <a:rPr lang="ko-KR" altLang="en-US" b="1" dirty="0"/>
              <a:t>까지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0594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415534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 </a:t>
            </a:r>
            <a:r>
              <a:rPr lang="ko-KR" altLang="en-US" b="1" dirty="0" err="1"/>
              <a:t>증가폭</a:t>
            </a:r>
            <a:r>
              <a:rPr lang="ko-KR" altLang="en-US" b="1" dirty="0"/>
              <a:t>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0E7A88-C9D5-4FA5-B563-9AB8287D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74" y="2168228"/>
            <a:ext cx="6880945" cy="2904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6C259-8D3C-4D85-9344-2CF63159AF9F}"/>
              </a:ext>
            </a:extLst>
          </p:cNvPr>
          <p:cNvSpPr txBox="1"/>
          <p:nvPr/>
        </p:nvSpPr>
        <p:spPr>
          <a:xfrm>
            <a:off x="3835913" y="5109815"/>
            <a:ext cx="4775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a[</a:t>
            </a:r>
            <a:r>
              <a:rPr lang="ko-KR" altLang="en-US" sz="2800" b="1" dirty="0" err="1"/>
              <a:t>시작인덱스</a:t>
            </a:r>
            <a:r>
              <a:rPr lang="en-US" altLang="ko-KR" sz="2800" b="1" dirty="0"/>
              <a:t>:</a:t>
            </a:r>
            <a:r>
              <a:rPr lang="ko-KR" altLang="en-US" sz="2800" b="1" dirty="0" err="1"/>
              <a:t>끝인덱스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간격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1738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20CC-1CE6-4444-B2E5-76FDE015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6681" cy="1325563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F2C2E-C237-4AB2-83F1-8A051C37EF3D}"/>
              </a:ext>
            </a:extLst>
          </p:cNvPr>
          <p:cNvSpPr txBox="1"/>
          <p:nvPr/>
        </p:nvSpPr>
        <p:spPr>
          <a:xfrm>
            <a:off x="838200" y="143589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여러가지 자료형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49D24-34C5-4654-9397-818F3971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82" y="1919526"/>
            <a:ext cx="8982075" cy="42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0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415534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 생략하기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6C259-8D3C-4D85-9344-2CF63159AF9F}"/>
              </a:ext>
            </a:extLst>
          </p:cNvPr>
          <p:cNvSpPr txBox="1"/>
          <p:nvPr/>
        </p:nvSpPr>
        <p:spPr>
          <a:xfrm>
            <a:off x="7372692" y="4644092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a[5:</a:t>
            </a:r>
            <a:r>
              <a:rPr lang="ko-KR" altLang="en-US" sz="2800" b="1" dirty="0"/>
              <a:t>생략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끝까지</a:t>
            </a:r>
            <a:r>
              <a:rPr lang="en-US" altLang="ko-KR" sz="2800" b="1" dirty="0"/>
              <a:t>)]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A19F2-BEEA-487A-A092-8CA5B339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74" y="2300025"/>
            <a:ext cx="5246216" cy="2257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55FB1F-3D17-4732-B7E3-073551B45923}"/>
              </a:ext>
            </a:extLst>
          </p:cNvPr>
          <p:cNvSpPr txBox="1"/>
          <p:nvPr/>
        </p:nvSpPr>
        <p:spPr>
          <a:xfrm>
            <a:off x="2646979" y="5478335"/>
            <a:ext cx="6898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생략하면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처음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끝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까지 라는 의미다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94D9A-31E2-4AA5-BF95-4FB2D84CF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51" y="2300025"/>
            <a:ext cx="5185409" cy="2257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1D190-869B-4D04-8266-ADAAF124B966}"/>
              </a:ext>
            </a:extLst>
          </p:cNvPr>
          <p:cNvSpPr txBox="1"/>
          <p:nvPr/>
        </p:nvSpPr>
        <p:spPr>
          <a:xfrm>
            <a:off x="2007919" y="4644092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a[</a:t>
            </a:r>
            <a:r>
              <a:rPr lang="ko-KR" altLang="en-US" sz="2800" b="1" dirty="0"/>
              <a:t>생략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처음까지</a:t>
            </a:r>
            <a:r>
              <a:rPr lang="en-US" altLang="ko-KR" sz="2800" b="1" dirty="0"/>
              <a:t>):7]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7380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415534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 생략하기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E8731D-A0BF-438C-BAB6-04FA285C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74" y="1881342"/>
            <a:ext cx="7259251" cy="3095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A7A06-0F73-4540-A054-B84317C2C05B}"/>
              </a:ext>
            </a:extLst>
          </p:cNvPr>
          <p:cNvSpPr txBox="1"/>
          <p:nvPr/>
        </p:nvSpPr>
        <p:spPr>
          <a:xfrm>
            <a:off x="4246774" y="5116850"/>
            <a:ext cx="3698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a[:]</a:t>
            </a:r>
          </a:p>
          <a:p>
            <a:pPr algn="ctr"/>
            <a:r>
              <a:rPr lang="ko-KR" altLang="en-US" sz="3600" b="1" dirty="0"/>
              <a:t>처음부터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끝까지</a:t>
            </a:r>
          </a:p>
        </p:txBody>
      </p:sp>
    </p:spTree>
    <p:extLst>
      <p:ext uri="{BB962C8B-B14F-4D97-AF65-F5344CB8AC3E}">
        <p14:creationId xmlns:p14="http://schemas.microsoft.com/office/powerpoint/2010/main" val="3593065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415534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 생략하면서 </a:t>
            </a:r>
            <a:r>
              <a:rPr lang="ko-KR" altLang="en-US" b="1" dirty="0" err="1"/>
              <a:t>증가폭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6CB6F-9161-4F6D-A8BC-395FDBC7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421" y="2575088"/>
            <a:ext cx="3771928" cy="16049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D68AE6-5052-4CC8-82A4-ECE45F45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92" y="2548894"/>
            <a:ext cx="3795740" cy="16573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418673-873B-4C94-9435-DDE135CB2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63" y="2548894"/>
            <a:ext cx="3757640" cy="1638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03982D-F98B-46EF-9533-CBD66CEB7D4D}"/>
              </a:ext>
            </a:extLst>
          </p:cNvPr>
          <p:cNvSpPr txBox="1"/>
          <p:nvPr/>
        </p:nvSpPr>
        <p:spPr>
          <a:xfrm>
            <a:off x="4090528" y="4351974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생략하면서 </a:t>
            </a:r>
            <a:r>
              <a:rPr lang="ko-KR" altLang="en-US" sz="2800" b="1" dirty="0" err="1"/>
              <a:t>증가폭</a:t>
            </a:r>
            <a:r>
              <a:rPr lang="ko-KR" altLang="en-US" sz="2800" b="1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083142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415534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 생략하기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E8731D-A0BF-438C-BAB6-04FA285C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74" y="1881342"/>
            <a:ext cx="7259251" cy="3095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A7A06-0F73-4540-A054-B84317C2C05B}"/>
              </a:ext>
            </a:extLst>
          </p:cNvPr>
          <p:cNvSpPr txBox="1"/>
          <p:nvPr/>
        </p:nvSpPr>
        <p:spPr>
          <a:xfrm>
            <a:off x="4246774" y="5116850"/>
            <a:ext cx="3698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a[:]</a:t>
            </a:r>
          </a:p>
          <a:p>
            <a:pPr algn="ctr"/>
            <a:r>
              <a:rPr lang="ko-KR" altLang="en-US" sz="3600" b="1" dirty="0"/>
              <a:t>처음부터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끝까지</a:t>
            </a:r>
          </a:p>
        </p:txBody>
      </p:sp>
    </p:spTree>
    <p:extLst>
      <p:ext uri="{BB962C8B-B14F-4D97-AF65-F5344CB8AC3E}">
        <p14:creationId xmlns:p14="http://schemas.microsoft.com/office/powerpoint/2010/main" val="3362624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415534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 생략하기 </a:t>
            </a:r>
            <a:r>
              <a:rPr lang="en-US" altLang="ko-KR" b="1" dirty="0"/>
              <a:t>(</a:t>
            </a:r>
            <a:r>
              <a:rPr lang="ko-KR" altLang="en-US" b="1" dirty="0"/>
              <a:t>반대로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A7A06-0F73-4540-A054-B84317C2C05B}"/>
              </a:ext>
            </a:extLst>
          </p:cNvPr>
          <p:cNvSpPr txBox="1"/>
          <p:nvPr/>
        </p:nvSpPr>
        <p:spPr>
          <a:xfrm>
            <a:off x="4173038" y="5116850"/>
            <a:ext cx="3845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a[7</a:t>
            </a:r>
            <a:r>
              <a:rPr lang="ko-KR" altLang="en-US" sz="3600" b="1" dirty="0"/>
              <a:t>부터</a:t>
            </a:r>
            <a:r>
              <a:rPr lang="en-US" altLang="ko-KR" sz="3600" b="1" dirty="0"/>
              <a:t>:1</a:t>
            </a:r>
            <a:r>
              <a:rPr lang="ko-KR" altLang="en-US" sz="3600" b="1" dirty="0"/>
              <a:t>까지</a:t>
            </a:r>
            <a:r>
              <a:rPr lang="en-US" altLang="ko-KR" sz="3600" b="1" dirty="0"/>
              <a:t>:-1]</a:t>
            </a:r>
          </a:p>
          <a:p>
            <a:pPr algn="ctr"/>
            <a:r>
              <a:rPr lang="ko-KR" altLang="en-US" sz="3600" b="1" dirty="0"/>
              <a:t>반대로 가져오기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F8E3D-CFF0-4D0B-BFEB-DE2A2980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79" y="2180355"/>
            <a:ext cx="6651711" cy="28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05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415534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 생략하기 </a:t>
            </a:r>
            <a:r>
              <a:rPr lang="en-US" altLang="ko-KR" b="1" dirty="0"/>
              <a:t>(</a:t>
            </a:r>
            <a:r>
              <a:rPr lang="ko-KR" altLang="en-US" b="1" dirty="0"/>
              <a:t>반대로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A7A06-0F73-4540-A054-B84317C2C05B}"/>
              </a:ext>
            </a:extLst>
          </p:cNvPr>
          <p:cNvSpPr txBox="1"/>
          <p:nvPr/>
        </p:nvSpPr>
        <p:spPr>
          <a:xfrm>
            <a:off x="3533441" y="4948793"/>
            <a:ext cx="5125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a[::-1]</a:t>
            </a:r>
          </a:p>
          <a:p>
            <a:pPr algn="ctr"/>
            <a:r>
              <a:rPr lang="ko-KR" altLang="en-US" sz="3600" b="1" dirty="0"/>
              <a:t>전체를 반대로 가져오기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7BFD8-7CD0-496E-A90C-E2377312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08" y="1909207"/>
            <a:ext cx="7068384" cy="30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23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415534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인덱스 생략하기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A7A06-0F73-4540-A054-B84317C2C05B}"/>
              </a:ext>
            </a:extLst>
          </p:cNvPr>
          <p:cNvSpPr txBox="1"/>
          <p:nvPr/>
        </p:nvSpPr>
        <p:spPr>
          <a:xfrm>
            <a:off x="4306890" y="5005647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전체를 가져오기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9B812-DC35-4058-BBC9-F38EBFAB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8" y="2558551"/>
            <a:ext cx="5150969" cy="1740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20E2E1-A283-4C87-8585-6A6C3992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2186"/>
            <a:ext cx="5372300" cy="23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9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415534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튜플</a:t>
            </a:r>
            <a:r>
              <a:rPr lang="en-US" altLang="ko-KR" b="1" dirty="0"/>
              <a:t>, range, </a:t>
            </a:r>
            <a:r>
              <a:rPr lang="ko-KR" altLang="en-US" b="1" dirty="0"/>
              <a:t>문자열에 슬라이스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1BDBB4-B71F-4715-AFC9-6340F4AF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71" y="2612225"/>
            <a:ext cx="2895621" cy="163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E5E2AB-F41F-48F9-A401-61B46F9A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83" y="2612225"/>
            <a:ext cx="2843233" cy="16335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442079-5991-476A-A165-FF54FAF09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707" y="2609844"/>
            <a:ext cx="2867046" cy="1638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1773C-D2DB-4358-B71D-3991EF94A48B}"/>
              </a:ext>
            </a:extLst>
          </p:cNvPr>
          <p:cNvSpPr txBox="1"/>
          <p:nvPr/>
        </p:nvSpPr>
        <p:spPr>
          <a:xfrm>
            <a:off x="2764315" y="4304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튜플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EA61C-2313-4F72-9769-6FB2DAB28770}"/>
              </a:ext>
            </a:extLst>
          </p:cNvPr>
          <p:cNvSpPr txBox="1"/>
          <p:nvPr/>
        </p:nvSpPr>
        <p:spPr>
          <a:xfrm>
            <a:off x="5704705" y="43046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range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05CBB-9A5B-4F0C-B4D9-DCE5BEE03434}"/>
              </a:ext>
            </a:extLst>
          </p:cNvPr>
          <p:cNvSpPr txBox="1"/>
          <p:nvPr/>
        </p:nvSpPr>
        <p:spPr>
          <a:xfrm>
            <a:off x="8651648" y="43046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문자열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E50163-C419-4BE1-A031-7B8BB2ED16AB}"/>
              </a:ext>
            </a:extLst>
          </p:cNvPr>
          <p:cNvCxnSpPr/>
          <p:nvPr/>
        </p:nvCxnSpPr>
        <p:spPr>
          <a:xfrm flipH="1">
            <a:off x="7774769" y="3022732"/>
            <a:ext cx="1023370" cy="9902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6F1C9B-5B1D-4190-8A33-D058533491D7}"/>
              </a:ext>
            </a:extLst>
          </p:cNvPr>
          <p:cNvCxnSpPr/>
          <p:nvPr/>
        </p:nvCxnSpPr>
        <p:spPr>
          <a:xfrm flipH="1">
            <a:off x="7855312" y="3017994"/>
            <a:ext cx="1094437" cy="10091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99F68-A6F4-4E15-8B3D-D05A50DF7384}"/>
              </a:ext>
            </a:extLst>
          </p:cNvPr>
          <p:cNvCxnSpPr/>
          <p:nvPr/>
        </p:nvCxnSpPr>
        <p:spPr>
          <a:xfrm flipH="1">
            <a:off x="7978495" y="3022732"/>
            <a:ext cx="1111734" cy="10328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F5997E-62F6-40F2-B86B-733F00E93F49}"/>
              </a:ext>
            </a:extLst>
          </p:cNvPr>
          <p:cNvSpPr txBox="1"/>
          <p:nvPr/>
        </p:nvSpPr>
        <p:spPr>
          <a:xfrm>
            <a:off x="7513842" y="4239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띄어쓰기</a:t>
            </a:r>
          </a:p>
        </p:txBody>
      </p:sp>
    </p:spTree>
    <p:extLst>
      <p:ext uri="{BB962C8B-B14F-4D97-AF65-F5344CB8AC3E}">
        <p14:creationId xmlns:p14="http://schemas.microsoft.com/office/powerpoint/2010/main" val="3737379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D8106-9740-4E66-86A6-D7DD1B38C2E7}"/>
              </a:ext>
            </a:extLst>
          </p:cNvPr>
          <p:cNvSpPr/>
          <p:nvPr/>
        </p:nvSpPr>
        <p:spPr>
          <a:xfrm>
            <a:off x="915901" y="1329905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slice </a:t>
            </a:r>
            <a:r>
              <a:rPr lang="ko-KR" altLang="en-US" b="1" dirty="0"/>
              <a:t>객체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2390F6-C5C1-4FE1-99DE-C49BA9F23E10}"/>
              </a:ext>
            </a:extLst>
          </p:cNvPr>
          <p:cNvSpPr/>
          <p:nvPr/>
        </p:nvSpPr>
        <p:spPr>
          <a:xfrm>
            <a:off x="276851" y="1883903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슬라이스객체</a:t>
            </a:r>
            <a:r>
              <a:rPr lang="ko-KR" altLang="en-US" b="1" dirty="0"/>
              <a:t> = </a:t>
            </a:r>
            <a:r>
              <a:rPr lang="ko-KR" altLang="en-US" b="1" dirty="0" err="1"/>
              <a:t>slice</a:t>
            </a:r>
            <a:r>
              <a:rPr lang="ko-KR" altLang="en-US" b="1" dirty="0"/>
              <a:t>(</a:t>
            </a:r>
            <a:r>
              <a:rPr lang="ko-KR" altLang="en-US" b="1" dirty="0" err="1"/>
              <a:t>끝인덱스</a:t>
            </a:r>
            <a:r>
              <a:rPr lang="ko-KR" altLang="en-US" b="1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53903C-3361-43BF-97F7-80445E509780}"/>
              </a:ext>
            </a:extLst>
          </p:cNvPr>
          <p:cNvSpPr/>
          <p:nvPr/>
        </p:nvSpPr>
        <p:spPr>
          <a:xfrm>
            <a:off x="276851" y="2253235"/>
            <a:ext cx="4761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슬라이스객체</a:t>
            </a:r>
            <a:r>
              <a:rPr lang="ko-KR" altLang="en-US" b="1" dirty="0"/>
              <a:t> = </a:t>
            </a:r>
            <a:r>
              <a:rPr lang="ko-KR" altLang="en-US" b="1" dirty="0" err="1"/>
              <a:t>slice</a:t>
            </a:r>
            <a:r>
              <a:rPr lang="ko-KR" altLang="en-US" b="1" dirty="0"/>
              <a:t>(</a:t>
            </a:r>
            <a:r>
              <a:rPr lang="ko-KR" altLang="en-US" b="1" dirty="0" err="1"/>
              <a:t>시작인덱스</a:t>
            </a:r>
            <a:r>
              <a:rPr lang="ko-KR" altLang="en-US" b="1" dirty="0"/>
              <a:t>, </a:t>
            </a:r>
            <a:r>
              <a:rPr lang="ko-KR" altLang="en-US" b="1" dirty="0" err="1"/>
              <a:t>끝인덱스</a:t>
            </a:r>
            <a:r>
              <a:rPr lang="ko-KR" altLang="en-US" b="1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E4F57D-2E34-4095-91E8-E5EBBA2E3F9B}"/>
              </a:ext>
            </a:extLst>
          </p:cNvPr>
          <p:cNvSpPr/>
          <p:nvPr/>
        </p:nvSpPr>
        <p:spPr>
          <a:xfrm>
            <a:off x="276851" y="2622567"/>
            <a:ext cx="628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슬라이스객체</a:t>
            </a:r>
            <a:r>
              <a:rPr lang="ko-KR" altLang="en-US" b="1" dirty="0"/>
              <a:t> = </a:t>
            </a:r>
            <a:r>
              <a:rPr lang="ko-KR" altLang="en-US" b="1" dirty="0" err="1"/>
              <a:t>slice</a:t>
            </a:r>
            <a:r>
              <a:rPr lang="ko-KR" altLang="en-US" b="1" dirty="0"/>
              <a:t>(</a:t>
            </a:r>
            <a:r>
              <a:rPr lang="ko-KR" altLang="en-US" b="1" dirty="0" err="1"/>
              <a:t>시작인덱스</a:t>
            </a:r>
            <a:r>
              <a:rPr lang="ko-KR" altLang="en-US" b="1" dirty="0"/>
              <a:t>, </a:t>
            </a:r>
            <a:r>
              <a:rPr lang="ko-KR" altLang="en-US" b="1" dirty="0" err="1"/>
              <a:t>끝인덱스</a:t>
            </a:r>
            <a:r>
              <a:rPr lang="ko-KR" altLang="en-US" b="1" dirty="0"/>
              <a:t>, 인덱스증가폭)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7CC1FA-549D-4447-916C-F5AB85BBB24B}"/>
              </a:ext>
            </a:extLst>
          </p:cNvPr>
          <p:cNvSpPr/>
          <p:nvPr/>
        </p:nvSpPr>
        <p:spPr>
          <a:xfrm>
            <a:off x="7754602" y="1985003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시퀀스객체[</a:t>
            </a:r>
            <a:r>
              <a:rPr lang="ko-KR" altLang="en-US" b="1" dirty="0" err="1"/>
              <a:t>슬라이스객체</a:t>
            </a:r>
            <a:r>
              <a:rPr lang="ko-KR" altLang="en-US" b="1" dirty="0"/>
              <a:t>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ADF60F-8CD4-4163-BF54-47987FE3BCFC}"/>
              </a:ext>
            </a:extLst>
          </p:cNvPr>
          <p:cNvSpPr/>
          <p:nvPr/>
        </p:nvSpPr>
        <p:spPr>
          <a:xfrm>
            <a:off x="7754602" y="2302437"/>
            <a:ext cx="419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시퀀스객체.__</a:t>
            </a:r>
            <a:r>
              <a:rPr lang="ko-KR" altLang="en-US" b="1" dirty="0" err="1"/>
              <a:t>getitem</a:t>
            </a:r>
            <a:r>
              <a:rPr lang="ko-KR" altLang="en-US" b="1" dirty="0"/>
              <a:t>__(</a:t>
            </a:r>
            <a:r>
              <a:rPr lang="ko-KR" altLang="en-US" b="1" dirty="0" err="1"/>
              <a:t>슬라이스객체</a:t>
            </a:r>
            <a:r>
              <a:rPr lang="ko-KR" altLang="en-US" b="1" dirty="0"/>
              <a:t>)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7706639-C408-4EB6-B43F-26F8EF657B30}"/>
              </a:ext>
            </a:extLst>
          </p:cNvPr>
          <p:cNvSpPr/>
          <p:nvPr/>
        </p:nvSpPr>
        <p:spPr>
          <a:xfrm>
            <a:off x="6808253" y="2128213"/>
            <a:ext cx="554123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796D9-3AF8-4AD7-BC0A-50AC8D1D24EB}"/>
              </a:ext>
            </a:extLst>
          </p:cNvPr>
          <p:cNvSpPr txBox="1"/>
          <p:nvPr/>
        </p:nvSpPr>
        <p:spPr>
          <a:xfrm>
            <a:off x="6716045" y="18839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사용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D1BABC-3E3C-4596-80FB-31555637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1" y="3033865"/>
            <a:ext cx="2901536" cy="12049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D487F21-6323-49C8-A707-95464B8B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17" y="4096000"/>
            <a:ext cx="2718679" cy="12983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5A21A95-24D4-47E7-A810-84577EF81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301" y="5304145"/>
            <a:ext cx="2825730" cy="129830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C5AB559-6C43-4317-BDCD-8A97CAE56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484" y="2994160"/>
            <a:ext cx="2814811" cy="128435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F73EA5B-09C6-4A86-94A8-D69265603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889" y="4126081"/>
            <a:ext cx="2787894" cy="13304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9DE6CAE-5725-40A2-9F1A-4446E6E78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2753" y="5306563"/>
            <a:ext cx="2787894" cy="12958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F6D98C-E82E-46BF-880A-12719963CC3C}"/>
              </a:ext>
            </a:extLst>
          </p:cNvPr>
          <p:cNvSpPr txBox="1"/>
          <p:nvPr/>
        </p:nvSpPr>
        <p:spPr>
          <a:xfrm>
            <a:off x="1177720" y="6329284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시퀀스객체</a:t>
            </a:r>
            <a:r>
              <a:rPr lang="en-US" altLang="ko-KR" sz="1400" b="1" dirty="0"/>
              <a:t>[</a:t>
            </a:r>
            <a:r>
              <a:rPr lang="ko-KR" altLang="en-US" sz="1400" b="1" dirty="0" err="1"/>
              <a:t>슬라이스객체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333239-FD87-4B64-B5DB-6EF8917CA195}"/>
              </a:ext>
            </a:extLst>
          </p:cNvPr>
          <p:cNvSpPr/>
          <p:nvPr/>
        </p:nvSpPr>
        <p:spPr>
          <a:xfrm>
            <a:off x="6431010" y="6325085"/>
            <a:ext cx="2857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시퀀스객체.__</a:t>
            </a:r>
            <a:r>
              <a:rPr lang="ko-KR" altLang="en-US" sz="1200" b="1" dirty="0" err="1"/>
              <a:t>getitem</a:t>
            </a:r>
            <a:r>
              <a:rPr lang="ko-KR" altLang="en-US" sz="1200" b="1" dirty="0"/>
              <a:t>__(</a:t>
            </a:r>
            <a:r>
              <a:rPr lang="ko-KR" altLang="en-US" sz="1200" b="1" dirty="0" err="1"/>
              <a:t>슬라이스객체</a:t>
            </a:r>
            <a:r>
              <a:rPr lang="ko-KR" altLang="en-US" sz="1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173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4206-91C3-4AC4-84ED-203891017CD8}"/>
              </a:ext>
            </a:extLst>
          </p:cNvPr>
          <p:cNvSpPr/>
          <p:nvPr/>
        </p:nvSpPr>
        <p:spPr>
          <a:xfrm>
            <a:off x="899978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슬라이스에 요소 할당하기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F484D-7C3A-4193-872D-276379DC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46" y="1983945"/>
            <a:ext cx="6298720" cy="27005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C4CC6E1-E13B-437A-89F8-40F8CB7083AE}"/>
              </a:ext>
            </a:extLst>
          </p:cNvPr>
          <p:cNvSpPr/>
          <p:nvPr/>
        </p:nvSpPr>
        <p:spPr>
          <a:xfrm>
            <a:off x="4069791" y="4319728"/>
            <a:ext cx="1644025" cy="331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1A4C94-7A0D-493B-903D-36E6BBBE5DF2}"/>
              </a:ext>
            </a:extLst>
          </p:cNvPr>
          <p:cNvCxnSpPr>
            <a:cxnSpLocks/>
          </p:cNvCxnSpPr>
          <p:nvPr/>
        </p:nvCxnSpPr>
        <p:spPr>
          <a:xfrm>
            <a:off x="4879959" y="4684541"/>
            <a:ext cx="7107" cy="303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A39E6B-E245-4A5B-93F0-CE975FC35F0F}"/>
              </a:ext>
            </a:extLst>
          </p:cNvPr>
          <p:cNvSpPr txBox="1"/>
          <p:nvPr/>
        </p:nvSpPr>
        <p:spPr>
          <a:xfrm>
            <a:off x="3406496" y="5020928"/>
            <a:ext cx="39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a[2], a[3], a[4]</a:t>
            </a:r>
            <a:r>
              <a:rPr lang="ko-KR" altLang="en-US" b="1" dirty="0"/>
              <a:t>를 </a:t>
            </a:r>
            <a:r>
              <a:rPr lang="en-US" altLang="ko-KR" b="1" dirty="0"/>
              <a:t>‘a’ ‘b’ ‘c’ </a:t>
            </a:r>
            <a:r>
              <a:rPr lang="ko-KR" altLang="en-US" b="1" dirty="0"/>
              <a:t>로 바꿈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956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20CC-1CE6-4444-B2E5-76FDE015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6681" cy="1325563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F2C2E-C237-4AB2-83F1-8A051C37EF3D}"/>
              </a:ext>
            </a:extLst>
          </p:cNvPr>
          <p:cNvSpPr txBox="1"/>
          <p:nvPr/>
        </p:nvSpPr>
        <p:spPr>
          <a:xfrm>
            <a:off x="838200" y="14358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빈 리스트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D24CE5-9A6D-4AE0-ADB8-99EAFA62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53" y="2539019"/>
            <a:ext cx="4347578" cy="2615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7E377-1702-4388-B10D-5AF5D5D147D7}"/>
              </a:ext>
            </a:extLst>
          </p:cNvPr>
          <p:cNvSpPr txBox="1"/>
          <p:nvPr/>
        </p:nvSpPr>
        <p:spPr>
          <a:xfrm>
            <a:off x="1988868" y="3046421"/>
            <a:ext cx="1697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 = []</a:t>
            </a:r>
            <a:endParaRPr lang="ko-KR" alt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FDB57-A964-44B4-BC8A-B0E0BAF0441F}"/>
              </a:ext>
            </a:extLst>
          </p:cNvPr>
          <p:cNvSpPr txBox="1"/>
          <p:nvPr/>
        </p:nvSpPr>
        <p:spPr>
          <a:xfrm>
            <a:off x="1988868" y="3722472"/>
            <a:ext cx="2534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b = list()</a:t>
            </a:r>
            <a:endParaRPr lang="ko-KR" altLang="en-US" sz="44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2222C2B-3381-43E4-AA3D-0624983708AF}"/>
              </a:ext>
            </a:extLst>
          </p:cNvPr>
          <p:cNvSpPr/>
          <p:nvPr/>
        </p:nvSpPr>
        <p:spPr>
          <a:xfrm>
            <a:off x="5230782" y="3604569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3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4D3578-3F7A-4CE9-9268-CEA839F7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3" y="2578652"/>
            <a:ext cx="5772880" cy="23783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4206-91C3-4AC4-84ED-203891017CD8}"/>
              </a:ext>
            </a:extLst>
          </p:cNvPr>
          <p:cNvSpPr/>
          <p:nvPr/>
        </p:nvSpPr>
        <p:spPr>
          <a:xfrm>
            <a:off x="899978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슬라이스에 요소 할당하기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4CC6E1-E13B-437A-89F8-40F8CB7083AE}"/>
              </a:ext>
            </a:extLst>
          </p:cNvPr>
          <p:cNvSpPr/>
          <p:nvPr/>
        </p:nvSpPr>
        <p:spPr>
          <a:xfrm>
            <a:off x="1326592" y="4608736"/>
            <a:ext cx="1681928" cy="331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1A4C94-7A0D-493B-903D-36E6BBBE5DF2}"/>
              </a:ext>
            </a:extLst>
          </p:cNvPr>
          <p:cNvCxnSpPr>
            <a:cxnSpLocks/>
          </p:cNvCxnSpPr>
          <p:nvPr/>
        </p:nvCxnSpPr>
        <p:spPr>
          <a:xfrm>
            <a:off x="2174662" y="4973549"/>
            <a:ext cx="7107" cy="303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A39E6B-E245-4A5B-93F0-CE975FC35F0F}"/>
              </a:ext>
            </a:extLst>
          </p:cNvPr>
          <p:cNvSpPr txBox="1"/>
          <p:nvPr/>
        </p:nvSpPr>
        <p:spPr>
          <a:xfrm>
            <a:off x="701199" y="5309936"/>
            <a:ext cx="354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a[2]</a:t>
            </a:r>
            <a:r>
              <a:rPr lang="ko-KR" altLang="en-US" b="1" dirty="0"/>
              <a:t>가 </a:t>
            </a:r>
            <a:r>
              <a:rPr lang="en-US" altLang="ko-KR" b="1" dirty="0"/>
              <a:t>‘a’ ‘b’ ‘c’ </a:t>
            </a:r>
            <a:r>
              <a:rPr lang="ko-KR" altLang="en-US" b="1" dirty="0"/>
              <a:t>리스트로 바꿈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1234E-685F-4659-891C-08E51141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415" y="2578652"/>
            <a:ext cx="5524517" cy="23617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CFBA35-C305-4033-B417-32830B22C615}"/>
              </a:ext>
            </a:extLst>
          </p:cNvPr>
          <p:cNvSpPr/>
          <p:nvPr/>
        </p:nvSpPr>
        <p:spPr>
          <a:xfrm>
            <a:off x="7229765" y="4561358"/>
            <a:ext cx="1487671" cy="331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735864-46AB-4A27-A967-A25B6EBB4716}"/>
              </a:ext>
            </a:extLst>
          </p:cNvPr>
          <p:cNvCxnSpPr>
            <a:cxnSpLocks/>
          </p:cNvCxnSpPr>
          <p:nvPr/>
        </p:nvCxnSpPr>
        <p:spPr>
          <a:xfrm>
            <a:off x="7947542" y="4926171"/>
            <a:ext cx="7107" cy="303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8EBE08-2A78-427C-8614-9E0C9B25E1A5}"/>
              </a:ext>
            </a:extLst>
          </p:cNvPr>
          <p:cNvSpPr txBox="1"/>
          <p:nvPr/>
        </p:nvSpPr>
        <p:spPr>
          <a:xfrm>
            <a:off x="6474079" y="5262558"/>
            <a:ext cx="385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a[2]</a:t>
            </a:r>
            <a:r>
              <a:rPr lang="ko-KR" altLang="en-US" b="1" dirty="0"/>
              <a:t> 안에 </a:t>
            </a:r>
            <a:r>
              <a:rPr lang="en-US" altLang="ko-KR" b="1" dirty="0"/>
              <a:t>‘a’ ‘b’ ‘c’ </a:t>
            </a:r>
            <a:r>
              <a:rPr lang="ko-KR" altLang="en-US" b="1" dirty="0"/>
              <a:t>가 </a:t>
            </a:r>
            <a:r>
              <a:rPr lang="ko-KR" altLang="en-US" b="1" dirty="0" err="1"/>
              <a:t>들어감</a:t>
            </a:r>
            <a:r>
              <a:rPr lang="ko-KR" altLang="en-US" b="1" dirty="0"/>
              <a:t> 바꿈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521D8-1332-4955-82EE-A9A839351701}"/>
              </a:ext>
            </a:extLst>
          </p:cNvPr>
          <p:cNvSpPr txBox="1"/>
          <p:nvPr/>
        </p:nvSpPr>
        <p:spPr>
          <a:xfrm>
            <a:off x="405243" y="217615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특정 인덱스 선택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59366-23BE-493E-B36D-76AB775F9E95}"/>
              </a:ext>
            </a:extLst>
          </p:cNvPr>
          <p:cNvSpPr txBox="1"/>
          <p:nvPr/>
        </p:nvSpPr>
        <p:spPr>
          <a:xfrm>
            <a:off x="6261415" y="217615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특정 슬라이스 경우</a:t>
            </a:r>
          </a:p>
        </p:txBody>
      </p:sp>
    </p:spTree>
    <p:extLst>
      <p:ext uri="{BB962C8B-B14F-4D97-AF65-F5344CB8AC3E}">
        <p14:creationId xmlns:p14="http://schemas.microsoft.com/office/powerpoint/2010/main" val="2251593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4206-91C3-4AC4-84ED-203891017CD8}"/>
              </a:ext>
            </a:extLst>
          </p:cNvPr>
          <p:cNvSpPr/>
          <p:nvPr/>
        </p:nvSpPr>
        <p:spPr>
          <a:xfrm>
            <a:off x="899978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슬라이스에 요소 할당하기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687A14-FDE3-44D9-A76D-3CBB3A11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15" y="2071034"/>
            <a:ext cx="6869369" cy="2990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E977FE-6513-4D76-8980-B9900CD5F16A}"/>
              </a:ext>
            </a:extLst>
          </p:cNvPr>
          <p:cNvSpPr txBox="1"/>
          <p:nvPr/>
        </p:nvSpPr>
        <p:spPr>
          <a:xfrm>
            <a:off x="3640038" y="5092005"/>
            <a:ext cx="49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넣을 요소가 적을 경우 슬라이스 된 부분 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6C6428-1B13-40DE-8B27-12CCA0FB367F}"/>
              </a:ext>
            </a:extLst>
          </p:cNvPr>
          <p:cNvSpPr/>
          <p:nvPr/>
        </p:nvSpPr>
        <p:spPr>
          <a:xfrm>
            <a:off x="3847113" y="4633592"/>
            <a:ext cx="469045" cy="32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37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64B4B8-42BD-48B8-A07D-4344A3D7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6" y="2566392"/>
            <a:ext cx="4759386" cy="20483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44441C-5079-4FE0-A902-38AE3063FB13}"/>
              </a:ext>
            </a:extLst>
          </p:cNvPr>
          <p:cNvSpPr/>
          <p:nvPr/>
        </p:nvSpPr>
        <p:spPr>
          <a:xfrm>
            <a:off x="886478" y="1321356"/>
            <a:ext cx="567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인덱스 증가폭을 지정하여 인덱스를 건너뛰면서 할당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2ED48C-080A-4E96-BB56-98429813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23" y="2471594"/>
            <a:ext cx="5643604" cy="2143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525D51-2C30-4C61-B05E-D278ABD4D83F}"/>
              </a:ext>
            </a:extLst>
          </p:cNvPr>
          <p:cNvSpPr txBox="1"/>
          <p:nvPr/>
        </p:nvSpPr>
        <p:spPr>
          <a:xfrm>
            <a:off x="7389425" y="493217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들어갈 개수가 맞아야 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837C-6CB9-4B3F-9A0E-AE0EF36EA8DF}"/>
              </a:ext>
            </a:extLst>
          </p:cNvPr>
          <p:cNvSpPr txBox="1"/>
          <p:nvPr/>
        </p:nvSpPr>
        <p:spPr>
          <a:xfrm>
            <a:off x="8500559" y="4614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오류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076AD1-83F0-4339-A7D9-7E89A93C8264}"/>
              </a:ext>
            </a:extLst>
          </p:cNvPr>
          <p:cNvSpPr/>
          <p:nvPr/>
        </p:nvSpPr>
        <p:spPr>
          <a:xfrm>
            <a:off x="7389425" y="2695822"/>
            <a:ext cx="295325" cy="213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7DB04-6A8A-413F-A45B-62775EF844DA}"/>
              </a:ext>
            </a:extLst>
          </p:cNvPr>
          <p:cNvSpPr/>
          <p:nvPr/>
        </p:nvSpPr>
        <p:spPr>
          <a:xfrm>
            <a:off x="7957964" y="2695822"/>
            <a:ext cx="295325" cy="213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1990B9-B960-460D-8642-4437772D9961}"/>
              </a:ext>
            </a:extLst>
          </p:cNvPr>
          <p:cNvSpPr/>
          <p:nvPr/>
        </p:nvSpPr>
        <p:spPr>
          <a:xfrm>
            <a:off x="8596569" y="2695822"/>
            <a:ext cx="295325" cy="213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A264B2-CCFD-41BC-9702-0CB514887723}"/>
              </a:ext>
            </a:extLst>
          </p:cNvPr>
          <p:cNvSpPr/>
          <p:nvPr/>
        </p:nvSpPr>
        <p:spPr>
          <a:xfrm>
            <a:off x="2244149" y="2837957"/>
            <a:ext cx="295325" cy="213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252AA-42B4-4776-8758-1C1FF2A2CE4B}"/>
              </a:ext>
            </a:extLst>
          </p:cNvPr>
          <p:cNvSpPr/>
          <p:nvPr/>
        </p:nvSpPr>
        <p:spPr>
          <a:xfrm>
            <a:off x="2960350" y="2837957"/>
            <a:ext cx="295325" cy="213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A3482F-4481-4470-8369-59D16FB470DF}"/>
              </a:ext>
            </a:extLst>
          </p:cNvPr>
          <p:cNvSpPr/>
          <p:nvPr/>
        </p:nvSpPr>
        <p:spPr>
          <a:xfrm>
            <a:off x="3707925" y="2837957"/>
            <a:ext cx="295325" cy="213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045FB-D260-473E-8505-4F10303CC93E}"/>
              </a:ext>
            </a:extLst>
          </p:cNvPr>
          <p:cNvSpPr txBox="1"/>
          <p:nvPr/>
        </p:nvSpPr>
        <p:spPr>
          <a:xfrm>
            <a:off x="7834558" y="2227965"/>
            <a:ext cx="542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90E54-3F23-465F-AABD-7BB6A51AEFFC}"/>
              </a:ext>
            </a:extLst>
          </p:cNvPr>
          <p:cNvSpPr txBox="1"/>
          <p:nvPr/>
        </p:nvSpPr>
        <p:spPr>
          <a:xfrm>
            <a:off x="2733090" y="2381726"/>
            <a:ext cx="542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083260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4206-91C3-4AC4-84ED-203891017CD8}"/>
              </a:ext>
            </a:extLst>
          </p:cNvPr>
          <p:cNvSpPr/>
          <p:nvPr/>
        </p:nvSpPr>
        <p:spPr>
          <a:xfrm>
            <a:off x="899978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슬라이스에 요소 할당하기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598846-3A05-4EF6-ADA4-A523385C9FF7}"/>
              </a:ext>
            </a:extLst>
          </p:cNvPr>
          <p:cNvSpPr/>
          <p:nvPr/>
        </p:nvSpPr>
        <p:spPr>
          <a:xfrm>
            <a:off x="899978" y="5353715"/>
            <a:ext cx="1072011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2400" b="1" dirty="0" err="1"/>
              <a:t>튜플</a:t>
            </a:r>
            <a:r>
              <a:rPr lang="ko-KR" altLang="en-US" sz="2400" b="1" dirty="0"/>
              <a:t>, </a:t>
            </a:r>
            <a:r>
              <a:rPr lang="ko-KR" altLang="en-US" sz="2400" b="1" dirty="0" err="1"/>
              <a:t>range</a:t>
            </a:r>
            <a:r>
              <a:rPr lang="ko-KR" altLang="en-US" sz="2400" b="1" dirty="0"/>
              <a:t>, 문자열은 </a:t>
            </a:r>
            <a:r>
              <a:rPr lang="ko-KR" altLang="en-US" sz="2400" b="1" dirty="0">
                <a:solidFill>
                  <a:srgbClr val="FF0000"/>
                </a:solidFill>
              </a:rPr>
              <a:t>슬라이스 범위</a:t>
            </a:r>
            <a:r>
              <a:rPr lang="ko-KR" altLang="en-US" sz="2400" b="1" dirty="0"/>
              <a:t>를 지정하더라도 요소를 </a:t>
            </a:r>
            <a:r>
              <a:rPr lang="ko-KR" altLang="en-US" sz="2400" b="1" dirty="0">
                <a:solidFill>
                  <a:srgbClr val="FF0000"/>
                </a:solidFill>
              </a:rPr>
              <a:t>할당할 수 없다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D5A55A-BBBA-41DD-B3B6-690B68E6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55" y="2490335"/>
            <a:ext cx="3506287" cy="17240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4D4808-503A-4A7A-8675-8E2BF151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8" y="2517515"/>
            <a:ext cx="3510170" cy="1696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E0AE74-41F9-4AD7-9636-E5EE67EC6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87" y="2486452"/>
            <a:ext cx="3397565" cy="17279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E3EB0D-89DF-4CD2-B0DB-C5169DF9A343}"/>
              </a:ext>
            </a:extLst>
          </p:cNvPr>
          <p:cNvSpPr txBox="1"/>
          <p:nvPr/>
        </p:nvSpPr>
        <p:spPr>
          <a:xfrm>
            <a:off x="1907167" y="4214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튜플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5964-EA5E-47B8-96E9-7B7523EC15AE}"/>
              </a:ext>
            </a:extLst>
          </p:cNvPr>
          <p:cNvSpPr txBox="1"/>
          <p:nvPr/>
        </p:nvSpPr>
        <p:spPr>
          <a:xfrm>
            <a:off x="5704704" y="421435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range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9B7875-4B89-4F68-8066-A67C6704F610}"/>
              </a:ext>
            </a:extLst>
          </p:cNvPr>
          <p:cNvSpPr txBox="1"/>
          <p:nvPr/>
        </p:nvSpPr>
        <p:spPr>
          <a:xfrm>
            <a:off x="9579387" y="4214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문자열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7390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1759" cy="1325563"/>
          </a:xfrm>
        </p:spPr>
        <p:txBody>
          <a:bodyPr/>
          <a:lstStyle/>
          <a:p>
            <a:r>
              <a:rPr lang="ko-KR" altLang="en-US" dirty="0"/>
              <a:t>슬라이스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4206-91C3-4AC4-84ED-203891017CD8}"/>
              </a:ext>
            </a:extLst>
          </p:cNvPr>
          <p:cNvSpPr/>
          <p:nvPr/>
        </p:nvSpPr>
        <p:spPr>
          <a:xfrm>
            <a:off x="899978" y="1321356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del로</a:t>
            </a:r>
            <a:r>
              <a:rPr lang="ko-KR" altLang="en-US" b="1" dirty="0"/>
              <a:t> 슬라이스 삭제하기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80DB38-8BEF-416D-9E80-ED407B7B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8" y="2785118"/>
            <a:ext cx="3724302" cy="16478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EB2BCC-2A0C-4C60-A4DB-46E7D72C2DEF}"/>
              </a:ext>
            </a:extLst>
          </p:cNvPr>
          <p:cNvSpPr/>
          <p:nvPr/>
        </p:nvSpPr>
        <p:spPr>
          <a:xfrm>
            <a:off x="5977716" y="6286017"/>
            <a:ext cx="5997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튜플</a:t>
            </a:r>
            <a:r>
              <a:rPr lang="ko-KR" altLang="en-US" b="1" dirty="0"/>
              <a:t>, </a:t>
            </a:r>
            <a:r>
              <a:rPr lang="ko-KR" altLang="en-US" b="1" dirty="0" err="1"/>
              <a:t>range</a:t>
            </a:r>
            <a:r>
              <a:rPr lang="ko-KR" altLang="en-US" b="1" dirty="0"/>
              <a:t>, 문자열은 </a:t>
            </a:r>
            <a:r>
              <a:rPr lang="ko-KR" altLang="en-US" b="1" dirty="0" err="1"/>
              <a:t>del로</a:t>
            </a:r>
            <a:r>
              <a:rPr lang="ko-KR" altLang="en-US" b="1" dirty="0"/>
              <a:t> 슬라이스를 삭제할 수 없다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70D2FA-208E-4AAB-B5BF-46FF964A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10" y="278361"/>
            <a:ext cx="3558898" cy="1769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E7B3DC-FB42-4B38-A637-B83BA2DFA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413" y="2230338"/>
            <a:ext cx="3502344" cy="17612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A1EAC5-9E13-4763-B9B2-6422C8DBE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204" y="4234139"/>
            <a:ext cx="3437710" cy="17572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6401E-BB73-40E8-9E40-C880A8B5A96C}"/>
              </a:ext>
            </a:extLst>
          </p:cNvPr>
          <p:cNvSpPr txBox="1"/>
          <p:nvPr/>
        </p:nvSpPr>
        <p:spPr>
          <a:xfrm>
            <a:off x="10698006" y="9783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튜플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B33B0-A3B0-454E-B6DB-0CF266F52D5F}"/>
              </a:ext>
            </a:extLst>
          </p:cNvPr>
          <p:cNvSpPr txBox="1"/>
          <p:nvPr/>
        </p:nvSpPr>
        <p:spPr>
          <a:xfrm>
            <a:off x="10698006" y="292630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range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880FB-C390-4F46-94AC-404A59C6B49E}"/>
              </a:ext>
            </a:extLst>
          </p:cNvPr>
          <p:cNvSpPr txBox="1"/>
          <p:nvPr/>
        </p:nvSpPr>
        <p:spPr>
          <a:xfrm>
            <a:off x="10698006" y="4928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78D990-A0BA-4228-B62F-3C76550636AA}"/>
              </a:ext>
            </a:extLst>
          </p:cNvPr>
          <p:cNvSpPr txBox="1"/>
          <p:nvPr/>
        </p:nvSpPr>
        <p:spPr>
          <a:xfrm>
            <a:off x="4441377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100075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F2F7-FE5B-46A0-9335-937B6E9F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ko-KR" altLang="en-US" dirty="0"/>
              <a:t>인덱스 및 슬라이스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1D73C6-432D-4D53-91E1-C9198DEE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35572"/>
              </p:ext>
            </p:extLst>
          </p:nvPr>
        </p:nvGraphicFramePr>
        <p:xfrm>
          <a:off x="2016471" y="1797209"/>
          <a:ext cx="8159058" cy="420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686">
                  <a:extLst>
                    <a:ext uri="{9D8B030D-6E8A-4147-A177-3AD203B41FA5}">
                      <a16:colId xmlns:a16="http://schemas.microsoft.com/office/drawing/2014/main" val="2342716461"/>
                    </a:ext>
                  </a:extLst>
                </a:gridCol>
                <a:gridCol w="2719686">
                  <a:extLst>
                    <a:ext uri="{9D8B030D-6E8A-4147-A177-3AD203B41FA5}">
                      <a16:colId xmlns:a16="http://schemas.microsoft.com/office/drawing/2014/main" val="1220784335"/>
                    </a:ext>
                  </a:extLst>
                </a:gridCol>
                <a:gridCol w="2719686">
                  <a:extLst>
                    <a:ext uri="{9D8B030D-6E8A-4147-A177-3AD203B41FA5}">
                      <a16:colId xmlns:a16="http://schemas.microsoft.com/office/drawing/2014/main" val="3059401608"/>
                    </a:ext>
                  </a:extLst>
                </a:gridCol>
              </a:tblGrid>
              <a:tr h="8415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변경 및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32507"/>
                  </a:ext>
                </a:extLst>
              </a:tr>
              <a:tr h="841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리스트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857052"/>
                  </a:ext>
                </a:extLst>
              </a:tr>
              <a:tr h="841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튜플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불가능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182690"/>
                  </a:ext>
                </a:extLst>
              </a:tr>
              <a:tr h="841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range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불가능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92203"/>
                  </a:ext>
                </a:extLst>
              </a:tr>
              <a:tr h="841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불가능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52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11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20CC-1CE6-4444-B2E5-76FDE015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6681" cy="1325563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8DEBA-A08B-4D79-8475-57E4B7FD1CAA}"/>
              </a:ext>
            </a:extLst>
          </p:cNvPr>
          <p:cNvSpPr/>
          <p:nvPr/>
        </p:nvSpPr>
        <p:spPr>
          <a:xfrm>
            <a:off x="904331" y="1321356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</a:t>
            </a:r>
            <a:r>
              <a:rPr lang="ko-KR" altLang="en-US" b="1" dirty="0" err="1"/>
              <a:t>ange</a:t>
            </a:r>
            <a:r>
              <a:rPr lang="ko-KR" altLang="en-US" b="1" dirty="0"/>
              <a:t> 함수를 사용하여 리스트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D0320A-DB87-4CD0-B4B8-A367A2A4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32" y="2834779"/>
            <a:ext cx="2828946" cy="1681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EC3C6E-E001-48A3-BDF3-BE844076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205" y="2675233"/>
            <a:ext cx="2871808" cy="200026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912A4DB-2EC9-473E-B42D-3D025C5E22CF}"/>
              </a:ext>
            </a:extLst>
          </p:cNvPr>
          <p:cNvSpPr/>
          <p:nvPr/>
        </p:nvSpPr>
        <p:spPr>
          <a:xfrm rot="10800000">
            <a:off x="2020784" y="4477988"/>
            <a:ext cx="484632" cy="50146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F2C72-A176-4E4C-8204-8D856EBA8FFF}"/>
              </a:ext>
            </a:extLst>
          </p:cNvPr>
          <p:cNvSpPr txBox="1"/>
          <p:nvPr/>
        </p:nvSpPr>
        <p:spPr>
          <a:xfrm>
            <a:off x="1716364" y="5069582"/>
            <a:ext cx="602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0, 10 </a:t>
            </a:r>
            <a:r>
              <a:rPr lang="ko-KR" altLang="en-US" dirty="0"/>
              <a:t>기준은 </a:t>
            </a:r>
            <a:r>
              <a:rPr lang="en-US" altLang="ko-KR" b="1" dirty="0"/>
              <a:t>0 </a:t>
            </a:r>
            <a:r>
              <a:rPr lang="ko-KR" altLang="en-US" b="1" dirty="0"/>
              <a:t>이상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10 </a:t>
            </a:r>
            <a:r>
              <a:rPr lang="ko-KR" altLang="en-US" b="1" dirty="0"/>
              <a:t>미만 </a:t>
            </a:r>
            <a:r>
              <a:rPr lang="ko-KR" altLang="en-US" dirty="0"/>
              <a:t>의미이다</a:t>
            </a:r>
            <a:r>
              <a:rPr lang="en-US" altLang="ko-KR" dirty="0"/>
              <a:t>(</a:t>
            </a:r>
            <a:r>
              <a:rPr lang="ko-KR" altLang="en-US" dirty="0"/>
              <a:t>대체로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911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7F3AD-3E1D-45AF-BC76-A6A31FAF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5879" cy="1325563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1650FE-E824-4925-878B-65401923861B}"/>
              </a:ext>
            </a:extLst>
          </p:cNvPr>
          <p:cNvSpPr/>
          <p:nvPr/>
        </p:nvSpPr>
        <p:spPr>
          <a:xfrm>
            <a:off x="7904668" y="4399768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range</a:t>
            </a:r>
            <a:r>
              <a:rPr lang="ko-KR" altLang="en-US" b="1" dirty="0"/>
              <a:t>(시작, 끝, </a:t>
            </a:r>
            <a:r>
              <a:rPr lang="ko-KR" altLang="en-US" b="1" dirty="0" err="1"/>
              <a:t>증가폭</a:t>
            </a:r>
            <a:r>
              <a:rPr lang="ko-KR" altLang="en-US" b="1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CD37CF-E3D8-4E0B-A08F-608814833D82}"/>
              </a:ext>
            </a:extLst>
          </p:cNvPr>
          <p:cNvSpPr/>
          <p:nvPr/>
        </p:nvSpPr>
        <p:spPr>
          <a:xfrm>
            <a:off x="4600935" y="1880278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range</a:t>
            </a:r>
            <a:r>
              <a:rPr lang="ko-KR" altLang="en-US" b="1" dirty="0"/>
              <a:t>(5, 12)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730A6-501E-4E77-A351-D6A3DAD4D082}"/>
              </a:ext>
            </a:extLst>
          </p:cNvPr>
          <p:cNvSpPr/>
          <p:nvPr/>
        </p:nvSpPr>
        <p:spPr>
          <a:xfrm>
            <a:off x="1250191" y="1880278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range</a:t>
            </a:r>
            <a:r>
              <a:rPr lang="ko-KR" altLang="en-US" b="1" dirty="0"/>
              <a:t>(10)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50A1EE-5440-4FD7-BC95-0ABF13B68D14}"/>
              </a:ext>
            </a:extLst>
          </p:cNvPr>
          <p:cNvSpPr/>
          <p:nvPr/>
        </p:nvSpPr>
        <p:spPr>
          <a:xfrm>
            <a:off x="7904668" y="188027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range</a:t>
            </a:r>
            <a:r>
              <a:rPr lang="ko-KR" altLang="en-US" b="1" dirty="0"/>
              <a:t>(5, 12</a:t>
            </a:r>
            <a:r>
              <a:rPr lang="en-US" altLang="ko-KR" b="1" dirty="0"/>
              <a:t>, 2</a:t>
            </a:r>
            <a:r>
              <a:rPr lang="ko-KR" altLang="en-US" b="1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E0526-7F35-4E49-8777-422447D6BF05}"/>
              </a:ext>
            </a:extLst>
          </p:cNvPr>
          <p:cNvSpPr/>
          <p:nvPr/>
        </p:nvSpPr>
        <p:spPr>
          <a:xfrm>
            <a:off x="4600935" y="4320921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range</a:t>
            </a:r>
            <a:r>
              <a:rPr lang="ko-KR" altLang="en-US" b="1" dirty="0"/>
              <a:t>(시작, 끝)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69F3B4-3E1F-4084-9F63-A3E7BF5066A7}"/>
              </a:ext>
            </a:extLst>
          </p:cNvPr>
          <p:cNvSpPr/>
          <p:nvPr/>
        </p:nvSpPr>
        <p:spPr>
          <a:xfrm>
            <a:off x="1329107" y="430682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range</a:t>
            </a:r>
            <a:r>
              <a:rPr lang="ko-KR" altLang="en-US" b="1" dirty="0"/>
              <a:t>(횟수)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FF3DA5-8FBB-488B-AABE-8154B8CC1DB0}"/>
              </a:ext>
            </a:extLst>
          </p:cNvPr>
          <p:cNvSpPr/>
          <p:nvPr/>
        </p:nvSpPr>
        <p:spPr>
          <a:xfrm>
            <a:off x="904331" y="1321356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</a:t>
            </a:r>
            <a:r>
              <a:rPr lang="ko-KR" altLang="en-US" b="1" dirty="0" err="1"/>
              <a:t>ange</a:t>
            </a:r>
            <a:r>
              <a:rPr lang="ko-KR" altLang="en-US" b="1" dirty="0"/>
              <a:t> 함수 알아보자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D3FB02-2A6B-4210-ABD1-934073BF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046" y="2301802"/>
            <a:ext cx="2909909" cy="20193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6499DB-CC1B-4A52-A352-73C1F7DD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07" y="2301802"/>
            <a:ext cx="2805133" cy="20050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2888A8-B2E8-4959-9EAE-D93024F30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041" y="2301802"/>
            <a:ext cx="2838471" cy="19669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6BCBD1-9991-4027-A02B-752ABC6F0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196" y="4905904"/>
            <a:ext cx="2240556" cy="15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2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7F3AD-3E1D-45AF-BC76-A6A31FAF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5879" cy="1325563"/>
          </a:xfrm>
        </p:spPr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FF3DA5-8FBB-488B-AABE-8154B8CC1DB0}"/>
              </a:ext>
            </a:extLst>
          </p:cNvPr>
          <p:cNvSpPr/>
          <p:nvPr/>
        </p:nvSpPr>
        <p:spPr>
          <a:xfrm>
            <a:off x="904331" y="1321356"/>
            <a:ext cx="6229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괄호</a:t>
            </a:r>
            <a:r>
              <a:rPr lang="en-US" altLang="ko-KR" b="1" dirty="0"/>
              <a:t>)</a:t>
            </a:r>
            <a:r>
              <a:rPr lang="ko-KR" altLang="en-US" b="1" dirty="0"/>
              <a:t>로 묶어주면 </a:t>
            </a:r>
            <a:r>
              <a:rPr lang="ko-KR" altLang="en-US" b="1" dirty="0" err="1"/>
              <a:t>튜플이</a:t>
            </a:r>
            <a:r>
              <a:rPr lang="ko-KR" altLang="en-US" b="1" dirty="0"/>
              <a:t> 되며 각 값은 </a:t>
            </a:r>
            <a:r>
              <a:rPr lang="en-US" altLang="ko-KR" b="1" dirty="0"/>
              <a:t>,(</a:t>
            </a:r>
            <a:r>
              <a:rPr lang="ko-KR" altLang="en-US" b="1" dirty="0"/>
              <a:t>콤마</a:t>
            </a:r>
            <a:r>
              <a:rPr lang="en-US" altLang="ko-KR" b="1" dirty="0"/>
              <a:t>)</a:t>
            </a:r>
            <a:r>
              <a:rPr lang="ko-KR" altLang="en-US" b="1" dirty="0"/>
              <a:t>로 구분한다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B452D1-3BB2-4BA5-A916-0456FCD1AF00}"/>
              </a:ext>
            </a:extLst>
          </p:cNvPr>
          <p:cNvSpPr/>
          <p:nvPr/>
        </p:nvSpPr>
        <p:spPr>
          <a:xfrm>
            <a:off x="904331" y="1723589"/>
            <a:ext cx="23152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튜플</a:t>
            </a:r>
            <a:r>
              <a:rPr lang="ko-KR" altLang="en-US" b="1" dirty="0"/>
              <a:t> = (값, 값, 값)</a:t>
            </a:r>
          </a:p>
          <a:p>
            <a:r>
              <a:rPr lang="ko-KR" altLang="en-US" b="1" dirty="0" err="1"/>
              <a:t>튜플</a:t>
            </a:r>
            <a:r>
              <a:rPr lang="ko-KR" altLang="en-US" b="1" dirty="0"/>
              <a:t> = 값, 값, 값</a:t>
            </a:r>
            <a:endParaRPr lang="en-US" altLang="ko-KR" b="1" dirty="0"/>
          </a:p>
          <a:p>
            <a:r>
              <a:rPr lang="ko-KR" altLang="en-US" b="1" dirty="0" err="1"/>
              <a:t>튜플</a:t>
            </a:r>
            <a:r>
              <a:rPr lang="ko-KR" altLang="en-US" b="1" dirty="0"/>
              <a:t> </a:t>
            </a:r>
            <a:r>
              <a:rPr lang="en-US" altLang="ko-KR" b="1" dirty="0"/>
              <a:t>= tuple()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D65F14-5703-452E-A969-F6C58D3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0" y="2751152"/>
            <a:ext cx="4947500" cy="3422088"/>
          </a:xfrm>
          <a:prstGeom prst="rect">
            <a:avLst/>
          </a:prstGeom>
        </p:spPr>
      </p:pic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5F48B4BD-4A25-4E98-BDAA-36F06E11833C}"/>
              </a:ext>
            </a:extLst>
          </p:cNvPr>
          <p:cNvSpPr/>
          <p:nvPr/>
        </p:nvSpPr>
        <p:spPr>
          <a:xfrm>
            <a:off x="7032509" y="3191768"/>
            <a:ext cx="3892912" cy="2466915"/>
          </a:xfrm>
          <a:prstGeom prst="wedgeEllipseCallout">
            <a:avLst>
              <a:gd name="adj1" fmla="val -63186"/>
              <a:gd name="adj2" fmla="val -30262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err="1"/>
              <a:t>튜플</a:t>
            </a:r>
            <a:r>
              <a:rPr lang="ko-KR" altLang="en-US" dirty="0" err="1"/>
              <a:t>은</a:t>
            </a:r>
            <a:r>
              <a:rPr lang="ko-KR" altLang="en-US" dirty="0"/>
              <a:t> 리스트처럼 요소를 일렬로 저장하지만, </a:t>
            </a:r>
            <a:endParaRPr lang="en-US" altLang="ko-KR" dirty="0"/>
          </a:p>
          <a:p>
            <a:r>
              <a:rPr lang="ko-KR" altLang="en-US" dirty="0"/>
              <a:t>안에 </a:t>
            </a:r>
            <a:r>
              <a:rPr lang="ko-KR" altLang="en-US" b="1" dirty="0">
                <a:solidFill>
                  <a:srgbClr val="FF0000"/>
                </a:solidFill>
              </a:rPr>
              <a:t>저장된 요소를 변경, 추가, 삭제를 할 수 없다</a:t>
            </a:r>
            <a:r>
              <a:rPr lang="ko-KR" altLang="en-US" dirty="0"/>
              <a:t>. </a:t>
            </a:r>
            <a:endParaRPr lang="en-US" altLang="ko-KR" dirty="0"/>
          </a:p>
          <a:p>
            <a:r>
              <a:rPr lang="ko-KR" altLang="en-US" dirty="0"/>
              <a:t>간단하게 </a:t>
            </a:r>
            <a:r>
              <a:rPr lang="ko-KR" altLang="en-US" b="1" dirty="0">
                <a:solidFill>
                  <a:srgbClr val="0070C0"/>
                </a:solidFill>
              </a:rPr>
              <a:t>읽기 전용 리스트</a:t>
            </a:r>
          </a:p>
        </p:txBody>
      </p:sp>
    </p:spTree>
    <p:extLst>
      <p:ext uri="{BB962C8B-B14F-4D97-AF65-F5344CB8AC3E}">
        <p14:creationId xmlns:p14="http://schemas.microsoft.com/office/powerpoint/2010/main" val="413955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3F65-33CB-4EDF-9B2D-E3C64F25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63877" cy="1325563"/>
          </a:xfrm>
        </p:spPr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E39C9-9C80-490B-9C03-32BB4AAA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37" y="2054553"/>
            <a:ext cx="5102525" cy="3322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735F9-37B7-4BE0-A8E4-2E516AF315F4}"/>
              </a:ext>
            </a:extLst>
          </p:cNvPr>
          <p:cNvSpPr txBox="1"/>
          <p:nvPr/>
        </p:nvSpPr>
        <p:spPr>
          <a:xfrm>
            <a:off x="838200" y="143589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여러가지 자료형 저장</a:t>
            </a:r>
          </a:p>
        </p:txBody>
      </p:sp>
    </p:spTree>
    <p:extLst>
      <p:ext uri="{BB962C8B-B14F-4D97-AF65-F5344CB8AC3E}">
        <p14:creationId xmlns:p14="http://schemas.microsoft.com/office/powerpoint/2010/main" val="339234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1121</Words>
  <Application>Microsoft Office PowerPoint</Application>
  <PresentationFormat>와이드스크린</PresentationFormat>
  <Paragraphs>257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Wingdings</vt:lpstr>
      <vt:lpstr>Office 테마</vt:lpstr>
      <vt:lpstr>Python</vt:lpstr>
      <vt:lpstr>리스트 (list)</vt:lpstr>
      <vt:lpstr>리스트 (list)</vt:lpstr>
      <vt:lpstr>리스트 (list)</vt:lpstr>
      <vt:lpstr>리스트 (list)</vt:lpstr>
      <vt:lpstr>리스트 (list)</vt:lpstr>
      <vt:lpstr>리스트 (list)</vt:lpstr>
      <vt:lpstr>튜플</vt:lpstr>
      <vt:lpstr>튜플</vt:lpstr>
      <vt:lpstr>튜플</vt:lpstr>
      <vt:lpstr>추가</vt:lpstr>
      <vt:lpstr>튜플</vt:lpstr>
      <vt:lpstr>리스트 ,튜플</vt:lpstr>
      <vt:lpstr>리스트, 튜플</vt:lpstr>
      <vt:lpstr>리스트, 튜플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시퀀스 자료형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슬라이스</vt:lpstr>
      <vt:lpstr>인덱스 및 슬라이스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460</cp:revision>
  <dcterms:created xsi:type="dcterms:W3CDTF">2020-01-13T00:53:58Z</dcterms:created>
  <dcterms:modified xsi:type="dcterms:W3CDTF">2020-01-26T10:07:38Z</dcterms:modified>
</cp:coreProperties>
</file>