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A9D18E"/>
    <a:srgbClr val="FFFFFF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0773-B8B8-4856-BBC6-D34F7421A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2BE0EB-AF01-4DE2-8F43-16613B637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0FDD0-9F4C-436E-BF2D-A4D3E9EA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AE2ED-3930-47D8-A51E-200735F6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9081F-8D78-4535-919A-CD2BE0C4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2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B7A0C-7875-4DC5-A928-5D215CC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25B8E-AED6-49DE-886F-3158B1ED8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D0F62-F1BF-4707-B5B3-2DA7D832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43B04-D368-4838-BAAF-9BBA5DDD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5FF8A-1EC6-4ADF-9E0A-4F9D74ED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2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4D13C8-CB62-40BD-9242-0D1E34847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F66D7F-E652-438D-8482-FEBEE75AF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8997E-015E-4871-AA2C-CACC3ED5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A22C5-C749-477D-A88E-1289D50F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A3489-E580-4535-B99A-3D903A77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FF242-58C3-4669-A8B2-8BBC01F8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EE6CA-A7C2-4E40-A086-5254E750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15F77-B0AD-4278-9A8E-BB87076C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97CA6-69A4-4311-828D-D92A3623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E7120-C58D-411E-81CE-D667A7AA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0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16722-877C-4476-B494-8F41F93B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6CE3C-B58A-45DB-8A49-6C22CC87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C5F6E-10D7-4907-8DE1-45AF056C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945D4-FCFB-4586-8A1A-35E2554A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CBFC-1F6C-430C-BB5C-73392FBB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E26E6-6DD1-43A2-9293-F59F6B4D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E4318-5C1A-4542-868A-26F1506DB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2FC79-A92F-4C59-8069-30B962D67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BB946-9D31-468C-A80B-08528E02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77767-246E-48A0-A295-FBAF2B45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871DE-0675-4B90-B90D-269C32AA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A9F8-95DA-4B88-8E46-43D15505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FFAA7-407F-4DD0-A3DA-8F8B2751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2B0A4-0566-4D08-B6CE-235F130C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E4C5B8-026C-4491-9A8F-F2C6855E6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8C3B32-6C31-4960-8765-ACDE624C8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CC0E5F-530B-4BE9-919F-6C638E17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B4AC6-CCA0-4539-A46A-0CE903A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6EDA83-1876-4391-9613-E42AC3C2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24D3-078B-45C9-ACDE-C2F27716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DBE3E6-80E6-4789-8FDE-CB5F0DE5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B8316-DFC9-4BBC-8409-1B3BDDF5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3650E0-EED8-43C9-B493-AFA8C38D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8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102982-3DB0-4EE8-A9F3-FAC125E8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04F585-7177-43F0-95EB-D85AB7F7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887B71-3660-4F8D-938D-C997B45D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7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293E4-B35E-46A6-883F-9CEA145B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B471E-D75D-4F1C-BD06-1231837B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9C1CD-CD26-4421-AB6D-BA1085092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084FC-A044-45B4-BD26-0A7A24E7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05E97-CB1A-4FB0-9329-5832E5E4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FB669-1C3C-4E78-9923-F0A5F535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B3036-77F8-4B10-BDE4-5B829B65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A151D1-C24D-4A92-BB2B-33935F718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D0B65-9F39-46D9-800B-D54F0661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E039C-59A5-4524-BDE3-5D2D0368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F5821-2CE7-4EC7-B650-F6B7AF2F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A5966-CFE2-4ACD-AAD4-2CCC8399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4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46F14-8213-4537-946C-7990B75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FF02-6F3E-418A-A454-33C03BB3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B895D-69B6-49DE-95A6-2307005D5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F578-3CEA-41F2-A2C2-05CCDEDBFAB8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F9EAD-D1CD-48D0-9ACA-468B201B2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81CC6-4DB8-4734-8CC8-F7658C3B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7D4E-4472-4643-A3C7-BBD17235B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4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2099F-C3A6-43E8-B824-C1155A75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C23E69-E563-4D5E-BF61-67FA7D4EA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83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en-US" altLang="ko-KR" dirty="0"/>
              <a:t>else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E00B76-CBF4-4C51-9660-6981AB603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2" b="12783"/>
          <a:stretch/>
        </p:blipFill>
        <p:spPr bwMode="auto">
          <a:xfrm>
            <a:off x="2796330" y="1710616"/>
            <a:ext cx="5984147" cy="343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30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en-US" altLang="ko-KR" dirty="0"/>
              <a:t>else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65FE92-FB35-45DB-9712-76C1B5F7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79" y="1315769"/>
            <a:ext cx="4484849" cy="42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4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CBB6CD-8F1C-4487-AB40-31D53494A108}"/>
              </a:ext>
            </a:extLst>
          </p:cNvPr>
          <p:cNvSpPr/>
          <p:nvPr/>
        </p:nvSpPr>
        <p:spPr>
          <a:xfrm>
            <a:off x="838200" y="1321356"/>
            <a:ext cx="3931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변수에 값 할당을 </a:t>
            </a:r>
            <a:r>
              <a:rPr lang="ko-KR" altLang="en-US" dirty="0" err="1"/>
              <a:t>if</a:t>
            </a:r>
            <a:r>
              <a:rPr lang="ko-KR" altLang="en-US" dirty="0"/>
              <a:t>, </a:t>
            </a:r>
            <a:r>
              <a:rPr lang="ko-KR" altLang="en-US" dirty="0" err="1"/>
              <a:t>else로</a:t>
            </a:r>
            <a:r>
              <a:rPr lang="ko-KR" altLang="en-US" dirty="0"/>
              <a:t> 축약하기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D9B866-4ED5-4176-9FFB-B51CCAEC8379}"/>
              </a:ext>
            </a:extLst>
          </p:cNvPr>
          <p:cNvSpPr/>
          <p:nvPr/>
        </p:nvSpPr>
        <p:spPr>
          <a:xfrm>
            <a:off x="1243709" y="1952429"/>
            <a:ext cx="4304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조건부 표현식(</a:t>
            </a:r>
            <a:r>
              <a:rPr lang="ko-KR" altLang="en-US" b="1" dirty="0" err="1"/>
              <a:t>conditional</a:t>
            </a:r>
            <a:r>
              <a:rPr lang="ko-KR" altLang="en-US" b="1" dirty="0"/>
              <a:t> </a:t>
            </a:r>
            <a:r>
              <a:rPr lang="ko-KR" altLang="en-US" b="1" dirty="0" err="1"/>
              <a:t>expression</a:t>
            </a:r>
            <a:r>
              <a:rPr lang="ko-KR" altLang="en-US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1C0DB4-D30E-4024-9666-8B5B939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20" y="2845243"/>
            <a:ext cx="4241569" cy="30895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69D043-EDF1-48A9-ACB6-1257F46248C5}"/>
              </a:ext>
            </a:extLst>
          </p:cNvPr>
          <p:cNvSpPr/>
          <p:nvPr/>
        </p:nvSpPr>
        <p:spPr>
          <a:xfrm>
            <a:off x="1791902" y="2398836"/>
            <a:ext cx="30332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b="1" dirty="0"/>
              <a:t>변수 = 값 </a:t>
            </a:r>
            <a:r>
              <a:rPr lang="ko-KR" altLang="en-US" b="1" dirty="0" err="1"/>
              <a:t>if</a:t>
            </a:r>
            <a:r>
              <a:rPr lang="ko-KR" altLang="en-US" b="1" dirty="0"/>
              <a:t> </a:t>
            </a:r>
            <a:r>
              <a:rPr lang="ko-KR" altLang="en-US" b="1" dirty="0" err="1"/>
              <a:t>조건문</a:t>
            </a:r>
            <a:r>
              <a:rPr lang="ko-KR" altLang="en-US" b="1" dirty="0"/>
              <a:t> </a:t>
            </a:r>
            <a:r>
              <a:rPr lang="ko-KR" altLang="en-US" b="1" dirty="0" err="1"/>
              <a:t>else</a:t>
            </a:r>
            <a:r>
              <a:rPr lang="ko-KR" altLang="en-US" b="1" dirty="0"/>
              <a:t> 값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8F98DC-99AE-46A3-8A1D-982EC6D0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977" y="2321761"/>
            <a:ext cx="2406871" cy="3764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11A084-ADAE-47E2-B93C-ADADD1330185}"/>
              </a:ext>
            </a:extLst>
          </p:cNvPr>
          <p:cNvSpPr txBox="1"/>
          <p:nvPr/>
        </p:nvSpPr>
        <p:spPr>
          <a:xfrm>
            <a:off x="7823154" y="1952429"/>
            <a:ext cx="226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일반 </a:t>
            </a:r>
            <a:r>
              <a:rPr lang="en-US" altLang="ko-KR" b="1" dirty="0"/>
              <a:t>if else </a:t>
            </a:r>
            <a:r>
              <a:rPr lang="ko-KR" altLang="en-US" b="1" dirty="0"/>
              <a:t>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849E95-4590-4A89-8A1E-2A3DFBEBF420}"/>
              </a:ext>
            </a:extLst>
          </p:cNvPr>
          <p:cNvSpPr/>
          <p:nvPr/>
        </p:nvSpPr>
        <p:spPr>
          <a:xfrm>
            <a:off x="1390083" y="5947363"/>
            <a:ext cx="37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조건부 표현식은 람다 표현식에서 자주 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8110E-03AE-42E4-B315-9FAB41D7F0E4}"/>
              </a:ext>
            </a:extLst>
          </p:cNvPr>
          <p:cNvSpPr txBox="1"/>
          <p:nvPr/>
        </p:nvSpPr>
        <p:spPr>
          <a:xfrm>
            <a:off x="2892621" y="626772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추후에 </a:t>
            </a:r>
            <a:r>
              <a:rPr lang="en-US" altLang="ko-KR" sz="1400" b="1" dirty="0"/>
              <a:t>… </a:t>
            </a:r>
            <a:endParaRPr lang="ko-KR" altLang="en-US" sz="1400" b="1" dirty="0"/>
          </a:p>
        </p:txBody>
      </p:sp>
      <p:sp>
        <p:nvSpPr>
          <p:cNvPr id="12" name="같음 기호 11">
            <a:extLst>
              <a:ext uri="{FF2B5EF4-FFF2-40B4-BE49-F238E27FC236}">
                <a16:creationId xmlns:a16="http://schemas.microsoft.com/office/drawing/2014/main" id="{A63906A3-0E85-4F7B-96ED-57B7AF74EEE9}"/>
              </a:ext>
            </a:extLst>
          </p:cNvPr>
          <p:cNvSpPr/>
          <p:nvPr/>
        </p:nvSpPr>
        <p:spPr>
          <a:xfrm>
            <a:off x="6266576" y="3839136"/>
            <a:ext cx="729842" cy="729842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8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4F96C4-943E-4B04-B18D-16384782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50" y="1690688"/>
            <a:ext cx="3181794" cy="41153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6EA305-F004-4B25-9AFA-3732D451FF0A}"/>
              </a:ext>
            </a:extLst>
          </p:cNvPr>
          <p:cNvSpPr/>
          <p:nvPr/>
        </p:nvSpPr>
        <p:spPr>
          <a:xfrm>
            <a:off x="4792909" y="1486218"/>
            <a:ext cx="66664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다음은 파이썬 문법 중에서 </a:t>
            </a:r>
            <a:r>
              <a:rPr lang="ko-KR" altLang="en-US" b="1" dirty="0" err="1"/>
              <a:t>False로</a:t>
            </a:r>
            <a:r>
              <a:rPr lang="ko-KR" altLang="en-US" b="1" dirty="0"/>
              <a:t> 취급하는 것들</a:t>
            </a:r>
          </a:p>
          <a:p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None</a:t>
            </a:r>
            <a:endParaRPr lang="ko-KR" altLang="en-US" b="1" dirty="0"/>
          </a:p>
          <a:p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False</a:t>
            </a:r>
            <a:endParaRPr lang="ko-KR" altLang="en-US" b="1" dirty="0"/>
          </a:p>
          <a:p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0인 숫자들: 0, 0.0, 0j</a:t>
            </a:r>
          </a:p>
          <a:p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비어 있는 문자열, 리스트, </a:t>
            </a:r>
            <a:r>
              <a:rPr lang="ko-KR" altLang="en-US" b="1" dirty="0" err="1"/>
              <a:t>튜플</a:t>
            </a:r>
            <a:r>
              <a:rPr lang="ko-KR" altLang="en-US" b="1" dirty="0"/>
              <a:t>,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, 세트: '', "", [], (), {}, </a:t>
            </a:r>
            <a:r>
              <a:rPr lang="ko-KR" altLang="en-US" b="1" dirty="0" err="1"/>
              <a:t>set</a:t>
            </a:r>
            <a:r>
              <a:rPr lang="ko-KR" altLang="en-US" b="1" dirty="0"/>
              <a:t>()</a:t>
            </a:r>
          </a:p>
          <a:p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클래스 인스턴스의 __</a:t>
            </a:r>
            <a:r>
              <a:rPr lang="ko-KR" altLang="en-US" b="1" dirty="0" err="1"/>
              <a:t>bool</a:t>
            </a:r>
            <a:r>
              <a:rPr lang="ko-KR" altLang="en-US" b="1" dirty="0"/>
              <a:t>__(), __</a:t>
            </a:r>
            <a:r>
              <a:rPr lang="ko-KR" altLang="en-US" b="1" dirty="0" err="1"/>
              <a:t>len</a:t>
            </a:r>
            <a:r>
              <a:rPr lang="ko-KR" altLang="en-US" b="1" dirty="0"/>
              <a:t>__() 메서드가 0 또는 </a:t>
            </a:r>
            <a:r>
              <a:rPr lang="ko-KR" altLang="en-US" b="1" dirty="0" err="1"/>
              <a:t>False를</a:t>
            </a:r>
            <a:r>
              <a:rPr lang="ko-KR" altLang="en-US" b="1" dirty="0"/>
              <a:t> 반환할 때</a:t>
            </a:r>
          </a:p>
          <a:p>
            <a:endParaRPr lang="ko-KR" altLang="en-US" b="1" dirty="0"/>
          </a:p>
          <a:p>
            <a:r>
              <a:rPr lang="ko-KR" altLang="en-US" b="1" dirty="0"/>
              <a:t>앞에서 나열한 것들을 제외한 모든 요소들은 </a:t>
            </a:r>
            <a:r>
              <a:rPr lang="ko-KR" altLang="en-US" b="1" dirty="0" err="1"/>
              <a:t>True로</a:t>
            </a:r>
            <a:r>
              <a:rPr lang="ko-KR" altLang="en-US" b="1" dirty="0"/>
              <a:t> 취급한다.</a:t>
            </a:r>
          </a:p>
        </p:txBody>
      </p:sp>
    </p:spTree>
    <p:extLst>
      <p:ext uri="{BB962C8B-B14F-4D97-AF65-F5344CB8AC3E}">
        <p14:creationId xmlns:p14="http://schemas.microsoft.com/office/powerpoint/2010/main" val="119339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290733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조건식을 여러 개 지정하기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FF0479-99A1-427C-8FE4-22B236D564CC}"/>
              </a:ext>
            </a:extLst>
          </p:cNvPr>
          <p:cNvSpPr/>
          <p:nvPr/>
        </p:nvSpPr>
        <p:spPr>
          <a:xfrm>
            <a:off x="1772873" y="1690688"/>
            <a:ext cx="86462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b="1" dirty="0"/>
              <a:t>포털 사이트 회원인지? </a:t>
            </a:r>
            <a:r>
              <a:rPr lang="ko-KR" altLang="en-US" b="1" dirty="0">
                <a:solidFill>
                  <a:srgbClr val="00B0F0"/>
                </a:solidFill>
              </a:rPr>
              <a:t>그리고</a:t>
            </a:r>
            <a:r>
              <a:rPr lang="ko-KR" altLang="en-US" b="1" dirty="0"/>
              <a:t> 중고나라 회원인지?:</a:t>
            </a:r>
          </a:p>
          <a:p>
            <a:r>
              <a:rPr lang="ko-KR" altLang="en-US" dirty="0"/>
              <a:t>    글쓰기 화면 표시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포털 사이트 또는 중고나라 회원이 아니므로 글을 쓸 수 없다는 경고 문구 표시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3667F2E0-1BD9-4C24-9283-6DECD2DA1A78}"/>
              </a:ext>
            </a:extLst>
          </p:cNvPr>
          <p:cNvSpPr/>
          <p:nvPr/>
        </p:nvSpPr>
        <p:spPr>
          <a:xfrm>
            <a:off x="5853684" y="3203001"/>
            <a:ext cx="484632" cy="45199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2B11F5-E59E-4451-98DC-2B7BA43A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8" y="3914599"/>
            <a:ext cx="458216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290733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조건식을 여러 개 지정하기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089ACD-F159-48CE-8725-4DCC922D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92" y="2394400"/>
            <a:ext cx="4582164" cy="25054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36E2065-905C-4B65-AFD4-B2322F34A333}"/>
              </a:ext>
            </a:extLst>
          </p:cNvPr>
          <p:cNvSpPr/>
          <p:nvPr/>
        </p:nvSpPr>
        <p:spPr>
          <a:xfrm>
            <a:off x="5799666" y="3271706"/>
            <a:ext cx="59266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EC97C3-71CD-4705-A936-784EFD94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50" y="2018388"/>
            <a:ext cx="4001058" cy="2991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13FC07-9086-4A30-A83C-7CFB14827061}"/>
              </a:ext>
            </a:extLst>
          </p:cNvPr>
          <p:cNvSpPr txBox="1"/>
          <p:nvPr/>
        </p:nvSpPr>
        <p:spPr>
          <a:xfrm>
            <a:off x="5526773" y="390088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and </a:t>
            </a:r>
            <a:r>
              <a:rPr lang="ko-KR" altLang="en-US" b="1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65006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46278" cy="132556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68439-3177-4D8F-BF48-E2AFBB8E27F8}"/>
              </a:ext>
            </a:extLst>
          </p:cNvPr>
          <p:cNvSpPr/>
          <p:nvPr/>
        </p:nvSpPr>
        <p:spPr>
          <a:xfrm>
            <a:off x="603308" y="2328690"/>
            <a:ext cx="314027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b="1" dirty="0"/>
              <a:t>콜라 버튼을 눌렀다면:</a:t>
            </a:r>
          </a:p>
          <a:p>
            <a:r>
              <a:rPr lang="ko-KR" altLang="en-US" dirty="0"/>
              <a:t>    콜라를 내보냄</a:t>
            </a:r>
          </a:p>
          <a:p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b="1" dirty="0"/>
              <a:t>사이다 버튼을 눌렀다면:</a:t>
            </a:r>
          </a:p>
          <a:p>
            <a:r>
              <a:rPr lang="ko-KR" altLang="en-US" dirty="0"/>
              <a:t>    사이다를 내보냄</a:t>
            </a:r>
          </a:p>
          <a:p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b="1" dirty="0" err="1"/>
              <a:t>환타</a:t>
            </a:r>
            <a:r>
              <a:rPr lang="ko-KR" altLang="en-US" b="1" dirty="0"/>
              <a:t> 버튼을 눌렀다면: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환타를</a:t>
            </a:r>
            <a:r>
              <a:rPr lang="ko-KR" altLang="en-US" dirty="0"/>
              <a:t> 내보냄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제공하지 않는 메뉴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CA5C4FC-4433-4017-B120-E525EA0831FF}"/>
              </a:ext>
            </a:extLst>
          </p:cNvPr>
          <p:cNvSpPr/>
          <p:nvPr/>
        </p:nvSpPr>
        <p:spPr>
          <a:xfrm>
            <a:off x="3971138" y="3240535"/>
            <a:ext cx="293615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90737F7-0E6B-467E-80BA-987E4AE66F94}"/>
              </a:ext>
            </a:extLst>
          </p:cNvPr>
          <p:cNvSpPr/>
          <p:nvPr/>
        </p:nvSpPr>
        <p:spPr>
          <a:xfrm>
            <a:off x="7860134" y="3240535"/>
            <a:ext cx="293615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C3EDE-4127-46F6-BEE0-DD551153819E}"/>
              </a:ext>
            </a:extLst>
          </p:cNvPr>
          <p:cNvSpPr/>
          <p:nvPr/>
        </p:nvSpPr>
        <p:spPr>
          <a:xfrm>
            <a:off x="4492304" y="2605688"/>
            <a:ext cx="314027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조건식:</a:t>
            </a:r>
          </a:p>
          <a:p>
            <a:r>
              <a:rPr lang="ko-KR" altLang="en-US" dirty="0"/>
              <a:t>    코드1</a:t>
            </a:r>
          </a:p>
          <a:p>
            <a:r>
              <a:rPr lang="ko-KR" altLang="en-US" dirty="0" err="1"/>
              <a:t>elif</a:t>
            </a:r>
            <a:r>
              <a:rPr lang="ko-KR" altLang="en-US" dirty="0"/>
              <a:t> 조건식:</a:t>
            </a:r>
          </a:p>
          <a:p>
            <a:r>
              <a:rPr lang="ko-KR" altLang="en-US" dirty="0"/>
              <a:t>    코드2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코드3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A4B6AC-98A9-48D8-AD11-D1F0873C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300" y="2496298"/>
            <a:ext cx="3438715" cy="18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7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01662" cy="132556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170DE11-575C-46D8-80C2-DE8882241330}"/>
              </a:ext>
            </a:extLst>
          </p:cNvPr>
          <p:cNvSpPr/>
          <p:nvPr/>
        </p:nvSpPr>
        <p:spPr>
          <a:xfrm>
            <a:off x="3109519" y="1046527"/>
            <a:ext cx="5972962" cy="476494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88595-999E-4E8D-8380-0D946C8C9B7C}"/>
              </a:ext>
            </a:extLst>
          </p:cNvPr>
          <p:cNvSpPr txBox="1"/>
          <p:nvPr/>
        </p:nvSpPr>
        <p:spPr>
          <a:xfrm>
            <a:off x="4362275" y="1046527"/>
            <a:ext cx="5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/>
                  </a:solidFill>
                </a:ln>
                <a:solidFill>
                  <a:srgbClr val="D6DCE5"/>
                </a:solidFill>
              </a:rPr>
              <a:t>if</a:t>
            </a:r>
            <a:endParaRPr lang="ko-KR" altLang="en-US" b="1" dirty="0">
              <a:ln>
                <a:solidFill>
                  <a:schemeClr val="tx1"/>
                </a:solidFill>
              </a:ln>
              <a:solidFill>
                <a:srgbClr val="D6DCE5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55AC86-CE4D-4B88-9DE8-8DA3C42613E2}"/>
              </a:ext>
            </a:extLst>
          </p:cNvPr>
          <p:cNvSpPr/>
          <p:nvPr/>
        </p:nvSpPr>
        <p:spPr>
          <a:xfrm>
            <a:off x="3850547" y="1690688"/>
            <a:ext cx="4790113" cy="373310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06DEC-70B6-41ED-87A1-48800D929BD4}"/>
              </a:ext>
            </a:extLst>
          </p:cNvPr>
          <p:cNvSpPr txBox="1"/>
          <p:nvPr/>
        </p:nvSpPr>
        <p:spPr>
          <a:xfrm>
            <a:off x="4362275" y="1809925"/>
            <a:ext cx="5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chemeClr val="tx1"/>
                  </a:solidFill>
                </a:ln>
                <a:solidFill>
                  <a:srgbClr val="FFE699"/>
                </a:solidFill>
              </a:rPr>
              <a:t>elif</a:t>
            </a:r>
            <a:endParaRPr lang="ko-KR" altLang="en-US" b="1" dirty="0">
              <a:ln>
                <a:solidFill>
                  <a:schemeClr val="tx1"/>
                </a:solidFill>
              </a:ln>
              <a:solidFill>
                <a:srgbClr val="FFE699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B82F319-AF98-4CA0-83B9-11B9419EBF23}"/>
              </a:ext>
            </a:extLst>
          </p:cNvPr>
          <p:cNvSpPr/>
          <p:nvPr/>
        </p:nvSpPr>
        <p:spPr>
          <a:xfrm>
            <a:off x="4674066" y="2311369"/>
            <a:ext cx="3664591" cy="28559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74E29-6AEC-4E75-AF4E-FC45E4D699A9}"/>
              </a:ext>
            </a:extLst>
          </p:cNvPr>
          <p:cNvSpPr txBox="1"/>
          <p:nvPr/>
        </p:nvSpPr>
        <p:spPr>
          <a:xfrm>
            <a:off x="4900991" y="2430606"/>
            <a:ext cx="5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chemeClr val="tx1"/>
                  </a:solidFill>
                </a:ln>
                <a:solidFill>
                  <a:srgbClr val="A9D18E"/>
                </a:solidFill>
              </a:rPr>
              <a:t>elif</a:t>
            </a:r>
            <a:endParaRPr lang="ko-KR" altLang="en-US" b="1" dirty="0">
              <a:ln>
                <a:solidFill>
                  <a:schemeClr val="tx1"/>
                </a:solidFill>
              </a:ln>
              <a:solidFill>
                <a:srgbClr val="A9D18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3BAAA7-F6BB-4BD8-B599-2C5347354CC4}"/>
              </a:ext>
            </a:extLst>
          </p:cNvPr>
          <p:cNvSpPr/>
          <p:nvPr/>
        </p:nvSpPr>
        <p:spPr>
          <a:xfrm>
            <a:off x="5439707" y="2932050"/>
            <a:ext cx="2313541" cy="1803023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92B37-89AB-4ED4-8F4C-BFC627F259BE}"/>
              </a:ext>
            </a:extLst>
          </p:cNvPr>
          <p:cNvSpPr txBox="1"/>
          <p:nvPr/>
        </p:nvSpPr>
        <p:spPr>
          <a:xfrm>
            <a:off x="5557284" y="2936287"/>
            <a:ext cx="7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else</a:t>
            </a:r>
            <a:endParaRPr lang="ko-KR" alt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FB2DA-1FE9-4B62-AFEB-9B48B2DF4B42}"/>
              </a:ext>
            </a:extLst>
          </p:cNvPr>
          <p:cNvSpPr txBox="1"/>
          <p:nvPr/>
        </p:nvSpPr>
        <p:spPr>
          <a:xfrm>
            <a:off x="3603170" y="5943585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elif</a:t>
            </a:r>
            <a:r>
              <a:rPr lang="en-US" altLang="ko-KR" b="1" dirty="0"/>
              <a:t> </a:t>
            </a:r>
            <a:r>
              <a:rPr lang="ko-KR" altLang="en-US" b="1" dirty="0"/>
              <a:t>와 </a:t>
            </a:r>
            <a:r>
              <a:rPr lang="en-US" altLang="ko-KR" b="1" dirty="0"/>
              <a:t>else</a:t>
            </a:r>
            <a:r>
              <a:rPr lang="ko-KR" altLang="en-US" b="1" dirty="0"/>
              <a:t>는 나머지 라는 생각을 가지면 된다</a:t>
            </a:r>
          </a:p>
        </p:txBody>
      </p:sp>
    </p:spTree>
    <p:extLst>
      <p:ext uri="{BB962C8B-B14F-4D97-AF65-F5344CB8AC3E}">
        <p14:creationId xmlns:p14="http://schemas.microsoft.com/office/powerpoint/2010/main" val="91148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01662" cy="132556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elif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269F59-C3E1-4D73-A35E-DCF205862E5D}"/>
              </a:ext>
            </a:extLst>
          </p:cNvPr>
          <p:cNvGrpSpPr/>
          <p:nvPr/>
        </p:nvGrpSpPr>
        <p:grpSpPr>
          <a:xfrm>
            <a:off x="6364349" y="1575033"/>
            <a:ext cx="4448962" cy="3549172"/>
            <a:chOff x="3109519" y="1046526"/>
            <a:chExt cx="5972962" cy="476494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170DE11-575C-46D8-80C2-DE8882241330}"/>
                </a:ext>
              </a:extLst>
            </p:cNvPr>
            <p:cNvSpPr/>
            <p:nvPr/>
          </p:nvSpPr>
          <p:spPr>
            <a:xfrm>
              <a:off x="3109519" y="1046527"/>
              <a:ext cx="5972962" cy="47649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C88595-999E-4E8D-8380-0D946C8C9B7C}"/>
                </a:ext>
              </a:extLst>
            </p:cNvPr>
            <p:cNvSpPr txBox="1"/>
            <p:nvPr/>
          </p:nvSpPr>
          <p:spPr>
            <a:xfrm>
              <a:off x="4362276" y="1046526"/>
              <a:ext cx="538716" cy="35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n>
                    <a:solidFill>
                      <a:schemeClr val="tx1"/>
                    </a:solidFill>
                  </a:ln>
                  <a:solidFill>
                    <a:srgbClr val="D6DCE5"/>
                  </a:solidFill>
                </a:rPr>
                <a:t>if</a:t>
              </a:r>
              <a:endParaRPr lang="ko-KR" altLang="en-US" sz="1100" b="1" dirty="0">
                <a:ln>
                  <a:solidFill>
                    <a:schemeClr val="tx1"/>
                  </a:solidFill>
                </a:ln>
                <a:solidFill>
                  <a:srgbClr val="D6DCE5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55AC86-CE4D-4B88-9DE8-8DA3C42613E2}"/>
                </a:ext>
              </a:extLst>
            </p:cNvPr>
            <p:cNvSpPr/>
            <p:nvPr/>
          </p:nvSpPr>
          <p:spPr>
            <a:xfrm>
              <a:off x="3850547" y="1690688"/>
              <a:ext cx="4790113" cy="37331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906DEC-70B6-41ED-87A1-48800D929BD4}"/>
                </a:ext>
              </a:extLst>
            </p:cNvPr>
            <p:cNvSpPr txBox="1"/>
            <p:nvPr/>
          </p:nvSpPr>
          <p:spPr>
            <a:xfrm>
              <a:off x="4362276" y="1809925"/>
              <a:ext cx="538716" cy="35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>
                  <a:ln>
                    <a:solidFill>
                      <a:schemeClr val="tx1"/>
                    </a:solidFill>
                  </a:ln>
                  <a:solidFill>
                    <a:srgbClr val="FFE699"/>
                  </a:solidFill>
                </a:rPr>
                <a:t>elif</a:t>
              </a:r>
              <a:endParaRPr lang="ko-KR" altLang="en-US" sz="1100" b="1" dirty="0">
                <a:ln>
                  <a:solidFill>
                    <a:schemeClr val="tx1"/>
                  </a:solidFill>
                </a:ln>
                <a:solidFill>
                  <a:srgbClr val="FFE699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82F319-AF98-4CA0-83B9-11B9419EBF23}"/>
                </a:ext>
              </a:extLst>
            </p:cNvPr>
            <p:cNvSpPr/>
            <p:nvPr/>
          </p:nvSpPr>
          <p:spPr>
            <a:xfrm>
              <a:off x="4674066" y="2311369"/>
              <a:ext cx="3664591" cy="2855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174E29-6AEC-4E75-AF4E-FC45E4D699A9}"/>
                </a:ext>
              </a:extLst>
            </p:cNvPr>
            <p:cNvSpPr txBox="1"/>
            <p:nvPr/>
          </p:nvSpPr>
          <p:spPr>
            <a:xfrm>
              <a:off x="4900991" y="2430607"/>
              <a:ext cx="538716" cy="35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>
                  <a:ln>
                    <a:solidFill>
                      <a:schemeClr val="tx1"/>
                    </a:solidFill>
                  </a:ln>
                  <a:solidFill>
                    <a:srgbClr val="A9D18E"/>
                  </a:solidFill>
                </a:rPr>
                <a:t>elif</a:t>
              </a:r>
              <a:endParaRPr lang="ko-KR" altLang="en-US" sz="1100" b="1" dirty="0">
                <a:ln>
                  <a:solidFill>
                    <a:schemeClr val="tx1"/>
                  </a:solidFill>
                </a:ln>
                <a:solidFill>
                  <a:srgbClr val="A9D18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53BAAA7-F6BB-4BD8-B599-2C5347354CC4}"/>
                </a:ext>
              </a:extLst>
            </p:cNvPr>
            <p:cNvSpPr/>
            <p:nvPr/>
          </p:nvSpPr>
          <p:spPr>
            <a:xfrm>
              <a:off x="5439707" y="2932050"/>
              <a:ext cx="2313541" cy="1803023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C92B37-89AB-4ED4-8F4C-BFC627F259BE}"/>
                </a:ext>
              </a:extLst>
            </p:cNvPr>
            <p:cNvSpPr txBox="1"/>
            <p:nvPr/>
          </p:nvSpPr>
          <p:spPr>
            <a:xfrm>
              <a:off x="5557284" y="2936287"/>
              <a:ext cx="709292" cy="35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else</a:t>
              </a:r>
              <a:endParaRPr lang="ko-KR" altLang="en-US" sz="11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7FB2DA-1FE9-4B62-AFEB-9B48B2DF4B42}"/>
              </a:ext>
            </a:extLst>
          </p:cNvPr>
          <p:cNvSpPr txBox="1"/>
          <p:nvPr/>
        </p:nvSpPr>
        <p:spPr>
          <a:xfrm>
            <a:off x="4514477" y="6149446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if</a:t>
            </a:r>
            <a:r>
              <a:rPr lang="ko-KR" altLang="en-US" b="1" dirty="0"/>
              <a:t>만 있는 것과 </a:t>
            </a:r>
            <a:r>
              <a:rPr lang="en-US" altLang="ko-KR" b="1" dirty="0" err="1"/>
              <a:t>elif</a:t>
            </a:r>
            <a:r>
              <a:rPr lang="en-US" altLang="ko-KR" b="1" dirty="0"/>
              <a:t> </a:t>
            </a:r>
            <a:r>
              <a:rPr lang="ko-KR" altLang="en-US" b="1" dirty="0"/>
              <a:t>와의 차이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DFFFFCF-84CF-499E-9945-6965A51500B2}"/>
              </a:ext>
            </a:extLst>
          </p:cNvPr>
          <p:cNvSpPr/>
          <p:nvPr/>
        </p:nvSpPr>
        <p:spPr>
          <a:xfrm>
            <a:off x="549560" y="1575033"/>
            <a:ext cx="4448962" cy="35491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41F712-259D-430A-82E1-6B8825CA7927}"/>
              </a:ext>
            </a:extLst>
          </p:cNvPr>
          <p:cNvSpPr txBox="1"/>
          <p:nvPr/>
        </p:nvSpPr>
        <p:spPr>
          <a:xfrm>
            <a:off x="1539031" y="1315750"/>
            <a:ext cx="4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D6DCE5"/>
                </a:solidFill>
              </a:rPr>
              <a:t>if</a:t>
            </a:r>
            <a:endParaRPr lang="ko-KR" altLang="en-US" sz="1100" b="1" dirty="0">
              <a:ln>
                <a:solidFill>
                  <a:schemeClr val="tx1"/>
                </a:solidFill>
              </a:ln>
              <a:solidFill>
                <a:srgbClr val="D6DCE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AD9520-DB5F-4901-8595-A018F0D3A90C}"/>
              </a:ext>
            </a:extLst>
          </p:cNvPr>
          <p:cNvSpPr txBox="1"/>
          <p:nvPr/>
        </p:nvSpPr>
        <p:spPr>
          <a:xfrm>
            <a:off x="2239862" y="1321343"/>
            <a:ext cx="4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E699"/>
                </a:solidFill>
              </a:rPr>
              <a:t>if</a:t>
            </a:r>
            <a:endParaRPr lang="ko-KR" altLang="en-US" sz="1100" b="1" dirty="0">
              <a:ln>
                <a:solidFill>
                  <a:schemeClr val="tx1"/>
                </a:solidFill>
              </a:ln>
              <a:solidFill>
                <a:srgbClr val="FFE69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6D859-DDD1-4ABB-883D-EEB65F9CA385}"/>
              </a:ext>
            </a:extLst>
          </p:cNvPr>
          <p:cNvSpPr txBox="1"/>
          <p:nvPr/>
        </p:nvSpPr>
        <p:spPr>
          <a:xfrm>
            <a:off x="2929765" y="1311015"/>
            <a:ext cx="4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A9D18E"/>
                </a:solidFill>
              </a:rPr>
              <a:t>if</a:t>
            </a:r>
            <a:endParaRPr lang="ko-KR" altLang="en-US" sz="1100" b="1" dirty="0">
              <a:ln>
                <a:solidFill>
                  <a:schemeClr val="tx1"/>
                </a:solidFill>
              </a:ln>
              <a:solidFill>
                <a:srgbClr val="A9D18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52B9E-2AC7-42B8-8B16-233FAF1A0F64}"/>
              </a:ext>
            </a:extLst>
          </p:cNvPr>
          <p:cNvSpPr txBox="1"/>
          <p:nvPr/>
        </p:nvSpPr>
        <p:spPr>
          <a:xfrm>
            <a:off x="3651029" y="1321343"/>
            <a:ext cx="4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if</a:t>
            </a:r>
            <a:endParaRPr lang="ko-KR" altLang="en-US" sz="11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4518311-A201-4ACC-B862-9A4D5408D0E0}"/>
              </a:ext>
            </a:extLst>
          </p:cNvPr>
          <p:cNvSpPr/>
          <p:nvPr/>
        </p:nvSpPr>
        <p:spPr>
          <a:xfrm>
            <a:off x="701960" y="1727433"/>
            <a:ext cx="4448962" cy="3549171"/>
          </a:xfrm>
          <a:prstGeom prst="ellips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20C999A-EE43-40C5-B02E-08B0F73C563A}"/>
              </a:ext>
            </a:extLst>
          </p:cNvPr>
          <p:cNvSpPr/>
          <p:nvPr/>
        </p:nvSpPr>
        <p:spPr>
          <a:xfrm>
            <a:off x="854360" y="1879833"/>
            <a:ext cx="4448962" cy="3549171"/>
          </a:xfrm>
          <a:prstGeom prst="ellips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4EBC3FB-856D-403D-8AE4-D6E203E78866}"/>
              </a:ext>
            </a:extLst>
          </p:cNvPr>
          <p:cNvSpPr/>
          <p:nvPr/>
        </p:nvSpPr>
        <p:spPr>
          <a:xfrm>
            <a:off x="1025285" y="2032233"/>
            <a:ext cx="4448962" cy="3549171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79B501-4269-4BC5-B400-A487564156F3}"/>
              </a:ext>
            </a:extLst>
          </p:cNvPr>
          <p:cNvSpPr txBox="1"/>
          <p:nvPr/>
        </p:nvSpPr>
        <p:spPr>
          <a:xfrm>
            <a:off x="2962722" y="559010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if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5CACBC-1721-4B58-8CCE-078D18E62C84}"/>
              </a:ext>
            </a:extLst>
          </p:cNvPr>
          <p:cNvSpPr txBox="1"/>
          <p:nvPr/>
        </p:nvSpPr>
        <p:spPr>
          <a:xfrm>
            <a:off x="8421156" y="559010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elif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456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05710-8C7D-47DB-9C92-A113BF8066E4}"/>
              </a:ext>
            </a:extLst>
          </p:cNvPr>
          <p:cNvSpPr txBox="1"/>
          <p:nvPr/>
        </p:nvSpPr>
        <p:spPr>
          <a:xfrm>
            <a:off x="1074821" y="3105833"/>
            <a:ext cx="2268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if</a:t>
            </a:r>
            <a:r>
              <a:rPr lang="ko-KR" altLang="en-US" sz="2400" b="1" dirty="0"/>
              <a:t> 어떤 조건</a:t>
            </a:r>
            <a:r>
              <a:rPr lang="en-US" altLang="ko-KR" sz="2400" b="1" dirty="0"/>
              <a:t>:</a:t>
            </a:r>
          </a:p>
          <a:p>
            <a:r>
              <a:rPr lang="en-US" altLang="ko-KR" sz="2400" b="1" dirty="0"/>
              <a:t>    </a:t>
            </a:r>
            <a:r>
              <a:rPr lang="ko-KR" altLang="en-US" sz="2400" b="1" dirty="0"/>
              <a:t>어떠한 행동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A717B-7A8D-4DB8-81F7-C6EE4D91DD29}"/>
              </a:ext>
            </a:extLst>
          </p:cNvPr>
          <p:cNvSpPr txBox="1"/>
          <p:nvPr/>
        </p:nvSpPr>
        <p:spPr>
          <a:xfrm>
            <a:off x="4991370" y="3105834"/>
            <a:ext cx="2884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if</a:t>
            </a:r>
            <a:r>
              <a:rPr lang="ko-KR" altLang="en-US" sz="2400" b="1" dirty="0"/>
              <a:t> 시장에 간다면</a:t>
            </a:r>
            <a:r>
              <a:rPr lang="en-US" altLang="ko-KR" sz="2400" b="1" dirty="0"/>
              <a:t>:</a:t>
            </a:r>
          </a:p>
          <a:p>
            <a:r>
              <a:rPr lang="en-US" altLang="ko-KR" sz="2400" b="1" dirty="0"/>
              <a:t>    </a:t>
            </a:r>
            <a:r>
              <a:rPr lang="ko-KR" altLang="en-US" sz="2400" b="1" dirty="0"/>
              <a:t>사과를 구매한다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93FF7C9-78A0-4927-9D9F-6EBD6FE94C73}"/>
              </a:ext>
            </a:extLst>
          </p:cNvPr>
          <p:cNvSpPr/>
          <p:nvPr/>
        </p:nvSpPr>
        <p:spPr>
          <a:xfrm rot="16200000">
            <a:off x="3814060" y="3260555"/>
            <a:ext cx="484632" cy="33688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1E8C55C-2BC0-4273-8334-2A26EEDC5F77}"/>
              </a:ext>
            </a:extLst>
          </p:cNvPr>
          <p:cNvSpPr/>
          <p:nvPr/>
        </p:nvSpPr>
        <p:spPr>
          <a:xfrm rot="16200000">
            <a:off x="8193555" y="3260555"/>
            <a:ext cx="484632" cy="33688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7921B-D802-4946-A3F7-EEC82F4C1A6F}"/>
              </a:ext>
            </a:extLst>
          </p:cNvPr>
          <p:cNvSpPr txBox="1"/>
          <p:nvPr/>
        </p:nvSpPr>
        <p:spPr>
          <a:xfrm>
            <a:off x="9366788" y="3105834"/>
            <a:ext cx="1497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if</a:t>
            </a:r>
            <a:r>
              <a:rPr lang="ko-KR" altLang="en-US" sz="2400" b="1" dirty="0"/>
              <a:t> 조건식</a:t>
            </a:r>
            <a:r>
              <a:rPr lang="en-US" altLang="ko-KR" sz="2400" b="1" dirty="0"/>
              <a:t>:</a:t>
            </a:r>
          </a:p>
          <a:p>
            <a:r>
              <a:rPr lang="en-US" altLang="ko-KR" sz="2400" b="1" dirty="0"/>
              <a:t>    </a:t>
            </a:r>
            <a:r>
              <a:rPr lang="ko-KR" altLang="en-US" sz="2400" b="1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34632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D90822-6000-47E4-9B1D-E42271FFB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5" b="19021"/>
          <a:stretch/>
        </p:blipFill>
        <p:spPr bwMode="auto">
          <a:xfrm>
            <a:off x="1811360" y="1690688"/>
            <a:ext cx="8569280" cy="387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3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14EE0-571D-434A-BE06-14E52F32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28" y="1690688"/>
            <a:ext cx="8189143" cy="43078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AF1F96-490A-4540-83E1-F8640EE0A206}"/>
              </a:ext>
            </a:extLst>
          </p:cNvPr>
          <p:cNvSpPr/>
          <p:nvPr/>
        </p:nvSpPr>
        <p:spPr>
          <a:xfrm>
            <a:off x="3128211" y="2887579"/>
            <a:ext cx="6368715" cy="541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4D4A60-EE20-486B-8738-F89EA79B4A13}"/>
              </a:ext>
            </a:extLst>
          </p:cNvPr>
          <p:cNvCxnSpPr/>
          <p:nvPr/>
        </p:nvCxnSpPr>
        <p:spPr>
          <a:xfrm flipV="1">
            <a:off x="1427747" y="3240505"/>
            <a:ext cx="2117558" cy="11389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B9A5BE-016B-4A97-B804-62772EE3A21B}"/>
              </a:ext>
            </a:extLst>
          </p:cNvPr>
          <p:cNvSpPr txBox="1"/>
          <p:nvPr/>
        </p:nvSpPr>
        <p:spPr>
          <a:xfrm>
            <a:off x="440942" y="4409255"/>
            <a:ext cx="1553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탭</a:t>
            </a:r>
            <a:endParaRPr lang="en-US" altLang="ko-KR" b="1" dirty="0"/>
          </a:p>
          <a:p>
            <a:pPr algn="ctr"/>
            <a:r>
              <a:rPr lang="ko-KR" altLang="en-US" b="1" dirty="0"/>
              <a:t>띄어쓰기 </a:t>
            </a:r>
            <a:r>
              <a:rPr lang="en-US" altLang="ko-KR" b="1" dirty="0"/>
              <a:t>4</a:t>
            </a:r>
            <a:r>
              <a:rPr lang="ko-KR" altLang="en-US" b="1" dirty="0"/>
              <a:t>칸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필수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C3C5A01-2DC4-45DD-88B4-660C6442FA2D}"/>
              </a:ext>
            </a:extLst>
          </p:cNvPr>
          <p:cNvSpPr/>
          <p:nvPr/>
        </p:nvSpPr>
        <p:spPr>
          <a:xfrm rot="5400000">
            <a:off x="5185994" y="2510128"/>
            <a:ext cx="484632" cy="44600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60566-6F9B-4F5B-811D-A1BC0E14B038}"/>
              </a:ext>
            </a:extLst>
          </p:cNvPr>
          <p:cNvSpPr txBox="1"/>
          <p:nvPr/>
        </p:nvSpPr>
        <p:spPr>
          <a:xfrm>
            <a:off x="5605986" y="2518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콜론</a:t>
            </a:r>
          </a:p>
        </p:txBody>
      </p:sp>
    </p:spTree>
    <p:extLst>
      <p:ext uri="{BB962C8B-B14F-4D97-AF65-F5344CB8AC3E}">
        <p14:creationId xmlns:p14="http://schemas.microsoft.com/office/powerpoint/2010/main" val="142201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7A8E0-502F-4434-8D43-536AE2BE9EE5}"/>
              </a:ext>
            </a:extLst>
          </p:cNvPr>
          <p:cNvSpPr txBox="1"/>
          <p:nvPr/>
        </p:nvSpPr>
        <p:spPr>
          <a:xfrm>
            <a:off x="838200" y="13213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코드 생략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E76648-B974-4DED-8535-51C12291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8" y="2646919"/>
            <a:ext cx="4122707" cy="20116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339E97-9E41-404D-82C1-47DF8C0F1BA6}"/>
              </a:ext>
            </a:extLst>
          </p:cNvPr>
          <p:cNvSpPr/>
          <p:nvPr/>
        </p:nvSpPr>
        <p:spPr>
          <a:xfrm>
            <a:off x="515132" y="4893767"/>
            <a:ext cx="559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pass는</a:t>
            </a:r>
            <a:r>
              <a:rPr lang="ko-KR" altLang="en-US" b="1" dirty="0"/>
              <a:t> 아무 일도 하지 않고 그냥 넘어간다는 뜻이다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05F259-8334-43FD-A932-D2F54B364705}"/>
              </a:ext>
            </a:extLst>
          </p:cNvPr>
          <p:cNvSpPr/>
          <p:nvPr/>
        </p:nvSpPr>
        <p:spPr>
          <a:xfrm>
            <a:off x="7997210" y="4893767"/>
            <a:ext cx="2214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pass</a:t>
            </a:r>
            <a:r>
              <a:rPr lang="ko-KR" altLang="en-US" b="1" dirty="0"/>
              <a:t>가 없으면 오류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4008D6-F2B5-463C-AD41-2D211699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76" y="2070471"/>
            <a:ext cx="5151648" cy="27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51ECF-47A4-4DCB-9BBA-BF40182FA67C}"/>
              </a:ext>
            </a:extLst>
          </p:cNvPr>
          <p:cNvSpPr txBox="1"/>
          <p:nvPr/>
        </p:nvSpPr>
        <p:spPr>
          <a:xfrm>
            <a:off x="838200" y="1321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들여쓰기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993221-4167-4ED4-BEB1-38B67C34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48" y="1866369"/>
            <a:ext cx="3572374" cy="1762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958CDF-5401-42ED-8C17-73DB76CF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96" y="3868639"/>
            <a:ext cx="3591426" cy="1733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4A324-855D-413E-9FED-794F57F70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012" y="1866369"/>
            <a:ext cx="3677163" cy="1895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664AFE-892A-462E-9EEF-6D0B7DFF8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012" y="3887692"/>
            <a:ext cx="3581900" cy="1714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D35B4-1EF5-40A0-86DC-A27F254F2776}"/>
              </a:ext>
            </a:extLst>
          </p:cNvPr>
          <p:cNvSpPr txBox="1"/>
          <p:nvPr/>
        </p:nvSpPr>
        <p:spPr>
          <a:xfrm>
            <a:off x="3202246" y="565766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X == 10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A3BC8-CD4B-4786-83EF-DDBA99458C68}"/>
              </a:ext>
            </a:extLst>
          </p:cNvPr>
          <p:cNvSpPr txBox="1"/>
          <p:nvPr/>
        </p:nvSpPr>
        <p:spPr>
          <a:xfrm>
            <a:off x="8508928" y="565766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X == 5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27A30F-A9F6-4381-8B5B-1BDB1FC437E6}"/>
              </a:ext>
            </a:extLst>
          </p:cNvPr>
          <p:cNvSpPr/>
          <p:nvPr/>
        </p:nvSpPr>
        <p:spPr>
          <a:xfrm>
            <a:off x="2441195" y="2038525"/>
            <a:ext cx="1124126" cy="385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00236-8B87-47CE-98AC-329246B420D1}"/>
              </a:ext>
            </a:extLst>
          </p:cNvPr>
          <p:cNvSpPr/>
          <p:nvPr/>
        </p:nvSpPr>
        <p:spPr>
          <a:xfrm>
            <a:off x="2441195" y="4037954"/>
            <a:ext cx="1124125" cy="609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32F03C-9964-4887-B9D3-505BB34F01D9}"/>
              </a:ext>
            </a:extLst>
          </p:cNvPr>
          <p:cNvSpPr/>
          <p:nvPr/>
        </p:nvSpPr>
        <p:spPr>
          <a:xfrm>
            <a:off x="7675926" y="2231471"/>
            <a:ext cx="1124126" cy="385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2EB2B2-4C51-4DC9-AE25-CB1B2A68603C}"/>
              </a:ext>
            </a:extLst>
          </p:cNvPr>
          <p:cNvSpPr/>
          <p:nvPr/>
        </p:nvSpPr>
        <p:spPr>
          <a:xfrm>
            <a:off x="7675926" y="4269996"/>
            <a:ext cx="1124126" cy="587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480B6-461C-468F-BAAA-FECDBCC56ED5}"/>
              </a:ext>
            </a:extLst>
          </p:cNvPr>
          <p:cNvSpPr txBox="1"/>
          <p:nvPr/>
        </p:nvSpPr>
        <p:spPr>
          <a:xfrm>
            <a:off x="1805402" y="6191075"/>
            <a:ext cx="85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if </a:t>
            </a:r>
            <a:r>
              <a:rPr lang="ko-KR" altLang="en-US" b="1" dirty="0"/>
              <a:t>다음 줄에 들여쓰기가 된 코드는 </a:t>
            </a:r>
            <a:r>
              <a:rPr lang="en-US" altLang="ko-KR" b="1" dirty="0"/>
              <a:t>if</a:t>
            </a:r>
            <a:r>
              <a:rPr lang="ko-KR" altLang="en-US" b="1" dirty="0"/>
              <a:t>의 영향을 받아서 조건식에 따라 실행이 결정</a:t>
            </a:r>
          </a:p>
        </p:txBody>
      </p:sp>
    </p:spTree>
    <p:extLst>
      <p:ext uri="{BB962C8B-B14F-4D97-AF65-F5344CB8AC3E}">
        <p14:creationId xmlns:p14="http://schemas.microsoft.com/office/powerpoint/2010/main" val="63390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86ED7-9510-4638-B42E-EED54CE53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397" y="1469723"/>
            <a:ext cx="3192014" cy="39185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B23EBA6-9889-458B-A00C-9CE200A7B294}"/>
              </a:ext>
            </a:extLst>
          </p:cNvPr>
          <p:cNvSpPr/>
          <p:nvPr/>
        </p:nvSpPr>
        <p:spPr>
          <a:xfrm>
            <a:off x="4840448" y="2122415"/>
            <a:ext cx="2543963" cy="1895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38A187-2A0C-4148-97AA-9EA18F9EE967}"/>
              </a:ext>
            </a:extLst>
          </p:cNvPr>
          <p:cNvSpPr/>
          <p:nvPr/>
        </p:nvSpPr>
        <p:spPr>
          <a:xfrm>
            <a:off x="5209563" y="2793534"/>
            <a:ext cx="2174848" cy="5201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141DAF-9D21-4452-ACD4-FDD7942B344C}"/>
              </a:ext>
            </a:extLst>
          </p:cNvPr>
          <p:cNvSpPr/>
          <p:nvPr/>
        </p:nvSpPr>
        <p:spPr>
          <a:xfrm>
            <a:off x="5209563" y="3481432"/>
            <a:ext cx="2174848" cy="5201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1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0593AB-EA63-4DAB-A410-E3F6C208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06" y="1848407"/>
            <a:ext cx="5896595" cy="34781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64DDB0-52F1-46E0-855C-CDA5D1656D24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사용자가 입력한 값</a:t>
            </a:r>
          </a:p>
        </p:txBody>
      </p:sp>
    </p:spTree>
    <p:extLst>
      <p:ext uri="{BB962C8B-B14F-4D97-AF65-F5344CB8AC3E}">
        <p14:creationId xmlns:p14="http://schemas.microsoft.com/office/powerpoint/2010/main" val="299153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4F92-2562-4BF0-B281-0F4D48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04" cy="1325563"/>
          </a:xfrm>
        </p:spPr>
        <p:txBody>
          <a:bodyPr/>
          <a:lstStyle/>
          <a:p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50ABEB-D3D1-48F1-B87C-CE62EC743784}"/>
              </a:ext>
            </a:extLst>
          </p:cNvPr>
          <p:cNvSpPr/>
          <p:nvPr/>
        </p:nvSpPr>
        <p:spPr>
          <a:xfrm>
            <a:off x="3906124" y="1465419"/>
            <a:ext cx="437975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b="1" dirty="0"/>
              <a:t>어떤 조건</a:t>
            </a:r>
            <a:r>
              <a:rPr lang="en-US" altLang="ko-KR" b="1" dirty="0"/>
              <a:t>:</a:t>
            </a:r>
            <a:endParaRPr lang="ko-KR" altLang="en-US" dirty="0"/>
          </a:p>
          <a:p>
            <a:r>
              <a:rPr lang="ko-KR" altLang="en-US" dirty="0"/>
              <a:t>    어떤 행동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어떤 조건에 맞지 않는 나머지 행동들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864ADB-A502-46CB-81E9-99EBEF70BCFE}"/>
              </a:ext>
            </a:extLst>
          </p:cNvPr>
          <p:cNvSpPr/>
          <p:nvPr/>
        </p:nvSpPr>
        <p:spPr>
          <a:xfrm>
            <a:off x="3906124" y="3199668"/>
            <a:ext cx="42311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b="1" dirty="0"/>
              <a:t>광고 전화인가?:</a:t>
            </a:r>
          </a:p>
          <a:p>
            <a:r>
              <a:rPr lang="ko-KR" altLang="en-US" dirty="0"/>
              <a:t>    전화를 끊고, 차단 목록에 등록한다.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계속 통화한다.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CC060B5-618B-412F-A40B-042928E1C40B}"/>
              </a:ext>
            </a:extLst>
          </p:cNvPr>
          <p:cNvSpPr/>
          <p:nvPr/>
        </p:nvSpPr>
        <p:spPr>
          <a:xfrm>
            <a:off x="5546088" y="2745965"/>
            <a:ext cx="484632" cy="26670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38078CA-9868-4917-B69E-B51688FFBDAB}"/>
              </a:ext>
            </a:extLst>
          </p:cNvPr>
          <p:cNvSpPr/>
          <p:nvPr/>
        </p:nvSpPr>
        <p:spPr>
          <a:xfrm>
            <a:off x="5546088" y="4586998"/>
            <a:ext cx="484632" cy="26670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FE144D-EB18-4775-9310-9CF0C57DF57E}"/>
              </a:ext>
            </a:extLst>
          </p:cNvPr>
          <p:cNvSpPr/>
          <p:nvPr/>
        </p:nvSpPr>
        <p:spPr>
          <a:xfrm>
            <a:off x="3906124" y="4940520"/>
            <a:ext cx="42311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b="1" dirty="0"/>
              <a:t>조건식:</a:t>
            </a:r>
          </a:p>
          <a:p>
            <a:r>
              <a:rPr lang="ko-KR" altLang="en-US" dirty="0"/>
              <a:t>     코드1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코드2</a:t>
            </a:r>
          </a:p>
        </p:txBody>
      </p:sp>
    </p:spTree>
    <p:extLst>
      <p:ext uri="{BB962C8B-B14F-4D97-AF65-F5344CB8AC3E}">
        <p14:creationId xmlns:p14="http://schemas.microsoft.com/office/powerpoint/2010/main" val="63586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351</Words>
  <Application>Microsoft Office PowerPoint</Application>
  <PresentationFormat>와이드스크린</PresentationFormat>
  <Paragraphs>103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 Python</vt:lpstr>
      <vt:lpstr>조건문</vt:lpstr>
      <vt:lpstr>조건문</vt:lpstr>
      <vt:lpstr>if 조건문</vt:lpstr>
      <vt:lpstr>if 조건문</vt:lpstr>
      <vt:lpstr>if 조건문</vt:lpstr>
      <vt:lpstr>중첩 if 조건문</vt:lpstr>
      <vt:lpstr>if 조건문</vt:lpstr>
      <vt:lpstr>else</vt:lpstr>
      <vt:lpstr>else</vt:lpstr>
      <vt:lpstr>else</vt:lpstr>
      <vt:lpstr>else</vt:lpstr>
      <vt:lpstr>if else</vt:lpstr>
      <vt:lpstr>조건식을 여러 개 지정하기</vt:lpstr>
      <vt:lpstr>조건식을 여러 개 지정하기</vt:lpstr>
      <vt:lpstr>elif</vt:lpstr>
      <vt:lpstr>elif</vt:lpstr>
      <vt:lpstr>elif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118</cp:revision>
  <dcterms:created xsi:type="dcterms:W3CDTF">2020-01-18T01:25:34Z</dcterms:created>
  <dcterms:modified xsi:type="dcterms:W3CDTF">2020-01-18T02:35:30Z</dcterms:modified>
</cp:coreProperties>
</file>