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92" r:id="rId1"/>
  </p:sldMasterIdLst>
  <p:notesMasterIdLst>
    <p:notesMasterId r:id="rId24"/>
  </p:notesMasterIdLst>
  <p:sldIdLst>
    <p:sldId id="257" r:id="rId2"/>
    <p:sldId id="258" r:id="rId3"/>
    <p:sldId id="259" r:id="rId4"/>
    <p:sldId id="273" r:id="rId5"/>
    <p:sldId id="272" r:id="rId6"/>
    <p:sldId id="268" r:id="rId7"/>
    <p:sldId id="275" r:id="rId8"/>
    <p:sldId id="276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77" r:id="rId20"/>
    <p:sldId id="278" r:id="rId21"/>
    <p:sldId id="279" r:id="rId22"/>
    <p:sldId id="267" r:id="rId23"/>
  </p:sldIdLst>
  <p:sldSz cx="12192000" cy="6858000"/>
  <p:notesSz cx="6858000" cy="9144000"/>
  <p:embeddedFontLst>
    <p:embeddedFont>
      <p:font typeface="맑은 고딕" panose="020B0503020000020004" pitchFamily="50" charset="-127"/>
      <p:regular r:id="rId25"/>
      <p:bold r:id="rId26"/>
    </p:embeddedFont>
    <p:embeddedFont>
      <p:font typeface="Arial Black" panose="020B0A04020102020204" pitchFamily="34" charset="0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436"/>
    <a:srgbClr val="52B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984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76E85CDE-2CA6-4C09-9F33-BF749620FA2E}" type="datetimeFigureOut">
              <a:rPr lang="ko-KR" altLang="en-US"/>
              <a:pPr/>
              <a:t>2018-11-25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BDF910BD-DED4-460F-8D93-59167731E8B6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/>
              <a:t>http://www.flaticon.com/packs/business-set-2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BDF910BD-DED4-460F-8D93-59167731E8B6}" type="slidenum">
              <a:rPr lang="ko-KR" altLang="en-US" sz="1200" b="0" i="0" spc="5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marL="0" lvl="0" indent="0" algn="r" defTabSz="1080135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10</a:t>
            </a:fld>
            <a:endParaRPr lang="ko-KR" altLang="en-US" sz="1200" b="0" i="0" spc="5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1521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BDF910BD-DED4-460F-8D93-59167731E8B6}" type="slidenum">
              <a:rPr lang="ko-KR" altLang="en-US" sz="1200" b="0" i="0" spc="5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marL="0" lvl="0" indent="0" algn="r" defTabSz="1080135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11</a:t>
            </a:fld>
            <a:endParaRPr lang="ko-KR" altLang="en-US" sz="1200" b="0" i="0" spc="5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2291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BDF910BD-DED4-460F-8D93-59167731E8B6}" type="slidenum">
              <a:rPr lang="ko-KR" altLang="en-US" sz="1200" b="0" i="0" spc="5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marL="0" lvl="0" indent="0" algn="r" defTabSz="1080135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12</a:t>
            </a:fld>
            <a:endParaRPr lang="ko-KR" altLang="en-US" sz="1200" b="0" i="0" spc="5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3355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BDF910BD-DED4-460F-8D93-59167731E8B6}" type="slidenum">
              <a:rPr lang="ko-KR" altLang="en-US" sz="1200" b="0" i="0" spc="5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marL="0" lvl="0" indent="0" algn="r" defTabSz="1080135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13</a:t>
            </a:fld>
            <a:endParaRPr lang="ko-KR" altLang="en-US" sz="1200" b="0" i="0" spc="5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0368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BDF910BD-DED4-460F-8D93-59167731E8B6}" type="slidenum">
              <a:rPr lang="ko-KR" altLang="en-US" sz="1200" b="0" i="0" spc="5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marL="0" lvl="0" indent="0" algn="r" defTabSz="1080135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14</a:t>
            </a:fld>
            <a:endParaRPr lang="ko-KR" altLang="en-US" sz="1200" b="0" i="0" spc="5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4835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BDF910BD-DED4-460F-8D93-59167731E8B6}" type="slidenum">
              <a:rPr lang="ko-KR" altLang="en-US" sz="1200" b="0" i="0" spc="5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marL="0" lvl="0" indent="0" algn="r" defTabSz="1080135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15</a:t>
            </a:fld>
            <a:endParaRPr lang="ko-KR" altLang="en-US" sz="1200" b="0" i="0" spc="5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9521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BDF910BD-DED4-460F-8D93-59167731E8B6}" type="slidenum">
              <a:rPr lang="ko-KR" altLang="en-US" sz="1200" b="0" i="0" spc="5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marL="0" lvl="0" indent="0" algn="r" defTabSz="1080135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16</a:t>
            </a:fld>
            <a:endParaRPr lang="ko-KR" altLang="en-US" sz="1200" b="0" i="0" spc="5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5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BDF910BD-DED4-460F-8D93-59167731E8B6}" type="slidenum">
              <a:rPr lang="ko-KR" altLang="en-US" sz="1200" b="0" i="0" spc="5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marL="0" lvl="0" indent="0" algn="r" defTabSz="1080135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17</a:t>
            </a:fld>
            <a:endParaRPr lang="ko-KR" altLang="en-US" sz="1200" b="0" i="0" spc="5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330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BDF910BD-DED4-460F-8D93-59167731E8B6}" type="slidenum">
              <a:rPr lang="ko-KR" altLang="en-US" sz="1200" b="0" i="0" spc="5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marL="0" lvl="0" indent="0" algn="r" defTabSz="1080135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18</a:t>
            </a:fld>
            <a:endParaRPr lang="ko-KR" altLang="en-US" sz="1200" b="0" i="0" spc="5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8702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BDF910BD-DED4-460F-8D93-59167731E8B6}" type="slidenum">
              <a:rPr lang="ko-KR" altLang="en-US" sz="1200" b="0" i="0" spc="5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marL="0" lvl="0" indent="0" algn="r" defTabSz="1080135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19</a:t>
            </a:fld>
            <a:endParaRPr lang="ko-KR" altLang="en-US" sz="1200" b="0" i="0" spc="5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5005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BDF910BD-DED4-460F-8D93-59167731E8B6}" type="slidenum">
              <a:rPr lang="ko-KR" altLang="en-US" sz="1200" b="0" i="0" spc="5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marL="0" lvl="0" indent="0" algn="r" defTabSz="1080135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</a:t>
            </a:fld>
            <a:endParaRPr lang="ko-KR" altLang="en-US" sz="1200" b="0" i="0" spc="5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BDF910BD-DED4-460F-8D93-59167731E8B6}" type="slidenum">
              <a:rPr lang="ko-KR" altLang="en-US" sz="1200" b="0" i="0" spc="5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marL="0" lvl="0" indent="0" algn="r" defTabSz="1080135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20</a:t>
            </a:fld>
            <a:endParaRPr lang="ko-KR" altLang="en-US" sz="1200" b="0" i="0" spc="5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361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BDF910BD-DED4-460F-8D93-59167731E8B6}" type="slidenum">
              <a:rPr lang="ko-KR" altLang="en-US" sz="1200" b="0" i="0" spc="5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marL="0" lvl="0" indent="0" algn="r" defTabSz="1080135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21</a:t>
            </a:fld>
            <a:endParaRPr lang="ko-KR" altLang="en-US" sz="1200" b="0" i="0" spc="5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32695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BDF910BD-DED4-460F-8D93-59167731E8B6}" type="slidenum">
              <a:rPr lang="ko-KR" altLang="en-US" sz="1200" b="0" i="0" spc="5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marL="0" lvl="0" indent="0" algn="r" defTabSz="1080135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3</a:t>
            </a:fld>
            <a:endParaRPr lang="ko-KR" altLang="en-US" sz="1200" b="0" i="0" spc="5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BDF910BD-DED4-460F-8D93-59167731E8B6}" type="slidenum">
              <a:rPr lang="ko-KR" altLang="en-US" sz="1200" b="0" i="0" spc="5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marL="0" lvl="0" indent="0" algn="r" defTabSz="1080135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4</a:t>
            </a:fld>
            <a:endParaRPr lang="ko-KR" altLang="en-US" sz="1200" b="0" i="0" spc="5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8071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BDF910BD-DED4-460F-8D93-59167731E8B6}" type="slidenum">
              <a:rPr lang="ko-KR" altLang="en-US" sz="1200" b="0" i="0" spc="5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marL="0" lvl="0" indent="0" algn="r" defTabSz="1080135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5</a:t>
            </a:fld>
            <a:endParaRPr lang="ko-KR" altLang="en-US" sz="1200" b="0" i="0" spc="5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02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BDF910BD-DED4-460F-8D93-59167731E8B6}" type="slidenum">
              <a:rPr lang="ko-KR" altLang="en-US" sz="1200" b="0" i="0" spc="5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marL="0" lvl="0" indent="0" algn="r" defTabSz="1080135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6</a:t>
            </a:fld>
            <a:endParaRPr lang="ko-KR" altLang="en-US" sz="1200" b="0" i="0" spc="5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311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BDF910BD-DED4-460F-8D93-59167731E8B6}" type="slidenum">
              <a:rPr lang="ko-KR" altLang="en-US" sz="1200" b="0" i="0" spc="5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marL="0" lvl="0" indent="0" algn="r" defTabSz="1080135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7</a:t>
            </a:fld>
            <a:endParaRPr lang="ko-KR" altLang="en-US" sz="1200" b="0" i="0" spc="5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7057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BDF910BD-DED4-460F-8D93-59167731E8B6}" type="slidenum">
              <a:rPr lang="ko-KR" altLang="en-US" sz="1200" b="0" i="0" spc="5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marL="0" lvl="0" indent="0" algn="r" defTabSz="1080135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8</a:t>
            </a:fld>
            <a:endParaRPr lang="ko-KR" altLang="en-US" sz="1200" b="0" i="0" spc="5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250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BDF910BD-DED4-460F-8D93-59167731E8B6}" type="slidenum">
              <a:rPr lang="ko-KR" altLang="en-US" sz="1200" b="0" i="0" spc="5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marL="0" lvl="0" indent="0" algn="r" defTabSz="1080135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9</a:t>
            </a:fld>
            <a:endParaRPr lang="ko-KR" altLang="en-US" sz="1200" b="0" i="0" spc="5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331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/>
              <a:pPr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/>
              <a:pPr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/>
              <a:pPr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/>
              <a:pPr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/>
              <a:pPr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/>
              <a:pPr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/>
              <a:pPr/>
              <a:t>2018-11-25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/>
              <a:pPr/>
              <a:t>2018-11-25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/>
              <a:pPr/>
              <a:t>2018-11-25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/>
              <a:pPr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/>
              <a:pPr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938B4-F321-48A9-BAC6-F23837492674}" type="datetimeFigureOut">
              <a:rPr lang="ko-KR" altLang="en-US"/>
              <a:pPr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F12C2-ECD2-47C1-913D-21B0FDD95FE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github.com/cwal1220/IotFlowerpot" TargetMode="External"/><Relationship Id="rId4" Type="http://schemas.openxmlformats.org/officeDocument/2006/relationships/hyperlink" Target="https://www.youtube.com/watch?v=3VKiqapLrX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89649" y="853623"/>
            <a:ext cx="1044409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5000" spc="599" dirty="0"/>
              <a:t>클라우드 컴퓨팅 응용 </a:t>
            </a:r>
            <a:r>
              <a:rPr lang="en-US" altLang="ko-KR" sz="5000" spc="599" dirty="0"/>
              <a:t>2</a:t>
            </a:r>
            <a:r>
              <a:rPr lang="ko-KR" altLang="en-US" sz="5000" spc="599" dirty="0"/>
              <a:t>차 과제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547060" y="1922974"/>
            <a:ext cx="3821364" cy="3900493"/>
            <a:chOff x="4508867" y="1841867"/>
            <a:chExt cx="3174267" cy="3174267"/>
          </a:xfrm>
        </p:grpSpPr>
        <p:sp>
          <p:nvSpPr>
            <p:cNvPr id="8" name="타원 7"/>
            <p:cNvSpPr/>
            <p:nvPr/>
          </p:nvSpPr>
          <p:spPr>
            <a:xfrm>
              <a:off x="4508867" y="1841867"/>
              <a:ext cx="3174267" cy="31742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그림 6"/>
            <p:cNvSpPr>
              <a:spLocks noChangeAspect="1" noTextEdit="1"/>
            </p:cNvSpPr>
            <p:nvPr/>
          </p:nvSpPr>
          <p:spPr>
            <a:xfrm>
              <a:off x="5079868" y="2412868"/>
              <a:ext cx="2032265" cy="2032265"/>
            </a:xfrm>
            <a:prstGeom prst="rect">
              <a:avLst/>
            </a:prstGeom>
          </p:spPr>
        </p:sp>
        <p:sp>
          <p:nvSpPr>
            <p:cNvPr id="2" name="그림 6"/>
            <p:cNvSpPr>
              <a:spLocks noChangeAspect="1" noTextEdit="1"/>
            </p:cNvSpPr>
            <p:nvPr/>
          </p:nvSpPr>
          <p:spPr>
            <a:xfrm>
              <a:off x="5079868" y="2412868"/>
              <a:ext cx="2032265" cy="2032265"/>
            </a:xfrm>
            <a:prstGeom prst="rect">
              <a:avLst/>
            </a:prstGeom>
          </p:spPr>
        </p:sp>
        <p:pic>
          <p:nvPicPr>
            <p:cNvPr id="3" name="그림 6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tretch>
              <a:fillRect/>
            </a:stretch>
          </p:blipFill>
          <p:spPr>
            <a:xfrm>
              <a:off x="5079868" y="2412868"/>
              <a:ext cx="2032265" cy="203226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7304567" y="1876312"/>
            <a:ext cx="4547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IoT </a:t>
            </a:r>
            <a:r>
              <a:rPr lang="ko-KR" altLang="en-US" dirty="0"/>
              <a:t>기반 임베디드 화분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4831516" y="3772971"/>
            <a:ext cx="71230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000" b="1" dirty="0"/>
              <a:t>과목명</a:t>
            </a:r>
            <a:r>
              <a:rPr lang="en-US" altLang="ko-KR" sz="2000" b="1" dirty="0"/>
              <a:t>	  </a:t>
            </a:r>
            <a:r>
              <a:rPr lang="ko-KR" altLang="en-US" sz="2000" b="1" dirty="0" err="1"/>
              <a:t>클라우드컴퓨팅</a:t>
            </a:r>
            <a:r>
              <a:rPr lang="ko-KR" altLang="en-US" sz="2000" b="1" dirty="0"/>
              <a:t> 응용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33463" y="4142303"/>
            <a:ext cx="70571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000" b="1" dirty="0"/>
              <a:t>담당교수</a:t>
            </a:r>
            <a:r>
              <a:rPr lang="en-US" altLang="ko-KR" sz="2000" b="1" dirty="0"/>
              <a:t>  	 </a:t>
            </a:r>
            <a:r>
              <a:rPr lang="ko-KR" altLang="en-US" sz="2000" b="1" dirty="0"/>
              <a:t>민정환 교수님</a:t>
            </a:r>
            <a:endParaRPr lang="en-US" altLang="ko-KR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4946228" y="4519409"/>
            <a:ext cx="69948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000" b="1" dirty="0"/>
              <a:t>학과  </a:t>
            </a:r>
            <a:r>
              <a:rPr lang="en-US" altLang="ko-KR" sz="2000" b="1" dirty="0"/>
              <a:t>           </a:t>
            </a:r>
            <a:r>
              <a:rPr lang="ko-KR" altLang="en-US" sz="2000" b="1" dirty="0"/>
              <a:t>컴퓨터공학전공</a:t>
            </a:r>
            <a:endParaRPr lang="en-US" altLang="ko-KR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4890508" y="4888741"/>
            <a:ext cx="7015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000" b="1" dirty="0"/>
              <a:t>학번 </a:t>
            </a:r>
            <a:r>
              <a:rPr lang="en-US" altLang="ko-KR" sz="2000" b="1" dirty="0"/>
              <a:t>             20121250022</a:t>
            </a:r>
            <a:endParaRPr lang="en-US" altLang="ko-KR" sz="2000" dirty="0"/>
          </a:p>
        </p:txBody>
      </p:sp>
      <p:sp>
        <p:nvSpPr>
          <p:cNvPr id="22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620202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 b="0" i="0" spc="5">
              <a:solidFill>
                <a:prstClr val="white"/>
              </a:solidFill>
              <a:latin typeface="굴림체"/>
              <a:ea typeface="굴림체"/>
              <a:cs typeface="+mn-cs"/>
            </a:endParaRPr>
          </a:p>
        </p:txBody>
      </p:sp>
      <p:pic>
        <p:nvPicPr>
          <p:cNvPr id="23" name="그림 28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045D30F-BC92-4E51-8E92-7E63D6B393AE}"/>
              </a:ext>
            </a:extLst>
          </p:cNvPr>
          <p:cNvSpPr txBox="1"/>
          <p:nvPr/>
        </p:nvSpPr>
        <p:spPr>
          <a:xfrm>
            <a:off x="4861164" y="5265847"/>
            <a:ext cx="7015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000" b="1" dirty="0"/>
              <a:t>이름 </a:t>
            </a:r>
            <a:r>
              <a:rPr lang="en-US" altLang="ko-KR" sz="2000" b="1" dirty="0"/>
              <a:t>                        </a:t>
            </a:r>
            <a:r>
              <a:rPr lang="ko-KR" altLang="en-US" sz="2000" b="1" dirty="0"/>
              <a:t>박 찬</a:t>
            </a:r>
            <a:endParaRPr lang="en-US" altLang="ko-KR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B40CB4-05B5-40B0-917C-CB2859815CDA}"/>
              </a:ext>
            </a:extLst>
          </p:cNvPr>
          <p:cNvSpPr txBox="1"/>
          <p:nvPr/>
        </p:nvSpPr>
        <p:spPr>
          <a:xfrm>
            <a:off x="4872246" y="5654703"/>
            <a:ext cx="7015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000" b="1" dirty="0"/>
              <a:t>날짜                 </a:t>
            </a:r>
            <a:r>
              <a:rPr lang="en-US" altLang="ko-KR" sz="2000" b="1" dirty="0"/>
              <a:t>2018.10.02</a:t>
            </a:r>
            <a:endParaRPr lang="en-US" altLang="ko-KR" sz="2000" dirty="0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01555" y="542911"/>
            <a:ext cx="3852613" cy="556024"/>
            <a:chOff x="225339" y="704579"/>
            <a:chExt cx="3538617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 i="0" spc="5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25339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 i="0" spc="5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09225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2100" spc="5" dirty="0">
                  <a:solidFill>
                    <a:prstClr val="black"/>
                  </a:solidFill>
                </a:rPr>
                <a:t>개발 결과</a:t>
              </a:r>
              <a:endParaRPr lang="ko-KR" altLang="en-US" sz="2100" i="0" spc="5" dirty="0">
                <a:solidFill>
                  <a:prstClr val="black"/>
                </a:solidFill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26015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 i="0" spc="5" dirty="0">
                <a:solidFill>
                  <a:srgbClr val="2F3436"/>
                </a:solidFill>
                <a:latin typeface="Arial Black"/>
              </a:rPr>
              <a:t>6</a:t>
            </a:r>
            <a:endParaRPr lang="ko-KR" altLang="en-US" sz="2800" b="1" i="0" spc="5" dirty="0">
              <a:solidFill>
                <a:srgbClr val="2F3436"/>
              </a:solidFill>
              <a:latin typeface="Arial Black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26015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 b="0" i="0" spc="5">
              <a:solidFill>
                <a:prstClr val="white"/>
              </a:solidFill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9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620202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 b="0" i="0" spc="5">
              <a:solidFill>
                <a:prstClr val="white"/>
              </a:solidFill>
              <a:latin typeface="굴림체"/>
              <a:ea typeface="굴림체"/>
              <a:cs typeface="+mn-cs"/>
            </a:endParaRPr>
          </a:p>
        </p:txBody>
      </p:sp>
      <p:pic>
        <p:nvPicPr>
          <p:cNvPr id="30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31" name="직사각형 30"/>
          <p:cNvSpPr txBox="1"/>
          <p:nvPr/>
        </p:nvSpPr>
        <p:spPr>
          <a:xfrm>
            <a:off x="5730020" y="6390982"/>
            <a:ext cx="731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- </a:t>
            </a:r>
            <a:r>
              <a:rPr lang="en-US" altLang="ko-KR" sz="2000" b="1" dirty="0">
                <a:solidFill>
                  <a:schemeClr val="bg1"/>
                </a:solidFill>
              </a:rPr>
              <a:t>8</a:t>
            </a:r>
            <a:r>
              <a:rPr lang="ko-KR" altLang="en-US" sz="2000" b="1" dirty="0">
                <a:solidFill>
                  <a:schemeClr val="bg1"/>
                </a:solidFill>
              </a:rPr>
              <a:t> 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2991F8-4E85-4D06-83D1-66496ABE5591}"/>
              </a:ext>
            </a:extLst>
          </p:cNvPr>
          <p:cNvSpPr txBox="1"/>
          <p:nvPr/>
        </p:nvSpPr>
        <p:spPr>
          <a:xfrm>
            <a:off x="629174" y="1543574"/>
            <a:ext cx="510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AWS IoT </a:t>
            </a:r>
            <a:r>
              <a:rPr lang="ko-KR" altLang="en-US" dirty="0"/>
              <a:t>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3F1E88-7311-4C4C-97FC-39AF2D71B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69" y="2357545"/>
            <a:ext cx="4165032" cy="143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D3158D-3C48-49CC-A37C-8B56565D0602}"/>
              </a:ext>
            </a:extLst>
          </p:cNvPr>
          <p:cNvSpPr txBox="1"/>
          <p:nvPr/>
        </p:nvSpPr>
        <p:spPr>
          <a:xfrm>
            <a:off x="301555" y="4295265"/>
            <a:ext cx="4765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ESP8266</a:t>
            </a:r>
            <a:r>
              <a:rPr lang="ko-KR" altLang="en-US" dirty="0"/>
              <a:t>에서 </a:t>
            </a:r>
            <a:r>
              <a:rPr lang="en-US" altLang="ko-KR" dirty="0"/>
              <a:t>Publish, Web Server(EC2)</a:t>
            </a:r>
            <a:r>
              <a:rPr lang="ko-KR" altLang="en-US" dirty="0"/>
              <a:t>에서 </a:t>
            </a:r>
            <a:r>
              <a:rPr lang="en-US" altLang="ko-KR" dirty="0"/>
              <a:t>Subscribe </a:t>
            </a:r>
            <a:r>
              <a:rPr lang="ko-KR" altLang="en-US" dirty="0"/>
              <a:t>하기 위해 두개의 사물 등록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096B16-8543-4219-B5F4-A1DAD942DD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0490" y="500909"/>
            <a:ext cx="5902336" cy="444068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560DE05-FB13-4A4F-86C5-DF5234AFA8EA}"/>
              </a:ext>
            </a:extLst>
          </p:cNvPr>
          <p:cNvSpPr txBox="1"/>
          <p:nvPr/>
        </p:nvSpPr>
        <p:spPr>
          <a:xfrm>
            <a:off x="5660490" y="5143201"/>
            <a:ext cx="590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사물</a:t>
            </a:r>
            <a:r>
              <a:rPr lang="en-US" altLang="ko-KR" dirty="0"/>
              <a:t>(ESP8266)</a:t>
            </a:r>
            <a:r>
              <a:rPr lang="ko-KR" altLang="en-US" dirty="0"/>
              <a:t>에서 </a:t>
            </a:r>
            <a:r>
              <a:rPr lang="en-US" altLang="ko-KR" dirty="0"/>
              <a:t>IoT-Core</a:t>
            </a:r>
            <a:r>
              <a:rPr lang="ko-KR" altLang="en-US" dirty="0"/>
              <a:t>의 모든 기능을 사용하기 위해 정책 지정</a:t>
            </a:r>
          </a:p>
        </p:txBody>
      </p:sp>
    </p:spTree>
    <p:extLst>
      <p:ext uri="{BB962C8B-B14F-4D97-AF65-F5344CB8AC3E}">
        <p14:creationId xmlns:p14="http://schemas.microsoft.com/office/powerpoint/2010/main" val="813364374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01555" y="542911"/>
            <a:ext cx="3852613" cy="556024"/>
            <a:chOff x="225339" y="704579"/>
            <a:chExt cx="3538617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 i="0" spc="5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25339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 i="0" spc="5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09225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2100" spc="5" dirty="0">
                  <a:solidFill>
                    <a:prstClr val="black"/>
                  </a:solidFill>
                </a:rPr>
                <a:t>개발 결과</a:t>
              </a:r>
              <a:endParaRPr lang="ko-KR" altLang="en-US" sz="2100" i="0" spc="5" dirty="0">
                <a:solidFill>
                  <a:prstClr val="black"/>
                </a:solidFill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26015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 i="0" spc="5" dirty="0">
                <a:solidFill>
                  <a:srgbClr val="2F3436"/>
                </a:solidFill>
                <a:latin typeface="Arial Black"/>
              </a:rPr>
              <a:t>6</a:t>
            </a:r>
            <a:endParaRPr lang="ko-KR" altLang="en-US" sz="2800" b="1" i="0" spc="5" dirty="0">
              <a:solidFill>
                <a:srgbClr val="2F3436"/>
              </a:solidFill>
              <a:latin typeface="Arial Black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26015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 b="0" i="0" spc="5">
              <a:solidFill>
                <a:prstClr val="white"/>
              </a:solidFill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9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620202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 b="0" i="0" spc="5">
              <a:solidFill>
                <a:prstClr val="white"/>
              </a:solidFill>
              <a:latin typeface="굴림체"/>
              <a:ea typeface="굴림체"/>
              <a:cs typeface="+mn-cs"/>
            </a:endParaRPr>
          </a:p>
        </p:txBody>
      </p:sp>
      <p:pic>
        <p:nvPicPr>
          <p:cNvPr id="30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31" name="직사각형 30"/>
          <p:cNvSpPr txBox="1"/>
          <p:nvPr/>
        </p:nvSpPr>
        <p:spPr>
          <a:xfrm>
            <a:off x="5730020" y="6390982"/>
            <a:ext cx="731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- </a:t>
            </a:r>
            <a:r>
              <a:rPr lang="en-US" altLang="ko-KR" sz="2000" b="1" dirty="0">
                <a:solidFill>
                  <a:schemeClr val="bg1"/>
                </a:solidFill>
              </a:rPr>
              <a:t>9</a:t>
            </a:r>
            <a:r>
              <a:rPr lang="ko-KR" altLang="en-US" sz="2000" b="1" dirty="0">
                <a:solidFill>
                  <a:schemeClr val="bg1"/>
                </a:solidFill>
              </a:rPr>
              <a:t> 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2991F8-4E85-4D06-83D1-66496ABE5591}"/>
              </a:ext>
            </a:extLst>
          </p:cNvPr>
          <p:cNvSpPr txBox="1"/>
          <p:nvPr/>
        </p:nvSpPr>
        <p:spPr>
          <a:xfrm>
            <a:off x="629174" y="1543574"/>
            <a:ext cx="510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AWS IoT </a:t>
            </a:r>
            <a:r>
              <a:rPr lang="ko-KR" altLang="en-US" dirty="0"/>
              <a:t>설정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8A71A7-18CB-46B8-83A8-2DDDD0482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623" y="146138"/>
            <a:ext cx="5652457" cy="61080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595FFB-2D99-4F4B-ACC5-9DF2A3C66547}"/>
              </a:ext>
            </a:extLst>
          </p:cNvPr>
          <p:cNvSpPr txBox="1"/>
          <p:nvPr/>
        </p:nvSpPr>
        <p:spPr>
          <a:xfrm>
            <a:off x="2709644" y="5699311"/>
            <a:ext cx="32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WebServer</a:t>
            </a:r>
            <a:r>
              <a:rPr lang="en-US" altLang="ko-KR" dirty="0"/>
              <a:t>(EC2)</a:t>
            </a:r>
            <a:r>
              <a:rPr lang="ko-KR" altLang="en-US" dirty="0"/>
              <a:t>의 정책</a:t>
            </a:r>
          </a:p>
        </p:txBody>
      </p:sp>
    </p:spTree>
    <p:extLst>
      <p:ext uri="{BB962C8B-B14F-4D97-AF65-F5344CB8AC3E}">
        <p14:creationId xmlns:p14="http://schemas.microsoft.com/office/powerpoint/2010/main" val="3368172872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01555" y="542911"/>
            <a:ext cx="3852613" cy="556024"/>
            <a:chOff x="225339" y="704579"/>
            <a:chExt cx="3538617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 i="0" spc="5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25339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 i="0" spc="5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09225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2100" spc="5" dirty="0">
                  <a:solidFill>
                    <a:prstClr val="black"/>
                  </a:solidFill>
                </a:rPr>
                <a:t>개발 결과</a:t>
              </a:r>
              <a:endParaRPr lang="ko-KR" altLang="en-US" sz="2100" i="0" spc="5" dirty="0">
                <a:solidFill>
                  <a:prstClr val="black"/>
                </a:solidFill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26015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 i="0" spc="5" dirty="0">
                <a:solidFill>
                  <a:srgbClr val="2F3436"/>
                </a:solidFill>
                <a:latin typeface="Arial Black"/>
              </a:rPr>
              <a:t>6</a:t>
            </a:r>
            <a:endParaRPr lang="ko-KR" altLang="en-US" sz="2800" b="1" i="0" spc="5" dirty="0">
              <a:solidFill>
                <a:srgbClr val="2F3436"/>
              </a:solidFill>
              <a:latin typeface="Arial Black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26015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 b="0" i="0" spc="5">
              <a:solidFill>
                <a:prstClr val="white"/>
              </a:solidFill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9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620202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 b="0" i="0" spc="5">
              <a:solidFill>
                <a:prstClr val="white"/>
              </a:solidFill>
              <a:latin typeface="굴림체"/>
              <a:ea typeface="굴림체"/>
              <a:cs typeface="+mn-cs"/>
            </a:endParaRPr>
          </a:p>
        </p:txBody>
      </p:sp>
      <p:pic>
        <p:nvPicPr>
          <p:cNvPr id="30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31" name="직사각형 30"/>
          <p:cNvSpPr txBox="1"/>
          <p:nvPr/>
        </p:nvSpPr>
        <p:spPr>
          <a:xfrm>
            <a:off x="5730020" y="6390982"/>
            <a:ext cx="962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- </a:t>
            </a:r>
            <a:r>
              <a:rPr lang="en-US" altLang="ko-KR" sz="2000" b="1" dirty="0">
                <a:solidFill>
                  <a:schemeClr val="bg1"/>
                </a:solidFill>
              </a:rPr>
              <a:t>10</a:t>
            </a:r>
            <a:r>
              <a:rPr lang="ko-KR" altLang="en-US" sz="2000" b="1" dirty="0">
                <a:solidFill>
                  <a:schemeClr val="bg1"/>
                </a:solidFill>
              </a:rPr>
              <a:t> 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2991F8-4E85-4D06-83D1-66496ABE5591}"/>
              </a:ext>
            </a:extLst>
          </p:cNvPr>
          <p:cNvSpPr txBox="1"/>
          <p:nvPr/>
        </p:nvSpPr>
        <p:spPr>
          <a:xfrm>
            <a:off x="629174" y="1543574"/>
            <a:ext cx="510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DynamoDB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492262-ABC6-419D-B67B-26D2746953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912"/>
          <a:stretch/>
        </p:blipFill>
        <p:spPr>
          <a:xfrm>
            <a:off x="427198" y="2040960"/>
            <a:ext cx="4119635" cy="3324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C81DB3-76E8-43D5-9F20-1553141B7294}"/>
              </a:ext>
            </a:extLst>
          </p:cNvPr>
          <p:cNvSpPr txBox="1"/>
          <p:nvPr/>
        </p:nvSpPr>
        <p:spPr>
          <a:xfrm>
            <a:off x="503339" y="5478011"/>
            <a:ext cx="404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저장된 화분 데이터의 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FC09ED-1F7D-4D66-B78B-85E44A6FA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167" y="550923"/>
            <a:ext cx="6648659" cy="505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15563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01555" y="542911"/>
            <a:ext cx="3852613" cy="556024"/>
            <a:chOff x="225339" y="704579"/>
            <a:chExt cx="3538617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 i="0" spc="5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25339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 i="0" spc="5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09225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2100" spc="5" dirty="0">
                  <a:solidFill>
                    <a:prstClr val="black"/>
                  </a:solidFill>
                </a:rPr>
                <a:t>개발 결과</a:t>
              </a:r>
              <a:endParaRPr lang="ko-KR" altLang="en-US" sz="2100" i="0" spc="5" dirty="0">
                <a:solidFill>
                  <a:prstClr val="black"/>
                </a:solidFill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26015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 i="0" spc="5" dirty="0">
                <a:solidFill>
                  <a:srgbClr val="2F3436"/>
                </a:solidFill>
                <a:latin typeface="Arial Black"/>
              </a:rPr>
              <a:t>6</a:t>
            </a:r>
            <a:endParaRPr lang="ko-KR" altLang="en-US" sz="2800" b="1" i="0" spc="5" dirty="0">
              <a:solidFill>
                <a:srgbClr val="2F3436"/>
              </a:solidFill>
              <a:latin typeface="Arial Black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26015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 b="0" i="0" spc="5">
              <a:solidFill>
                <a:prstClr val="white"/>
              </a:solidFill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9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620202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 b="0" i="0" spc="5">
              <a:solidFill>
                <a:prstClr val="white"/>
              </a:solidFill>
              <a:latin typeface="굴림체"/>
              <a:ea typeface="굴림체"/>
              <a:cs typeface="+mn-cs"/>
            </a:endParaRPr>
          </a:p>
        </p:txBody>
      </p:sp>
      <p:pic>
        <p:nvPicPr>
          <p:cNvPr id="30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31" name="직사각형 30"/>
          <p:cNvSpPr txBox="1"/>
          <p:nvPr/>
        </p:nvSpPr>
        <p:spPr>
          <a:xfrm>
            <a:off x="5730020" y="6390982"/>
            <a:ext cx="886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- </a:t>
            </a:r>
            <a:r>
              <a:rPr lang="en-US" altLang="ko-KR" sz="2000" b="1" dirty="0">
                <a:solidFill>
                  <a:schemeClr val="bg1"/>
                </a:solidFill>
              </a:rPr>
              <a:t>11</a:t>
            </a:r>
            <a:r>
              <a:rPr lang="ko-KR" altLang="en-US" sz="2000" b="1" dirty="0">
                <a:solidFill>
                  <a:schemeClr val="bg1"/>
                </a:solidFill>
              </a:rPr>
              <a:t> 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2991F8-4E85-4D06-83D1-66496ABE5591}"/>
              </a:ext>
            </a:extLst>
          </p:cNvPr>
          <p:cNvSpPr txBox="1"/>
          <p:nvPr/>
        </p:nvSpPr>
        <p:spPr>
          <a:xfrm>
            <a:off x="629174" y="1543574"/>
            <a:ext cx="510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DynamoDB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492262-ABC6-419D-B67B-26D2746953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912"/>
          <a:stretch/>
        </p:blipFill>
        <p:spPr>
          <a:xfrm>
            <a:off x="427198" y="2040960"/>
            <a:ext cx="4119635" cy="3324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C81DB3-76E8-43D5-9F20-1553141B7294}"/>
              </a:ext>
            </a:extLst>
          </p:cNvPr>
          <p:cNvSpPr txBox="1"/>
          <p:nvPr/>
        </p:nvSpPr>
        <p:spPr>
          <a:xfrm>
            <a:off x="503339" y="5478011"/>
            <a:ext cx="404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저장된 화분 데이터의 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FC09ED-1F7D-4D66-B78B-85E44A6FA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167" y="550923"/>
            <a:ext cx="6648659" cy="505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60180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01555" y="542911"/>
            <a:ext cx="3852613" cy="556024"/>
            <a:chOff x="225339" y="704579"/>
            <a:chExt cx="3538617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 i="0" spc="5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25339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 i="0" spc="5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09225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2100" spc="5" dirty="0">
                  <a:solidFill>
                    <a:prstClr val="black"/>
                  </a:solidFill>
                </a:rPr>
                <a:t>개발 결과</a:t>
              </a:r>
              <a:endParaRPr lang="ko-KR" altLang="en-US" sz="2100" i="0" spc="5" dirty="0">
                <a:solidFill>
                  <a:prstClr val="black"/>
                </a:solidFill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26015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 i="0" spc="5" dirty="0">
                <a:solidFill>
                  <a:srgbClr val="2F3436"/>
                </a:solidFill>
                <a:latin typeface="Arial Black"/>
              </a:rPr>
              <a:t>6</a:t>
            </a:r>
            <a:endParaRPr lang="ko-KR" altLang="en-US" sz="2800" b="1" i="0" spc="5" dirty="0">
              <a:solidFill>
                <a:srgbClr val="2F3436"/>
              </a:solidFill>
              <a:latin typeface="Arial Black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26015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 b="0" i="0" spc="5">
              <a:solidFill>
                <a:prstClr val="white"/>
              </a:solidFill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9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620202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 b="0" i="0" spc="5">
              <a:solidFill>
                <a:prstClr val="white"/>
              </a:solidFill>
              <a:latin typeface="굴림체"/>
              <a:ea typeface="굴림체"/>
              <a:cs typeface="+mn-cs"/>
            </a:endParaRPr>
          </a:p>
        </p:txBody>
      </p:sp>
      <p:pic>
        <p:nvPicPr>
          <p:cNvPr id="30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31" name="직사각형 30"/>
          <p:cNvSpPr txBox="1"/>
          <p:nvPr/>
        </p:nvSpPr>
        <p:spPr>
          <a:xfrm>
            <a:off x="5730020" y="6390982"/>
            <a:ext cx="988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- </a:t>
            </a:r>
            <a:r>
              <a:rPr lang="en-US" altLang="ko-KR" sz="2000" b="1" dirty="0">
                <a:solidFill>
                  <a:schemeClr val="bg1"/>
                </a:solidFill>
              </a:rPr>
              <a:t>12</a:t>
            </a:r>
            <a:r>
              <a:rPr lang="ko-KR" altLang="en-US" sz="2000" b="1" dirty="0">
                <a:solidFill>
                  <a:schemeClr val="bg1"/>
                </a:solidFill>
              </a:rPr>
              <a:t> 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2991F8-4E85-4D06-83D1-66496ABE5591}"/>
              </a:ext>
            </a:extLst>
          </p:cNvPr>
          <p:cNvSpPr txBox="1"/>
          <p:nvPr/>
        </p:nvSpPr>
        <p:spPr>
          <a:xfrm>
            <a:off x="629174" y="1543574"/>
            <a:ext cx="103690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WebServer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Android App</a:t>
            </a:r>
            <a:r>
              <a:rPr lang="ko-KR" altLang="en-US" dirty="0"/>
              <a:t>에서 데이터 조회 및 화분 제어를 위해 요구됨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EC2</a:t>
            </a:r>
            <a:r>
              <a:rPr lang="ko-KR" altLang="en-US" dirty="0"/>
              <a:t>에서 작동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Python Flask</a:t>
            </a:r>
            <a:r>
              <a:rPr lang="ko-KR" altLang="en-US" dirty="0"/>
              <a:t>를 이용하여 구현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7482640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01555" y="542911"/>
            <a:ext cx="3852613" cy="556024"/>
            <a:chOff x="225339" y="704579"/>
            <a:chExt cx="3538617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 i="0" spc="5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25339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 i="0" spc="5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09225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2100" spc="5" dirty="0">
                  <a:solidFill>
                    <a:prstClr val="black"/>
                  </a:solidFill>
                </a:rPr>
                <a:t>개발 결과</a:t>
              </a:r>
              <a:endParaRPr lang="ko-KR" altLang="en-US" sz="2100" i="0" spc="5" dirty="0">
                <a:solidFill>
                  <a:prstClr val="black"/>
                </a:solidFill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26015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 i="0" spc="5" dirty="0">
                <a:solidFill>
                  <a:srgbClr val="2F3436"/>
                </a:solidFill>
                <a:latin typeface="Arial Black"/>
              </a:rPr>
              <a:t>6</a:t>
            </a:r>
            <a:endParaRPr lang="ko-KR" altLang="en-US" sz="2800" b="1" i="0" spc="5" dirty="0">
              <a:solidFill>
                <a:srgbClr val="2F3436"/>
              </a:solidFill>
              <a:latin typeface="Arial Black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26015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 b="0" i="0" spc="5">
              <a:solidFill>
                <a:prstClr val="white"/>
              </a:solidFill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9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620202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 b="0" i="0" spc="5">
              <a:solidFill>
                <a:prstClr val="white"/>
              </a:solidFill>
              <a:latin typeface="굴림체"/>
              <a:ea typeface="굴림체"/>
              <a:cs typeface="+mn-cs"/>
            </a:endParaRPr>
          </a:p>
        </p:txBody>
      </p:sp>
      <p:pic>
        <p:nvPicPr>
          <p:cNvPr id="30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31" name="직사각형 30"/>
          <p:cNvSpPr txBox="1"/>
          <p:nvPr/>
        </p:nvSpPr>
        <p:spPr>
          <a:xfrm>
            <a:off x="5730020" y="6390982"/>
            <a:ext cx="9501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- </a:t>
            </a:r>
            <a:r>
              <a:rPr lang="en-US" altLang="ko-KR" sz="2000" b="1" dirty="0">
                <a:solidFill>
                  <a:schemeClr val="bg1"/>
                </a:solidFill>
              </a:rPr>
              <a:t>13</a:t>
            </a:r>
            <a:r>
              <a:rPr lang="ko-KR" altLang="en-US" sz="2000" b="1" dirty="0">
                <a:solidFill>
                  <a:schemeClr val="bg1"/>
                </a:solidFill>
              </a:rPr>
              <a:t> 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2991F8-4E85-4D06-83D1-66496ABE5591}"/>
              </a:ext>
            </a:extLst>
          </p:cNvPr>
          <p:cNvSpPr txBox="1"/>
          <p:nvPr/>
        </p:nvSpPr>
        <p:spPr>
          <a:xfrm>
            <a:off x="629174" y="1543574"/>
            <a:ext cx="10369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EC2</a:t>
            </a:r>
            <a:r>
              <a:rPr lang="ko-KR" altLang="en-US" dirty="0"/>
              <a:t> 설정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D9B733-A905-40AE-9B9E-D928B1C22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1" y="2135404"/>
            <a:ext cx="10086975" cy="3076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FB0592-D1FF-4C53-9477-814AE733C8E3}"/>
              </a:ext>
            </a:extLst>
          </p:cNvPr>
          <p:cNvSpPr txBox="1"/>
          <p:nvPr/>
        </p:nvSpPr>
        <p:spPr>
          <a:xfrm>
            <a:off x="1320800" y="5434477"/>
            <a:ext cx="812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WebServer</a:t>
            </a:r>
            <a:r>
              <a:rPr lang="en-US" altLang="ko-KR" dirty="0"/>
              <a:t> </a:t>
            </a:r>
            <a:r>
              <a:rPr lang="ko-KR" altLang="en-US" dirty="0"/>
              <a:t>구동을 위해 </a:t>
            </a:r>
            <a:r>
              <a:rPr lang="en-US" altLang="ko-KR" dirty="0"/>
              <a:t>HTTP </a:t>
            </a:r>
            <a:r>
              <a:rPr lang="ko-KR" altLang="en-US" dirty="0"/>
              <a:t>포트</a:t>
            </a:r>
            <a:r>
              <a:rPr lang="en-US" altLang="ko-KR" dirty="0"/>
              <a:t>(80) </a:t>
            </a:r>
            <a:r>
              <a:rPr lang="ko-KR" altLang="en-US" dirty="0"/>
              <a:t>개방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편리한 파일 조작을 위해 </a:t>
            </a:r>
            <a:r>
              <a:rPr lang="en-US" altLang="ko-KR" dirty="0"/>
              <a:t>samba </a:t>
            </a:r>
            <a:r>
              <a:rPr lang="ko-KR" altLang="en-US" dirty="0"/>
              <a:t>설치 및 포트 개방</a:t>
            </a:r>
          </a:p>
        </p:txBody>
      </p:sp>
    </p:spTree>
    <p:extLst>
      <p:ext uri="{BB962C8B-B14F-4D97-AF65-F5344CB8AC3E}">
        <p14:creationId xmlns:p14="http://schemas.microsoft.com/office/powerpoint/2010/main" val="4036502035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01555" y="542911"/>
            <a:ext cx="3852613" cy="556024"/>
            <a:chOff x="225339" y="704579"/>
            <a:chExt cx="3538617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 i="0" spc="5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25339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 i="0" spc="5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09225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2100" spc="5" dirty="0">
                  <a:solidFill>
                    <a:prstClr val="black"/>
                  </a:solidFill>
                </a:rPr>
                <a:t>개발 결과</a:t>
              </a:r>
              <a:endParaRPr lang="ko-KR" altLang="en-US" sz="2100" i="0" spc="5" dirty="0">
                <a:solidFill>
                  <a:prstClr val="black"/>
                </a:solidFill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26015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 i="0" spc="5" dirty="0">
                <a:solidFill>
                  <a:srgbClr val="2F3436"/>
                </a:solidFill>
                <a:latin typeface="Arial Black"/>
              </a:rPr>
              <a:t>6</a:t>
            </a:r>
            <a:endParaRPr lang="ko-KR" altLang="en-US" sz="2800" b="1" i="0" spc="5" dirty="0">
              <a:solidFill>
                <a:srgbClr val="2F3436"/>
              </a:solidFill>
              <a:latin typeface="Arial Black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26015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 b="0" i="0" spc="5">
              <a:solidFill>
                <a:prstClr val="white"/>
              </a:solidFill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9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620202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 b="0" i="0" spc="5">
              <a:solidFill>
                <a:prstClr val="white"/>
              </a:solidFill>
              <a:latin typeface="굴림체"/>
              <a:ea typeface="굴림체"/>
              <a:cs typeface="+mn-cs"/>
            </a:endParaRPr>
          </a:p>
        </p:txBody>
      </p:sp>
      <p:pic>
        <p:nvPicPr>
          <p:cNvPr id="30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31" name="직사각형 30"/>
          <p:cNvSpPr txBox="1"/>
          <p:nvPr/>
        </p:nvSpPr>
        <p:spPr>
          <a:xfrm>
            <a:off x="5730020" y="6390982"/>
            <a:ext cx="962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- </a:t>
            </a:r>
            <a:r>
              <a:rPr lang="en-US" altLang="ko-KR" sz="2000" b="1" dirty="0">
                <a:solidFill>
                  <a:schemeClr val="bg1"/>
                </a:solidFill>
              </a:rPr>
              <a:t>14</a:t>
            </a:r>
            <a:r>
              <a:rPr lang="ko-KR" altLang="en-US" sz="2000" b="1" dirty="0">
                <a:solidFill>
                  <a:schemeClr val="bg1"/>
                </a:solidFill>
              </a:rPr>
              <a:t> 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2991F8-4E85-4D06-83D1-66496ABE5591}"/>
              </a:ext>
            </a:extLst>
          </p:cNvPr>
          <p:cNvSpPr txBox="1"/>
          <p:nvPr/>
        </p:nvSpPr>
        <p:spPr>
          <a:xfrm>
            <a:off x="629174" y="1543574"/>
            <a:ext cx="10369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EC2</a:t>
            </a:r>
            <a:r>
              <a:rPr lang="ko-KR" altLang="en-US" dirty="0"/>
              <a:t> 설정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B0592-D1FF-4C53-9477-814AE733C8E3}"/>
              </a:ext>
            </a:extLst>
          </p:cNvPr>
          <p:cNvSpPr txBox="1"/>
          <p:nvPr/>
        </p:nvSpPr>
        <p:spPr>
          <a:xfrm>
            <a:off x="1282700" y="3525040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Nohup</a:t>
            </a:r>
            <a:r>
              <a:rPr lang="en-US" altLang="ko-KR" dirty="0"/>
              <a:t> </a:t>
            </a:r>
            <a:r>
              <a:rPr lang="ko-KR" altLang="en-US" dirty="0"/>
              <a:t>명령을 이용하여 </a:t>
            </a:r>
            <a:r>
              <a:rPr lang="en-US" altLang="ko-KR" dirty="0" err="1"/>
              <a:t>WebServer</a:t>
            </a:r>
            <a:r>
              <a:rPr lang="ko-KR" altLang="en-US" dirty="0"/>
              <a:t> 코드 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336355-657B-462D-888C-0C7FC0C57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298" y="2071273"/>
            <a:ext cx="7620000" cy="1295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CF8132-759F-4E24-87E1-AA55D09B4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298" y="4062420"/>
            <a:ext cx="7523002" cy="95304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4A4A000-6103-4FA9-A1DD-1974180F4BA0}"/>
              </a:ext>
            </a:extLst>
          </p:cNvPr>
          <p:cNvSpPr txBox="1"/>
          <p:nvPr/>
        </p:nvSpPr>
        <p:spPr>
          <a:xfrm>
            <a:off x="1282700" y="5178103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백그라운드에서 잘 동작하고 있는 </a:t>
            </a:r>
            <a:r>
              <a:rPr lang="en-US" altLang="ko-KR" dirty="0" err="1"/>
              <a:t>WebServer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2797927090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01555" y="542911"/>
            <a:ext cx="3852613" cy="556024"/>
            <a:chOff x="225339" y="704579"/>
            <a:chExt cx="3538617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 i="0" spc="5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25339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 i="0" spc="5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09225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2100" spc="5" dirty="0">
                  <a:solidFill>
                    <a:prstClr val="black"/>
                  </a:solidFill>
                </a:rPr>
                <a:t>개발 결과</a:t>
              </a:r>
              <a:endParaRPr lang="ko-KR" altLang="en-US" sz="2100" i="0" spc="5" dirty="0">
                <a:solidFill>
                  <a:prstClr val="black"/>
                </a:solidFill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26015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 i="0" spc="5" dirty="0">
                <a:solidFill>
                  <a:srgbClr val="2F3436"/>
                </a:solidFill>
                <a:latin typeface="Arial Black"/>
              </a:rPr>
              <a:t>6</a:t>
            </a:r>
            <a:endParaRPr lang="ko-KR" altLang="en-US" sz="2800" b="1" i="0" spc="5" dirty="0">
              <a:solidFill>
                <a:srgbClr val="2F3436"/>
              </a:solidFill>
              <a:latin typeface="Arial Black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26015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 b="0" i="0" spc="5">
              <a:solidFill>
                <a:prstClr val="white"/>
              </a:solidFill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9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620202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 b="0" i="0" spc="5">
              <a:solidFill>
                <a:prstClr val="white"/>
              </a:solidFill>
              <a:latin typeface="굴림체"/>
              <a:ea typeface="굴림체"/>
              <a:cs typeface="+mn-cs"/>
            </a:endParaRPr>
          </a:p>
        </p:txBody>
      </p:sp>
      <p:pic>
        <p:nvPicPr>
          <p:cNvPr id="30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31" name="직사각형 30"/>
          <p:cNvSpPr txBox="1"/>
          <p:nvPr/>
        </p:nvSpPr>
        <p:spPr>
          <a:xfrm>
            <a:off x="5730020" y="6390982"/>
            <a:ext cx="9755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- </a:t>
            </a:r>
            <a:r>
              <a:rPr lang="en-US" altLang="ko-KR" sz="2000" b="1" dirty="0">
                <a:solidFill>
                  <a:schemeClr val="bg1"/>
                </a:solidFill>
              </a:rPr>
              <a:t>15</a:t>
            </a:r>
            <a:r>
              <a:rPr lang="ko-KR" altLang="en-US" sz="2000" b="1" dirty="0">
                <a:solidFill>
                  <a:schemeClr val="bg1"/>
                </a:solidFill>
              </a:rPr>
              <a:t> 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2991F8-4E85-4D06-83D1-66496ABE5591}"/>
              </a:ext>
            </a:extLst>
          </p:cNvPr>
          <p:cNvSpPr txBox="1"/>
          <p:nvPr/>
        </p:nvSpPr>
        <p:spPr>
          <a:xfrm>
            <a:off x="629174" y="1543574"/>
            <a:ext cx="10369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Android App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개발환경 </a:t>
            </a:r>
            <a:r>
              <a:rPr lang="en-US" altLang="ko-KR" dirty="0"/>
              <a:t>: Android 8.0.0 Oreo, Samsung Galaxy S9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사용된 라이브러리 </a:t>
            </a:r>
            <a:r>
              <a:rPr lang="en-US" altLang="ko-KR" dirty="0"/>
              <a:t>: </a:t>
            </a:r>
            <a:r>
              <a:rPr lang="en-US" altLang="ko-KR" dirty="0" err="1"/>
              <a:t>MpAndroidChart</a:t>
            </a:r>
            <a:r>
              <a:rPr lang="en-US" altLang="ko-KR" dirty="0"/>
              <a:t> v3.03(</a:t>
            </a:r>
            <a:r>
              <a:rPr lang="ko-KR" altLang="en-US" dirty="0"/>
              <a:t>그래프 그리기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8542387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01555" y="542911"/>
            <a:ext cx="3852613" cy="556024"/>
            <a:chOff x="225339" y="704579"/>
            <a:chExt cx="3538617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 i="0" spc="5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25339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 i="0" spc="5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09225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2100" spc="5" dirty="0">
                  <a:solidFill>
                    <a:prstClr val="black"/>
                  </a:solidFill>
                </a:rPr>
                <a:t>개발 결과</a:t>
              </a:r>
              <a:endParaRPr lang="ko-KR" altLang="en-US" sz="2100" i="0" spc="5" dirty="0">
                <a:solidFill>
                  <a:prstClr val="black"/>
                </a:solidFill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26015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 i="0" spc="5" dirty="0">
                <a:solidFill>
                  <a:srgbClr val="2F3436"/>
                </a:solidFill>
                <a:latin typeface="Arial Black"/>
              </a:rPr>
              <a:t>6</a:t>
            </a:r>
            <a:endParaRPr lang="ko-KR" altLang="en-US" sz="2800" b="1" i="0" spc="5" dirty="0">
              <a:solidFill>
                <a:srgbClr val="2F3436"/>
              </a:solidFill>
              <a:latin typeface="Arial Black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26015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 b="0" i="0" spc="5">
              <a:solidFill>
                <a:prstClr val="white"/>
              </a:solidFill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9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620202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 b="0" i="0" spc="5">
              <a:solidFill>
                <a:prstClr val="white"/>
              </a:solidFill>
              <a:latin typeface="굴림체"/>
              <a:ea typeface="굴림체"/>
              <a:cs typeface="+mn-cs"/>
            </a:endParaRPr>
          </a:p>
        </p:txBody>
      </p:sp>
      <p:pic>
        <p:nvPicPr>
          <p:cNvPr id="30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31" name="직사각형 30"/>
          <p:cNvSpPr txBox="1"/>
          <p:nvPr/>
        </p:nvSpPr>
        <p:spPr>
          <a:xfrm>
            <a:off x="5730020" y="6390982"/>
            <a:ext cx="9501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- </a:t>
            </a:r>
            <a:r>
              <a:rPr lang="en-US" altLang="ko-KR" sz="2000" b="1" dirty="0">
                <a:solidFill>
                  <a:schemeClr val="bg1"/>
                </a:solidFill>
              </a:rPr>
              <a:t>16</a:t>
            </a:r>
            <a:r>
              <a:rPr lang="ko-KR" altLang="en-US" sz="2000" b="1" dirty="0">
                <a:solidFill>
                  <a:schemeClr val="bg1"/>
                </a:solidFill>
              </a:rPr>
              <a:t> -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B7301A-96BB-4387-A8D1-61F550F0D9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665" y="1271022"/>
            <a:ext cx="2347784" cy="4864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D219E1-A8D2-41C7-88E0-EFDF66D79E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05" y="1271022"/>
            <a:ext cx="2471351" cy="4864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5A40FF-A229-4FA2-A673-526C231678C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860" y="1271022"/>
            <a:ext cx="2366319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12765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01555" y="542911"/>
            <a:ext cx="3852613" cy="556024"/>
            <a:chOff x="225339" y="704579"/>
            <a:chExt cx="3538617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 i="0" spc="5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25339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 i="0" spc="5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09225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2100" spc="5" dirty="0">
                  <a:solidFill>
                    <a:prstClr val="black"/>
                  </a:solidFill>
                </a:rPr>
                <a:t>개발 결과</a:t>
              </a:r>
              <a:endParaRPr lang="ko-KR" altLang="en-US" sz="2100" i="0" spc="5" dirty="0">
                <a:solidFill>
                  <a:prstClr val="black"/>
                </a:solidFill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26015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 i="0" spc="5" dirty="0">
                <a:solidFill>
                  <a:srgbClr val="2F3436"/>
                </a:solidFill>
                <a:latin typeface="Arial Black"/>
              </a:rPr>
              <a:t>6</a:t>
            </a:r>
            <a:endParaRPr lang="ko-KR" altLang="en-US" sz="2800" b="1" i="0" spc="5" dirty="0">
              <a:solidFill>
                <a:srgbClr val="2F3436"/>
              </a:solidFill>
              <a:latin typeface="Arial Black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26015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 b="0" i="0" spc="5">
              <a:solidFill>
                <a:prstClr val="white"/>
              </a:solidFill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9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620202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 b="0" i="0" spc="5">
              <a:solidFill>
                <a:prstClr val="white"/>
              </a:solidFill>
              <a:latin typeface="굴림체"/>
              <a:ea typeface="굴림체"/>
              <a:cs typeface="+mn-cs"/>
            </a:endParaRPr>
          </a:p>
        </p:txBody>
      </p:sp>
      <p:pic>
        <p:nvPicPr>
          <p:cNvPr id="30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31" name="직사각형 30"/>
          <p:cNvSpPr txBox="1"/>
          <p:nvPr/>
        </p:nvSpPr>
        <p:spPr>
          <a:xfrm>
            <a:off x="5730020" y="6390982"/>
            <a:ext cx="886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</a:rPr>
              <a:t>- </a:t>
            </a:r>
            <a:r>
              <a:rPr lang="en-US" altLang="ko-KR" sz="2000" b="1" dirty="0">
                <a:solidFill>
                  <a:schemeClr val="bg1"/>
                </a:solidFill>
              </a:rPr>
              <a:t>17</a:t>
            </a:r>
            <a:r>
              <a:rPr lang="ko-KR" altLang="en-US" sz="2000" b="1" dirty="0">
                <a:solidFill>
                  <a:schemeClr val="bg1"/>
                </a:solidFill>
              </a:rPr>
              <a:t> -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B4BF25-1D7D-42F5-B290-115A1053EB12}"/>
              </a:ext>
            </a:extLst>
          </p:cNvPr>
          <p:cNvSpPr txBox="1"/>
          <p:nvPr/>
        </p:nvSpPr>
        <p:spPr>
          <a:xfrm>
            <a:off x="833805" y="1218074"/>
            <a:ext cx="9273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b="1" spc="5" dirty="0"/>
              <a:t>시연 동영상 </a:t>
            </a:r>
            <a:r>
              <a:rPr lang="en-US" altLang="ko-KR" spc="5" dirty="0"/>
              <a:t>: </a:t>
            </a:r>
            <a:r>
              <a:rPr lang="en-US" altLang="ko-KR" spc="5" dirty="0">
                <a:hlinkClick r:id="rId4"/>
              </a:rPr>
              <a:t>https://www.youtube.com/watch?v=3VKiqapLrX4</a:t>
            </a:r>
            <a:endParaRPr lang="en-US" altLang="ko-KR" spc="5" dirty="0"/>
          </a:p>
          <a:p>
            <a:pPr lvl="1"/>
            <a:r>
              <a:rPr lang="en-US" altLang="ko-KR" b="1" spc="5" dirty="0"/>
              <a:t>Git Hub </a:t>
            </a:r>
            <a:r>
              <a:rPr lang="en-US" altLang="ko-KR" spc="5" dirty="0"/>
              <a:t>: </a:t>
            </a:r>
            <a:r>
              <a:rPr lang="en-US" altLang="ko-KR" spc="5" dirty="0">
                <a:hlinkClick r:id="rId5"/>
              </a:rPr>
              <a:t>https://github.com/cwal1220/IotFlowerpot</a:t>
            </a:r>
            <a:endParaRPr lang="en-US" altLang="ko-KR" spc="5" dirty="0"/>
          </a:p>
          <a:p>
            <a:pPr lvl="1"/>
            <a:endParaRPr lang="en-US" altLang="ko-KR" spc="5" dirty="0"/>
          </a:p>
          <a:p>
            <a:pPr lvl="1"/>
            <a:endParaRPr lang="en-US" altLang="ko-KR" spc="5" dirty="0"/>
          </a:p>
          <a:p>
            <a:pPr lvl="1"/>
            <a:endParaRPr lang="en-US" altLang="ko-KR" spc="5" dirty="0"/>
          </a:p>
          <a:p>
            <a:pPr lvl="1"/>
            <a:endParaRPr lang="en-US" altLang="ko-KR" spc="5" dirty="0"/>
          </a:p>
          <a:p>
            <a:pPr marL="800100" lvl="1" indent="-342900">
              <a:buAutoNum type="arabicParenR"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58FBE8-309E-4DD9-B36F-CC33FE1CCE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0020" y="2333994"/>
            <a:ext cx="5842440" cy="36294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7A2DAF2-C15D-4DEF-9AA4-81EE272788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805" y="2269135"/>
            <a:ext cx="4633332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2229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350783" y="824801"/>
            <a:ext cx="3154832" cy="702000"/>
            <a:chOff x="207842" y="704579"/>
            <a:chExt cx="3154832" cy="702000"/>
          </a:xfrm>
        </p:grpSpPr>
        <p:sp>
          <p:nvSpPr>
            <p:cNvPr id="2" name="타원 1"/>
            <p:cNvSpPr/>
            <p:nvPr/>
          </p:nvSpPr>
          <p:spPr>
            <a:xfrm>
              <a:off x="2660674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 i="0" spc="5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 i="0" spc="5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51544" y="705579"/>
              <a:ext cx="246742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2800" b="0" i="0" spc="5">
                  <a:solidFill>
                    <a:prstClr val="black"/>
                  </a:solidFill>
                  <a:cs typeface="+mn-cs"/>
                </a:rPr>
                <a:t>CONTENTS</a:t>
              </a:r>
              <a:endParaRPr lang="ko-KR" altLang="en-US" sz="2800" b="0" i="0" spc="5">
                <a:solidFill>
                  <a:prstClr val="black"/>
                </a:solidFill>
                <a:cs typeface="+mn-cs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26015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 b="0" i="0" spc="5">
              <a:solidFill>
                <a:prstClr val="white"/>
              </a:solidFill>
              <a:latin typeface="굴림체"/>
              <a:ea typeface="굴림체"/>
              <a:cs typeface="+mn-cs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C5AB9D93-D0D0-42CF-9CAA-B148748043D8}"/>
              </a:ext>
            </a:extLst>
          </p:cNvPr>
          <p:cNvGrpSpPr/>
          <p:nvPr/>
        </p:nvGrpSpPr>
        <p:grpSpPr>
          <a:xfrm>
            <a:off x="2787759" y="1845796"/>
            <a:ext cx="6324342" cy="540000"/>
            <a:chOff x="2787759" y="2150596"/>
            <a:chExt cx="6324342" cy="540000"/>
          </a:xfrm>
        </p:grpSpPr>
        <p:sp>
          <p:nvSpPr>
            <p:cNvPr id="17" name="타원 16"/>
            <p:cNvSpPr/>
            <p:nvPr/>
          </p:nvSpPr>
          <p:spPr>
            <a:xfrm>
              <a:off x="2787759" y="2150596"/>
              <a:ext cx="540000" cy="540000"/>
            </a:xfrm>
            <a:prstGeom prst="ellipse">
              <a:avLst/>
            </a:prstGeom>
            <a:solidFill>
              <a:schemeClr val="bg1"/>
            </a:solidFill>
            <a:ln w="57150" cmpd="thickThin">
              <a:solidFill>
                <a:srgbClr val="A6D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2800" b="1" i="0" spc="5">
                  <a:solidFill>
                    <a:srgbClr val="2F3436"/>
                  </a:solidFill>
                  <a:latin typeface="Arial Black"/>
                  <a:cs typeface="+mn-cs"/>
                </a:rPr>
                <a:t>1</a:t>
              </a:r>
              <a:endParaRPr lang="ko-KR" altLang="en-US" sz="2800" b="1" i="0" spc="5">
                <a:solidFill>
                  <a:srgbClr val="2F3436"/>
                </a:solidFill>
                <a:latin typeface="Arial Black"/>
                <a:cs typeface="+mn-cs"/>
              </a:endParaRPr>
            </a:p>
          </p:txBody>
        </p:sp>
        <p:sp>
          <p:nvSpPr>
            <p:cNvPr id="39" name="직사각형 38"/>
            <p:cNvSpPr txBox="1"/>
            <p:nvPr/>
          </p:nvSpPr>
          <p:spPr>
            <a:xfrm>
              <a:off x="3634771" y="2163274"/>
              <a:ext cx="5477330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500" dirty="0"/>
                <a:t>서비스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AD66227-8E5C-4C00-BB5E-777B0A4A9DFE}"/>
              </a:ext>
            </a:extLst>
          </p:cNvPr>
          <p:cNvGrpSpPr/>
          <p:nvPr/>
        </p:nvGrpSpPr>
        <p:grpSpPr>
          <a:xfrm>
            <a:off x="2787759" y="2584200"/>
            <a:ext cx="6324342" cy="540000"/>
            <a:chOff x="2787759" y="2150596"/>
            <a:chExt cx="6324342" cy="540000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C67A45C-90D3-4DBB-A19F-A05C78BDD473}"/>
                </a:ext>
              </a:extLst>
            </p:cNvPr>
            <p:cNvSpPr/>
            <p:nvPr/>
          </p:nvSpPr>
          <p:spPr>
            <a:xfrm>
              <a:off x="2787759" y="2150596"/>
              <a:ext cx="540000" cy="540000"/>
            </a:xfrm>
            <a:prstGeom prst="ellipse">
              <a:avLst/>
            </a:prstGeom>
            <a:solidFill>
              <a:schemeClr val="bg1"/>
            </a:solidFill>
            <a:ln w="57150" cmpd="thickThin">
              <a:solidFill>
                <a:srgbClr val="A6D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2800" b="1" i="0" spc="5" dirty="0">
                  <a:solidFill>
                    <a:srgbClr val="2F3436"/>
                  </a:solidFill>
                  <a:latin typeface="Arial Black"/>
                  <a:cs typeface="+mn-cs"/>
                </a:rPr>
                <a:t>2</a:t>
              </a:r>
              <a:endParaRPr lang="ko-KR" altLang="en-US" sz="2800" b="1" i="0" spc="5" dirty="0">
                <a:solidFill>
                  <a:srgbClr val="2F3436"/>
                </a:solidFill>
                <a:latin typeface="Arial Black"/>
                <a:cs typeface="+mn-cs"/>
              </a:endParaRPr>
            </a:p>
          </p:txBody>
        </p:sp>
        <p:sp>
          <p:nvSpPr>
            <p:cNvPr id="20" name="직사각형 38">
              <a:extLst>
                <a:ext uri="{FF2B5EF4-FFF2-40B4-BE49-F238E27FC236}">
                  <a16:creationId xmlns:a16="http://schemas.microsoft.com/office/drawing/2014/main" id="{23567B79-1927-4A3C-B900-AA680AC43744}"/>
                </a:ext>
              </a:extLst>
            </p:cNvPr>
            <p:cNvSpPr txBox="1"/>
            <p:nvPr/>
          </p:nvSpPr>
          <p:spPr>
            <a:xfrm>
              <a:off x="3634771" y="2163274"/>
              <a:ext cx="5477330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500" dirty="0"/>
                <a:t>서비스 요구사항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CC36B63-AAFA-4511-868C-024C13596A40}"/>
              </a:ext>
            </a:extLst>
          </p:cNvPr>
          <p:cNvGrpSpPr/>
          <p:nvPr/>
        </p:nvGrpSpPr>
        <p:grpSpPr>
          <a:xfrm>
            <a:off x="2787759" y="3307925"/>
            <a:ext cx="6324342" cy="540000"/>
            <a:chOff x="2787759" y="2150596"/>
            <a:chExt cx="6324342" cy="54000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C24A13D-2C1E-441B-A2C9-29F33F971E84}"/>
                </a:ext>
              </a:extLst>
            </p:cNvPr>
            <p:cNvSpPr/>
            <p:nvPr/>
          </p:nvSpPr>
          <p:spPr>
            <a:xfrm>
              <a:off x="2787759" y="2150596"/>
              <a:ext cx="540000" cy="540000"/>
            </a:xfrm>
            <a:prstGeom prst="ellipse">
              <a:avLst/>
            </a:prstGeom>
            <a:solidFill>
              <a:schemeClr val="bg1"/>
            </a:solidFill>
            <a:ln w="57150" cmpd="thickThin">
              <a:solidFill>
                <a:srgbClr val="A6D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2800" b="1" i="0" spc="5" dirty="0">
                  <a:solidFill>
                    <a:srgbClr val="2F3436"/>
                  </a:solidFill>
                  <a:latin typeface="Arial Black"/>
                  <a:cs typeface="+mn-cs"/>
                </a:rPr>
                <a:t>3</a:t>
              </a:r>
              <a:endParaRPr lang="ko-KR" altLang="en-US" sz="2800" b="1" i="0" spc="5" dirty="0">
                <a:solidFill>
                  <a:srgbClr val="2F3436"/>
                </a:solidFill>
                <a:latin typeface="Arial Black"/>
                <a:cs typeface="+mn-cs"/>
              </a:endParaRPr>
            </a:p>
          </p:txBody>
        </p:sp>
        <p:sp>
          <p:nvSpPr>
            <p:cNvPr id="23" name="직사각형 38">
              <a:extLst>
                <a:ext uri="{FF2B5EF4-FFF2-40B4-BE49-F238E27FC236}">
                  <a16:creationId xmlns:a16="http://schemas.microsoft.com/office/drawing/2014/main" id="{F7C2C476-085A-4E98-B846-D5F74F3598A5}"/>
                </a:ext>
              </a:extLst>
            </p:cNvPr>
            <p:cNvSpPr txBox="1"/>
            <p:nvPr/>
          </p:nvSpPr>
          <p:spPr>
            <a:xfrm>
              <a:off x="3634771" y="2163274"/>
              <a:ext cx="5477330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500" dirty="0"/>
                <a:t>서비스 요구사항 </a:t>
              </a:r>
              <a:r>
                <a:rPr lang="en-US" altLang="ko-KR" sz="2500" dirty="0"/>
                <a:t>- AWS</a:t>
              </a:r>
              <a:endParaRPr lang="ko-KR" altLang="en-US" sz="25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62B282A-F0F9-456E-96B7-49CFF855E08C}"/>
              </a:ext>
            </a:extLst>
          </p:cNvPr>
          <p:cNvGrpSpPr/>
          <p:nvPr/>
        </p:nvGrpSpPr>
        <p:grpSpPr>
          <a:xfrm>
            <a:off x="2787759" y="4031650"/>
            <a:ext cx="6324342" cy="540000"/>
            <a:chOff x="2787759" y="2150596"/>
            <a:chExt cx="6324342" cy="54000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10CA695-C4B3-43DF-903F-33001C1718F3}"/>
                </a:ext>
              </a:extLst>
            </p:cNvPr>
            <p:cNvSpPr/>
            <p:nvPr/>
          </p:nvSpPr>
          <p:spPr>
            <a:xfrm>
              <a:off x="2787759" y="2150596"/>
              <a:ext cx="540000" cy="540000"/>
            </a:xfrm>
            <a:prstGeom prst="ellipse">
              <a:avLst/>
            </a:prstGeom>
            <a:solidFill>
              <a:schemeClr val="bg1"/>
            </a:solidFill>
            <a:ln w="57150" cmpd="thickThin">
              <a:solidFill>
                <a:srgbClr val="A6D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2800" b="1" i="0" spc="5" dirty="0">
                  <a:solidFill>
                    <a:srgbClr val="2F3436"/>
                  </a:solidFill>
                  <a:latin typeface="Arial Black"/>
                  <a:cs typeface="+mn-cs"/>
                </a:rPr>
                <a:t>4</a:t>
              </a:r>
              <a:endParaRPr lang="ko-KR" altLang="en-US" sz="2800" b="1" i="0" spc="5" dirty="0">
                <a:solidFill>
                  <a:srgbClr val="2F3436"/>
                </a:solidFill>
                <a:latin typeface="Arial Black"/>
                <a:cs typeface="+mn-cs"/>
              </a:endParaRPr>
            </a:p>
          </p:txBody>
        </p:sp>
        <p:sp>
          <p:nvSpPr>
            <p:cNvPr id="26" name="직사각형 38">
              <a:extLst>
                <a:ext uri="{FF2B5EF4-FFF2-40B4-BE49-F238E27FC236}">
                  <a16:creationId xmlns:a16="http://schemas.microsoft.com/office/drawing/2014/main" id="{AA0493FB-5E8C-4E64-A8E7-0F696CE45070}"/>
                </a:ext>
              </a:extLst>
            </p:cNvPr>
            <p:cNvSpPr txBox="1"/>
            <p:nvPr/>
          </p:nvSpPr>
          <p:spPr>
            <a:xfrm>
              <a:off x="3634771" y="2163274"/>
              <a:ext cx="5477330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500" dirty="0"/>
                <a:t>전체 구성도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A9F1902-D107-42E2-BADA-3591AEEE14B4}"/>
              </a:ext>
            </a:extLst>
          </p:cNvPr>
          <p:cNvGrpSpPr/>
          <p:nvPr/>
        </p:nvGrpSpPr>
        <p:grpSpPr>
          <a:xfrm>
            <a:off x="2760094" y="4703799"/>
            <a:ext cx="6324342" cy="540000"/>
            <a:chOff x="2787759" y="2150596"/>
            <a:chExt cx="6324342" cy="54000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A0DF8CB4-AAD4-4A9E-B0D9-0F7701465094}"/>
                </a:ext>
              </a:extLst>
            </p:cNvPr>
            <p:cNvSpPr/>
            <p:nvPr/>
          </p:nvSpPr>
          <p:spPr>
            <a:xfrm>
              <a:off x="2787759" y="2150596"/>
              <a:ext cx="540000" cy="540000"/>
            </a:xfrm>
            <a:prstGeom prst="ellipse">
              <a:avLst/>
            </a:prstGeom>
            <a:solidFill>
              <a:schemeClr val="bg1"/>
            </a:solidFill>
            <a:ln w="57150" cmpd="thickThin">
              <a:solidFill>
                <a:srgbClr val="A6D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2800" b="1" i="0" spc="5" dirty="0">
                  <a:solidFill>
                    <a:srgbClr val="2F3436"/>
                  </a:solidFill>
                  <a:latin typeface="Arial Black"/>
                  <a:cs typeface="+mn-cs"/>
                </a:rPr>
                <a:t>5</a:t>
              </a:r>
              <a:endParaRPr lang="ko-KR" altLang="en-US" sz="2800" b="1" i="0" spc="5" dirty="0">
                <a:solidFill>
                  <a:srgbClr val="2F3436"/>
                </a:solidFill>
                <a:latin typeface="Arial Black"/>
                <a:cs typeface="+mn-cs"/>
              </a:endParaRPr>
            </a:p>
          </p:txBody>
        </p:sp>
        <p:sp>
          <p:nvSpPr>
            <p:cNvPr id="30" name="직사각형 38">
              <a:extLst>
                <a:ext uri="{FF2B5EF4-FFF2-40B4-BE49-F238E27FC236}">
                  <a16:creationId xmlns:a16="http://schemas.microsoft.com/office/drawing/2014/main" id="{A80384AE-74FA-438F-A085-C4D2EE05B6A6}"/>
                </a:ext>
              </a:extLst>
            </p:cNvPr>
            <p:cNvSpPr txBox="1"/>
            <p:nvPr/>
          </p:nvSpPr>
          <p:spPr>
            <a:xfrm>
              <a:off x="3634771" y="2163274"/>
              <a:ext cx="5477330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500" dirty="0"/>
                <a:t>동작 시나리오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E6DD9A1-610C-4190-9295-A4AA4240BB8B}"/>
              </a:ext>
            </a:extLst>
          </p:cNvPr>
          <p:cNvGrpSpPr/>
          <p:nvPr/>
        </p:nvGrpSpPr>
        <p:grpSpPr>
          <a:xfrm>
            <a:off x="2760094" y="5375948"/>
            <a:ext cx="6324342" cy="540000"/>
            <a:chOff x="2787759" y="2150596"/>
            <a:chExt cx="6324342" cy="54000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52614C3C-F76C-4E0F-8544-1A0B008C42EB}"/>
                </a:ext>
              </a:extLst>
            </p:cNvPr>
            <p:cNvSpPr/>
            <p:nvPr/>
          </p:nvSpPr>
          <p:spPr>
            <a:xfrm>
              <a:off x="2787759" y="2150596"/>
              <a:ext cx="540000" cy="540000"/>
            </a:xfrm>
            <a:prstGeom prst="ellipse">
              <a:avLst/>
            </a:prstGeom>
            <a:solidFill>
              <a:schemeClr val="bg1"/>
            </a:solidFill>
            <a:ln w="57150" cmpd="thickThin">
              <a:solidFill>
                <a:srgbClr val="A6D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2800" b="1" i="0" spc="5" dirty="0">
                  <a:solidFill>
                    <a:srgbClr val="2F3436"/>
                  </a:solidFill>
                  <a:latin typeface="Arial Black"/>
                  <a:cs typeface="+mn-cs"/>
                </a:rPr>
                <a:t>6</a:t>
              </a:r>
              <a:endParaRPr lang="ko-KR" altLang="en-US" sz="2800" b="1" i="0" spc="5" dirty="0">
                <a:solidFill>
                  <a:srgbClr val="2F3436"/>
                </a:solidFill>
                <a:latin typeface="Arial Black"/>
                <a:cs typeface="+mn-cs"/>
              </a:endParaRPr>
            </a:p>
          </p:txBody>
        </p:sp>
        <p:sp>
          <p:nvSpPr>
            <p:cNvPr id="33" name="직사각형 38">
              <a:extLst>
                <a:ext uri="{FF2B5EF4-FFF2-40B4-BE49-F238E27FC236}">
                  <a16:creationId xmlns:a16="http://schemas.microsoft.com/office/drawing/2014/main" id="{1DD3CE14-3353-4CA9-8100-43D0646A9495}"/>
                </a:ext>
              </a:extLst>
            </p:cNvPr>
            <p:cNvSpPr txBox="1"/>
            <p:nvPr/>
          </p:nvSpPr>
          <p:spPr>
            <a:xfrm>
              <a:off x="3634771" y="2163274"/>
              <a:ext cx="5477330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500" dirty="0"/>
                <a:t>추진 일정 계획</a:t>
              </a:r>
            </a:p>
          </p:txBody>
        </p:sp>
      </p:grp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01555" y="542911"/>
            <a:ext cx="3852613" cy="556024"/>
            <a:chOff x="225339" y="704579"/>
            <a:chExt cx="3538617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 i="0" spc="5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25339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 i="0" spc="5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09225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2100" spc="5" dirty="0">
                  <a:solidFill>
                    <a:prstClr val="black"/>
                  </a:solidFill>
                </a:rPr>
                <a:t>추진 일정 대비 실적</a:t>
              </a:r>
              <a:endParaRPr lang="ko-KR" altLang="en-US" sz="2100" i="0" spc="5" dirty="0">
                <a:solidFill>
                  <a:prstClr val="black"/>
                </a:solidFill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26015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 i="0" spc="5" dirty="0">
                <a:solidFill>
                  <a:srgbClr val="2F3436"/>
                </a:solidFill>
                <a:latin typeface="Arial Black"/>
              </a:rPr>
              <a:t>7</a:t>
            </a:r>
            <a:endParaRPr lang="ko-KR" altLang="en-US" sz="2800" b="1" i="0" spc="5" dirty="0">
              <a:solidFill>
                <a:srgbClr val="2F3436"/>
              </a:solidFill>
              <a:latin typeface="Arial Black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26015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 b="0" i="0" spc="5">
              <a:solidFill>
                <a:prstClr val="white"/>
              </a:solidFill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9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620202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 b="0" i="0" spc="5">
              <a:solidFill>
                <a:prstClr val="white"/>
              </a:solidFill>
              <a:latin typeface="굴림체"/>
              <a:ea typeface="굴림체"/>
              <a:cs typeface="+mn-cs"/>
            </a:endParaRPr>
          </a:p>
        </p:txBody>
      </p:sp>
      <p:pic>
        <p:nvPicPr>
          <p:cNvPr id="30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31" name="직사각형 30"/>
          <p:cNvSpPr txBox="1"/>
          <p:nvPr/>
        </p:nvSpPr>
        <p:spPr>
          <a:xfrm>
            <a:off x="5730020" y="6390982"/>
            <a:ext cx="8739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- </a:t>
            </a:r>
            <a:r>
              <a:rPr lang="en-US" altLang="ko-KR" sz="2000" b="1" dirty="0">
                <a:solidFill>
                  <a:schemeClr val="bg1"/>
                </a:solidFill>
              </a:rPr>
              <a:t>18</a:t>
            </a:r>
            <a:r>
              <a:rPr lang="ko-KR" altLang="en-US" sz="2000" b="1" dirty="0">
                <a:solidFill>
                  <a:schemeClr val="bg1"/>
                </a:solidFill>
              </a:rPr>
              <a:t> 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3B22C-0354-4235-8938-385B19C4182C}"/>
              </a:ext>
            </a:extLst>
          </p:cNvPr>
          <p:cNvSpPr txBox="1"/>
          <p:nvPr/>
        </p:nvSpPr>
        <p:spPr>
          <a:xfrm>
            <a:off x="1065846" y="1657566"/>
            <a:ext cx="9754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구현 </a:t>
            </a:r>
            <a:r>
              <a:rPr lang="en-US" altLang="ko-KR" sz="2000" b="1" dirty="0"/>
              <a:t>: 90% </a:t>
            </a:r>
            <a:r>
              <a:rPr lang="ko-KR" altLang="en-US" sz="2000" b="1" dirty="0"/>
              <a:t>완료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FB3C4B-63F3-4A98-BA37-46999ABE358E}"/>
              </a:ext>
            </a:extLst>
          </p:cNvPr>
          <p:cNvSpPr txBox="1"/>
          <p:nvPr/>
        </p:nvSpPr>
        <p:spPr>
          <a:xfrm>
            <a:off x="1065846" y="2463800"/>
            <a:ext cx="99704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문제점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워터펌프가 </a:t>
            </a:r>
            <a:r>
              <a:rPr lang="en-US" altLang="ko-KR" dirty="0"/>
              <a:t>5V</a:t>
            </a:r>
            <a:r>
              <a:rPr lang="ko-KR" altLang="en-US" dirty="0"/>
              <a:t>이상의 전압에서 정상적으로 작동하나 </a:t>
            </a:r>
            <a:r>
              <a:rPr lang="en-US" altLang="ko-KR" dirty="0"/>
              <a:t>ESP8266</a:t>
            </a:r>
            <a:r>
              <a:rPr lang="ko-KR" altLang="en-US" dirty="0"/>
              <a:t>이 지원하는 최대 전압이 </a:t>
            </a:r>
            <a:r>
              <a:rPr lang="en-US" altLang="ko-KR" dirty="0"/>
              <a:t>3.3V</a:t>
            </a:r>
            <a:r>
              <a:rPr lang="ko-KR" altLang="en-US" dirty="0"/>
              <a:t>여서 추가적으로 </a:t>
            </a:r>
            <a:r>
              <a:rPr lang="en-US" altLang="ko-KR" dirty="0"/>
              <a:t>Li-ion </a:t>
            </a:r>
            <a:r>
              <a:rPr lang="ko-KR" altLang="en-US" dirty="0"/>
              <a:t>배터리와 충전회로를 장착함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‘</a:t>
            </a:r>
            <a:r>
              <a:rPr lang="ko-KR" altLang="en-US" dirty="0"/>
              <a:t>물 공급‘</a:t>
            </a:r>
            <a:r>
              <a:rPr lang="en-US" altLang="ko-KR" dirty="0"/>
              <a:t> </a:t>
            </a:r>
            <a:r>
              <a:rPr lang="ko-KR" altLang="en-US" dirty="0"/>
              <a:t>동작에서 최대 </a:t>
            </a:r>
            <a:r>
              <a:rPr lang="en-US" altLang="ko-KR" dirty="0"/>
              <a:t>1</a:t>
            </a:r>
            <a:r>
              <a:rPr lang="ko-KR" altLang="en-US" dirty="0"/>
              <a:t>분의 지연이 발생함</a:t>
            </a:r>
            <a:r>
              <a:rPr lang="en-US" altLang="ko-KR" dirty="0"/>
              <a:t>. </a:t>
            </a:r>
            <a:r>
              <a:rPr lang="ko-KR" altLang="en-US" dirty="0"/>
              <a:t>야간에는 지연이 거의 없으나 오후 시간대</a:t>
            </a:r>
            <a:r>
              <a:rPr lang="en-US" altLang="ko-KR" dirty="0"/>
              <a:t>(14</a:t>
            </a:r>
            <a:r>
              <a:rPr lang="ko-KR" altLang="en-US" dirty="0"/>
              <a:t>시 </a:t>
            </a:r>
            <a:r>
              <a:rPr lang="en-US" altLang="ko-KR" dirty="0"/>
              <a:t>~ 19</a:t>
            </a:r>
            <a:r>
              <a:rPr lang="ko-KR" altLang="en-US" dirty="0"/>
              <a:t>시</a:t>
            </a:r>
            <a:r>
              <a:rPr lang="en-US" altLang="ko-KR" dirty="0"/>
              <a:t>)</a:t>
            </a:r>
            <a:r>
              <a:rPr lang="ko-KR" altLang="en-US" dirty="0"/>
              <a:t>에 긴 지연이 발생함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토양 습도센서의 흙과 접촉하는 부분이 납</a:t>
            </a:r>
            <a:r>
              <a:rPr lang="en-US" altLang="ko-KR" dirty="0"/>
              <a:t>(Pb)</a:t>
            </a:r>
            <a:r>
              <a:rPr lang="ko-KR" altLang="en-US" dirty="0"/>
              <a:t>으로 되어있어서 </a:t>
            </a:r>
            <a:r>
              <a:rPr lang="en-US" altLang="ko-KR" dirty="0"/>
              <a:t>5</a:t>
            </a:r>
            <a:r>
              <a:rPr lang="ko-KR" altLang="en-US" dirty="0"/>
              <a:t>시간만에 녹이 발생함</a:t>
            </a:r>
            <a:r>
              <a:rPr lang="en-US" altLang="ko-KR" dirty="0"/>
              <a:t>. </a:t>
            </a:r>
            <a:r>
              <a:rPr lang="ko-KR" altLang="en-US" dirty="0"/>
              <a:t>녹이 발생하여 센싱 데이터에 많은 노이즈가 발생함</a:t>
            </a:r>
            <a:r>
              <a:rPr lang="en-US" altLang="ko-KR" dirty="0"/>
              <a:t>.(Made in China…)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0272238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01555" y="542911"/>
            <a:ext cx="3852613" cy="556024"/>
            <a:chOff x="225339" y="704579"/>
            <a:chExt cx="3538617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 i="0" spc="5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25339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 i="0" spc="5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09225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2100" spc="5" dirty="0">
                  <a:solidFill>
                    <a:prstClr val="black"/>
                  </a:solidFill>
                </a:rPr>
                <a:t>구현중 얻은 교훈</a:t>
              </a:r>
              <a:endParaRPr lang="ko-KR" altLang="en-US" sz="2100" i="0" spc="5" dirty="0">
                <a:solidFill>
                  <a:prstClr val="black"/>
                </a:solidFill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26015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 i="0" spc="5" dirty="0">
                <a:solidFill>
                  <a:srgbClr val="2F3436"/>
                </a:solidFill>
                <a:latin typeface="Arial Black"/>
              </a:rPr>
              <a:t>8</a:t>
            </a:r>
            <a:endParaRPr lang="ko-KR" altLang="en-US" sz="2800" b="1" i="0" spc="5" dirty="0">
              <a:solidFill>
                <a:srgbClr val="2F3436"/>
              </a:solidFill>
              <a:latin typeface="Arial Black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26015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 b="0" i="0" spc="5">
              <a:solidFill>
                <a:prstClr val="white"/>
              </a:solidFill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9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620202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 b="0" i="0" spc="5">
              <a:solidFill>
                <a:prstClr val="white"/>
              </a:solidFill>
              <a:latin typeface="굴림체"/>
              <a:ea typeface="굴림체"/>
              <a:cs typeface="+mn-cs"/>
            </a:endParaRPr>
          </a:p>
        </p:txBody>
      </p:sp>
      <p:pic>
        <p:nvPicPr>
          <p:cNvPr id="30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31" name="직사각형 30"/>
          <p:cNvSpPr txBox="1"/>
          <p:nvPr/>
        </p:nvSpPr>
        <p:spPr>
          <a:xfrm>
            <a:off x="5730020" y="6390982"/>
            <a:ext cx="962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- </a:t>
            </a:r>
            <a:r>
              <a:rPr lang="en-US" altLang="ko-KR" sz="2000" b="1" dirty="0">
                <a:solidFill>
                  <a:schemeClr val="bg1"/>
                </a:solidFill>
              </a:rPr>
              <a:t>19</a:t>
            </a:r>
            <a:r>
              <a:rPr lang="ko-KR" altLang="en-US" sz="2000" b="1" dirty="0">
                <a:solidFill>
                  <a:schemeClr val="bg1"/>
                </a:solidFill>
              </a:rPr>
              <a:t> 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42E0AD-9F42-4A58-803D-CD77E3407C00}"/>
              </a:ext>
            </a:extLst>
          </p:cNvPr>
          <p:cNvSpPr txBox="1"/>
          <p:nvPr/>
        </p:nvSpPr>
        <p:spPr>
          <a:xfrm>
            <a:off x="876300" y="1854200"/>
            <a:ext cx="9944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AWS</a:t>
            </a:r>
            <a:r>
              <a:rPr lang="ko-KR" altLang="en-US" dirty="0"/>
              <a:t>를 이용하니 </a:t>
            </a:r>
            <a:r>
              <a:rPr lang="en-US" altLang="ko-KR" dirty="0"/>
              <a:t>DB, MQTT Broker</a:t>
            </a:r>
            <a:r>
              <a:rPr lang="ko-KR" altLang="en-US" dirty="0"/>
              <a:t>등을 직접 설치하지 않아도 되어 개발기간 및 개발 난이도를 현저하게 줄일 수 있었습니다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IAM</a:t>
            </a:r>
            <a:r>
              <a:rPr lang="ko-KR" altLang="en-US" dirty="0"/>
              <a:t>을 이용하여 보안도 증가시킬 수 있었습니다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저가의 비용으로 간단하게 시제품을 만드는 것이 유리합니다</a:t>
            </a:r>
            <a:r>
              <a:rPr lang="en-US" altLang="ko-KR" dirty="0"/>
              <a:t>. </a:t>
            </a:r>
            <a:r>
              <a:rPr lang="ko-KR" altLang="en-US" dirty="0"/>
              <a:t>나중에 창업을 하게 되면 반드시 </a:t>
            </a:r>
            <a:r>
              <a:rPr lang="en-US" altLang="ko-KR" dirty="0"/>
              <a:t>AWS</a:t>
            </a:r>
            <a:r>
              <a:rPr lang="ko-KR" altLang="en-US" dirty="0"/>
              <a:t>를 사용해야 할 것 같습니다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웹서버를 개발하면서 </a:t>
            </a:r>
            <a:r>
              <a:rPr lang="en-US" altLang="ko-KR" dirty="0"/>
              <a:t>Python</a:t>
            </a:r>
            <a:r>
              <a:rPr lang="ko-KR" altLang="en-US" dirty="0"/>
              <a:t>과 </a:t>
            </a:r>
            <a:r>
              <a:rPr lang="en-US" altLang="ko-KR" dirty="0"/>
              <a:t>Flask</a:t>
            </a:r>
            <a:r>
              <a:rPr lang="ko-KR" altLang="en-US" dirty="0"/>
              <a:t>등 요즘 뜨고있는 기술들을 사용하였는데 새로운 기술을 학습할 수 있는 좋은 기회였습니다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1611098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3975464" y="2344740"/>
            <a:ext cx="4241072" cy="1268632"/>
            <a:chOff x="207842" y="704579"/>
            <a:chExt cx="3154832" cy="702000"/>
          </a:xfrm>
        </p:grpSpPr>
        <p:sp>
          <p:nvSpPr>
            <p:cNvPr id="19" name="타원 18"/>
            <p:cNvSpPr/>
            <p:nvPr/>
          </p:nvSpPr>
          <p:spPr>
            <a:xfrm>
              <a:off x="2660674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51544" y="705579"/>
              <a:ext cx="246742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algn="ctr"/>
              <a:r>
                <a:rPr lang="en-US" altLang="ko-KR" sz="4000">
                  <a:solidFill>
                    <a:schemeClr val="tx1"/>
                  </a:solidFill>
                  <a:effectLst>
                    <a:outerShdw blurRad="38100" dist="38100" dir="2700000" algn="tl" rotWithShape="0">
                      <a:srgbClr val="000000">
                        <a:alpha val="40000"/>
                      </a:srgbClr>
                    </a:outerShdw>
                  </a:effectLst>
                </a:rPr>
                <a:t>THANK YOU</a:t>
              </a:r>
              <a:endParaRPr lang="ko-KR" altLang="en-US" sz="4000">
                <a:solidFill>
                  <a:schemeClr val="tx1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3975464" y="2344740"/>
            <a:ext cx="4241072" cy="1268632"/>
            <a:chOff x="207842" y="704579"/>
            <a:chExt cx="3154832" cy="702000"/>
          </a:xfrm>
        </p:grpSpPr>
        <p:sp>
          <p:nvSpPr>
            <p:cNvPr id="14" name="타원 13"/>
            <p:cNvSpPr/>
            <p:nvPr/>
          </p:nvSpPr>
          <p:spPr>
            <a:xfrm>
              <a:off x="2660674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51544" y="705579"/>
              <a:ext cx="246742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algn="ctr"/>
              <a:r>
                <a:rPr lang="en-US" altLang="ko-KR" sz="4000">
                  <a:solidFill>
                    <a:srgbClr val="A6D5E3"/>
                  </a:solidFill>
                  <a:effectLst>
                    <a:outerShdw blurRad="38100" dist="38100" dir="2700000" algn="tl" rotWithShape="0">
                      <a:srgbClr val="000000">
                        <a:alpha val="40000"/>
                      </a:srgbClr>
                    </a:outerShdw>
                  </a:effectLst>
                </a:rPr>
                <a:t>THANK YOU</a:t>
              </a:r>
              <a:endParaRPr lang="ko-KR" altLang="en-US" sz="4000">
                <a:solidFill>
                  <a:srgbClr val="A6D5E3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3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620202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 b="0" i="0" spc="5">
              <a:solidFill>
                <a:prstClr val="white"/>
              </a:solidFill>
              <a:latin typeface="굴림체"/>
              <a:ea typeface="굴림체"/>
              <a:cs typeface="+mn-cs"/>
            </a:endParaRPr>
          </a:p>
        </p:txBody>
      </p:sp>
      <p:pic>
        <p:nvPicPr>
          <p:cNvPr id="24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25" name="직사각형 24"/>
          <p:cNvSpPr txBox="1"/>
          <p:nvPr/>
        </p:nvSpPr>
        <p:spPr>
          <a:xfrm>
            <a:off x="5730020" y="6390982"/>
            <a:ext cx="731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- </a:t>
            </a:r>
            <a:r>
              <a:rPr lang="en-US" altLang="ko-KR" sz="2000" b="1" dirty="0">
                <a:solidFill>
                  <a:schemeClr val="bg1"/>
                </a:solidFill>
              </a:rPr>
              <a:t>5</a:t>
            </a:r>
            <a:r>
              <a:rPr lang="ko-KR" altLang="en-US" sz="2000" b="1" dirty="0">
                <a:solidFill>
                  <a:schemeClr val="bg1"/>
                </a:solidFill>
              </a:rPr>
              <a:t> -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000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01555" y="542911"/>
            <a:ext cx="3852613" cy="556024"/>
            <a:chOff x="225339" y="704579"/>
            <a:chExt cx="3538617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 i="0" spc="5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25339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 i="0" spc="5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09225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2200" i="0" spc="5" dirty="0">
                  <a:solidFill>
                    <a:prstClr val="black"/>
                  </a:solidFill>
                </a:rPr>
                <a:t>서비스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26015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 i="0" spc="5">
                <a:solidFill>
                  <a:srgbClr val="2F3436"/>
                </a:solidFill>
                <a:latin typeface="Arial Black"/>
              </a:rPr>
              <a:t>1</a:t>
            </a:r>
            <a:endParaRPr lang="ko-KR" altLang="en-US" sz="2800" b="1" i="0" spc="5">
              <a:solidFill>
                <a:srgbClr val="2F3436"/>
              </a:solidFill>
              <a:latin typeface="Arial Black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26015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 b="0" i="0" spc="5">
              <a:solidFill>
                <a:prstClr val="white"/>
              </a:solidFill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8" name="직사각형 27"/>
          <p:cNvSpPr txBox="1"/>
          <p:nvPr/>
        </p:nvSpPr>
        <p:spPr>
          <a:xfrm>
            <a:off x="578290" y="1584264"/>
            <a:ext cx="107450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b="1" i="0" spc="5" dirty="0">
                <a:solidFill>
                  <a:srgbClr val="2F3436"/>
                </a:solidFill>
              </a:rPr>
              <a:t>서비스명</a:t>
            </a:r>
            <a:endParaRPr lang="en-US" altLang="ko-KR" sz="2200" b="0" i="0" spc="5" dirty="0">
              <a:solidFill>
                <a:srgbClr val="2F3436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0" i="0" spc="5" dirty="0">
                <a:solidFill>
                  <a:srgbClr val="2F3436"/>
                </a:solidFill>
              </a:rPr>
              <a:t>IoT Smart Flowerpot</a:t>
            </a:r>
          </a:p>
        </p:txBody>
      </p:sp>
      <p:sp>
        <p:nvSpPr>
          <p:cNvPr id="29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620202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 b="0" i="0" spc="5">
              <a:solidFill>
                <a:prstClr val="white"/>
              </a:solidFill>
              <a:latin typeface="굴림체"/>
              <a:ea typeface="굴림체"/>
              <a:cs typeface="+mn-cs"/>
            </a:endParaRPr>
          </a:p>
        </p:txBody>
      </p:sp>
      <p:pic>
        <p:nvPicPr>
          <p:cNvPr id="30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31" name="직사각형 30"/>
          <p:cNvSpPr txBox="1"/>
          <p:nvPr/>
        </p:nvSpPr>
        <p:spPr>
          <a:xfrm>
            <a:off x="5730020" y="6390982"/>
            <a:ext cx="731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- </a:t>
            </a:r>
            <a:r>
              <a:rPr lang="en-US" altLang="ko-KR" sz="2000" b="1" dirty="0">
                <a:solidFill>
                  <a:schemeClr val="bg1"/>
                </a:solidFill>
              </a:rPr>
              <a:t>1</a:t>
            </a:r>
            <a:r>
              <a:rPr lang="ko-KR" altLang="en-US" sz="2000" b="1" dirty="0">
                <a:solidFill>
                  <a:schemeClr val="bg1"/>
                </a:solidFill>
              </a:rPr>
              <a:t> 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3657C-C9DF-438F-8769-4EC613D2F0BC}"/>
              </a:ext>
            </a:extLst>
          </p:cNvPr>
          <p:cNvSpPr txBox="1"/>
          <p:nvPr/>
        </p:nvSpPr>
        <p:spPr>
          <a:xfrm>
            <a:off x="764239" y="2679398"/>
            <a:ext cx="836782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b="1" spc="5" dirty="0">
                <a:solidFill>
                  <a:srgbClr val="2F3436"/>
                </a:solidFill>
              </a:rPr>
              <a:t>서비스 제공 내용</a:t>
            </a:r>
            <a:endParaRPr lang="en-US" altLang="ko-KR" sz="2200" b="1" spc="5" dirty="0">
              <a:solidFill>
                <a:srgbClr val="2F343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spc="5" dirty="0">
              <a:solidFill>
                <a:srgbClr val="2F3436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pc="5" dirty="0">
                <a:solidFill>
                  <a:srgbClr val="2F3436"/>
                </a:solidFill>
              </a:rPr>
              <a:t>실시간 </a:t>
            </a:r>
            <a:r>
              <a:rPr lang="ko-KR" altLang="en-US" b="1" spc="5" dirty="0">
                <a:solidFill>
                  <a:srgbClr val="FF0000"/>
                </a:solidFill>
              </a:rPr>
              <a:t>온도</a:t>
            </a:r>
            <a:r>
              <a:rPr lang="en-US" altLang="ko-KR" spc="5" dirty="0">
                <a:solidFill>
                  <a:srgbClr val="2F3436"/>
                </a:solidFill>
              </a:rPr>
              <a:t> </a:t>
            </a:r>
            <a:r>
              <a:rPr lang="ko-KR" altLang="en-US" spc="5" dirty="0">
                <a:solidFill>
                  <a:srgbClr val="2F3436"/>
                </a:solidFill>
              </a:rPr>
              <a:t>및 </a:t>
            </a:r>
            <a:r>
              <a:rPr lang="ko-KR" altLang="en-US" b="1" spc="5" dirty="0">
                <a:solidFill>
                  <a:srgbClr val="FF0000"/>
                </a:solidFill>
              </a:rPr>
              <a:t>습도</a:t>
            </a:r>
            <a:r>
              <a:rPr lang="ko-KR" altLang="en-US" spc="5" dirty="0">
                <a:solidFill>
                  <a:srgbClr val="2F3436"/>
                </a:solidFill>
              </a:rPr>
              <a:t> 측정</a:t>
            </a:r>
            <a:endParaRPr lang="en-US" altLang="ko-KR" spc="5" dirty="0">
              <a:solidFill>
                <a:srgbClr val="2F3436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pc="5" dirty="0"/>
              <a:t>토양 내 </a:t>
            </a:r>
            <a:r>
              <a:rPr lang="ko-KR" altLang="en-US" b="1" spc="5" dirty="0">
                <a:solidFill>
                  <a:srgbClr val="FF0000"/>
                </a:solidFill>
              </a:rPr>
              <a:t>수분</a:t>
            </a:r>
            <a:r>
              <a:rPr lang="ko-KR" altLang="en-US" spc="5" dirty="0"/>
              <a:t> 측정</a:t>
            </a:r>
            <a:endParaRPr lang="en-US" altLang="ko-KR" spc="5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pc="5" dirty="0"/>
              <a:t>안드로이드 앱을 이용한 </a:t>
            </a:r>
            <a:r>
              <a:rPr lang="ko-KR" altLang="en-US" b="1" spc="5" dirty="0">
                <a:solidFill>
                  <a:srgbClr val="FF0000"/>
                </a:solidFill>
              </a:rPr>
              <a:t>원격 물 공급</a:t>
            </a:r>
            <a:endParaRPr lang="en-US" altLang="ko-KR" b="1" spc="5" dirty="0">
              <a:solidFill>
                <a:srgbClr val="FF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pc="5" dirty="0"/>
              <a:t>일 단위 센싱 데이터 </a:t>
            </a:r>
            <a:r>
              <a:rPr lang="ko-KR" altLang="en-US" b="1" spc="5" dirty="0">
                <a:solidFill>
                  <a:srgbClr val="FF0000"/>
                </a:solidFill>
              </a:rPr>
              <a:t>검색</a:t>
            </a:r>
            <a:r>
              <a:rPr lang="ko-KR" altLang="en-US" spc="5" dirty="0"/>
              <a:t> 기능</a:t>
            </a:r>
            <a:endParaRPr lang="en-US" altLang="ko-KR" spc="5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b="1" spc="5" dirty="0">
                <a:solidFill>
                  <a:srgbClr val="FF0000"/>
                </a:solidFill>
              </a:rPr>
              <a:t>그래프</a:t>
            </a:r>
            <a:r>
              <a:rPr lang="ko-KR" altLang="en-US" spc="5" dirty="0"/>
              <a:t>를 통한 데이터 확인</a:t>
            </a:r>
            <a:endParaRPr lang="en-US" altLang="ko-KR" spc="5" dirty="0"/>
          </a:p>
          <a:p>
            <a:endParaRPr lang="ko-KR" altLang="en-US" dirty="0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01555" y="542911"/>
            <a:ext cx="3852613" cy="556024"/>
            <a:chOff x="225339" y="704579"/>
            <a:chExt cx="3538617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 i="0" spc="5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25339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 i="0" spc="5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09225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2200" i="0" spc="5" dirty="0">
                  <a:solidFill>
                    <a:prstClr val="black"/>
                  </a:solidFill>
                </a:rPr>
                <a:t>서비스 요구사항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26015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 i="0" spc="5" dirty="0">
                <a:solidFill>
                  <a:srgbClr val="2F3436"/>
                </a:solidFill>
                <a:latin typeface="Arial Black"/>
              </a:rPr>
              <a:t>2</a:t>
            </a:r>
            <a:endParaRPr lang="ko-KR" altLang="en-US" sz="2800" b="1" i="0" spc="5" dirty="0">
              <a:solidFill>
                <a:srgbClr val="2F3436"/>
              </a:solidFill>
              <a:latin typeface="Arial Black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26015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 b="0" i="0" spc="5">
              <a:solidFill>
                <a:prstClr val="white"/>
              </a:solidFill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9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620202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 b="0" i="0" spc="5">
              <a:solidFill>
                <a:prstClr val="white"/>
              </a:solidFill>
              <a:latin typeface="굴림체"/>
              <a:ea typeface="굴림체"/>
              <a:cs typeface="+mn-cs"/>
            </a:endParaRPr>
          </a:p>
        </p:txBody>
      </p:sp>
      <p:pic>
        <p:nvPicPr>
          <p:cNvPr id="30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31" name="직사각형 30"/>
          <p:cNvSpPr txBox="1"/>
          <p:nvPr/>
        </p:nvSpPr>
        <p:spPr>
          <a:xfrm>
            <a:off x="5730020" y="6390982"/>
            <a:ext cx="731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- </a:t>
            </a:r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r>
              <a:rPr lang="ko-KR" altLang="en-US" sz="2000" b="1" dirty="0">
                <a:solidFill>
                  <a:schemeClr val="bg1"/>
                </a:solidFill>
              </a:rPr>
              <a:t> 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3657C-C9DF-438F-8769-4EC613D2F0BC}"/>
              </a:ext>
            </a:extLst>
          </p:cNvPr>
          <p:cNvSpPr txBox="1"/>
          <p:nvPr/>
        </p:nvSpPr>
        <p:spPr>
          <a:xfrm>
            <a:off x="683700" y="1540782"/>
            <a:ext cx="83678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spc="5" dirty="0">
                <a:solidFill>
                  <a:srgbClr val="2F3436"/>
                </a:solidFill>
              </a:rPr>
              <a:t>Hardware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pc="5" dirty="0"/>
              <a:t>Sensing</a:t>
            </a:r>
            <a:r>
              <a:rPr lang="ko-KR" altLang="en-US" spc="5" dirty="0"/>
              <a:t> </a:t>
            </a:r>
            <a:r>
              <a:rPr lang="en-US" altLang="ko-KR" spc="5" dirty="0"/>
              <a:t>Data</a:t>
            </a:r>
            <a:r>
              <a:rPr lang="ko-KR" altLang="en-US" spc="5" dirty="0"/>
              <a:t> 처리 및 </a:t>
            </a:r>
            <a:r>
              <a:rPr lang="en-US" altLang="ko-KR" spc="5" dirty="0"/>
              <a:t>Wi-Fi </a:t>
            </a:r>
            <a:r>
              <a:rPr lang="ko-KR" altLang="en-US" spc="5" dirty="0"/>
              <a:t>연결</a:t>
            </a:r>
            <a:r>
              <a:rPr lang="en-US" altLang="ko-KR" spc="5" dirty="0"/>
              <a:t>(ESP8266)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pc="5" dirty="0"/>
              <a:t>온도 및 습도 측정</a:t>
            </a:r>
            <a:r>
              <a:rPr lang="en-US" altLang="ko-KR" spc="5" dirty="0"/>
              <a:t>(DHT-11)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pc="5" dirty="0"/>
              <a:t>토양 내 수분량 측정</a:t>
            </a:r>
            <a:r>
              <a:rPr lang="en-US" altLang="ko-KR" spc="5" dirty="0"/>
              <a:t>(YL38)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pc="5" dirty="0"/>
              <a:t>배터리</a:t>
            </a:r>
            <a:r>
              <a:rPr lang="en-US" altLang="ko-KR" spc="5" dirty="0"/>
              <a:t>(400mA Li-Ion Battery) </a:t>
            </a:r>
            <a:r>
              <a:rPr lang="ko-KR" altLang="en-US" spc="5" dirty="0"/>
              <a:t>및 충전회로</a:t>
            </a:r>
            <a:r>
              <a:rPr lang="en-US" altLang="ko-KR" spc="5" dirty="0"/>
              <a:t>(TP0456)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pc="5" dirty="0"/>
              <a:t>센싱 데이터 출력</a:t>
            </a:r>
            <a:r>
              <a:rPr lang="en-US" altLang="ko-KR" spc="5" dirty="0"/>
              <a:t>(128x64</a:t>
            </a:r>
            <a:r>
              <a:rPr lang="ko-KR" altLang="en-US" spc="5" dirty="0"/>
              <a:t> </a:t>
            </a:r>
            <a:r>
              <a:rPr lang="en-US" altLang="ko-KR" spc="5" dirty="0"/>
              <a:t>OLED)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pc="5" dirty="0"/>
              <a:t>수중펌프모터</a:t>
            </a:r>
            <a:r>
              <a:rPr lang="en-US" altLang="ko-KR" spc="5" dirty="0"/>
              <a:t>(SZH-GNP155)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pc="5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spc="5" dirty="0">
                <a:solidFill>
                  <a:srgbClr val="2F3436"/>
                </a:solidFill>
              </a:rPr>
              <a:t>Software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pc="5" dirty="0"/>
              <a:t>데이터 저장을 위한 </a:t>
            </a:r>
            <a:r>
              <a:rPr lang="en-US" altLang="ko-KR" spc="5" dirty="0"/>
              <a:t>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pc="5" dirty="0"/>
              <a:t>웹 서버 동작을 위한 컴퓨팅 자원</a:t>
            </a:r>
            <a:endParaRPr lang="en-US" altLang="ko-KR" spc="5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pc="5" dirty="0"/>
              <a:t>사용자 인증</a:t>
            </a:r>
            <a:endParaRPr lang="en-US" altLang="ko-KR" spc="5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pc="5" dirty="0"/>
              <a:t>DB query</a:t>
            </a:r>
            <a:r>
              <a:rPr lang="ko-KR" altLang="en-US" spc="5" dirty="0"/>
              <a:t>를 위한 </a:t>
            </a:r>
            <a:r>
              <a:rPr lang="en-US" altLang="ko-KR" spc="5" dirty="0"/>
              <a:t>Web Server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pc="5" dirty="0"/>
              <a:t>센서 데이터 전달 수단 </a:t>
            </a:r>
            <a:endParaRPr lang="en-US" altLang="ko-KR" spc="5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pc="5" dirty="0"/>
              <a:t>사용자 뷰</a:t>
            </a:r>
            <a:r>
              <a:rPr lang="en-US" altLang="ko-KR" spc="5" dirty="0"/>
              <a:t>(Android Application)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1268585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01555" y="542911"/>
            <a:ext cx="3852613" cy="556024"/>
            <a:chOff x="225339" y="704579"/>
            <a:chExt cx="3538617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 i="0" spc="5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25339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 i="0" spc="5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09225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2200" i="0" spc="5" dirty="0">
                  <a:solidFill>
                    <a:prstClr val="black"/>
                  </a:solidFill>
                </a:rPr>
                <a:t>서비스 요구사항</a:t>
              </a:r>
              <a:r>
                <a:rPr lang="en-US" altLang="ko-KR" sz="2200" i="0" spc="5" dirty="0">
                  <a:solidFill>
                    <a:prstClr val="black"/>
                  </a:solidFill>
                </a:rPr>
                <a:t>-AWS</a:t>
              </a:r>
              <a:endParaRPr lang="ko-KR" altLang="en-US" sz="2200" i="0" spc="5" dirty="0">
                <a:solidFill>
                  <a:prstClr val="black"/>
                </a:solidFill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26015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 i="0" spc="5" dirty="0">
                <a:solidFill>
                  <a:srgbClr val="2F3436"/>
                </a:solidFill>
                <a:latin typeface="Arial Black"/>
              </a:rPr>
              <a:t>3</a:t>
            </a:r>
            <a:endParaRPr lang="ko-KR" altLang="en-US" sz="2800" b="1" i="0" spc="5" dirty="0">
              <a:solidFill>
                <a:srgbClr val="2F3436"/>
              </a:solidFill>
              <a:latin typeface="Arial Black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26015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 b="0" i="0" spc="5">
              <a:solidFill>
                <a:prstClr val="white"/>
              </a:solidFill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9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620202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 b="0" i="0" spc="5">
              <a:solidFill>
                <a:prstClr val="white"/>
              </a:solidFill>
              <a:latin typeface="굴림체"/>
              <a:ea typeface="굴림체"/>
              <a:cs typeface="+mn-cs"/>
            </a:endParaRPr>
          </a:p>
        </p:txBody>
      </p:sp>
      <p:pic>
        <p:nvPicPr>
          <p:cNvPr id="30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31" name="직사각형 30"/>
          <p:cNvSpPr txBox="1"/>
          <p:nvPr/>
        </p:nvSpPr>
        <p:spPr>
          <a:xfrm>
            <a:off x="5730020" y="6390982"/>
            <a:ext cx="731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- </a:t>
            </a:r>
            <a:r>
              <a:rPr lang="en-US" altLang="ko-KR" sz="2000" b="1" dirty="0">
                <a:solidFill>
                  <a:schemeClr val="bg1"/>
                </a:solidFill>
              </a:rPr>
              <a:t>3</a:t>
            </a:r>
            <a:r>
              <a:rPr lang="ko-KR" altLang="en-US" sz="2000" b="1" dirty="0">
                <a:solidFill>
                  <a:schemeClr val="bg1"/>
                </a:solidFill>
              </a:rPr>
              <a:t> 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3657C-C9DF-438F-8769-4EC613D2F0BC}"/>
              </a:ext>
            </a:extLst>
          </p:cNvPr>
          <p:cNvSpPr txBox="1"/>
          <p:nvPr/>
        </p:nvSpPr>
        <p:spPr>
          <a:xfrm>
            <a:off x="719505" y="1247687"/>
            <a:ext cx="92731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spc="5" dirty="0">
                <a:solidFill>
                  <a:srgbClr val="FF0000"/>
                </a:solidFill>
              </a:rPr>
              <a:t>AWS IoT Core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pc="5" dirty="0"/>
              <a:t>사물과 </a:t>
            </a:r>
            <a:r>
              <a:rPr lang="en-US" altLang="ko-KR" spc="5" dirty="0"/>
              <a:t>AWS </a:t>
            </a:r>
            <a:r>
              <a:rPr lang="ko-KR" altLang="en-US" spc="5" dirty="0"/>
              <a:t>연결</a:t>
            </a:r>
            <a:endParaRPr lang="en-US" altLang="ko-KR" spc="5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pc="5" dirty="0"/>
              <a:t>MQTT</a:t>
            </a:r>
            <a:r>
              <a:rPr lang="ko-KR" altLang="en-US" spc="5" dirty="0"/>
              <a:t>프로토콜을 지원하며 사물간 메시지 전송</a:t>
            </a:r>
            <a:r>
              <a:rPr lang="en-US" altLang="ko-KR" spc="5" dirty="0"/>
              <a:t>, </a:t>
            </a:r>
            <a:r>
              <a:rPr lang="ko-KR" altLang="en-US" spc="5" dirty="0"/>
              <a:t>보안 등 여러가지 기능 지원</a:t>
            </a:r>
            <a:endParaRPr lang="en-US" altLang="ko-KR" spc="5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pc="5" dirty="0"/>
              <a:t>사물</a:t>
            </a:r>
            <a:r>
              <a:rPr lang="en-US" altLang="ko-KR" spc="5" dirty="0"/>
              <a:t>(ESP8266)</a:t>
            </a:r>
            <a:r>
              <a:rPr lang="ko-KR" altLang="en-US" spc="5" dirty="0"/>
              <a:t>과 </a:t>
            </a:r>
            <a:r>
              <a:rPr lang="en-US" altLang="ko-KR" spc="5" dirty="0"/>
              <a:t>EC2</a:t>
            </a:r>
            <a:r>
              <a:rPr lang="ko-KR" altLang="en-US" spc="5" dirty="0"/>
              <a:t>를 연결</a:t>
            </a:r>
            <a:endParaRPr lang="en-US" altLang="ko-KR" spc="5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pc="5" dirty="0"/>
              <a:t>사물에서 수신되는 데이터를 </a:t>
            </a:r>
            <a:r>
              <a:rPr lang="en-US" altLang="ko-KR" spc="5" dirty="0"/>
              <a:t>DynamoDB</a:t>
            </a:r>
            <a:r>
              <a:rPr lang="ko-KR" altLang="en-US" spc="5" dirty="0"/>
              <a:t>에 저장하기 위해 규칙 쿼리 설정</a:t>
            </a:r>
            <a:endParaRPr lang="en-US" altLang="ko-KR" spc="5" dirty="0"/>
          </a:p>
          <a:p>
            <a:pPr lvl="1"/>
            <a:endParaRPr lang="en-US" altLang="ko-KR" b="1" spc="5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spc="5" dirty="0">
                <a:solidFill>
                  <a:srgbClr val="FF0000"/>
                </a:solidFill>
              </a:rPr>
              <a:t>AWS EC2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Web Server(Python Flask)</a:t>
            </a:r>
            <a:r>
              <a:rPr lang="ko-KR" altLang="en-US" dirty="0"/>
              <a:t>를 위한 컴퓨팅 자원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Android App</a:t>
            </a:r>
            <a:r>
              <a:rPr lang="ko-KR" altLang="en-US" dirty="0"/>
              <a:t>에서 데이터를 보내면 </a:t>
            </a:r>
            <a:r>
              <a:rPr lang="en-US" altLang="ko-KR" dirty="0"/>
              <a:t>Web Server</a:t>
            </a:r>
            <a:r>
              <a:rPr lang="ko-KR" altLang="en-US" dirty="0"/>
              <a:t>를 거쳐 사물로 전송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Database</a:t>
            </a:r>
            <a:r>
              <a:rPr lang="ko-KR" altLang="en-US" dirty="0"/>
              <a:t>에 저장된 내용을 </a:t>
            </a:r>
            <a:r>
              <a:rPr lang="en-US" altLang="ko-KR" dirty="0"/>
              <a:t>JSON </a:t>
            </a:r>
            <a:r>
              <a:rPr lang="ko-KR" altLang="en-US" dirty="0"/>
              <a:t>형식으로 </a:t>
            </a:r>
            <a:r>
              <a:rPr lang="en-US" altLang="ko-KR" dirty="0"/>
              <a:t>Android App</a:t>
            </a:r>
            <a:r>
              <a:rPr lang="ko-KR" altLang="en-US" dirty="0"/>
              <a:t>에 전송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DynamoDB</a:t>
            </a:r>
            <a:r>
              <a:rPr lang="ko-KR" altLang="en-US" dirty="0"/>
              <a:t>와 </a:t>
            </a:r>
            <a:r>
              <a:rPr lang="en-US" altLang="ko-KR" dirty="0"/>
              <a:t>AWS IoT Core </a:t>
            </a:r>
            <a:r>
              <a:rPr lang="ko-KR" altLang="en-US" dirty="0"/>
              <a:t>사용을 위한 </a:t>
            </a:r>
            <a:r>
              <a:rPr lang="en-US" altLang="ko-KR" dirty="0"/>
              <a:t>SDK(Python3)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spc="5" dirty="0">
                <a:solidFill>
                  <a:srgbClr val="FF0000"/>
                </a:solidFill>
              </a:rPr>
              <a:t>AWS IAM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사물과 </a:t>
            </a:r>
            <a:r>
              <a:rPr lang="en-US" altLang="ko-KR" dirty="0"/>
              <a:t>EC2</a:t>
            </a:r>
            <a:r>
              <a:rPr lang="ko-KR" altLang="en-US" dirty="0"/>
              <a:t>에서 안전하게 연결하기 위해 </a:t>
            </a:r>
            <a:r>
              <a:rPr lang="en-US" altLang="ko-KR" dirty="0"/>
              <a:t>IAM</a:t>
            </a:r>
            <a:r>
              <a:rPr lang="ko-KR" altLang="en-US" dirty="0"/>
              <a:t>을 이용하여 접근권한 설정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spc="5" dirty="0">
                <a:solidFill>
                  <a:srgbClr val="FF0000"/>
                </a:solidFill>
              </a:rPr>
              <a:t>DynamoDB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IoT </a:t>
            </a:r>
            <a:r>
              <a:rPr lang="ko-KR" altLang="en-US" dirty="0"/>
              <a:t>데이터를 처리하기에 최적화된 </a:t>
            </a:r>
            <a:r>
              <a:rPr lang="en-US" altLang="ko-KR" dirty="0"/>
              <a:t>NoSQL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습도</a:t>
            </a:r>
            <a:r>
              <a:rPr lang="en-US" altLang="ko-KR" dirty="0"/>
              <a:t>, </a:t>
            </a:r>
            <a:r>
              <a:rPr lang="ko-KR" altLang="en-US" dirty="0"/>
              <a:t>토양습도</a:t>
            </a:r>
            <a:r>
              <a:rPr lang="en-US" altLang="ko-KR" dirty="0"/>
              <a:t>, </a:t>
            </a:r>
            <a:r>
              <a:rPr lang="ko-KR" altLang="en-US" dirty="0"/>
              <a:t>수신 시간 데이터를 저장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6400912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01555" y="542911"/>
            <a:ext cx="3852613" cy="556024"/>
            <a:chOff x="225339" y="704579"/>
            <a:chExt cx="3538617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 i="0" spc="5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25339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 i="0" spc="5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09225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2200" spc="5" dirty="0">
                  <a:solidFill>
                    <a:prstClr val="black"/>
                  </a:solidFill>
                </a:rPr>
                <a:t>전체 구성도</a:t>
              </a:r>
              <a:endParaRPr lang="ko-KR" altLang="en-US" sz="2200" i="0" spc="5" dirty="0">
                <a:solidFill>
                  <a:prstClr val="black"/>
                </a:solidFill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26015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 i="0" spc="5" dirty="0">
                <a:solidFill>
                  <a:srgbClr val="2F3436"/>
                </a:solidFill>
                <a:latin typeface="Arial Black"/>
              </a:rPr>
              <a:t>4</a:t>
            </a:r>
            <a:endParaRPr lang="ko-KR" altLang="en-US" sz="2800" b="1" i="0" spc="5" dirty="0">
              <a:solidFill>
                <a:srgbClr val="2F3436"/>
              </a:solidFill>
              <a:latin typeface="Arial Black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26015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 b="0" i="0" spc="5">
              <a:solidFill>
                <a:prstClr val="white"/>
              </a:solidFill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9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620202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 b="0" i="0" spc="5">
              <a:solidFill>
                <a:prstClr val="white"/>
              </a:solidFill>
              <a:latin typeface="굴림체"/>
              <a:ea typeface="굴림체"/>
              <a:cs typeface="+mn-cs"/>
            </a:endParaRPr>
          </a:p>
        </p:txBody>
      </p:sp>
      <p:pic>
        <p:nvPicPr>
          <p:cNvPr id="30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31" name="직사각형 30"/>
          <p:cNvSpPr txBox="1"/>
          <p:nvPr/>
        </p:nvSpPr>
        <p:spPr>
          <a:xfrm>
            <a:off x="5730020" y="6390982"/>
            <a:ext cx="731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- </a:t>
            </a:r>
            <a:r>
              <a:rPr lang="en-US" altLang="ko-KR" sz="2000" b="1" dirty="0">
                <a:solidFill>
                  <a:schemeClr val="bg1"/>
                </a:solidFill>
              </a:rPr>
              <a:t>4</a:t>
            </a:r>
            <a:r>
              <a:rPr lang="ko-KR" altLang="en-US" sz="2000" b="1" dirty="0">
                <a:solidFill>
                  <a:schemeClr val="bg1"/>
                </a:solidFill>
              </a:rPr>
              <a:t> -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31F1868-D553-4409-AC10-51AEB7E4033E}"/>
              </a:ext>
            </a:extLst>
          </p:cNvPr>
          <p:cNvCxnSpPr>
            <a:stCxn id="6" idx="3"/>
            <a:endCxn id="45" idx="1"/>
          </p:cNvCxnSpPr>
          <p:nvPr/>
        </p:nvCxnSpPr>
        <p:spPr>
          <a:xfrm flipV="1">
            <a:off x="6481555" y="3645995"/>
            <a:ext cx="1468666" cy="234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B0E31FD0-33D0-44E3-84FA-667D4BC9F6F4}"/>
              </a:ext>
            </a:extLst>
          </p:cNvPr>
          <p:cNvCxnSpPr>
            <a:stCxn id="45" idx="0"/>
            <a:endCxn id="13" idx="1"/>
          </p:cNvCxnSpPr>
          <p:nvPr/>
        </p:nvCxnSpPr>
        <p:spPr>
          <a:xfrm rot="5400000" flipH="1" flipV="1">
            <a:off x="8469939" y="2182869"/>
            <a:ext cx="629216" cy="85042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98BF381-BB86-4734-8565-36C08B1499A0}"/>
              </a:ext>
            </a:extLst>
          </p:cNvPr>
          <p:cNvCxnSpPr>
            <a:stCxn id="21" idx="3"/>
            <a:endCxn id="4" idx="1"/>
          </p:cNvCxnSpPr>
          <p:nvPr/>
        </p:nvCxnSpPr>
        <p:spPr>
          <a:xfrm flipV="1">
            <a:off x="5235707" y="1034793"/>
            <a:ext cx="1482355" cy="81483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B079832D-0668-48B7-B0A7-A3CDD31E5B05}"/>
              </a:ext>
            </a:extLst>
          </p:cNvPr>
          <p:cNvCxnSpPr>
            <a:cxnSpLocks/>
            <a:stCxn id="77" idx="2"/>
            <a:endCxn id="38" idx="1"/>
          </p:cNvCxnSpPr>
          <p:nvPr/>
        </p:nvCxnSpPr>
        <p:spPr>
          <a:xfrm rot="16200000" flipH="1">
            <a:off x="7898737" y="2600363"/>
            <a:ext cx="283770" cy="4274187"/>
          </a:xfrm>
          <a:prstGeom prst="bentConnector2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6E1CEA48-3A3B-4A87-8D4F-0E8B923B1150}"/>
              </a:ext>
            </a:extLst>
          </p:cNvPr>
          <p:cNvGrpSpPr/>
          <p:nvPr/>
        </p:nvGrpSpPr>
        <p:grpSpPr>
          <a:xfrm>
            <a:off x="4417477" y="1126317"/>
            <a:ext cx="818230" cy="1673408"/>
            <a:chOff x="3902243" y="1570166"/>
            <a:chExt cx="818230" cy="1673408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881647D-ACDA-494A-8AB3-889785AF58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48" t="11836" r="28933" b="12639"/>
            <a:stretch/>
          </p:blipFill>
          <p:spPr>
            <a:xfrm>
              <a:off x="3902243" y="1570166"/>
              <a:ext cx="818230" cy="1446613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1661B8C-3175-4680-8CCE-E3DA3F554C86}"/>
                </a:ext>
              </a:extLst>
            </p:cNvPr>
            <p:cNvSpPr txBox="1"/>
            <p:nvPr/>
          </p:nvSpPr>
          <p:spPr>
            <a:xfrm>
              <a:off x="3941990" y="2874242"/>
              <a:ext cx="778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IAM</a:t>
              </a:r>
              <a:endParaRPr lang="ko-KR" altLang="en-US" dirty="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5C3B7D77-160B-4604-B825-3ADDAA12B334}"/>
              </a:ext>
            </a:extLst>
          </p:cNvPr>
          <p:cNvGrpSpPr/>
          <p:nvPr/>
        </p:nvGrpSpPr>
        <p:grpSpPr>
          <a:xfrm>
            <a:off x="7950221" y="2922688"/>
            <a:ext cx="818230" cy="1700094"/>
            <a:chOff x="7950221" y="2922688"/>
            <a:chExt cx="818230" cy="1700094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A25A27A7-4C8A-4F3D-B18F-429A52D5DE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48" t="11836" r="28933" b="12639"/>
            <a:stretch/>
          </p:blipFill>
          <p:spPr>
            <a:xfrm>
              <a:off x="7950221" y="2922688"/>
              <a:ext cx="818230" cy="1446613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F182DA6-1B6A-470B-804C-8AF68C5AD580}"/>
                </a:ext>
              </a:extLst>
            </p:cNvPr>
            <p:cNvSpPr txBox="1"/>
            <p:nvPr/>
          </p:nvSpPr>
          <p:spPr>
            <a:xfrm>
              <a:off x="7970094" y="4253450"/>
              <a:ext cx="778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IAM</a:t>
              </a:r>
              <a:endParaRPr lang="ko-KR" altLang="en-US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4C1778C7-6827-4D1A-A098-C7F719F2DB80}"/>
              </a:ext>
            </a:extLst>
          </p:cNvPr>
          <p:cNvGrpSpPr/>
          <p:nvPr/>
        </p:nvGrpSpPr>
        <p:grpSpPr>
          <a:xfrm>
            <a:off x="9085825" y="1711496"/>
            <a:ext cx="1345489" cy="1471018"/>
            <a:chOff x="9085825" y="1711496"/>
            <a:chExt cx="1345489" cy="147101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301DC11-3649-4F44-BAB1-699BE42713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06" t="11549" r="14687" b="11232"/>
            <a:stretch/>
          </p:blipFill>
          <p:spPr>
            <a:xfrm>
              <a:off x="9209758" y="1711496"/>
              <a:ext cx="1052225" cy="1163951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400A28B-0301-4E75-BA7F-052C4767A2C8}"/>
                </a:ext>
              </a:extLst>
            </p:cNvPr>
            <p:cNvSpPr txBox="1"/>
            <p:nvPr/>
          </p:nvSpPr>
          <p:spPr>
            <a:xfrm>
              <a:off x="9085825" y="2813182"/>
              <a:ext cx="1345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DynamoDB</a:t>
              </a:r>
              <a:endParaRPr lang="ko-KR" altLang="en-US" dirty="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E6CFDEB-0642-4BA2-853B-D13D6845D7F7}"/>
              </a:ext>
            </a:extLst>
          </p:cNvPr>
          <p:cNvGrpSpPr/>
          <p:nvPr/>
        </p:nvGrpSpPr>
        <p:grpSpPr>
          <a:xfrm>
            <a:off x="5324663" y="3013485"/>
            <a:ext cx="1156892" cy="1582087"/>
            <a:chOff x="6118027" y="3016779"/>
            <a:chExt cx="1156892" cy="158208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DA4ABB5-A6E6-40F9-BE6C-3C4C88B99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69" t="10240" r="16498" b="12161"/>
            <a:stretch/>
          </p:blipFill>
          <p:spPr>
            <a:xfrm>
              <a:off x="6118027" y="3016779"/>
              <a:ext cx="1156892" cy="1311833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8487ECB-2BF6-414F-9BEB-3E3438D7B811}"/>
                </a:ext>
              </a:extLst>
            </p:cNvPr>
            <p:cNvSpPr txBox="1"/>
            <p:nvPr/>
          </p:nvSpPr>
          <p:spPr>
            <a:xfrm>
              <a:off x="6307651" y="4229534"/>
              <a:ext cx="778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EC2</a:t>
              </a:r>
              <a:endParaRPr lang="ko-KR" altLang="en-US" dirty="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F14E36E-0E77-48C2-8BC8-824B4D16AFFD}"/>
              </a:ext>
            </a:extLst>
          </p:cNvPr>
          <p:cNvGrpSpPr/>
          <p:nvPr/>
        </p:nvGrpSpPr>
        <p:grpSpPr>
          <a:xfrm>
            <a:off x="6718062" y="383012"/>
            <a:ext cx="1156892" cy="1580009"/>
            <a:chOff x="5702376" y="630969"/>
            <a:chExt cx="1156892" cy="158000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C2BC5AA-A4ED-4823-A506-777594310A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12" t="20981" r="28625" b="27518"/>
            <a:stretch/>
          </p:blipFill>
          <p:spPr>
            <a:xfrm>
              <a:off x="5702376" y="630969"/>
              <a:ext cx="1133028" cy="1303561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893139C-035A-4592-B38B-3268EEF83470}"/>
                </a:ext>
              </a:extLst>
            </p:cNvPr>
            <p:cNvSpPr txBox="1"/>
            <p:nvPr/>
          </p:nvSpPr>
          <p:spPr>
            <a:xfrm>
              <a:off x="5702376" y="1841646"/>
              <a:ext cx="1156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AWS IoT</a:t>
              </a:r>
              <a:endParaRPr lang="ko-KR" altLang="en-US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1A05F04B-0196-4656-8837-FFD34675488E}"/>
              </a:ext>
            </a:extLst>
          </p:cNvPr>
          <p:cNvGrpSpPr/>
          <p:nvPr/>
        </p:nvGrpSpPr>
        <p:grpSpPr>
          <a:xfrm>
            <a:off x="9932135" y="3993324"/>
            <a:ext cx="1607071" cy="2134069"/>
            <a:chOff x="9715288" y="3980464"/>
            <a:chExt cx="1607071" cy="2134069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4887268E-05FF-43BE-AB5D-F0A8935E6A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32969" y1="12226" x2="40781" y2="11442"/>
                          <a14:foregroundMark x1="51406" y1="10972" x2="58438" y2="10972"/>
                          <a14:foregroundMark x1="62656" y1="10972" x2="67813" y2="11442"/>
                          <a14:foregroundMark x1="73750" y1="15204" x2="73594" y2="21944"/>
                          <a14:foregroundMark x1="73438" y1="23668" x2="73438" y2="30721"/>
                          <a14:foregroundMark x1="73125" y1="32759" x2="73438" y2="36364"/>
                          <a14:foregroundMark x1="73438" y1="38088" x2="73438" y2="44201"/>
                          <a14:foregroundMark x1="74063" y1="46708" x2="73438" y2="53292"/>
                          <a14:foregroundMark x1="73594" y1="55486" x2="73594" y2="61599"/>
                          <a14:foregroundMark x1="56719" y1="87618" x2="65156" y2="87931"/>
                          <a14:foregroundMark x1="34531" y1="87304" x2="44531" y2="88558"/>
                          <a14:foregroundMark x1="44531" y1="88558" x2="46719" y2="88088"/>
                          <a14:foregroundMark x1="27187" y1="52038" x2="28594" y2="79154"/>
                          <a14:foregroundMark x1="26875" y1="32132" x2="28906" y2="49373"/>
                          <a14:foregroundMark x1="28906" y1="49373" x2="26719" y2="49687"/>
                          <a14:foregroundMark x1="26719" y1="62853" x2="26719" y2="7225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54" t="6507" r="25144" b="6826"/>
            <a:stretch/>
          </p:blipFill>
          <p:spPr>
            <a:xfrm>
              <a:off x="9960869" y="3980464"/>
              <a:ext cx="1052225" cy="1772035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1DD86E9-FC03-4F9A-AC1C-CD362AA0F49E}"/>
                </a:ext>
              </a:extLst>
            </p:cNvPr>
            <p:cNvSpPr txBox="1"/>
            <p:nvPr/>
          </p:nvSpPr>
          <p:spPr>
            <a:xfrm>
              <a:off x="9715288" y="5745201"/>
              <a:ext cx="16070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Android App</a:t>
              </a:r>
              <a:endParaRPr lang="ko-KR" altLang="en-US" dirty="0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79C9A32B-4881-4B1D-B140-0B457B9E812B}"/>
              </a:ext>
            </a:extLst>
          </p:cNvPr>
          <p:cNvGrpSpPr/>
          <p:nvPr/>
        </p:nvGrpSpPr>
        <p:grpSpPr>
          <a:xfrm>
            <a:off x="796154" y="4325318"/>
            <a:ext cx="1376365" cy="1871993"/>
            <a:chOff x="553652" y="4369301"/>
            <a:chExt cx="1376365" cy="1871993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4944C661-16F1-41AC-8057-1BABD7B8F876}"/>
                </a:ext>
              </a:extLst>
            </p:cNvPr>
            <p:cNvGrpSpPr/>
            <p:nvPr/>
          </p:nvGrpSpPr>
          <p:grpSpPr>
            <a:xfrm>
              <a:off x="553652" y="4369301"/>
              <a:ext cx="1376365" cy="1586287"/>
              <a:chOff x="525380" y="4362009"/>
              <a:chExt cx="1376365" cy="1586287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7761A06A-C2B9-4731-B27C-F869E370C5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5116" y="5334216"/>
                <a:ext cx="976629" cy="526355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81B2A499-C127-41EF-8DBC-19823A39BC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87" t="8787" r="28017" b="11800"/>
              <a:stretch/>
            </p:blipFill>
            <p:spPr>
              <a:xfrm>
                <a:off x="525380" y="4362009"/>
                <a:ext cx="918801" cy="1586287"/>
              </a:xfrm>
              <a:prstGeom prst="rect">
                <a:avLst/>
              </a:prstGeom>
            </p:spPr>
          </p:pic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6B90CC4-B6F0-47D0-ADC2-E08ECF580E65}"/>
                </a:ext>
              </a:extLst>
            </p:cNvPr>
            <p:cNvSpPr txBox="1"/>
            <p:nvPr/>
          </p:nvSpPr>
          <p:spPr>
            <a:xfrm>
              <a:off x="623810" y="5871962"/>
              <a:ext cx="1248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Flowerpot</a:t>
              </a:r>
              <a:endParaRPr lang="ko-KR" altLang="en-US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E88CBDC-11D5-497E-84BA-075AA76F11DD}"/>
              </a:ext>
            </a:extLst>
          </p:cNvPr>
          <p:cNvGrpSpPr/>
          <p:nvPr/>
        </p:nvGrpSpPr>
        <p:grpSpPr>
          <a:xfrm>
            <a:off x="2173422" y="2943609"/>
            <a:ext cx="910210" cy="1290902"/>
            <a:chOff x="1577692" y="2900324"/>
            <a:chExt cx="1138430" cy="1709754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F4D5F53D-B114-406E-8AC7-3B67D4615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04543">
              <a:off x="1577692" y="2900324"/>
              <a:ext cx="1131991" cy="1131991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F488BC7-E319-4CA7-B916-2B5DDEEC684E}"/>
                </a:ext>
              </a:extLst>
            </p:cNvPr>
            <p:cNvSpPr txBox="1"/>
            <p:nvPr/>
          </p:nvSpPr>
          <p:spPr>
            <a:xfrm>
              <a:off x="1613797" y="4120911"/>
              <a:ext cx="1102325" cy="489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Wi-Fi</a:t>
              </a:r>
              <a:endParaRPr lang="ko-KR" altLang="en-US" dirty="0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1B79551D-32AE-40FC-BDDE-DC604C5DBADD}"/>
              </a:ext>
            </a:extLst>
          </p:cNvPr>
          <p:cNvSpPr txBox="1"/>
          <p:nvPr/>
        </p:nvSpPr>
        <p:spPr>
          <a:xfrm>
            <a:off x="3385792" y="4417849"/>
            <a:ext cx="1260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Publish /</a:t>
            </a:r>
          </a:p>
          <a:p>
            <a:r>
              <a:rPr lang="en-US" altLang="ko-KR" b="1" dirty="0">
                <a:solidFill>
                  <a:schemeClr val="accent2"/>
                </a:solidFill>
              </a:rPr>
              <a:t>Subscribe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69B8C71-EAE2-407A-ADE5-B3F9D604C8A8}"/>
              </a:ext>
            </a:extLst>
          </p:cNvPr>
          <p:cNvSpPr txBox="1"/>
          <p:nvPr/>
        </p:nvSpPr>
        <p:spPr>
          <a:xfrm>
            <a:off x="6037047" y="2509924"/>
            <a:ext cx="126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Publish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20B0A8A2-DFC1-4158-8B60-FB59955C86B4}"/>
              </a:ext>
            </a:extLst>
          </p:cNvPr>
          <p:cNvCxnSpPr>
            <a:cxnSpLocks/>
            <a:stCxn id="6" idx="0"/>
            <a:endCxn id="78" idx="2"/>
          </p:cNvCxnSpPr>
          <p:nvPr/>
        </p:nvCxnSpPr>
        <p:spPr>
          <a:xfrm rot="5400000" flipH="1" flipV="1">
            <a:off x="6074576" y="1791554"/>
            <a:ext cx="1050464" cy="139339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81CA776B-5BAB-4EBB-9885-C03C08B3CCA9}"/>
              </a:ext>
            </a:extLst>
          </p:cNvPr>
          <p:cNvCxnSpPr>
            <a:cxnSpLocks/>
            <a:stCxn id="21" idx="1"/>
            <a:endCxn id="27" idx="3"/>
          </p:cNvCxnSpPr>
          <p:nvPr/>
        </p:nvCxnSpPr>
        <p:spPr>
          <a:xfrm rot="10800000" flipV="1">
            <a:off x="2172519" y="1849623"/>
            <a:ext cx="2244958" cy="371107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1A1601C-91C8-4D7C-9F5A-BA8731BD7BF7}"/>
              </a:ext>
            </a:extLst>
          </p:cNvPr>
          <p:cNvSpPr txBox="1"/>
          <p:nvPr/>
        </p:nvSpPr>
        <p:spPr>
          <a:xfrm>
            <a:off x="7041148" y="4937248"/>
            <a:ext cx="267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Request / Response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AC26B77A-6DC7-46B2-98EC-81B6F42D747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32" y="2647294"/>
            <a:ext cx="1254964" cy="125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19592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01555" y="542911"/>
            <a:ext cx="3852613" cy="556024"/>
            <a:chOff x="225339" y="704579"/>
            <a:chExt cx="3538617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 i="0" spc="5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25339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 i="0" spc="5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09225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2100" i="0" spc="5" dirty="0">
                  <a:solidFill>
                    <a:prstClr val="black"/>
                  </a:solidFill>
                </a:rPr>
                <a:t>서비스 동작 시나리오</a:t>
              </a:r>
              <a:r>
                <a:rPr lang="en-US" altLang="ko-KR" sz="2100" i="0" spc="5" dirty="0">
                  <a:solidFill>
                    <a:prstClr val="black"/>
                  </a:solidFill>
                </a:rPr>
                <a:t>(1)</a:t>
              </a:r>
              <a:endParaRPr lang="ko-KR" altLang="en-US" sz="2100" i="0" spc="5" dirty="0">
                <a:solidFill>
                  <a:prstClr val="black"/>
                </a:solidFill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26015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 i="0" spc="5" dirty="0">
                <a:solidFill>
                  <a:srgbClr val="2F3436"/>
                </a:solidFill>
                <a:latin typeface="Arial Black"/>
              </a:rPr>
              <a:t>5</a:t>
            </a:r>
            <a:endParaRPr lang="ko-KR" altLang="en-US" sz="2800" b="1" i="0" spc="5" dirty="0">
              <a:solidFill>
                <a:srgbClr val="2F3436"/>
              </a:solidFill>
              <a:latin typeface="Arial Black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26015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 b="0" i="0" spc="5">
              <a:solidFill>
                <a:prstClr val="white"/>
              </a:solidFill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9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620202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 b="0" i="0" spc="5">
              <a:solidFill>
                <a:prstClr val="white"/>
              </a:solidFill>
              <a:latin typeface="굴림체"/>
              <a:ea typeface="굴림체"/>
              <a:cs typeface="+mn-cs"/>
            </a:endParaRPr>
          </a:p>
        </p:txBody>
      </p:sp>
      <p:pic>
        <p:nvPicPr>
          <p:cNvPr id="30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31" name="직사각형 30"/>
          <p:cNvSpPr txBox="1"/>
          <p:nvPr/>
        </p:nvSpPr>
        <p:spPr>
          <a:xfrm>
            <a:off x="5730020" y="6390982"/>
            <a:ext cx="731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- </a:t>
            </a:r>
            <a:r>
              <a:rPr lang="en-US" altLang="ko-KR" sz="2000" b="1" dirty="0">
                <a:solidFill>
                  <a:schemeClr val="bg1"/>
                </a:solidFill>
              </a:rPr>
              <a:t>5</a:t>
            </a:r>
            <a:r>
              <a:rPr lang="ko-KR" altLang="en-US" sz="2000" b="1" dirty="0">
                <a:solidFill>
                  <a:schemeClr val="bg1"/>
                </a:solidFill>
              </a:rPr>
              <a:t> 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3657C-C9DF-438F-8769-4EC613D2F0BC}"/>
              </a:ext>
            </a:extLst>
          </p:cNvPr>
          <p:cNvSpPr txBox="1"/>
          <p:nvPr/>
        </p:nvSpPr>
        <p:spPr>
          <a:xfrm>
            <a:off x="719505" y="1667150"/>
            <a:ext cx="92731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spc="5" dirty="0">
                <a:solidFill>
                  <a:srgbClr val="FF0000"/>
                </a:solidFill>
              </a:rPr>
              <a:t>센서 데이터 </a:t>
            </a:r>
            <a:r>
              <a:rPr lang="en-US" altLang="ko-KR" b="1" spc="5" dirty="0">
                <a:solidFill>
                  <a:srgbClr val="FF0000"/>
                </a:solidFill>
              </a:rPr>
              <a:t>Publish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spc="5" dirty="0">
              <a:solidFill>
                <a:srgbClr val="2F3436"/>
              </a:solidFill>
            </a:endParaRPr>
          </a:p>
          <a:p>
            <a:pPr marL="800100" lvl="1" indent="-342900">
              <a:buAutoNum type="arabicParenR"/>
            </a:pPr>
            <a:r>
              <a:rPr lang="ko-KR" altLang="en-US" spc="5" dirty="0"/>
              <a:t>사물</a:t>
            </a:r>
            <a:r>
              <a:rPr lang="en-US" altLang="ko-KR" spc="5" dirty="0"/>
              <a:t>(ESP8266)</a:t>
            </a:r>
            <a:r>
              <a:rPr lang="ko-KR" altLang="en-US" spc="5" dirty="0"/>
              <a:t>에서 </a:t>
            </a:r>
            <a:r>
              <a:rPr lang="en-US" altLang="ko-KR" spc="5" dirty="0"/>
              <a:t>Wi-Fi</a:t>
            </a:r>
            <a:r>
              <a:rPr lang="ko-KR" altLang="en-US" spc="5" dirty="0"/>
              <a:t>를 이용하여 </a:t>
            </a:r>
            <a:r>
              <a:rPr lang="en-US" altLang="ko-KR" spc="5" dirty="0"/>
              <a:t>Access Point</a:t>
            </a:r>
            <a:r>
              <a:rPr lang="ko-KR" altLang="en-US" spc="5" dirty="0"/>
              <a:t>와 연결 </a:t>
            </a:r>
            <a:endParaRPr lang="en-US" altLang="ko-KR" spc="5" dirty="0"/>
          </a:p>
          <a:p>
            <a:pPr marL="800100" lvl="1" indent="-342900">
              <a:buFontTx/>
              <a:buAutoNum type="arabicParenR"/>
            </a:pPr>
            <a:r>
              <a:rPr lang="ko-KR" altLang="en-US" spc="5" dirty="0"/>
              <a:t>측정된 데이터</a:t>
            </a:r>
            <a:r>
              <a:rPr lang="en-US" altLang="ko-KR" spc="5" dirty="0"/>
              <a:t>(</a:t>
            </a:r>
            <a:r>
              <a:rPr lang="ko-KR" altLang="en-US" spc="5" dirty="0"/>
              <a:t>온</a:t>
            </a:r>
            <a:r>
              <a:rPr lang="en-US" altLang="ko-KR" spc="5" dirty="0"/>
              <a:t>, </a:t>
            </a:r>
            <a:r>
              <a:rPr lang="ko-KR" altLang="en-US" spc="5" dirty="0"/>
              <a:t>습도</a:t>
            </a:r>
            <a:r>
              <a:rPr lang="en-US" altLang="ko-KR" spc="5" dirty="0"/>
              <a:t>, </a:t>
            </a:r>
            <a:r>
              <a:rPr lang="ko-KR" altLang="en-US" spc="5" dirty="0"/>
              <a:t>토양수분</a:t>
            </a:r>
            <a:r>
              <a:rPr lang="en-US" altLang="ko-KR" spc="5" dirty="0"/>
              <a:t>)</a:t>
            </a:r>
            <a:r>
              <a:rPr lang="ko-KR" altLang="en-US" spc="5" dirty="0"/>
              <a:t>을 </a:t>
            </a:r>
            <a:r>
              <a:rPr lang="en-US" altLang="ko-KR" spc="5" dirty="0"/>
              <a:t>MQTT </a:t>
            </a:r>
            <a:r>
              <a:rPr lang="ko-KR" altLang="en-US" spc="5" dirty="0"/>
              <a:t>프로토콜을 이용하여 </a:t>
            </a:r>
            <a:r>
              <a:rPr lang="en-US" altLang="ko-KR" spc="5" dirty="0"/>
              <a:t>Publish</a:t>
            </a:r>
          </a:p>
          <a:p>
            <a:pPr marL="800100" lvl="1" indent="-342900">
              <a:buFontTx/>
              <a:buAutoNum type="arabicParenR"/>
            </a:pPr>
            <a:r>
              <a:rPr lang="en-US" altLang="ko-KR" spc="5" dirty="0"/>
              <a:t>AMI</a:t>
            </a:r>
            <a:r>
              <a:rPr lang="ko-KR" altLang="en-US" spc="5" dirty="0"/>
              <a:t>에서 수신된 데이터의 </a:t>
            </a:r>
            <a:r>
              <a:rPr lang="en-US" altLang="ko-KR" spc="5" dirty="0"/>
              <a:t>AMI Key ID</a:t>
            </a:r>
            <a:r>
              <a:rPr lang="ko-KR" altLang="en-US" spc="5" dirty="0"/>
              <a:t>와 </a:t>
            </a:r>
            <a:r>
              <a:rPr lang="en-US" altLang="ko-KR" spc="5" dirty="0"/>
              <a:t>Secret Key</a:t>
            </a:r>
            <a:r>
              <a:rPr lang="ko-KR" altLang="en-US" spc="5" dirty="0"/>
              <a:t>를 확인 후 </a:t>
            </a:r>
            <a:r>
              <a:rPr lang="en-US" altLang="ko-KR" spc="5" dirty="0"/>
              <a:t>AWS IoT</a:t>
            </a:r>
            <a:r>
              <a:rPr lang="ko-KR" altLang="en-US" spc="5" dirty="0"/>
              <a:t>와 연결</a:t>
            </a:r>
            <a:endParaRPr lang="en-US" altLang="ko-KR" spc="5" dirty="0"/>
          </a:p>
          <a:p>
            <a:pPr marL="800100" lvl="1" indent="-342900">
              <a:buFontTx/>
              <a:buAutoNum type="arabicParenR"/>
            </a:pPr>
            <a:r>
              <a:rPr lang="en-US" altLang="ko-KR" spc="5" dirty="0"/>
              <a:t>AWS</a:t>
            </a:r>
            <a:r>
              <a:rPr lang="ko-KR" altLang="en-US" spc="5" dirty="0"/>
              <a:t> </a:t>
            </a:r>
            <a:r>
              <a:rPr lang="en-US" altLang="ko-KR" spc="5" dirty="0"/>
              <a:t>IoT</a:t>
            </a:r>
            <a:r>
              <a:rPr lang="ko-KR" altLang="en-US" spc="5" dirty="0"/>
              <a:t>의 규칙 쿼리문을 이용해 </a:t>
            </a:r>
            <a:r>
              <a:rPr lang="en-US" altLang="ko-KR" spc="5" dirty="0"/>
              <a:t>DynamoDB</a:t>
            </a:r>
            <a:r>
              <a:rPr lang="ko-KR" altLang="en-US" spc="5" dirty="0"/>
              <a:t>에 </a:t>
            </a:r>
            <a:r>
              <a:rPr lang="en-US" altLang="ko-KR" spc="5" dirty="0"/>
              <a:t>Sensing Data</a:t>
            </a:r>
            <a:r>
              <a:rPr lang="ko-KR" altLang="en-US" spc="5" dirty="0"/>
              <a:t>저장</a:t>
            </a:r>
            <a:endParaRPr lang="en-US" altLang="ko-KR" spc="5" dirty="0"/>
          </a:p>
          <a:p>
            <a:pPr lvl="1"/>
            <a:endParaRPr lang="en-US" altLang="ko-KR" b="1" spc="5" dirty="0"/>
          </a:p>
          <a:p>
            <a:pPr lvl="1"/>
            <a:endParaRPr lang="en-US" altLang="ko-KR" b="1" spc="5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spc="5" dirty="0">
                <a:solidFill>
                  <a:srgbClr val="FF0000"/>
                </a:solidFill>
              </a:rPr>
              <a:t>데이터 조회</a:t>
            </a:r>
            <a:endParaRPr lang="en-US" altLang="ko-KR" b="1" spc="5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spc="5" dirty="0">
              <a:solidFill>
                <a:srgbClr val="2F3436"/>
              </a:solidFill>
            </a:endParaRPr>
          </a:p>
          <a:p>
            <a:pPr marL="800100" lvl="1" indent="-342900">
              <a:buAutoNum type="arabicParenR"/>
            </a:pPr>
            <a:r>
              <a:rPr lang="ko-KR" altLang="en-US" dirty="0"/>
              <a:t>사용자는 </a:t>
            </a:r>
            <a:r>
              <a:rPr lang="en-US" altLang="ko-KR" dirty="0"/>
              <a:t>Android Application</a:t>
            </a:r>
            <a:r>
              <a:rPr lang="ko-KR" altLang="en-US" dirty="0"/>
              <a:t>에서 날짜를 선택 후 조회버튼을 클릭</a:t>
            </a:r>
            <a:endParaRPr lang="en-US" altLang="ko-KR" dirty="0"/>
          </a:p>
          <a:p>
            <a:pPr marL="800100" lvl="1" indent="-342900">
              <a:buAutoNum type="arabicParenR"/>
            </a:pPr>
            <a:r>
              <a:rPr lang="en-US" altLang="ko-KR" dirty="0"/>
              <a:t>App</a:t>
            </a:r>
            <a:r>
              <a:rPr lang="ko-KR" altLang="en-US" dirty="0"/>
              <a:t>은 </a:t>
            </a:r>
            <a:r>
              <a:rPr lang="en-US" altLang="ko-KR" dirty="0"/>
              <a:t>Web Server(EC2)</a:t>
            </a:r>
            <a:r>
              <a:rPr lang="ko-KR" altLang="en-US" dirty="0"/>
              <a:t>에 접근 후 </a:t>
            </a:r>
            <a:r>
              <a:rPr lang="en-US" altLang="ko-KR" dirty="0"/>
              <a:t>Device ID</a:t>
            </a:r>
            <a:r>
              <a:rPr lang="ko-KR" altLang="en-US" dirty="0"/>
              <a:t>를 넘겨주고 </a:t>
            </a:r>
            <a:r>
              <a:rPr lang="en-US" altLang="ko-KR" dirty="0"/>
              <a:t>DB</a:t>
            </a:r>
            <a:r>
              <a:rPr lang="ko-KR" altLang="en-US" dirty="0"/>
              <a:t>내용 요청</a:t>
            </a:r>
            <a:endParaRPr lang="en-US" altLang="ko-KR" dirty="0"/>
          </a:p>
          <a:p>
            <a:pPr marL="800100" lvl="1" indent="-342900">
              <a:buAutoNum type="arabicParenR"/>
            </a:pPr>
            <a:r>
              <a:rPr lang="en-US" altLang="ko-KR" dirty="0"/>
              <a:t>Web Server</a:t>
            </a:r>
            <a:r>
              <a:rPr lang="ko-KR" altLang="en-US" dirty="0"/>
              <a:t>는 </a:t>
            </a:r>
            <a:r>
              <a:rPr lang="en-US" altLang="ko-KR" dirty="0"/>
              <a:t>SDK</a:t>
            </a:r>
            <a:r>
              <a:rPr lang="ko-KR" altLang="en-US" dirty="0"/>
              <a:t>와 </a:t>
            </a:r>
            <a:r>
              <a:rPr lang="en-US" altLang="ko-KR" dirty="0"/>
              <a:t>IAM</a:t>
            </a:r>
            <a:r>
              <a:rPr lang="ko-KR" altLang="en-US" dirty="0"/>
              <a:t>을 이용하여 </a:t>
            </a:r>
            <a:r>
              <a:rPr lang="en-US" altLang="ko-KR" dirty="0"/>
              <a:t>DynamoDB</a:t>
            </a:r>
            <a:r>
              <a:rPr lang="ko-KR" altLang="en-US" dirty="0"/>
              <a:t>에 직접 접근 후 </a:t>
            </a:r>
            <a:r>
              <a:rPr lang="en-US" altLang="ko-KR" dirty="0"/>
              <a:t>Query</a:t>
            </a:r>
          </a:p>
          <a:p>
            <a:pPr marL="800100" lvl="1" indent="-342900">
              <a:buAutoNum type="arabicParenR"/>
            </a:pPr>
            <a:r>
              <a:rPr lang="en-US" altLang="ko-KR" dirty="0"/>
              <a:t>DB </a:t>
            </a:r>
            <a:r>
              <a:rPr lang="ko-KR" altLang="en-US" dirty="0"/>
              <a:t>내용을 </a:t>
            </a:r>
            <a:r>
              <a:rPr lang="en-US" altLang="ko-KR" dirty="0"/>
              <a:t>JSON Format</a:t>
            </a:r>
            <a:r>
              <a:rPr lang="ko-KR" altLang="en-US" dirty="0"/>
              <a:t>으로 변환 후 </a:t>
            </a:r>
            <a:r>
              <a:rPr lang="en-US" altLang="ko-KR" dirty="0"/>
              <a:t>Android App</a:t>
            </a:r>
            <a:r>
              <a:rPr lang="ko-KR" altLang="en-US" dirty="0"/>
              <a:t>에 전송</a:t>
            </a:r>
            <a:endParaRPr lang="en-US" altLang="ko-KR" dirty="0"/>
          </a:p>
          <a:p>
            <a:pPr marL="800100" lvl="1" indent="-342900">
              <a:buAutoNum type="arabicParenR"/>
            </a:pPr>
            <a:r>
              <a:rPr lang="ko-KR" altLang="en-US" dirty="0"/>
              <a:t>사용자는 그래프를 통해 데이터를 확인 할 수 있음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150641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01555" y="542911"/>
            <a:ext cx="3852613" cy="556024"/>
            <a:chOff x="225339" y="704579"/>
            <a:chExt cx="3538617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 i="0" spc="5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25339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 i="0" spc="5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09225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2100" i="0" spc="5" dirty="0">
                  <a:solidFill>
                    <a:prstClr val="black"/>
                  </a:solidFill>
                </a:rPr>
                <a:t>서비스 동작 시나리오</a:t>
              </a:r>
              <a:r>
                <a:rPr lang="en-US" altLang="ko-KR" sz="2100" i="0" spc="5" dirty="0">
                  <a:solidFill>
                    <a:prstClr val="black"/>
                  </a:solidFill>
                </a:rPr>
                <a:t>(2)</a:t>
              </a:r>
              <a:endParaRPr lang="ko-KR" altLang="en-US" sz="2100" i="0" spc="5" dirty="0">
                <a:solidFill>
                  <a:prstClr val="black"/>
                </a:solidFill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26015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 i="0" spc="5" dirty="0">
                <a:solidFill>
                  <a:srgbClr val="2F3436"/>
                </a:solidFill>
                <a:latin typeface="Arial Black"/>
              </a:rPr>
              <a:t>5</a:t>
            </a:r>
            <a:endParaRPr lang="ko-KR" altLang="en-US" sz="2800" b="1" i="0" spc="5" dirty="0">
              <a:solidFill>
                <a:srgbClr val="2F3436"/>
              </a:solidFill>
              <a:latin typeface="Arial Black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26015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 b="0" i="0" spc="5">
              <a:solidFill>
                <a:prstClr val="white"/>
              </a:solidFill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9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620202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 b="0" i="0" spc="5">
              <a:solidFill>
                <a:prstClr val="white"/>
              </a:solidFill>
              <a:latin typeface="굴림체"/>
              <a:ea typeface="굴림체"/>
              <a:cs typeface="+mn-cs"/>
            </a:endParaRPr>
          </a:p>
        </p:txBody>
      </p:sp>
      <p:pic>
        <p:nvPicPr>
          <p:cNvPr id="30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31" name="직사각형 30"/>
          <p:cNvSpPr txBox="1"/>
          <p:nvPr/>
        </p:nvSpPr>
        <p:spPr>
          <a:xfrm>
            <a:off x="5730020" y="6390982"/>
            <a:ext cx="731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- </a:t>
            </a:r>
            <a:r>
              <a:rPr lang="en-US" altLang="ko-KR" sz="2000" b="1" dirty="0">
                <a:solidFill>
                  <a:schemeClr val="bg1"/>
                </a:solidFill>
              </a:rPr>
              <a:t>6</a:t>
            </a:r>
            <a:r>
              <a:rPr lang="ko-KR" altLang="en-US" sz="2000" b="1" dirty="0">
                <a:solidFill>
                  <a:schemeClr val="bg1"/>
                </a:solidFill>
              </a:rPr>
              <a:t> 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3657C-C9DF-438F-8769-4EC613D2F0BC}"/>
              </a:ext>
            </a:extLst>
          </p:cNvPr>
          <p:cNvSpPr txBox="1"/>
          <p:nvPr/>
        </p:nvSpPr>
        <p:spPr>
          <a:xfrm>
            <a:off x="836100" y="1848401"/>
            <a:ext cx="9273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spc="5" dirty="0">
                <a:solidFill>
                  <a:srgbClr val="FF0000"/>
                </a:solidFill>
              </a:rPr>
              <a:t>물 공급 동작</a:t>
            </a:r>
            <a:endParaRPr lang="en-US" altLang="ko-KR" b="1" spc="5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spc="5" dirty="0">
              <a:solidFill>
                <a:srgbClr val="2F3436"/>
              </a:solidFill>
            </a:endParaRPr>
          </a:p>
          <a:p>
            <a:pPr marL="800100" lvl="1" indent="-342900">
              <a:buAutoNum type="arabicParenR"/>
            </a:pPr>
            <a:r>
              <a:rPr lang="ko-KR" altLang="en-US" spc="5" dirty="0"/>
              <a:t>사용자는 </a:t>
            </a:r>
            <a:r>
              <a:rPr lang="en-US" altLang="ko-KR" spc="5" dirty="0"/>
              <a:t>Android Application</a:t>
            </a:r>
            <a:r>
              <a:rPr lang="ko-KR" altLang="en-US" spc="5" dirty="0"/>
              <a:t>의 </a:t>
            </a:r>
            <a:r>
              <a:rPr lang="en-US" altLang="ko-KR" spc="5" dirty="0"/>
              <a:t>“</a:t>
            </a:r>
            <a:r>
              <a:rPr lang="ko-KR" altLang="en-US" spc="5" dirty="0"/>
              <a:t>물 공급</a:t>
            </a:r>
            <a:r>
              <a:rPr lang="en-US" altLang="ko-KR" spc="5" dirty="0"/>
              <a:t>” </a:t>
            </a:r>
            <a:r>
              <a:rPr lang="ko-KR" altLang="en-US" spc="5" dirty="0"/>
              <a:t>버튼을 클릭</a:t>
            </a:r>
            <a:endParaRPr lang="en-US" altLang="ko-KR" spc="5" dirty="0"/>
          </a:p>
          <a:p>
            <a:pPr marL="800100" lvl="1" indent="-342900">
              <a:buAutoNum type="arabicParenR"/>
            </a:pPr>
            <a:r>
              <a:rPr lang="en-US" altLang="ko-KR" spc="5" dirty="0"/>
              <a:t>Android App</a:t>
            </a:r>
            <a:r>
              <a:rPr lang="ko-KR" altLang="en-US" spc="5" dirty="0"/>
              <a:t>은 </a:t>
            </a:r>
            <a:r>
              <a:rPr lang="en-US" altLang="ko-KR" spc="5" dirty="0"/>
              <a:t>Web Server</a:t>
            </a:r>
            <a:r>
              <a:rPr lang="ko-KR" altLang="en-US" spc="5" dirty="0"/>
              <a:t>에 접근</a:t>
            </a:r>
            <a:r>
              <a:rPr lang="en-US" altLang="ko-KR" spc="5" dirty="0"/>
              <a:t>, Device</a:t>
            </a:r>
            <a:r>
              <a:rPr lang="ko-KR" altLang="en-US" spc="5" dirty="0"/>
              <a:t> </a:t>
            </a:r>
            <a:r>
              <a:rPr lang="en-US" altLang="ko-KR" spc="5" dirty="0"/>
              <a:t>ID</a:t>
            </a:r>
            <a:r>
              <a:rPr lang="ko-KR" altLang="en-US" spc="5" dirty="0"/>
              <a:t>를 넘겨줌</a:t>
            </a:r>
            <a:endParaRPr lang="en-US" altLang="ko-KR" spc="5" dirty="0"/>
          </a:p>
          <a:p>
            <a:pPr marL="800100" lvl="1" indent="-342900">
              <a:buAutoNum type="arabicParenR"/>
            </a:pPr>
            <a:r>
              <a:rPr lang="en-US" altLang="ko-KR" spc="5" dirty="0"/>
              <a:t>Web</a:t>
            </a:r>
            <a:r>
              <a:rPr lang="ko-KR" altLang="en-US" spc="5" dirty="0"/>
              <a:t> </a:t>
            </a:r>
            <a:r>
              <a:rPr lang="en-US" altLang="ko-KR" spc="5" dirty="0"/>
              <a:t>Server</a:t>
            </a:r>
            <a:r>
              <a:rPr lang="ko-KR" altLang="en-US" spc="5" dirty="0"/>
              <a:t>는 넘겨받은 </a:t>
            </a:r>
            <a:r>
              <a:rPr lang="en-US" altLang="ko-KR" spc="5" dirty="0"/>
              <a:t>Device ID</a:t>
            </a:r>
            <a:r>
              <a:rPr lang="ko-KR" altLang="en-US" spc="5" dirty="0"/>
              <a:t>를 이용해 </a:t>
            </a:r>
            <a:r>
              <a:rPr lang="en-US" altLang="ko-KR" spc="5" dirty="0"/>
              <a:t>Publish</a:t>
            </a:r>
            <a:r>
              <a:rPr lang="ko-KR" altLang="en-US" spc="5" dirty="0"/>
              <a:t>할 </a:t>
            </a:r>
            <a:r>
              <a:rPr lang="en-US" altLang="ko-KR" spc="5" dirty="0"/>
              <a:t>Topic</a:t>
            </a:r>
            <a:r>
              <a:rPr lang="ko-KR" altLang="en-US" spc="5" dirty="0"/>
              <a:t>을 파악</a:t>
            </a:r>
            <a:endParaRPr lang="en-US" altLang="ko-KR" spc="5" dirty="0"/>
          </a:p>
          <a:p>
            <a:pPr marL="800100" lvl="1" indent="-342900">
              <a:buAutoNum type="arabicParenR"/>
            </a:pPr>
            <a:r>
              <a:rPr lang="en-US" altLang="ko-KR" spc="5" dirty="0"/>
              <a:t>Web Server</a:t>
            </a:r>
            <a:r>
              <a:rPr lang="ko-KR" altLang="en-US" spc="5" dirty="0"/>
              <a:t>는 </a:t>
            </a:r>
            <a:r>
              <a:rPr lang="en-US" altLang="ko-KR" spc="5" dirty="0"/>
              <a:t>SDK</a:t>
            </a:r>
            <a:r>
              <a:rPr lang="ko-KR" altLang="en-US" spc="5" dirty="0"/>
              <a:t>와 </a:t>
            </a:r>
            <a:r>
              <a:rPr lang="en-US" altLang="ko-KR" spc="5" dirty="0"/>
              <a:t>IAM</a:t>
            </a:r>
            <a:r>
              <a:rPr lang="ko-KR" altLang="en-US" spc="5" dirty="0"/>
              <a:t>을 이용</a:t>
            </a:r>
            <a:r>
              <a:rPr lang="en-US" altLang="ko-KR" spc="5" dirty="0"/>
              <a:t>,</a:t>
            </a:r>
            <a:r>
              <a:rPr lang="ko-KR" altLang="en-US" spc="5" dirty="0"/>
              <a:t> </a:t>
            </a:r>
            <a:r>
              <a:rPr lang="en-US" altLang="ko-KR" spc="5" dirty="0"/>
              <a:t>AWS IoT</a:t>
            </a:r>
            <a:r>
              <a:rPr lang="ko-KR" altLang="en-US" spc="5" dirty="0"/>
              <a:t>를 이용해 해당 토픽에</a:t>
            </a:r>
            <a:r>
              <a:rPr lang="en-US" altLang="ko-KR" spc="5" dirty="0"/>
              <a:t> Publish</a:t>
            </a:r>
          </a:p>
          <a:p>
            <a:pPr marL="800100" lvl="1" indent="-342900">
              <a:buAutoNum type="arabicParenR"/>
            </a:pPr>
            <a:r>
              <a:rPr lang="ko-KR" altLang="en-US" spc="5" dirty="0"/>
              <a:t>해당 토픽에 </a:t>
            </a:r>
            <a:r>
              <a:rPr lang="en-US" altLang="ko-KR" spc="5" dirty="0"/>
              <a:t>Subscribe </a:t>
            </a:r>
            <a:r>
              <a:rPr lang="ko-KR" altLang="en-US" spc="5" dirty="0"/>
              <a:t>상태인 사물</a:t>
            </a:r>
            <a:r>
              <a:rPr lang="en-US" altLang="ko-KR" spc="5" dirty="0"/>
              <a:t>(ESP8266)</a:t>
            </a:r>
            <a:r>
              <a:rPr lang="ko-KR" altLang="en-US" spc="5" dirty="0"/>
              <a:t>은 동작 메시지 확인</a:t>
            </a:r>
            <a:endParaRPr lang="en-US" altLang="ko-KR" spc="5" dirty="0"/>
          </a:p>
          <a:p>
            <a:pPr marL="800100" lvl="1" indent="-342900">
              <a:buAutoNum type="arabicParenR"/>
            </a:pPr>
            <a:r>
              <a:rPr lang="ko-KR" altLang="en-US" spc="5" dirty="0"/>
              <a:t>메시지가 일치하면 워터펌프를 동작 시켜 화분에 물을 공급함</a:t>
            </a:r>
            <a:endParaRPr lang="en-US" altLang="ko-KR" spc="5" dirty="0"/>
          </a:p>
          <a:p>
            <a:pPr marL="800100" lvl="1" indent="-342900">
              <a:buAutoNum type="arabicParenR"/>
            </a:pPr>
            <a:endParaRPr lang="en-US" altLang="ko-KR" spc="5" dirty="0"/>
          </a:p>
          <a:p>
            <a:pPr marL="800100" lvl="1" indent="-342900">
              <a:buAutoNum type="arabicParenR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36886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01555" y="542911"/>
            <a:ext cx="3852613" cy="556024"/>
            <a:chOff x="225339" y="704579"/>
            <a:chExt cx="3538617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 i="0" spc="5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25339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 i="0" spc="5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09225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lv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2100" spc="5" dirty="0">
                  <a:solidFill>
                    <a:prstClr val="black"/>
                  </a:solidFill>
                </a:rPr>
                <a:t>개발 결과</a:t>
              </a:r>
              <a:endParaRPr lang="ko-KR" altLang="en-US" sz="2100" i="0" spc="5" dirty="0">
                <a:solidFill>
                  <a:prstClr val="black"/>
                </a:solidFill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26015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 i="0" spc="5" dirty="0">
                <a:solidFill>
                  <a:srgbClr val="2F3436"/>
                </a:solidFill>
                <a:latin typeface="Arial Black"/>
              </a:rPr>
              <a:t>6</a:t>
            </a:r>
            <a:endParaRPr lang="ko-KR" altLang="en-US" sz="2800" b="1" i="0" spc="5" dirty="0">
              <a:solidFill>
                <a:srgbClr val="2F3436"/>
              </a:solidFill>
              <a:latin typeface="Arial Black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26015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 b="0" i="0" spc="5">
              <a:solidFill>
                <a:prstClr val="white"/>
              </a:solidFill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9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1620202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 b="0" i="0" spc="5">
              <a:solidFill>
                <a:prstClr val="white"/>
              </a:solidFill>
              <a:latin typeface="굴림체"/>
              <a:ea typeface="굴림체"/>
              <a:cs typeface="+mn-cs"/>
            </a:endParaRPr>
          </a:p>
        </p:txBody>
      </p:sp>
      <p:pic>
        <p:nvPicPr>
          <p:cNvPr id="30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31" name="직사각형 30"/>
          <p:cNvSpPr txBox="1"/>
          <p:nvPr/>
        </p:nvSpPr>
        <p:spPr>
          <a:xfrm>
            <a:off x="5730020" y="6390982"/>
            <a:ext cx="731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- </a:t>
            </a:r>
            <a:r>
              <a:rPr lang="en-US" altLang="ko-KR" sz="2000" b="1" dirty="0">
                <a:solidFill>
                  <a:schemeClr val="bg1"/>
                </a:solidFill>
              </a:rPr>
              <a:t>7</a:t>
            </a:r>
            <a:r>
              <a:rPr lang="ko-KR" altLang="en-US" sz="2000" b="1" dirty="0">
                <a:solidFill>
                  <a:schemeClr val="bg1"/>
                </a:solidFill>
              </a:rPr>
              <a:t> -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581B44-2BC7-409C-958A-ED31F307D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98" y="1921294"/>
            <a:ext cx="5835757" cy="33730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2991F8-4E85-4D06-83D1-66496ABE5591}"/>
              </a:ext>
            </a:extLst>
          </p:cNvPr>
          <p:cNvSpPr txBox="1"/>
          <p:nvPr/>
        </p:nvSpPr>
        <p:spPr>
          <a:xfrm>
            <a:off x="629174" y="1543574"/>
            <a:ext cx="510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AWS IoT </a:t>
            </a:r>
            <a:r>
              <a:rPr lang="ko-KR" altLang="en-US" dirty="0"/>
              <a:t>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132887-25A7-4931-BAD3-7675D4BE2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921295"/>
            <a:ext cx="5695719" cy="352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10538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949</Words>
  <Application>Microsoft Office PowerPoint</Application>
  <PresentationFormat>와이드스크린</PresentationFormat>
  <Paragraphs>222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굴림체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hyeran kang</dc:creator>
  <cp:keywords/>
  <dc:description/>
  <cp:lastModifiedBy>Home</cp:lastModifiedBy>
  <cp:revision>259</cp:revision>
  <dcterms:created xsi:type="dcterms:W3CDTF">2017-06-02T05:31:18Z</dcterms:created>
  <dcterms:modified xsi:type="dcterms:W3CDTF">2018-11-25T13:06:29Z</dcterms:modified>
  <cp:category/>
  <cp:contentStatus/>
</cp:coreProperties>
</file>