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0" d="100"/>
          <a:sy n="400" d="100"/>
        </p:scale>
        <p:origin x="-24" y="-9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3427B-1507-BB2E-59A6-54F0DF7B5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60C8AE-E130-3D4B-DCB8-37E40100A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7A89E6-D2B6-BC9D-D756-D4D5D5FA6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5E95-3EBF-43A9-A284-202A7AA22F30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D465A0-FD86-90B1-8F11-0EC52556C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A51C73-ABDB-1A97-22FD-991CC64E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9862-3600-4D67-A679-AC45913CE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14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BCA67-E32E-E248-35C3-F2BDFE45E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16B34E-EE2B-0022-F056-71B61B7CB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A727AF-C30C-5EE4-4472-654845F8A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5E95-3EBF-43A9-A284-202A7AA22F30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89E17C-9E7E-552B-3C96-B18F78C2B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6A39BC-A18A-53F6-8569-FDE581B7A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9862-3600-4D67-A679-AC45913CE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997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6CA987-2799-12F2-0A25-6ADC947FCB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712298-8A9D-87B0-8684-966F02E33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B35C8-B054-141A-82A8-F53C10508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5E95-3EBF-43A9-A284-202A7AA22F30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B0F5BA-73C4-1318-14A6-F8706AD49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A7092-242E-1DDD-404D-9EC1342F4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9862-3600-4D67-A679-AC45913CE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96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2E4C1-B8BB-2F33-4E68-AE656A542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0E8126-8A4D-6682-CE4C-1C2EB1ADD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A080F1-0B9F-062F-D593-4B474F621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5E95-3EBF-43A9-A284-202A7AA22F30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EA520C-A42B-57D3-9576-B931CDC61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3C435E-EE0B-5D21-5094-9AA649258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9862-3600-4D67-A679-AC45913CE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797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6568A-D4C2-FAF9-8CA0-392116CF3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7B33DB-5F68-7BBF-9EFD-2B2CE565C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D89E03-D799-2BCE-129A-F0E182511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5E95-3EBF-43A9-A284-202A7AA22F30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90C6D2-0C57-557F-816C-305585390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558B7-654F-A879-67B8-35AAE0402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9862-3600-4D67-A679-AC45913CE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56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4FBC0B-1004-5958-4974-9912BEF2D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A4C3FA-5F6D-FCF2-CBBB-3FFBC4F27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767ECC-4557-3784-5D36-858C5BA7B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549C85-7686-EFA0-2076-3668436DB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5E95-3EBF-43A9-A284-202A7AA22F30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A17171-D1ED-5E7B-2C79-8B3E76ED6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98996E-8A3D-9381-A168-FFF50589A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9862-3600-4D67-A679-AC45913CE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58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9BF79-0C66-554A-6B4F-59DD928BF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E66C2D-7066-DA23-8AAB-49F54D157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2130F3-A3F8-C428-1CA3-0E833B05B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2B4301-EC53-A488-FEF1-B9E7C6574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E70E70-8ACE-65D2-076C-640682FFBB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D7108F-5698-329F-B541-3126E780D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5E95-3EBF-43A9-A284-202A7AA22F30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DDE3FD-9967-697B-1ED4-D588094F3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EB31BF-2357-9248-6CD3-2B0E58B2B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9862-3600-4D67-A679-AC45913CE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55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92413-9D2F-5836-DCA5-F8AF3A3FE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93B117-3CB8-35A7-C941-FD5930D70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5E95-3EBF-43A9-A284-202A7AA22F30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1C52FC3-E99E-A64F-35F7-023A2F76F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412042-90E5-814D-B2F2-1CF256A78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9862-3600-4D67-A679-AC45913CE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27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4AFC09-4997-0DB7-A2BD-3071F437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5E95-3EBF-43A9-A284-202A7AA22F30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7DBE47-B6EC-9A49-27BF-DD1E6D788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773F90-AE9A-ACB4-4744-FCB1B6A6C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9862-3600-4D67-A679-AC45913CE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135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439179-9A0A-36DC-DC45-272A92CE1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23EC9A-5E6D-EFB3-6EC5-A8E4EEFD0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195B3E-3BCD-5D05-D869-8A72AA95B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7C838-2329-93F0-B3CC-55C11654A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5E95-3EBF-43A9-A284-202A7AA22F30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29647-3FD2-A356-9334-56D1E5563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1E9FE1-D955-BA14-F82E-1907C402A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9862-3600-4D67-A679-AC45913CE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525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A5B30-CD60-0FC7-9EDC-250F34FDF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542B17-8D7F-1664-5268-C4882B4F5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ECC548-CA41-9867-5E52-47CFDA1EA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78355A-01E8-120F-4E37-6823BADA3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5E95-3EBF-43A9-A284-202A7AA22F30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F23C68-8007-8B93-3D12-0985A0489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AF3C73-8DD5-131B-F54C-FEC7E718A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9862-3600-4D67-A679-AC45913CE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25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CBE6EC-B5B8-06E6-46D3-AB1C5ED38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4B210F-4A19-533F-0CDB-E9D7CDC1C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8FD728-A274-21D5-1B53-58B04C171E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15E95-3EBF-43A9-A284-202A7AA22F30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39B54E-6407-282A-BBAA-646CBF93B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918BAA-E763-E6BC-6080-7DA0AE482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A9862-3600-4D67-A679-AC45913CE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0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758F8-5EB7-BCB9-0F35-1E8C03317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69" y="1288750"/>
            <a:ext cx="9062174" cy="975771"/>
          </a:xfrm>
        </p:spPr>
        <p:txBody>
          <a:bodyPr>
            <a:normAutofit/>
          </a:bodyPr>
          <a:lstStyle/>
          <a:p>
            <a:r>
              <a:rPr lang="en-US" altLang="ko-KR" sz="4000" dirty="0" err="1"/>
              <a:t>Faduino</a:t>
            </a:r>
            <a:r>
              <a:rPr lang="en-US" altLang="ko-KR" sz="4000" dirty="0"/>
              <a:t> Dosing</a:t>
            </a:r>
            <a:r>
              <a:rPr lang="ko-KR" altLang="en-US" sz="4000" dirty="0"/>
              <a:t> </a:t>
            </a:r>
            <a:r>
              <a:rPr lang="en-US" altLang="ko-KR" sz="4000" dirty="0"/>
              <a:t>System</a:t>
            </a:r>
            <a:endParaRPr lang="ko-KR" altLang="en-US" sz="40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FCB493D-0167-73C6-111A-7023E0B10AC8}"/>
              </a:ext>
            </a:extLst>
          </p:cNvPr>
          <p:cNvSpPr txBox="1">
            <a:spLocks/>
          </p:cNvSpPr>
          <p:nvPr/>
        </p:nvSpPr>
        <p:spPr>
          <a:xfrm>
            <a:off x="7992327" y="3987069"/>
            <a:ext cx="2489520" cy="1135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V1.2.0</a:t>
            </a:r>
          </a:p>
          <a:p>
            <a:r>
              <a:rPr lang="en-US" altLang="ko-KR" sz="3000" dirty="0"/>
              <a:t>24-10-17</a:t>
            </a:r>
          </a:p>
        </p:txBody>
      </p:sp>
    </p:spTree>
    <p:extLst>
      <p:ext uri="{BB962C8B-B14F-4D97-AF65-F5344CB8AC3E}">
        <p14:creationId xmlns:p14="http://schemas.microsoft.com/office/powerpoint/2010/main" val="2830232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B9EF201C-D6CC-F457-AC1D-ED435F470455}"/>
              </a:ext>
            </a:extLst>
          </p:cNvPr>
          <p:cNvSpPr txBox="1">
            <a:spLocks/>
          </p:cNvSpPr>
          <p:nvPr/>
        </p:nvSpPr>
        <p:spPr>
          <a:xfrm>
            <a:off x="542114" y="127054"/>
            <a:ext cx="9062174" cy="606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1. Revision History</a:t>
            </a:r>
            <a:endParaRPr lang="ko-KR" alt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162C17-292D-A62B-8A53-4712048F3C67}"/>
              </a:ext>
            </a:extLst>
          </p:cNvPr>
          <p:cNvSpPr txBox="1"/>
          <p:nvPr/>
        </p:nvSpPr>
        <p:spPr>
          <a:xfrm>
            <a:off x="1140542" y="1415845"/>
            <a:ext cx="96454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프로토콜 변경</a:t>
            </a:r>
            <a:r>
              <a:rPr lang="en-US" altLang="ko-KR" dirty="0"/>
              <a:t>(v1.0.0-&gt;v1.1.0)</a:t>
            </a:r>
          </a:p>
          <a:p>
            <a:pPr marL="800100" lvl="1" indent="-342900">
              <a:buAutoNum type="arabicPeriod"/>
            </a:pPr>
            <a:r>
              <a:rPr lang="en-US" altLang="ko-KR" dirty="0"/>
              <a:t>‘SET’ </a:t>
            </a:r>
            <a:r>
              <a:rPr lang="ko-KR" altLang="en-US" dirty="0"/>
              <a:t>명령 전달 시</a:t>
            </a:r>
            <a:r>
              <a:rPr lang="en-US" altLang="ko-KR" dirty="0"/>
              <a:t>, </a:t>
            </a:r>
            <a:r>
              <a:rPr lang="ko-KR" altLang="en-US" dirty="0"/>
              <a:t>약물명을 함께 전달 할 수 있도록 수정</a:t>
            </a:r>
            <a:endParaRPr lang="en-US" altLang="ko-KR" dirty="0"/>
          </a:p>
          <a:p>
            <a:pPr marL="800100" lvl="1" indent="-342900">
              <a:buFontTx/>
              <a:buAutoNum type="arabicPeriod"/>
            </a:pPr>
            <a:r>
              <a:rPr lang="en-US" altLang="ko-KR" dirty="0"/>
              <a:t>AS-IS: </a:t>
            </a:r>
            <a:r>
              <a:rPr lang="en-US" altLang="ko-K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SET,1,</a:t>
            </a:r>
            <a:r>
              <a:rPr lang="ko-KR" alt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홍길동</a:t>
            </a:r>
            <a:r>
              <a:rPr lang="en-US" altLang="ko-K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,200</a:t>
            </a:r>
            <a:endParaRPr lang="en-US" altLang="ko-KR" dirty="0"/>
          </a:p>
          <a:p>
            <a:pPr marL="800100" lvl="1" indent="-342900">
              <a:buFontTx/>
              <a:buAutoNum type="arabicPeriod"/>
            </a:pPr>
            <a:r>
              <a:rPr lang="en-US" altLang="ko-KR" dirty="0"/>
              <a:t>TO-BE: </a:t>
            </a:r>
            <a:r>
              <a:rPr lang="en-US" altLang="ko-K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SET,1,</a:t>
            </a:r>
            <a:r>
              <a:rPr lang="ko-KR" alt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홍길동</a:t>
            </a:r>
            <a:r>
              <a:rPr lang="en-US" altLang="ko-K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ko-KR" alt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타이레놀</a:t>
            </a:r>
            <a:r>
              <a:rPr lang="en-US" altLang="ko-K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,200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프로토콜 변경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v1.1.0-&gt;v1.2.0</a:t>
            </a:r>
            <a:r>
              <a:rPr lang="en-US" altLang="ko-KR" dirty="0"/>
              <a:t>)</a:t>
            </a:r>
          </a:p>
          <a:p>
            <a:pPr marL="800100" lvl="1" indent="-342900">
              <a:buFontTx/>
              <a:buAutoNum type="arabicPeriod"/>
            </a:pPr>
            <a:r>
              <a:rPr lang="en-US" altLang="ko-KR" dirty="0"/>
              <a:t>‘SET’ </a:t>
            </a:r>
            <a:r>
              <a:rPr lang="ko-KR" altLang="en-US" dirty="0"/>
              <a:t>명령 전달 시</a:t>
            </a:r>
            <a:r>
              <a:rPr lang="en-US" altLang="ko-KR" dirty="0"/>
              <a:t>, </a:t>
            </a:r>
            <a:r>
              <a:rPr lang="ko-KR" altLang="en-US" dirty="0"/>
              <a:t>약물의 가중치를 함께 전달할 수 있도록 수정</a:t>
            </a:r>
            <a:r>
              <a:rPr lang="en-US" altLang="ko-KR" dirty="0"/>
              <a:t>(30mL, </a:t>
            </a:r>
            <a:r>
              <a:rPr lang="ko-KR" altLang="en-US" dirty="0"/>
              <a:t>가중치 </a:t>
            </a:r>
            <a:r>
              <a:rPr lang="en-US" altLang="ko-KR" dirty="0"/>
              <a:t>1.1</a:t>
            </a:r>
            <a:r>
              <a:rPr lang="ko-KR" altLang="en-US" dirty="0"/>
              <a:t>인 경우 </a:t>
            </a:r>
            <a:r>
              <a:rPr lang="en-US" altLang="ko-KR" dirty="0"/>
              <a:t>33mL </a:t>
            </a:r>
            <a:r>
              <a:rPr lang="ko-KR" altLang="en-US" dirty="0" err="1"/>
              <a:t>토출</a:t>
            </a:r>
            <a:r>
              <a:rPr lang="en-US" altLang="ko-KR" dirty="0"/>
              <a:t>)</a:t>
            </a:r>
          </a:p>
          <a:p>
            <a:pPr marL="800100" lvl="1" indent="-342900">
              <a:buFontTx/>
              <a:buAutoNum type="arabicPeriod"/>
            </a:pPr>
            <a:r>
              <a:rPr lang="en-US" altLang="ko-KR" dirty="0"/>
              <a:t>AS-IS: </a:t>
            </a:r>
            <a:r>
              <a:rPr lang="en-US" altLang="ko-K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SET,1,</a:t>
            </a:r>
            <a:r>
              <a:rPr lang="ko-KR" alt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홍길동</a:t>
            </a:r>
            <a:r>
              <a:rPr lang="en-US" altLang="ko-K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ko-KR" alt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타이레놀</a:t>
            </a:r>
            <a:r>
              <a:rPr lang="en-US" altLang="ko-K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,200</a:t>
            </a:r>
            <a:endParaRPr lang="en-US" altLang="ko-KR" dirty="0"/>
          </a:p>
          <a:p>
            <a:pPr marL="800100" lvl="1" indent="-342900">
              <a:buFontTx/>
              <a:buAutoNum type="arabicPeriod"/>
            </a:pPr>
            <a:r>
              <a:rPr lang="en-US" altLang="ko-KR" dirty="0"/>
              <a:t>TO-BE: </a:t>
            </a:r>
            <a:r>
              <a:rPr lang="en-US" altLang="ko-K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SET,1,</a:t>
            </a:r>
            <a:r>
              <a:rPr lang="ko-KR" alt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홍길동</a:t>
            </a:r>
            <a:r>
              <a:rPr lang="en-US" altLang="ko-K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ko-KR" alt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타이레놀</a:t>
            </a:r>
            <a:r>
              <a:rPr lang="en-US" altLang="ko-K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,200,1.1</a:t>
            </a:r>
            <a:endParaRPr lang="en-US" altLang="ko-KR" dirty="0"/>
          </a:p>
          <a:p>
            <a:endParaRPr lang="ko-KR" alt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800100" lvl="1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GUI Test</a:t>
            </a:r>
            <a:r>
              <a:rPr lang="ko-KR" altLang="en-US" dirty="0"/>
              <a:t> </a:t>
            </a:r>
            <a:r>
              <a:rPr lang="en-US" altLang="ko-KR" dirty="0"/>
              <a:t>App </a:t>
            </a:r>
            <a:r>
              <a:rPr lang="ko-KR" altLang="en-US" dirty="0"/>
              <a:t>변경</a:t>
            </a:r>
            <a:r>
              <a:rPr lang="en-US" altLang="ko-KR" dirty="0"/>
              <a:t>(v1.0.0-&gt;v1.1.0)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약물명을 함께 전달 할 수 있도록 </a:t>
            </a:r>
            <a:r>
              <a:rPr lang="en-US" altLang="ko-KR" dirty="0"/>
              <a:t>Line Edit </a:t>
            </a:r>
            <a:r>
              <a:rPr lang="ko-KR" altLang="en-US" dirty="0"/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1836282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07FFF022-A298-558A-B5D1-345C13D97A1F}"/>
              </a:ext>
            </a:extLst>
          </p:cNvPr>
          <p:cNvSpPr txBox="1">
            <a:spLocks/>
          </p:cNvSpPr>
          <p:nvPr/>
        </p:nvSpPr>
        <p:spPr>
          <a:xfrm>
            <a:off x="542114" y="127054"/>
            <a:ext cx="9062174" cy="606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2. Protocol(</a:t>
            </a:r>
            <a:r>
              <a:rPr lang="en-US" altLang="ko-KR" sz="3000" b="1" dirty="0">
                <a:solidFill>
                  <a:schemeClr val="accent1"/>
                </a:solidFill>
              </a:rPr>
              <a:t>AS-IS, v1.00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pic>
        <p:nvPicPr>
          <p:cNvPr id="3" name="그림 2" descr="텍스트, 스크린샷, 스케치, 흑백이(가) 표시된 사진&#10;&#10;자동 생성된 설명">
            <a:extLst>
              <a:ext uri="{FF2B5EF4-FFF2-40B4-BE49-F238E27FC236}">
                <a16:creationId xmlns:a16="http://schemas.microsoft.com/office/drawing/2014/main" id="{4D6E8F71-3CE3-4407-BC8B-203722D491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528"/>
          <a:stretch/>
        </p:blipFill>
        <p:spPr>
          <a:xfrm>
            <a:off x="170409" y="822858"/>
            <a:ext cx="3491630" cy="5013858"/>
          </a:xfrm>
          <a:prstGeom prst="rect">
            <a:avLst/>
          </a:prstGeom>
        </p:spPr>
      </p:pic>
      <p:pic>
        <p:nvPicPr>
          <p:cNvPr id="4" name="그림 3" descr="텍스트, 스크린샷, 스케치, 흑백이(가) 표시된 사진&#10;&#10;자동 생성된 설명">
            <a:extLst>
              <a:ext uri="{FF2B5EF4-FFF2-40B4-BE49-F238E27FC236}">
                <a16:creationId xmlns:a16="http://schemas.microsoft.com/office/drawing/2014/main" id="{8E9A2707-A726-11C6-CC5C-31A0D6EA9F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32" b="49329"/>
          <a:stretch/>
        </p:blipFill>
        <p:spPr>
          <a:xfrm>
            <a:off x="3434001" y="1924842"/>
            <a:ext cx="3381205" cy="4001267"/>
          </a:xfrm>
          <a:prstGeom prst="rect">
            <a:avLst/>
          </a:prstGeom>
        </p:spPr>
      </p:pic>
      <p:pic>
        <p:nvPicPr>
          <p:cNvPr id="5" name="그림 4" descr="텍스트, 스크린샷, 스케치, 흑백이(가) 표시된 사진&#10;&#10;자동 생성된 설명">
            <a:extLst>
              <a:ext uri="{FF2B5EF4-FFF2-40B4-BE49-F238E27FC236}">
                <a16:creationId xmlns:a16="http://schemas.microsoft.com/office/drawing/2014/main" id="{840C7361-FB01-F608-E104-B88675337C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52" b="24892"/>
          <a:stretch/>
        </p:blipFill>
        <p:spPr>
          <a:xfrm>
            <a:off x="6587167" y="2033875"/>
            <a:ext cx="2702399" cy="3299102"/>
          </a:xfrm>
          <a:prstGeom prst="rect">
            <a:avLst/>
          </a:prstGeom>
        </p:spPr>
      </p:pic>
      <p:pic>
        <p:nvPicPr>
          <p:cNvPr id="15" name="그림 14" descr="텍스트, 스크린샷, 스케치, 흑백이(가) 표시된 사진&#10;&#10;자동 생성된 설명">
            <a:extLst>
              <a:ext uri="{FF2B5EF4-FFF2-40B4-BE49-F238E27FC236}">
                <a16:creationId xmlns:a16="http://schemas.microsoft.com/office/drawing/2014/main" id="{7D9F7EF2-EB9B-6259-8CC2-2BF8109EB2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003"/>
          <a:stretch/>
        </p:blipFill>
        <p:spPr>
          <a:xfrm>
            <a:off x="9432436" y="2203406"/>
            <a:ext cx="2589156" cy="324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360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스케치, 흑백이(가) 표시된 사진&#10;&#10;자동 생성된 설명">
            <a:extLst>
              <a:ext uri="{FF2B5EF4-FFF2-40B4-BE49-F238E27FC236}">
                <a16:creationId xmlns:a16="http://schemas.microsoft.com/office/drawing/2014/main" id="{8E9A2707-A726-11C6-CC5C-31A0D6EA9F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32" b="49329"/>
          <a:stretch/>
        </p:blipFill>
        <p:spPr>
          <a:xfrm>
            <a:off x="3434001" y="1924842"/>
            <a:ext cx="3381205" cy="4001267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CB3ACD2-0160-4041-4C90-4D051CB35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93" y="1872366"/>
            <a:ext cx="3837587" cy="410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07FFF022-A298-558A-B5D1-345C13D97A1F}"/>
              </a:ext>
            </a:extLst>
          </p:cNvPr>
          <p:cNvSpPr txBox="1">
            <a:spLocks/>
          </p:cNvSpPr>
          <p:nvPr/>
        </p:nvSpPr>
        <p:spPr>
          <a:xfrm>
            <a:off x="542114" y="127054"/>
            <a:ext cx="9062174" cy="606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2. Protocol(</a:t>
            </a:r>
            <a:r>
              <a:rPr lang="en-US" altLang="ko-KR" sz="3000" b="1" dirty="0">
                <a:solidFill>
                  <a:srgbClr val="FF0000"/>
                </a:solidFill>
              </a:rPr>
              <a:t>TO-BE, v1.2.0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pic>
        <p:nvPicPr>
          <p:cNvPr id="3" name="그림 2" descr="텍스트, 스크린샷, 스케치, 흑백이(가) 표시된 사진&#10;&#10;자동 생성된 설명">
            <a:extLst>
              <a:ext uri="{FF2B5EF4-FFF2-40B4-BE49-F238E27FC236}">
                <a16:creationId xmlns:a16="http://schemas.microsoft.com/office/drawing/2014/main" id="{4D6E8F71-3CE3-4407-BC8B-203722D491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404"/>
          <a:stretch/>
        </p:blipFill>
        <p:spPr>
          <a:xfrm>
            <a:off x="170409" y="822858"/>
            <a:ext cx="3491630" cy="838794"/>
          </a:xfrm>
          <a:prstGeom prst="rect">
            <a:avLst/>
          </a:prstGeom>
        </p:spPr>
      </p:pic>
      <p:pic>
        <p:nvPicPr>
          <p:cNvPr id="5" name="그림 4" descr="텍스트, 스크린샷, 스케치, 흑백이(가) 표시된 사진&#10;&#10;자동 생성된 설명">
            <a:extLst>
              <a:ext uri="{FF2B5EF4-FFF2-40B4-BE49-F238E27FC236}">
                <a16:creationId xmlns:a16="http://schemas.microsoft.com/office/drawing/2014/main" id="{840C7361-FB01-F608-E104-B88675337C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52" b="24892"/>
          <a:stretch/>
        </p:blipFill>
        <p:spPr>
          <a:xfrm>
            <a:off x="6587167" y="2033875"/>
            <a:ext cx="2702399" cy="3299102"/>
          </a:xfrm>
          <a:prstGeom prst="rect">
            <a:avLst/>
          </a:prstGeom>
        </p:spPr>
      </p:pic>
      <p:pic>
        <p:nvPicPr>
          <p:cNvPr id="15" name="그림 14" descr="텍스트, 스크린샷, 스케치, 흑백이(가) 표시된 사진&#10;&#10;자동 생성된 설명">
            <a:extLst>
              <a:ext uri="{FF2B5EF4-FFF2-40B4-BE49-F238E27FC236}">
                <a16:creationId xmlns:a16="http://schemas.microsoft.com/office/drawing/2014/main" id="{7D9F7EF2-EB9B-6259-8CC2-2BF8109EB2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003"/>
          <a:stretch/>
        </p:blipFill>
        <p:spPr>
          <a:xfrm>
            <a:off x="9432436" y="2203406"/>
            <a:ext cx="2589156" cy="324764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F7A753E-4040-BAA1-602A-1DF574D629A4}"/>
              </a:ext>
            </a:extLst>
          </p:cNvPr>
          <p:cNvSpPr/>
          <p:nvPr/>
        </p:nvSpPr>
        <p:spPr>
          <a:xfrm>
            <a:off x="2967039" y="4875926"/>
            <a:ext cx="447674" cy="157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31DEAD7-65BB-13D5-D3EF-1F292EA08793}"/>
              </a:ext>
            </a:extLst>
          </p:cNvPr>
          <p:cNvSpPr/>
          <p:nvPr/>
        </p:nvSpPr>
        <p:spPr>
          <a:xfrm>
            <a:off x="1902620" y="4875926"/>
            <a:ext cx="571500" cy="157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5FD276-3BE7-D3ED-C61D-E6DA069604EC}"/>
              </a:ext>
            </a:extLst>
          </p:cNvPr>
          <p:cNvSpPr/>
          <p:nvPr/>
        </p:nvSpPr>
        <p:spPr>
          <a:xfrm>
            <a:off x="1740694" y="2839671"/>
            <a:ext cx="350044" cy="157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2E6C60-E13E-04E2-34EE-07A1EE68903F}"/>
              </a:ext>
            </a:extLst>
          </p:cNvPr>
          <p:cNvSpPr/>
          <p:nvPr/>
        </p:nvSpPr>
        <p:spPr>
          <a:xfrm>
            <a:off x="2266950" y="2839671"/>
            <a:ext cx="138113" cy="157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66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EFF4487-ACBE-8348-D9FE-40191072A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844" y="0"/>
            <a:ext cx="4346312" cy="6858000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07FFF022-A298-558A-B5D1-345C13D97A1F}"/>
              </a:ext>
            </a:extLst>
          </p:cNvPr>
          <p:cNvSpPr txBox="1">
            <a:spLocks/>
          </p:cNvSpPr>
          <p:nvPr/>
        </p:nvSpPr>
        <p:spPr>
          <a:xfrm>
            <a:off x="542114" y="127054"/>
            <a:ext cx="9062174" cy="606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3. Test GUI</a:t>
            </a:r>
            <a:endParaRPr lang="ko-KR" altLang="en-US" sz="3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41F6AC-1345-FE2E-C7C7-AEA76A7312F1}"/>
              </a:ext>
            </a:extLst>
          </p:cNvPr>
          <p:cNvSpPr/>
          <p:nvPr/>
        </p:nvSpPr>
        <p:spPr>
          <a:xfrm>
            <a:off x="4228500" y="476140"/>
            <a:ext cx="582375" cy="5353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BCF4C6-08A6-CA47-6E49-02F06B1AB508}"/>
              </a:ext>
            </a:extLst>
          </p:cNvPr>
          <p:cNvSpPr txBox="1"/>
          <p:nvPr/>
        </p:nvSpPr>
        <p:spPr>
          <a:xfrm>
            <a:off x="2801631" y="892652"/>
            <a:ext cx="14632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2. </a:t>
            </a:r>
            <a:r>
              <a:rPr lang="ko-KR" altLang="en-US" sz="1500" dirty="0">
                <a:solidFill>
                  <a:srgbClr val="FF0000"/>
                </a:solidFill>
              </a:rPr>
              <a:t>토출구 선택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21AC92-0CED-8B9F-5765-F6DACE39C15C}"/>
              </a:ext>
            </a:extLst>
          </p:cNvPr>
          <p:cNvSpPr/>
          <p:nvPr/>
        </p:nvSpPr>
        <p:spPr>
          <a:xfrm>
            <a:off x="7730581" y="5848161"/>
            <a:ext cx="514826" cy="2204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347229-9505-97DB-FF9E-2D8C4A0EF132}"/>
              </a:ext>
            </a:extLst>
          </p:cNvPr>
          <p:cNvSpPr txBox="1"/>
          <p:nvPr/>
        </p:nvSpPr>
        <p:spPr>
          <a:xfrm>
            <a:off x="8245407" y="5776429"/>
            <a:ext cx="28879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1. </a:t>
            </a:r>
            <a:r>
              <a:rPr lang="en-US" altLang="ko-KR" sz="1500" dirty="0" err="1">
                <a:solidFill>
                  <a:srgbClr val="FF0000"/>
                </a:solidFill>
              </a:rPr>
              <a:t>Faduino</a:t>
            </a:r>
            <a:r>
              <a:rPr lang="ko-KR" altLang="en-US" sz="1500" dirty="0">
                <a:solidFill>
                  <a:srgbClr val="FF0000"/>
                </a:solidFill>
              </a:rPr>
              <a:t>의 </a:t>
            </a:r>
            <a:r>
              <a:rPr lang="en-US" altLang="ko-KR" sz="1500" dirty="0">
                <a:solidFill>
                  <a:srgbClr val="FF0000"/>
                </a:solidFill>
              </a:rPr>
              <a:t>COM port </a:t>
            </a:r>
            <a:r>
              <a:rPr lang="ko-KR" altLang="en-US" sz="1500" dirty="0">
                <a:solidFill>
                  <a:srgbClr val="FF0000"/>
                </a:solidFill>
              </a:rPr>
              <a:t>선택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5B8674-4E1F-EC30-A6BB-B74D303699FE}"/>
              </a:ext>
            </a:extLst>
          </p:cNvPr>
          <p:cNvSpPr/>
          <p:nvPr/>
        </p:nvSpPr>
        <p:spPr>
          <a:xfrm>
            <a:off x="5073201" y="1120682"/>
            <a:ext cx="2033709" cy="26892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A94CE6-E0F6-A368-D72F-0D685D8E26AC}"/>
              </a:ext>
            </a:extLst>
          </p:cNvPr>
          <p:cNvSpPr txBox="1"/>
          <p:nvPr/>
        </p:nvSpPr>
        <p:spPr>
          <a:xfrm>
            <a:off x="7206244" y="3080062"/>
            <a:ext cx="35871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3. </a:t>
            </a:r>
            <a:r>
              <a:rPr lang="ko-KR" altLang="en-US" sz="1500" dirty="0" err="1">
                <a:solidFill>
                  <a:srgbClr val="FF0000"/>
                </a:solidFill>
              </a:rPr>
              <a:t>토출할</a:t>
            </a:r>
            <a:r>
              <a:rPr lang="ko-KR" altLang="en-US" sz="1500" dirty="0">
                <a:solidFill>
                  <a:srgbClr val="FF0000"/>
                </a:solidFill>
              </a:rPr>
              <a:t> 용량을 키패드를 이용해 입력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2A586D5-1FE2-8F3B-F074-499BCF3C0F15}"/>
              </a:ext>
            </a:extLst>
          </p:cNvPr>
          <p:cNvSpPr/>
          <p:nvPr/>
        </p:nvSpPr>
        <p:spPr>
          <a:xfrm>
            <a:off x="5650307" y="3904822"/>
            <a:ext cx="1555937" cy="7865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A117EF-3B77-CE2B-9B12-5FA6D0DDF82D}"/>
              </a:ext>
            </a:extLst>
          </p:cNvPr>
          <p:cNvSpPr txBox="1"/>
          <p:nvPr/>
        </p:nvSpPr>
        <p:spPr>
          <a:xfrm>
            <a:off x="8055199" y="5140427"/>
            <a:ext cx="30666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8. Set</a:t>
            </a:r>
            <a:r>
              <a:rPr lang="ko-KR" altLang="en-US" sz="1500" dirty="0">
                <a:solidFill>
                  <a:srgbClr val="FF0000"/>
                </a:solidFill>
              </a:rPr>
              <a:t>을 눌러 </a:t>
            </a:r>
            <a:r>
              <a:rPr lang="ko-KR" altLang="en-US" sz="1500" dirty="0" err="1">
                <a:solidFill>
                  <a:srgbClr val="FF0000"/>
                </a:solidFill>
              </a:rPr>
              <a:t>토출</a:t>
            </a:r>
            <a:r>
              <a:rPr lang="ko-KR" altLang="en-US" sz="1500" dirty="0">
                <a:solidFill>
                  <a:srgbClr val="FF0000"/>
                </a:solidFill>
              </a:rPr>
              <a:t> 용량 설정</a:t>
            </a:r>
            <a:r>
              <a:rPr lang="en-US" altLang="ko-KR" sz="15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F1C1E9-8A42-D08A-E5C0-F0B237BFC9E5}"/>
              </a:ext>
            </a:extLst>
          </p:cNvPr>
          <p:cNvSpPr txBox="1"/>
          <p:nvPr/>
        </p:nvSpPr>
        <p:spPr>
          <a:xfrm>
            <a:off x="6149381" y="5821646"/>
            <a:ext cx="1642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7. 0~300 </a:t>
            </a:r>
            <a:r>
              <a:rPr lang="ko-KR" altLang="en-US" sz="1500" dirty="0">
                <a:solidFill>
                  <a:srgbClr val="FF0000"/>
                </a:solidFill>
              </a:rPr>
              <a:t>범위의</a:t>
            </a:r>
            <a:endParaRPr lang="en-US" altLang="ko-KR" sz="1500" dirty="0">
              <a:solidFill>
                <a:srgbClr val="FF0000"/>
              </a:solidFill>
            </a:endParaRPr>
          </a:p>
          <a:p>
            <a:r>
              <a:rPr lang="ko-KR" altLang="en-US" sz="1500" dirty="0" err="1">
                <a:solidFill>
                  <a:srgbClr val="FF0000"/>
                </a:solidFill>
              </a:rPr>
              <a:t>토출</a:t>
            </a:r>
            <a:r>
              <a:rPr lang="ko-KR" altLang="en-US" sz="1500" dirty="0">
                <a:solidFill>
                  <a:srgbClr val="FF0000"/>
                </a:solidFill>
              </a:rPr>
              <a:t> 용량 선택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37AD3B6-8315-F225-1D37-821BB5EA51E1}"/>
              </a:ext>
            </a:extLst>
          </p:cNvPr>
          <p:cNvSpPr/>
          <p:nvPr/>
        </p:nvSpPr>
        <p:spPr>
          <a:xfrm>
            <a:off x="6469354" y="4943627"/>
            <a:ext cx="853305" cy="857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6D9B2E-F741-5042-8B03-42A0971F9CD1}"/>
              </a:ext>
            </a:extLst>
          </p:cNvPr>
          <p:cNvSpPr txBox="1"/>
          <p:nvPr/>
        </p:nvSpPr>
        <p:spPr>
          <a:xfrm>
            <a:off x="5325689" y="4354378"/>
            <a:ext cx="24048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4. </a:t>
            </a:r>
            <a:r>
              <a:rPr lang="ko-KR" altLang="en-US" sz="1500" dirty="0">
                <a:solidFill>
                  <a:srgbClr val="FF0000"/>
                </a:solidFill>
              </a:rPr>
              <a:t>사용자 이름 입력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58EDBFC-16CC-A3B7-2AE5-0519913AC092}"/>
              </a:ext>
            </a:extLst>
          </p:cNvPr>
          <p:cNvSpPr/>
          <p:nvPr/>
        </p:nvSpPr>
        <p:spPr>
          <a:xfrm>
            <a:off x="7386566" y="5184894"/>
            <a:ext cx="668633" cy="2495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61B38C2-1DE9-92F9-7BA3-22CB7C418555}"/>
              </a:ext>
            </a:extLst>
          </p:cNvPr>
          <p:cNvSpPr/>
          <p:nvPr/>
        </p:nvSpPr>
        <p:spPr>
          <a:xfrm>
            <a:off x="7398082" y="5491909"/>
            <a:ext cx="657118" cy="2495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34E500-099D-44D5-C90D-B30E0289277D}"/>
              </a:ext>
            </a:extLst>
          </p:cNvPr>
          <p:cNvSpPr txBox="1"/>
          <p:nvPr/>
        </p:nvSpPr>
        <p:spPr>
          <a:xfrm>
            <a:off x="8055199" y="5440006"/>
            <a:ext cx="22988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9. </a:t>
            </a:r>
            <a:r>
              <a:rPr lang="en-US" altLang="ko-KR" sz="1500" dirty="0" err="1">
                <a:solidFill>
                  <a:srgbClr val="FF0000"/>
                </a:solidFill>
              </a:rPr>
              <a:t>Extr</a:t>
            </a:r>
            <a:r>
              <a:rPr lang="ko-KR" altLang="en-US" sz="1500" dirty="0">
                <a:solidFill>
                  <a:srgbClr val="FF0000"/>
                </a:solidFill>
              </a:rPr>
              <a:t>을 눌러 </a:t>
            </a:r>
            <a:r>
              <a:rPr lang="ko-KR" altLang="en-US" sz="1500" dirty="0" err="1">
                <a:solidFill>
                  <a:srgbClr val="FF0000"/>
                </a:solidFill>
              </a:rPr>
              <a:t>토출</a:t>
            </a:r>
            <a:r>
              <a:rPr lang="ko-KR" altLang="en-US" sz="1500" dirty="0">
                <a:solidFill>
                  <a:srgbClr val="FF0000"/>
                </a:solidFill>
              </a:rPr>
              <a:t> 준비</a:t>
            </a:r>
            <a:endParaRPr lang="en-US" altLang="ko-KR" sz="15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C85BEA-6AD5-3E9B-89E5-8BE25D6B304A}"/>
              </a:ext>
            </a:extLst>
          </p:cNvPr>
          <p:cNvSpPr txBox="1"/>
          <p:nvPr/>
        </p:nvSpPr>
        <p:spPr>
          <a:xfrm>
            <a:off x="292289" y="3440606"/>
            <a:ext cx="362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/>
              <a:t>dosing_test_app_</a:t>
            </a:r>
            <a:r>
              <a:rPr lang="en-US" altLang="ko-KR" b="1" i="1" dirty="0">
                <a:solidFill>
                  <a:srgbClr val="FF0000"/>
                </a:solidFill>
              </a:rPr>
              <a:t>v1.2.0</a:t>
            </a:r>
            <a:r>
              <a:rPr lang="en-US" altLang="ko-KR" i="1" dirty="0"/>
              <a:t>.exe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2E09F42-2F85-9083-9BBE-AC2AD04BBD7B}"/>
              </a:ext>
            </a:extLst>
          </p:cNvPr>
          <p:cNvSpPr/>
          <p:nvPr/>
        </p:nvSpPr>
        <p:spPr>
          <a:xfrm>
            <a:off x="4059515" y="4943627"/>
            <a:ext cx="2334416" cy="857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CC6ACC7-4E92-16C1-718A-0BA66484D96D}"/>
              </a:ext>
            </a:extLst>
          </p:cNvPr>
          <p:cNvSpPr txBox="1"/>
          <p:nvPr/>
        </p:nvSpPr>
        <p:spPr>
          <a:xfrm>
            <a:off x="3926928" y="5775480"/>
            <a:ext cx="16421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6. </a:t>
            </a:r>
            <a:r>
              <a:rPr lang="ko-KR" altLang="en-US" sz="1500" dirty="0">
                <a:solidFill>
                  <a:srgbClr val="FF0000"/>
                </a:solidFill>
              </a:rPr>
              <a:t>약물 명 입력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9EEA096-BB49-D2CE-5A61-40B4B2320560}"/>
              </a:ext>
            </a:extLst>
          </p:cNvPr>
          <p:cNvSpPr/>
          <p:nvPr/>
        </p:nvSpPr>
        <p:spPr>
          <a:xfrm>
            <a:off x="7277230" y="3908574"/>
            <a:ext cx="968177" cy="7865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12A5C6-AFFD-F483-4C38-0B9AFD3396D7}"/>
              </a:ext>
            </a:extLst>
          </p:cNvPr>
          <p:cNvSpPr txBox="1"/>
          <p:nvPr/>
        </p:nvSpPr>
        <p:spPr>
          <a:xfrm>
            <a:off x="8278933" y="4164672"/>
            <a:ext cx="24048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5. </a:t>
            </a:r>
            <a:r>
              <a:rPr lang="ko-KR" altLang="en-US" sz="1500" dirty="0">
                <a:solidFill>
                  <a:srgbClr val="FF0000"/>
                </a:solidFill>
              </a:rPr>
              <a:t>약물의 가중치 입력</a:t>
            </a:r>
            <a:endParaRPr lang="en-US" altLang="ko-KR" sz="1500" dirty="0">
              <a:solidFill>
                <a:srgbClr val="FF0000"/>
              </a:solidFill>
            </a:endParaRPr>
          </a:p>
          <a:p>
            <a:r>
              <a:rPr lang="en-US" altLang="ko-KR" sz="1500" dirty="0">
                <a:solidFill>
                  <a:srgbClr val="FF0000"/>
                </a:solidFill>
              </a:rPr>
              <a:t>(ex.</a:t>
            </a:r>
            <a:r>
              <a:rPr lang="ko-KR" altLang="en-US" sz="1500" dirty="0">
                <a:solidFill>
                  <a:srgbClr val="FF0000"/>
                </a:solidFill>
              </a:rPr>
              <a:t> </a:t>
            </a:r>
            <a:r>
              <a:rPr lang="en-US" altLang="ko-KR" sz="1500" dirty="0">
                <a:solidFill>
                  <a:srgbClr val="FF0000"/>
                </a:solidFill>
              </a:rPr>
              <a:t>10%</a:t>
            </a:r>
            <a:r>
              <a:rPr lang="ko-KR" altLang="en-US" sz="1500" dirty="0">
                <a:solidFill>
                  <a:srgbClr val="FF0000"/>
                </a:solidFill>
              </a:rPr>
              <a:t>인 경우</a:t>
            </a:r>
            <a:r>
              <a:rPr lang="en-US" altLang="ko-KR" sz="1500" dirty="0">
                <a:solidFill>
                  <a:srgbClr val="FF0000"/>
                </a:solidFill>
              </a:rPr>
              <a:t>, 1.1)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100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07FFF022-A298-558A-B5D1-345C13D97A1F}"/>
              </a:ext>
            </a:extLst>
          </p:cNvPr>
          <p:cNvSpPr txBox="1">
            <a:spLocks/>
          </p:cNvSpPr>
          <p:nvPr/>
        </p:nvSpPr>
        <p:spPr>
          <a:xfrm>
            <a:off x="542114" y="127054"/>
            <a:ext cx="9062174" cy="606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3. Trouble Shooting</a:t>
            </a:r>
            <a:endParaRPr lang="ko-KR" altLang="en-US"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7DBFE7-2FFB-1F3A-7146-2D63E0BEEC32}"/>
              </a:ext>
            </a:extLst>
          </p:cNvPr>
          <p:cNvSpPr txBox="1"/>
          <p:nvPr/>
        </p:nvSpPr>
        <p:spPr>
          <a:xfrm>
            <a:off x="1140542" y="1415845"/>
            <a:ext cx="10923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LCD</a:t>
            </a:r>
            <a:r>
              <a:rPr lang="ko-KR" altLang="en-US" dirty="0"/>
              <a:t>가 이상하게 출력되는 경우</a:t>
            </a:r>
            <a:endParaRPr lang="en-US" altLang="ko-KR" dirty="0"/>
          </a:p>
          <a:p>
            <a:pPr marL="800100" lvl="1" indent="-342900">
              <a:buFontTx/>
              <a:buAutoNum type="arabicPeriod"/>
            </a:pPr>
            <a:r>
              <a:rPr lang="en-US" altLang="ko-KR" dirty="0"/>
              <a:t>Adafruit_SSD1306.h</a:t>
            </a:r>
            <a:r>
              <a:rPr lang="ko-KR" altLang="en-US" dirty="0"/>
              <a:t>의 </a:t>
            </a:r>
            <a:r>
              <a:rPr lang="en-US" altLang="ko-K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#define</a:t>
            </a:r>
            <a:r>
              <a:rPr lang="en-US" altLang="ko-K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SSD1306_128_32 </a:t>
            </a:r>
            <a:r>
              <a:rPr lang="ko-KR" altLang="en-US" dirty="0"/>
              <a:t>주석 및 </a:t>
            </a:r>
            <a:r>
              <a:rPr lang="en-US" altLang="ko-K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#define</a:t>
            </a:r>
            <a:r>
              <a:rPr lang="en-US" altLang="ko-K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SSD1306_128_64</a:t>
            </a:r>
            <a:r>
              <a:rPr lang="ko-KR" altLang="en-US" dirty="0"/>
              <a:t>주석 해제</a:t>
            </a:r>
            <a:endParaRPr lang="en-US" altLang="ko-KR" dirty="0"/>
          </a:p>
          <a:p>
            <a:pPr marL="800100" lvl="1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6DB3189-A25E-ECD3-E28B-A4643BB02005}"/>
              </a:ext>
            </a:extLst>
          </p:cNvPr>
          <p:cNvGrpSpPr/>
          <p:nvPr/>
        </p:nvGrpSpPr>
        <p:grpSpPr>
          <a:xfrm>
            <a:off x="720629" y="2385867"/>
            <a:ext cx="4077269" cy="2086266"/>
            <a:chOff x="1068359" y="1963079"/>
            <a:chExt cx="4077269" cy="208626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E8549CD-A63D-42F6-0F8F-D413D460E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8359" y="1963079"/>
              <a:ext cx="4077269" cy="2086266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D5A6D61-2026-2557-18AD-498AA5EF2970}"/>
                </a:ext>
              </a:extLst>
            </p:cNvPr>
            <p:cNvSpPr/>
            <p:nvPr/>
          </p:nvSpPr>
          <p:spPr>
            <a:xfrm>
              <a:off x="2617921" y="3042255"/>
              <a:ext cx="1855756" cy="24953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55FFC56-DAA6-A721-25D1-7CE0F1BFE1F1}"/>
                </a:ext>
              </a:extLst>
            </p:cNvPr>
            <p:cNvSpPr txBox="1"/>
            <p:nvPr/>
          </p:nvSpPr>
          <p:spPr>
            <a:xfrm>
              <a:off x="2617921" y="3267417"/>
              <a:ext cx="128548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solidFill>
                    <a:srgbClr val="FF0000"/>
                  </a:solidFill>
                </a:rPr>
                <a:t>Ctrl + Click</a:t>
              </a:r>
              <a:endParaRPr lang="ko-KR" altLang="en-US" sz="15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1CEDE488-2AD5-5E3A-78AF-FDFDDCAF50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822"/>
          <a:stretch/>
        </p:blipFill>
        <p:spPr>
          <a:xfrm>
            <a:off x="6731979" y="2308518"/>
            <a:ext cx="4860254" cy="256258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DC4C6E5-1540-4077-975C-5D5943D64BF9}"/>
              </a:ext>
            </a:extLst>
          </p:cNvPr>
          <p:cNvSpPr txBox="1"/>
          <p:nvPr/>
        </p:nvSpPr>
        <p:spPr>
          <a:xfrm>
            <a:off x="8194126" y="5100107"/>
            <a:ext cx="2876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rgbClr val="FF0000"/>
                </a:solidFill>
              </a:rPr>
              <a:t>위의 사진처럼 코드를 수정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818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249</Words>
  <Application>Microsoft Office PowerPoint</Application>
  <PresentationFormat>와이드스크린</PresentationFormat>
  <Paragraphs>36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Consolas</vt:lpstr>
      <vt:lpstr>Office 테마</vt:lpstr>
      <vt:lpstr>Faduino Dosing System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Despenser 개발보고서</dc:title>
  <dc:creator>박 찬</dc:creator>
  <cp:lastModifiedBy>3353</cp:lastModifiedBy>
  <cp:revision>32</cp:revision>
  <dcterms:created xsi:type="dcterms:W3CDTF">2023-04-30T02:35:06Z</dcterms:created>
  <dcterms:modified xsi:type="dcterms:W3CDTF">2024-10-10T18:32:50Z</dcterms:modified>
</cp:coreProperties>
</file>