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427B-1507-BB2E-59A6-54F0DF7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0C8AE-E130-3D4B-DCB8-37E40100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A89E6-D2B6-BC9D-D756-D4D5D5F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5A0-FD86-90B1-8F11-0EC52556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51C73-ABDB-1A97-22FD-991CC64E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CA67-E32E-E248-35C3-F2BDFE45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6B34E-EE2B-0022-F056-71B61B7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727AF-C30C-5EE4-4472-654845F8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9E17C-9E7E-552B-3C96-B18F78C2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A39BC-A18A-53F6-8569-FDE581B7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CA987-2799-12F2-0A25-6ADC947F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12298-8A9D-87B0-8684-966F02E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35C8-B054-141A-82A8-F53C105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0F5BA-73C4-1318-14A6-F8706AD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092-242E-1DDD-404D-9EC134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E4C1-B8BB-2F33-4E68-AE656A5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E8126-8A4D-6682-CE4C-1C2EB1AD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80F1-0B9F-062F-D593-4B474F62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520C-A42B-57D3-9576-B931CDC6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435E-EE0B-5D21-5094-9AA6492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568A-D4C2-FAF9-8CA0-392116CF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33DB-5F68-7BBF-9EFD-2B2CE565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89E03-D799-2BCE-129A-F0E18251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0C6D2-0C57-557F-816C-3055853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58B7-654F-A879-67B8-35AAE04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BC0B-1004-5958-4974-9912BEF2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C3FA-5F6D-FCF2-CBBB-3FFBC4F2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67ECC-4557-3784-5D36-858C5BA7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9C85-7686-EFA0-2076-3668436D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17171-D1ED-5E7B-2C79-8B3E76ED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8996E-8A3D-9381-A168-FFF505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BF79-0C66-554A-6B4F-59DD928B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66C2D-7066-DA23-8AAB-49F54D15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130F3-A3F8-C428-1CA3-0E833B05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B4301-EC53-A488-FEF1-B9E7C6574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0E70-8ACE-65D2-076C-640682FFB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7108F-5698-329F-B541-3126E78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DE3FD-9967-697B-1ED4-D588094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EB31BF-2357-9248-6CD3-2B0E58B2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2413-9D2F-5836-DCA5-F8AF3A3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3B117-3CB8-35A7-C941-FD5930D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52FC3-E99E-A64F-35F7-023A2F7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12042-90E5-814D-B2F2-1CF256A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AFC09-4997-0DB7-A2BD-3071F43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DBE47-B6EC-9A49-27BF-DD1E6D7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73F90-AE9A-ACB4-4744-FCB1B6A6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9179-9A0A-36DC-DC45-272A92C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EC9A-5E6D-EFB3-6EC5-A8E4EE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5B3E-3BCD-5D05-D869-8A72AA95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7C838-2329-93F0-B3CC-55C1165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29647-3FD2-A356-9334-56D1E556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E9FE1-D955-BA14-F82E-1907C4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5B30-CD60-0FC7-9EDC-250F34F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2B17-8D7F-1664-5268-C4882B4F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CC548-CA41-9867-5E52-47CFDA1E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8355A-01E8-120F-4E37-6823BADA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23C68-8007-8B93-3D12-0985A048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F3C73-8DD5-131B-F54C-FEC7E71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BE6EC-B5B8-06E6-46D3-AB1C5ED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B210F-4A19-533F-0CDB-E9D7CDC1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FD728-A274-21D5-1B53-58B04C17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5E95-3EBF-43A9-A284-202A7AA22F30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B54E-6407-282A-BBAA-646CBF93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8BAA-E763-E6BC-6080-7DA0AE48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al1220/Adafruit_SSD130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58F8-5EB7-BCB9-0F35-1E8C0331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69" y="1288750"/>
            <a:ext cx="9062174" cy="97577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Pharm Syrup Ultra Firmware</a:t>
            </a:r>
            <a:endParaRPr lang="ko-KR" altLang="en-US" sz="4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CB493D-0167-73C6-111A-7023E0B10AC8}"/>
              </a:ext>
            </a:extLst>
          </p:cNvPr>
          <p:cNvSpPr txBox="1">
            <a:spLocks/>
          </p:cNvSpPr>
          <p:nvPr/>
        </p:nvSpPr>
        <p:spPr>
          <a:xfrm>
            <a:off x="7992327" y="3987069"/>
            <a:ext cx="2489520" cy="113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V1.2.1</a:t>
            </a:r>
          </a:p>
          <a:p>
            <a:r>
              <a:rPr lang="en-US" altLang="ko-KR" sz="3000" dirty="0"/>
              <a:t>24-12-13</a:t>
            </a:r>
          </a:p>
        </p:txBody>
      </p:sp>
    </p:spTree>
    <p:extLst>
      <p:ext uri="{BB962C8B-B14F-4D97-AF65-F5344CB8AC3E}">
        <p14:creationId xmlns:p14="http://schemas.microsoft.com/office/powerpoint/2010/main" val="28302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9EF201C-D6CC-F457-AC1D-ED435F470455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62C17-292D-A62B-8A53-4712048F3C67}"/>
              </a:ext>
            </a:extLst>
          </p:cNvPr>
          <p:cNvSpPr txBox="1"/>
          <p:nvPr/>
        </p:nvSpPr>
        <p:spPr>
          <a:xfrm>
            <a:off x="1140542" y="1415845"/>
            <a:ext cx="9645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프로토콜 변경</a:t>
            </a:r>
            <a:r>
              <a:rPr lang="en-US" altLang="ko-KR" dirty="0"/>
              <a:t>(v1.0.0-&gt;v1.1.0)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‘SET’ </a:t>
            </a:r>
            <a:r>
              <a:rPr lang="ko-KR" altLang="en-US" dirty="0"/>
              <a:t>명령 전달 시</a:t>
            </a:r>
            <a:r>
              <a:rPr lang="en-US" altLang="ko-KR" dirty="0"/>
              <a:t>, </a:t>
            </a:r>
            <a:r>
              <a:rPr lang="ko-KR" altLang="en-US" dirty="0"/>
              <a:t>약물명을 함께 전달 할 수 있도록 수정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AS-IS: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TO-BE: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프로토콜 변경</a:t>
            </a:r>
            <a:r>
              <a:rPr lang="en-US" altLang="ko-KR" dirty="0"/>
              <a:t>(v1.1.0-&gt;v1.2.0)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‘SET’ </a:t>
            </a:r>
            <a:r>
              <a:rPr lang="ko-KR" altLang="en-US" dirty="0"/>
              <a:t>명령 전달 시</a:t>
            </a:r>
            <a:r>
              <a:rPr lang="en-US" altLang="ko-KR" dirty="0"/>
              <a:t>, </a:t>
            </a:r>
            <a:r>
              <a:rPr lang="ko-KR" altLang="en-US" dirty="0"/>
              <a:t>약물의 가중치를 함께 전달할 수 있도록 수정</a:t>
            </a:r>
            <a:r>
              <a:rPr lang="en-US" altLang="ko-KR" dirty="0"/>
              <a:t>(30mL, </a:t>
            </a:r>
            <a:r>
              <a:rPr lang="ko-KR" altLang="en-US" dirty="0"/>
              <a:t>가중치 </a:t>
            </a:r>
            <a:r>
              <a:rPr lang="en-US" altLang="ko-KR" dirty="0"/>
              <a:t>1.1</a:t>
            </a:r>
            <a:r>
              <a:rPr lang="ko-KR" altLang="en-US" dirty="0"/>
              <a:t>인 경우 </a:t>
            </a:r>
            <a:r>
              <a:rPr lang="en-US" altLang="ko-KR" dirty="0"/>
              <a:t>33mL </a:t>
            </a:r>
            <a:r>
              <a:rPr lang="ko-KR" altLang="en-US" dirty="0" err="1"/>
              <a:t>토출</a:t>
            </a:r>
            <a:r>
              <a:rPr lang="en-US" altLang="ko-KR" dirty="0"/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AS-IS: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TO-BE: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,200,1.1</a:t>
            </a:r>
            <a:endParaRPr lang="en-US" altLang="ko-KR" dirty="0"/>
          </a:p>
          <a:p>
            <a:endParaRPr lang="ko-KR" alt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GUI Test</a:t>
            </a:r>
            <a:r>
              <a:rPr lang="ko-KR" altLang="en-US" dirty="0"/>
              <a:t> </a:t>
            </a:r>
            <a:r>
              <a:rPr lang="en-US" altLang="ko-KR" dirty="0"/>
              <a:t>App </a:t>
            </a:r>
            <a:r>
              <a:rPr lang="ko-KR" altLang="en-US" dirty="0"/>
              <a:t>변경</a:t>
            </a:r>
            <a:r>
              <a:rPr lang="en-US" altLang="ko-KR" dirty="0"/>
              <a:t>(v1.0.0-&gt;v1.1.0)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약물명을 함께 전달 할 수 있도록 </a:t>
            </a:r>
            <a:r>
              <a:rPr lang="en-US" altLang="ko-KR" dirty="0"/>
              <a:t>Line Edit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8362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16E47-85A5-7119-3C2D-1254EFA0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2ED515D8-34C1-FE76-90A8-612296EC99E9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9C53D-34EF-9ECC-9B04-E6C63D6AFED7}"/>
              </a:ext>
            </a:extLst>
          </p:cNvPr>
          <p:cNvSpPr txBox="1"/>
          <p:nvPr/>
        </p:nvSpPr>
        <p:spPr>
          <a:xfrm>
            <a:off x="1126474" y="733465"/>
            <a:ext cx="9645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Emergency Button </a:t>
            </a:r>
            <a:r>
              <a:rPr lang="ko-KR" altLang="en-US" dirty="0"/>
              <a:t>추가</a:t>
            </a:r>
            <a:r>
              <a:rPr lang="en-US" altLang="ko-KR" dirty="0"/>
              <a:t>, (v1.2.0-&gt;</a:t>
            </a:r>
            <a:r>
              <a:rPr lang="en-US" altLang="ko-KR" b="1" dirty="0">
                <a:solidFill>
                  <a:srgbClr val="FF0000"/>
                </a:solidFill>
              </a:rPr>
              <a:t>v1.2.1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각 펌프당 </a:t>
            </a:r>
            <a:r>
              <a:rPr lang="en-US" altLang="ko-KR" dirty="0"/>
              <a:t>1</a:t>
            </a:r>
            <a:r>
              <a:rPr lang="ko-KR" altLang="en-US" dirty="0"/>
              <a:t>개씩 추가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동작 중 혹은 </a:t>
            </a:r>
            <a:r>
              <a:rPr lang="en-US" altLang="ko-KR" dirty="0"/>
              <a:t>‘SET’ </a:t>
            </a:r>
            <a:r>
              <a:rPr lang="ko-KR" altLang="en-US" dirty="0"/>
              <a:t>상태에서 정지버튼을 누르면</a:t>
            </a:r>
            <a:r>
              <a:rPr lang="en-US" altLang="ko-KR" dirty="0"/>
              <a:t>, </a:t>
            </a:r>
            <a:r>
              <a:rPr lang="ko-KR" altLang="en-US" dirty="0"/>
              <a:t>해당 펌프를 초기화함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OLED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err="1"/>
              <a:t>조광형버튼</a:t>
            </a:r>
            <a:r>
              <a:rPr lang="ko-KR" altLang="en-US" dirty="0"/>
              <a:t> </a:t>
            </a:r>
            <a:r>
              <a:rPr lang="en-US" altLang="ko-KR" dirty="0"/>
              <a:t>OFF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환자 정보 초기화</a:t>
            </a:r>
            <a:endParaRPr lang="en-US" altLang="ko-KR" dirty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OLED Display </a:t>
            </a:r>
            <a:r>
              <a:rPr lang="ko-KR" altLang="en-US" dirty="0"/>
              <a:t>변경</a:t>
            </a:r>
            <a:r>
              <a:rPr lang="en-US" altLang="ko-KR" dirty="0"/>
              <a:t>(SSD1306 -&gt; SSD1309), (v1.2.0-&gt;</a:t>
            </a:r>
            <a:r>
              <a:rPr lang="en-US" altLang="ko-KR" b="1" dirty="0">
                <a:solidFill>
                  <a:srgbClr val="FF0000"/>
                </a:solidFill>
              </a:rPr>
              <a:t>v1.2.1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Display </a:t>
            </a:r>
            <a:r>
              <a:rPr lang="ko-KR" altLang="en-US" dirty="0"/>
              <a:t>지원 라이브러리 변경</a:t>
            </a:r>
            <a:r>
              <a:rPr lang="en-US" altLang="ko-KR" dirty="0"/>
              <a:t>(SSD1306 Custom fork </a:t>
            </a:r>
            <a:r>
              <a:rPr lang="ko-KR" altLang="en-US" dirty="0"/>
              <a:t>기반 코드 수정</a:t>
            </a:r>
            <a:r>
              <a:rPr lang="en-US" altLang="ko-KR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dirty="0">
                <a:hlinkClick r:id="rId2"/>
              </a:rPr>
              <a:t>https://github.com/cwal1220/Adafruit_SSD1306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기존 코드와 회로도는 동일하게 사용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Display</a:t>
            </a:r>
            <a:r>
              <a:rPr lang="ko-KR" altLang="en-US" dirty="0"/>
              <a:t> 갱신 속도 개선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Display</a:t>
            </a:r>
            <a:r>
              <a:rPr lang="ko-KR" altLang="en-US" dirty="0"/>
              <a:t> 출력 정보 변경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폰트 사이즈 변경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ko-KR" altLang="en-US" dirty="0"/>
              <a:t>한글</a:t>
            </a:r>
            <a:r>
              <a:rPr lang="en-US" altLang="ko-KR" dirty="0"/>
              <a:t>: 16x16, </a:t>
            </a:r>
            <a:r>
              <a:rPr lang="ko-KR" altLang="en-US" dirty="0"/>
              <a:t>자간</a:t>
            </a:r>
            <a:r>
              <a:rPr lang="en-US" altLang="ko-KR" dirty="0"/>
              <a:t>16 -&gt; 32x32, </a:t>
            </a:r>
            <a:r>
              <a:rPr lang="ko-KR" altLang="en-US" dirty="0"/>
              <a:t>자간 </a:t>
            </a:r>
            <a:r>
              <a:rPr lang="en-US" altLang="ko-KR" dirty="0"/>
              <a:t>32</a:t>
            </a:r>
          </a:p>
          <a:p>
            <a:pPr marL="1714500" lvl="3" indent="-342900">
              <a:buAutoNum type="arabicPeriod"/>
            </a:pPr>
            <a:r>
              <a:rPr lang="ko-KR" altLang="en-US" dirty="0"/>
              <a:t>영문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: 8x16, </a:t>
            </a:r>
            <a:r>
              <a:rPr lang="ko-KR" altLang="en-US" dirty="0"/>
              <a:t>자간</a:t>
            </a:r>
            <a:r>
              <a:rPr lang="en-US" altLang="ko-KR" dirty="0"/>
              <a:t>8 -&gt; 16x32, </a:t>
            </a:r>
            <a:r>
              <a:rPr lang="ko-KR" altLang="en-US" dirty="0"/>
              <a:t>자간 </a:t>
            </a:r>
            <a:r>
              <a:rPr lang="en-US" altLang="ko-KR" dirty="0"/>
              <a:t>24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출력 내용 변경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en-US" altLang="ko-KR" dirty="0"/>
              <a:t>AS-IS: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약물명</a:t>
            </a:r>
            <a:r>
              <a:rPr lang="en-US" altLang="ko-KR" dirty="0"/>
              <a:t>, </a:t>
            </a:r>
            <a:r>
              <a:rPr lang="ko-KR" altLang="en-US" dirty="0" err="1"/>
              <a:t>환자명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en-US" altLang="ko-KR" dirty="0"/>
              <a:t>TO-BE:</a:t>
            </a:r>
            <a:r>
              <a:rPr lang="ko-KR" altLang="en-US" dirty="0"/>
              <a:t> </a:t>
            </a:r>
            <a:r>
              <a:rPr lang="ko-KR" altLang="en-US" dirty="0" err="1"/>
              <a:t>환자명</a:t>
            </a:r>
            <a:r>
              <a:rPr lang="en-US" altLang="ko-KR" dirty="0"/>
              <a:t>, </a:t>
            </a:r>
            <a:r>
              <a:rPr lang="ko-KR" altLang="en-US" dirty="0"/>
              <a:t>용량만 출력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64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chemeClr val="accent1"/>
                </a:solidFill>
              </a:rPr>
              <a:t>AS-IS, v1.00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28"/>
          <a:stretch/>
        </p:blipFill>
        <p:spPr>
          <a:xfrm>
            <a:off x="170409" y="822858"/>
            <a:ext cx="3491630" cy="5013858"/>
          </a:xfrm>
          <a:prstGeom prst="rect">
            <a:avLst/>
          </a:prstGeom>
        </p:spPr>
      </p:pic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ACD2-0160-4041-4C90-4D051CB3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3" y="1872366"/>
            <a:ext cx="3837587" cy="41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rgbClr val="FF0000"/>
                </a:solidFill>
              </a:rPr>
              <a:t>TO-BE, v1.2.1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4"/>
          <a:stretch/>
        </p:blipFill>
        <p:spPr>
          <a:xfrm>
            <a:off x="170409" y="822858"/>
            <a:ext cx="3491630" cy="838794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7A753E-4040-BAA1-602A-1DF574D629A4}"/>
              </a:ext>
            </a:extLst>
          </p:cNvPr>
          <p:cNvSpPr/>
          <p:nvPr/>
        </p:nvSpPr>
        <p:spPr>
          <a:xfrm>
            <a:off x="2967039" y="4875926"/>
            <a:ext cx="447674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DEAD7-65BB-13D5-D3EF-1F292EA08793}"/>
              </a:ext>
            </a:extLst>
          </p:cNvPr>
          <p:cNvSpPr/>
          <p:nvPr/>
        </p:nvSpPr>
        <p:spPr>
          <a:xfrm>
            <a:off x="1902620" y="4875926"/>
            <a:ext cx="571500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5FD276-3BE7-D3ED-C61D-E6DA069604EC}"/>
              </a:ext>
            </a:extLst>
          </p:cNvPr>
          <p:cNvSpPr/>
          <p:nvPr/>
        </p:nvSpPr>
        <p:spPr>
          <a:xfrm>
            <a:off x="1740694" y="2839671"/>
            <a:ext cx="350044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2E6C60-E13E-04E2-34EE-07A1EE68903F}"/>
              </a:ext>
            </a:extLst>
          </p:cNvPr>
          <p:cNvSpPr/>
          <p:nvPr/>
        </p:nvSpPr>
        <p:spPr>
          <a:xfrm>
            <a:off x="2266950" y="2839671"/>
            <a:ext cx="138113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8113A3-C0F5-BDA5-85C9-C9E151D4E9CD}"/>
              </a:ext>
            </a:extLst>
          </p:cNvPr>
          <p:cNvCxnSpPr/>
          <p:nvPr/>
        </p:nvCxnSpPr>
        <p:spPr>
          <a:xfrm flipV="1">
            <a:off x="1754538" y="2771774"/>
            <a:ext cx="350044" cy="253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13372B-D1D6-8E2B-4A64-06627BB3FF36}"/>
              </a:ext>
            </a:extLst>
          </p:cNvPr>
          <p:cNvCxnSpPr>
            <a:cxnSpLocks/>
          </p:cNvCxnSpPr>
          <p:nvPr/>
        </p:nvCxnSpPr>
        <p:spPr>
          <a:xfrm flipH="1" flipV="1">
            <a:off x="1754538" y="2800553"/>
            <a:ext cx="331435" cy="225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86EFC22-EAD1-625D-4324-36D0BBA67457}"/>
              </a:ext>
            </a:extLst>
          </p:cNvPr>
          <p:cNvCxnSpPr/>
          <p:nvPr/>
        </p:nvCxnSpPr>
        <p:spPr>
          <a:xfrm flipV="1">
            <a:off x="1987485" y="4779455"/>
            <a:ext cx="350044" cy="253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24C4A7-45C7-37A9-74C8-AD596E328670}"/>
              </a:ext>
            </a:extLst>
          </p:cNvPr>
          <p:cNvCxnSpPr>
            <a:cxnSpLocks/>
          </p:cNvCxnSpPr>
          <p:nvPr/>
        </p:nvCxnSpPr>
        <p:spPr>
          <a:xfrm flipH="1" flipV="1">
            <a:off x="1987485" y="4808234"/>
            <a:ext cx="331435" cy="225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6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FF4487-ACBE-8348-D9FE-40191072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44" y="0"/>
            <a:ext cx="4346312" cy="685800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Test GUI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1F6AC-1345-FE2E-C7C7-AEA76A7312F1}"/>
              </a:ext>
            </a:extLst>
          </p:cNvPr>
          <p:cNvSpPr/>
          <p:nvPr/>
        </p:nvSpPr>
        <p:spPr>
          <a:xfrm>
            <a:off x="4228500" y="476140"/>
            <a:ext cx="582375" cy="53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CF4C6-08A6-CA47-6E49-02F06B1AB508}"/>
              </a:ext>
            </a:extLst>
          </p:cNvPr>
          <p:cNvSpPr txBox="1"/>
          <p:nvPr/>
        </p:nvSpPr>
        <p:spPr>
          <a:xfrm>
            <a:off x="2801631" y="892652"/>
            <a:ext cx="146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2. </a:t>
            </a:r>
            <a:r>
              <a:rPr lang="ko-KR" altLang="en-US" sz="1500" dirty="0">
                <a:solidFill>
                  <a:srgbClr val="FF0000"/>
                </a:solidFill>
              </a:rPr>
              <a:t>토출구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1AC92-0CED-8B9F-5765-F6DACE39C15C}"/>
              </a:ext>
            </a:extLst>
          </p:cNvPr>
          <p:cNvSpPr/>
          <p:nvPr/>
        </p:nvSpPr>
        <p:spPr>
          <a:xfrm>
            <a:off x="7876641" y="5590019"/>
            <a:ext cx="243312" cy="21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47229-9505-97DB-FF9E-2D8C4A0EF132}"/>
              </a:ext>
            </a:extLst>
          </p:cNvPr>
          <p:cNvSpPr txBox="1"/>
          <p:nvPr/>
        </p:nvSpPr>
        <p:spPr>
          <a:xfrm>
            <a:off x="8245407" y="5776429"/>
            <a:ext cx="288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1. </a:t>
            </a:r>
            <a:r>
              <a:rPr lang="en-US" altLang="ko-KR" sz="1500" dirty="0" err="1">
                <a:solidFill>
                  <a:srgbClr val="FF0000"/>
                </a:solidFill>
              </a:rPr>
              <a:t>Faduino</a:t>
            </a:r>
            <a:r>
              <a:rPr lang="ko-KR" altLang="en-US" sz="1500" dirty="0">
                <a:solidFill>
                  <a:srgbClr val="FF0000"/>
                </a:solidFill>
              </a:rPr>
              <a:t>의 </a:t>
            </a:r>
            <a:r>
              <a:rPr lang="en-US" altLang="ko-KR" sz="1500" dirty="0">
                <a:solidFill>
                  <a:srgbClr val="FF0000"/>
                </a:solidFill>
              </a:rPr>
              <a:t>COM port </a:t>
            </a:r>
            <a:r>
              <a:rPr lang="ko-KR" altLang="en-US" sz="1500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B8674-4E1F-EC30-A6BB-B74D303699FE}"/>
              </a:ext>
            </a:extLst>
          </p:cNvPr>
          <p:cNvSpPr/>
          <p:nvPr/>
        </p:nvSpPr>
        <p:spPr>
          <a:xfrm>
            <a:off x="5073201" y="1120682"/>
            <a:ext cx="2033709" cy="2689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94CE6-E0F6-A368-D72F-0D685D8E26AC}"/>
              </a:ext>
            </a:extLst>
          </p:cNvPr>
          <p:cNvSpPr txBox="1"/>
          <p:nvPr/>
        </p:nvSpPr>
        <p:spPr>
          <a:xfrm>
            <a:off x="7206244" y="3080062"/>
            <a:ext cx="358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3. </a:t>
            </a:r>
            <a:r>
              <a:rPr lang="ko-KR" altLang="en-US" sz="1500" dirty="0" err="1">
                <a:solidFill>
                  <a:srgbClr val="FF0000"/>
                </a:solidFill>
              </a:rPr>
              <a:t>토출할</a:t>
            </a:r>
            <a:r>
              <a:rPr lang="ko-KR" altLang="en-US" sz="1500" dirty="0">
                <a:solidFill>
                  <a:srgbClr val="FF0000"/>
                </a:solidFill>
              </a:rPr>
              <a:t> 용량을 키패드를 이용해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586D5-1FE2-8F3B-F074-499BCF3C0F15}"/>
              </a:ext>
            </a:extLst>
          </p:cNvPr>
          <p:cNvSpPr/>
          <p:nvPr/>
        </p:nvSpPr>
        <p:spPr>
          <a:xfrm>
            <a:off x="5650307" y="3904822"/>
            <a:ext cx="1555937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17EF-3B77-CE2B-9B12-5FA6D0DDF82D}"/>
              </a:ext>
            </a:extLst>
          </p:cNvPr>
          <p:cNvSpPr txBox="1"/>
          <p:nvPr/>
        </p:nvSpPr>
        <p:spPr>
          <a:xfrm>
            <a:off x="8055199" y="5140427"/>
            <a:ext cx="3066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8. Set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설정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1C1E9-8A42-D08A-E5C0-F0B237BFC9E5}"/>
              </a:ext>
            </a:extLst>
          </p:cNvPr>
          <p:cNvSpPr txBox="1"/>
          <p:nvPr/>
        </p:nvSpPr>
        <p:spPr>
          <a:xfrm>
            <a:off x="6149381" y="5821646"/>
            <a:ext cx="164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7. 0~300 </a:t>
            </a:r>
            <a:r>
              <a:rPr lang="ko-KR" altLang="en-US" sz="1500" dirty="0">
                <a:solidFill>
                  <a:srgbClr val="FF0000"/>
                </a:solidFill>
              </a:rPr>
              <a:t>범위의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7AD3B6-8315-F225-1D37-821BB5EA51E1}"/>
              </a:ext>
            </a:extLst>
          </p:cNvPr>
          <p:cNvSpPr/>
          <p:nvPr/>
        </p:nvSpPr>
        <p:spPr>
          <a:xfrm>
            <a:off x="6625597" y="4807140"/>
            <a:ext cx="853305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D9B2E-F741-5042-8B03-42A0971F9CD1}"/>
              </a:ext>
            </a:extLst>
          </p:cNvPr>
          <p:cNvSpPr txBox="1"/>
          <p:nvPr/>
        </p:nvSpPr>
        <p:spPr>
          <a:xfrm>
            <a:off x="5325689" y="4354378"/>
            <a:ext cx="240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4. </a:t>
            </a:r>
            <a:r>
              <a:rPr lang="ko-KR" altLang="en-US" sz="1500" dirty="0">
                <a:solidFill>
                  <a:srgbClr val="FF0000"/>
                </a:solidFill>
              </a:rPr>
              <a:t>사용자 이름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8EDBFC-16CC-A3B7-2AE5-0519913AC092}"/>
              </a:ext>
            </a:extLst>
          </p:cNvPr>
          <p:cNvSpPr/>
          <p:nvPr/>
        </p:nvSpPr>
        <p:spPr>
          <a:xfrm>
            <a:off x="7515144" y="4935359"/>
            <a:ext cx="668633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1B38C2-1DE9-92F9-7BA3-22CB7C418555}"/>
              </a:ext>
            </a:extLst>
          </p:cNvPr>
          <p:cNvSpPr/>
          <p:nvPr/>
        </p:nvSpPr>
        <p:spPr>
          <a:xfrm>
            <a:off x="7478902" y="5197203"/>
            <a:ext cx="657118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4E500-099D-44D5-C90D-B30E0289277D}"/>
              </a:ext>
            </a:extLst>
          </p:cNvPr>
          <p:cNvSpPr txBox="1"/>
          <p:nvPr/>
        </p:nvSpPr>
        <p:spPr>
          <a:xfrm>
            <a:off x="8055199" y="5440006"/>
            <a:ext cx="2298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9. </a:t>
            </a:r>
            <a:r>
              <a:rPr lang="en-US" altLang="ko-KR" sz="1500" dirty="0" err="1">
                <a:solidFill>
                  <a:srgbClr val="FF0000"/>
                </a:solidFill>
              </a:rPr>
              <a:t>Extr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준비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85BEA-6AD5-3E9B-89E5-8BE25D6B304A}"/>
              </a:ext>
            </a:extLst>
          </p:cNvPr>
          <p:cNvSpPr txBox="1"/>
          <p:nvPr/>
        </p:nvSpPr>
        <p:spPr>
          <a:xfrm>
            <a:off x="292289" y="3440606"/>
            <a:ext cx="36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dosing_test_app_</a:t>
            </a:r>
            <a:r>
              <a:rPr lang="en-US" altLang="ko-KR" b="1" i="1" dirty="0">
                <a:solidFill>
                  <a:srgbClr val="FF0000"/>
                </a:solidFill>
              </a:rPr>
              <a:t>v1.2.1</a:t>
            </a:r>
            <a:r>
              <a:rPr lang="en-US" altLang="ko-KR" i="1" dirty="0"/>
              <a:t>.exe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09F42-2F85-9083-9BBE-AC2AD04BBD7B}"/>
              </a:ext>
            </a:extLst>
          </p:cNvPr>
          <p:cNvSpPr/>
          <p:nvPr/>
        </p:nvSpPr>
        <p:spPr>
          <a:xfrm>
            <a:off x="4059515" y="4943627"/>
            <a:ext cx="2334416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C6ACC7-4E92-16C1-718A-0BA66484D96D}"/>
              </a:ext>
            </a:extLst>
          </p:cNvPr>
          <p:cNvSpPr txBox="1"/>
          <p:nvPr/>
        </p:nvSpPr>
        <p:spPr>
          <a:xfrm>
            <a:off x="3926928" y="5775480"/>
            <a:ext cx="164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6. </a:t>
            </a:r>
            <a:r>
              <a:rPr lang="ko-KR" altLang="en-US" sz="1500" dirty="0">
                <a:solidFill>
                  <a:srgbClr val="FF0000"/>
                </a:solidFill>
              </a:rPr>
              <a:t>약물 명 입력</a:t>
            </a:r>
            <a:r>
              <a:rPr lang="en-US" altLang="ko-KR" sz="1500" dirty="0">
                <a:solidFill>
                  <a:srgbClr val="FF0000"/>
                </a:solidFill>
              </a:rPr>
              <a:t>(deprecated)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EA096-BB49-D2CE-5A61-40B4B2320560}"/>
              </a:ext>
            </a:extLst>
          </p:cNvPr>
          <p:cNvSpPr/>
          <p:nvPr/>
        </p:nvSpPr>
        <p:spPr>
          <a:xfrm>
            <a:off x="7277230" y="3908574"/>
            <a:ext cx="968177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A5C6-AFFD-F483-4C38-0B9AFD3396D7}"/>
              </a:ext>
            </a:extLst>
          </p:cNvPr>
          <p:cNvSpPr txBox="1"/>
          <p:nvPr/>
        </p:nvSpPr>
        <p:spPr>
          <a:xfrm>
            <a:off x="8278933" y="4164672"/>
            <a:ext cx="2404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5. </a:t>
            </a:r>
            <a:r>
              <a:rPr lang="ko-KR" altLang="en-US" sz="1500" dirty="0">
                <a:solidFill>
                  <a:srgbClr val="FF0000"/>
                </a:solidFill>
              </a:rPr>
              <a:t>약물의 가중치 입력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(ex.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10%</a:t>
            </a:r>
            <a:r>
              <a:rPr lang="ko-KR" altLang="en-US" sz="1500" dirty="0">
                <a:solidFill>
                  <a:srgbClr val="FF0000"/>
                </a:solidFill>
              </a:rPr>
              <a:t>인 경우</a:t>
            </a:r>
            <a:r>
              <a:rPr lang="en-US" altLang="ko-KR" sz="1500" dirty="0">
                <a:solidFill>
                  <a:srgbClr val="FF0000"/>
                </a:solidFill>
              </a:rPr>
              <a:t>, 1.1)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D67165-EA48-C4AD-BABD-4A3234333261}"/>
              </a:ext>
            </a:extLst>
          </p:cNvPr>
          <p:cNvCxnSpPr>
            <a:cxnSpLocks/>
          </p:cNvCxnSpPr>
          <p:nvPr/>
        </p:nvCxnSpPr>
        <p:spPr>
          <a:xfrm flipV="1">
            <a:off x="4059514" y="4957449"/>
            <a:ext cx="2310674" cy="843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0C7487-50D2-D6D6-D44D-E08CD64D3DD9}"/>
              </a:ext>
            </a:extLst>
          </p:cNvPr>
          <p:cNvCxnSpPr>
            <a:cxnSpLocks/>
          </p:cNvCxnSpPr>
          <p:nvPr/>
        </p:nvCxnSpPr>
        <p:spPr>
          <a:xfrm flipH="1" flipV="1">
            <a:off x="4264928" y="5062291"/>
            <a:ext cx="2074328" cy="696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Trouble Shooting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DBFE7-2FFB-1F3A-7146-2D63E0BEEC32}"/>
              </a:ext>
            </a:extLst>
          </p:cNvPr>
          <p:cNvSpPr txBox="1"/>
          <p:nvPr/>
        </p:nvSpPr>
        <p:spPr>
          <a:xfrm>
            <a:off x="1140542" y="1415845"/>
            <a:ext cx="109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가 이상하게 출력되는 경우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Adafruit_SSD1306.h</a:t>
            </a:r>
            <a:r>
              <a:rPr lang="ko-KR" altLang="en-US" dirty="0"/>
              <a:t>의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SSD1306_128_32 </a:t>
            </a:r>
            <a:r>
              <a:rPr lang="ko-KR" altLang="en-US" dirty="0"/>
              <a:t>주석 및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SSD1306_128_64</a:t>
            </a:r>
            <a:r>
              <a:rPr lang="ko-KR" altLang="en-US" dirty="0"/>
              <a:t>주석 해제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B3189-A25E-ECD3-E28B-A4643BB02005}"/>
              </a:ext>
            </a:extLst>
          </p:cNvPr>
          <p:cNvGrpSpPr/>
          <p:nvPr/>
        </p:nvGrpSpPr>
        <p:grpSpPr>
          <a:xfrm>
            <a:off x="720629" y="2385867"/>
            <a:ext cx="4077269" cy="2086266"/>
            <a:chOff x="1068359" y="1963079"/>
            <a:chExt cx="4077269" cy="20862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8549CD-A63D-42F6-0F8F-D413D460E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59" y="1963079"/>
              <a:ext cx="4077269" cy="20862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5A6D61-2026-2557-18AD-498AA5EF2970}"/>
                </a:ext>
              </a:extLst>
            </p:cNvPr>
            <p:cNvSpPr/>
            <p:nvPr/>
          </p:nvSpPr>
          <p:spPr>
            <a:xfrm>
              <a:off x="2617921" y="3042255"/>
              <a:ext cx="1855756" cy="249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FFC56-DAA6-A721-25D1-7CE0F1BFE1F1}"/>
                </a:ext>
              </a:extLst>
            </p:cNvPr>
            <p:cNvSpPr txBox="1"/>
            <p:nvPr/>
          </p:nvSpPr>
          <p:spPr>
            <a:xfrm>
              <a:off x="2617921" y="3267417"/>
              <a:ext cx="1285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Ctrl + Click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CEDE488-2AD5-5E3A-78AF-FDFDDCAF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2"/>
          <a:stretch/>
        </p:blipFill>
        <p:spPr>
          <a:xfrm>
            <a:off x="6731979" y="2308518"/>
            <a:ext cx="4860254" cy="2562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C4C6E5-1540-4077-975C-5D5943D64BF9}"/>
              </a:ext>
            </a:extLst>
          </p:cNvPr>
          <p:cNvSpPr txBox="1"/>
          <p:nvPr/>
        </p:nvSpPr>
        <p:spPr>
          <a:xfrm>
            <a:off x="8194126" y="5100107"/>
            <a:ext cx="2876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위의 사진처럼 코드를 수정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C7F942-E774-9BC4-0426-2D138ACE37F4}"/>
              </a:ext>
            </a:extLst>
          </p:cNvPr>
          <p:cNvSpPr/>
          <p:nvPr/>
        </p:nvSpPr>
        <p:spPr>
          <a:xfrm>
            <a:off x="1262157" y="1199643"/>
            <a:ext cx="9185444" cy="4062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V1.2.1</a:t>
            </a:r>
            <a:r>
              <a:rPr lang="ko-KR" altLang="en-US" b="1" dirty="0"/>
              <a:t>에서는 </a:t>
            </a:r>
            <a:r>
              <a:rPr lang="en-US" altLang="ko-KR" b="1" dirty="0"/>
              <a:t>Adafruit_SSD1306.h </a:t>
            </a:r>
            <a:r>
              <a:rPr lang="ko-KR" altLang="en-US" b="1" dirty="0"/>
              <a:t>파일을 수정하실 필요가 없습니다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8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402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Pharm Syrup Ultra Firmware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Despenser 개발보고서</dc:title>
  <dc:creator>박 찬</dc:creator>
  <cp:lastModifiedBy>3353</cp:lastModifiedBy>
  <cp:revision>38</cp:revision>
  <dcterms:created xsi:type="dcterms:W3CDTF">2023-04-30T02:35:06Z</dcterms:created>
  <dcterms:modified xsi:type="dcterms:W3CDTF">2025-01-28T02:59:12Z</dcterms:modified>
</cp:coreProperties>
</file>