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58" r:id="rId5"/>
    <p:sldId id="270" r:id="rId6"/>
    <p:sldId id="259" r:id="rId7"/>
    <p:sldId id="271" r:id="rId8"/>
    <p:sldId id="274" r:id="rId9"/>
    <p:sldId id="272" r:id="rId10"/>
    <p:sldId id="278" r:id="rId11"/>
    <p:sldId id="292" r:id="rId12"/>
    <p:sldId id="299" r:id="rId13"/>
    <p:sldId id="300" r:id="rId14"/>
    <p:sldId id="303" r:id="rId15"/>
    <p:sldId id="304" r:id="rId16"/>
    <p:sldId id="306" r:id="rId17"/>
    <p:sldId id="307" r:id="rId18"/>
    <p:sldId id="310" r:id="rId19"/>
    <p:sldId id="312" r:id="rId20"/>
  </p:sldIdLst>
  <p:sldSz cx="18288000" cy="10287000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933"/>
    <a:srgbClr val="1A3F6B"/>
    <a:srgbClr val="325880"/>
    <a:srgbClr val="194470"/>
    <a:srgbClr val="153B60"/>
    <a:srgbClr val="193356"/>
    <a:srgbClr val="132A49"/>
    <a:srgbClr val="1B4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8" autoAdjust="0"/>
    <p:restoredTop sz="94622" autoAdjust="0"/>
  </p:normalViewPr>
  <p:slideViewPr>
    <p:cSldViewPr>
      <p:cViewPr varScale="1">
        <p:scale>
          <a:sx n="71" d="100"/>
          <a:sy n="71" d="100"/>
        </p:scale>
        <p:origin x="930" y="72"/>
      </p:cViewPr>
      <p:guideLst>
        <p:guide orient="horz" pos="2160"/>
        <p:guide pos="28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A5B7F-7B8A-42A5-9B6B-2D2B2E035833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FE74F-0990-4438-8AB4-17B5663E8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65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FE74F-0990-4438-8AB4-17B5663E8F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2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arxiv.org/pdf/2404.18231" TargetMode="External"/><Relationship Id="rId4" Type="http://schemas.openxmlformats.org/officeDocument/2006/relationships/hyperlink" Target="https://www.hbs.edu/ris/Publication%20Files/23-062_ed720ebc-ec4d-4bc3-a6ba-bad8cfbd9d51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337688" y="2510"/>
            <a:ext cx="2950312" cy="10281980"/>
          </a:xfrm>
          <a:custGeom>
            <a:avLst/>
            <a:gdLst/>
            <a:ahLst/>
            <a:cxnLst/>
            <a:rect l="l" t="t" r="r" b="b"/>
            <a:pathLst>
              <a:path w="2950312" h="10281980">
                <a:moveTo>
                  <a:pt x="0" y="0"/>
                </a:moveTo>
                <a:lnTo>
                  <a:pt x="2950312" y="0"/>
                </a:lnTo>
                <a:lnTo>
                  <a:pt x="2950312" y="10281980"/>
                </a:lnTo>
                <a:lnTo>
                  <a:pt x="0" y="10281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118" r="-203723"/>
            </a:stretch>
          </a:blipFill>
          <a:ln cap="sq">
            <a:noFill/>
            <a:prstDash val="solid"/>
            <a:miter/>
          </a:ln>
        </p:spPr>
      </p:sp>
      <p:sp>
        <p:nvSpPr>
          <p:cNvPr id="3" name="AutoShape 3"/>
          <p:cNvSpPr/>
          <p:nvPr/>
        </p:nvSpPr>
        <p:spPr>
          <a:xfrm>
            <a:off x="4422167" y="1067479"/>
            <a:ext cx="10915521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14811" y="8498583"/>
            <a:ext cx="9554206" cy="0"/>
          </a:xfrm>
          <a:prstGeom prst="line">
            <a:avLst/>
          </a:prstGeom>
          <a:ln w="9525" cap="flat">
            <a:solidFill>
              <a:srgbClr val="6B6A6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14811" y="9415926"/>
            <a:ext cx="9554206" cy="0"/>
          </a:xfrm>
          <a:prstGeom prst="line">
            <a:avLst/>
          </a:prstGeom>
          <a:ln w="9525" cap="flat">
            <a:solidFill>
              <a:srgbClr val="6B6A6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4422167" y="8498583"/>
            <a:ext cx="0" cy="924037"/>
          </a:xfrm>
          <a:prstGeom prst="line">
            <a:avLst/>
          </a:prstGeom>
          <a:ln w="9525" cap="flat">
            <a:solidFill>
              <a:srgbClr val="6B6A6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014811" y="861387"/>
            <a:ext cx="3736349" cy="457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5"/>
              </a:lnSpc>
            </a:pPr>
            <a:r>
              <a:rPr lang="ko-KR" altLang="en-US" sz="28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동원 </a:t>
            </a:r>
            <a:r>
              <a:rPr lang="en-US" altLang="ko-KR" sz="28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AI </a:t>
            </a:r>
            <a:r>
              <a:rPr lang="ko-KR" altLang="en-US" sz="28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챌린지 출품</a:t>
            </a:r>
            <a:endParaRPr lang="en-US" sz="2811" dirty="0">
              <a:solidFill>
                <a:srgbClr val="000000"/>
              </a:solidFill>
              <a:latin typeface="+mn-ea"/>
              <a:cs typeface="Telegraf"/>
              <a:sym typeface="Telegra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19175" y="3838225"/>
            <a:ext cx="11325225" cy="2513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779"/>
              </a:lnSpc>
            </a:pPr>
            <a:r>
              <a:rPr lang="en-US" sz="9314" b="1" spc="-624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RPLAs</a:t>
            </a:r>
            <a:r>
              <a:rPr lang="ko-KR" altLang="en-US" sz="9314" b="1" spc="-624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를 활용한 비즈니스 시뮬레이터</a:t>
            </a:r>
            <a:endParaRPr lang="en-US" sz="9314" b="1" spc="-624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37723" y="6847926"/>
            <a:ext cx="10027786" cy="409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0"/>
              </a:lnSpc>
            </a:pPr>
            <a:r>
              <a:rPr lang="ko-KR" altLang="en-US" sz="2792" b="1" spc="-201" dirty="0" err="1">
                <a:solidFill>
                  <a:srgbClr val="000000"/>
                </a:solidFill>
                <a:latin typeface="+mn-ea"/>
                <a:cs typeface="Source Han Sans KR Medium"/>
                <a:sym typeface="Source Han Sans KR Medium"/>
              </a:rPr>
              <a:t>파인튜닝된</a:t>
            </a:r>
            <a:r>
              <a:rPr lang="ko-KR" altLang="en-US" sz="2792" b="1" spc="-201" dirty="0">
                <a:solidFill>
                  <a:srgbClr val="000000"/>
                </a:solidFill>
                <a:latin typeface="+mn-ea"/>
                <a:cs typeface="Source Han Sans KR Medium"/>
                <a:sym typeface="Source Han Sans KR Medium"/>
              </a:rPr>
              <a:t> 페르소나를 이용한 신제품 판매 예측 시뮬레이션</a:t>
            </a:r>
            <a:endParaRPr lang="en-US" sz="2792" b="1" spc="-201" dirty="0">
              <a:solidFill>
                <a:srgbClr val="000000"/>
              </a:solidFill>
              <a:latin typeface="+mn-ea"/>
              <a:cs typeface="Source Han Sans KR Medium"/>
              <a:sym typeface="Source Han Sans KR Medium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029200" y="8751807"/>
            <a:ext cx="5006687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838"/>
              </a:lnSpc>
            </a:pPr>
            <a:r>
              <a:rPr lang="ko-KR" altLang="en-US" sz="2400" b="1" spc="253" dirty="0">
                <a:solidFill>
                  <a:srgbClr val="000001"/>
                </a:solidFill>
                <a:latin typeface="+mn-ea"/>
                <a:cs typeface="Source Han Sans KR Bold"/>
                <a:sym typeface="Source Han Sans KR Bold"/>
              </a:rPr>
              <a:t>박진성</a:t>
            </a:r>
            <a:r>
              <a:rPr lang="en-US" altLang="ko-KR" sz="2400" b="1" spc="253" dirty="0">
                <a:solidFill>
                  <a:srgbClr val="000001"/>
                </a:solidFill>
                <a:latin typeface="+mn-ea"/>
                <a:cs typeface="Source Han Sans KR Bold"/>
                <a:sym typeface="Source Han Sans KR Bold"/>
              </a:rPr>
              <a:t>, </a:t>
            </a:r>
            <a:r>
              <a:rPr lang="ko-KR" altLang="en-US" sz="2400" b="1" spc="253" dirty="0" err="1">
                <a:solidFill>
                  <a:srgbClr val="000001"/>
                </a:solidFill>
                <a:latin typeface="+mn-ea"/>
                <a:cs typeface="Source Han Sans KR Bold"/>
                <a:sym typeface="Source Han Sans KR Bold"/>
              </a:rPr>
              <a:t>주용곤</a:t>
            </a:r>
            <a:r>
              <a:rPr lang="en-US" altLang="ko-KR" sz="2400" b="1" spc="253" dirty="0">
                <a:solidFill>
                  <a:srgbClr val="000001"/>
                </a:solidFill>
                <a:latin typeface="+mn-ea"/>
                <a:cs typeface="Source Han Sans KR Bold"/>
                <a:sym typeface="Source Han Sans KR Bold"/>
              </a:rPr>
              <a:t>, </a:t>
            </a:r>
            <a:r>
              <a:rPr lang="ko-KR" altLang="en-US" sz="2400" b="1" spc="253" dirty="0">
                <a:solidFill>
                  <a:srgbClr val="000001"/>
                </a:solidFill>
                <a:latin typeface="+mn-ea"/>
                <a:cs typeface="Source Han Sans KR Bold"/>
                <a:sym typeface="Source Han Sans KR Bold"/>
              </a:rPr>
              <a:t>박동현</a:t>
            </a:r>
            <a:r>
              <a:rPr lang="en-US" altLang="ko-KR" sz="2400" b="1" spc="253" dirty="0">
                <a:solidFill>
                  <a:srgbClr val="000001"/>
                </a:solidFill>
                <a:latin typeface="+mn-ea"/>
                <a:cs typeface="Source Han Sans KR Bold"/>
                <a:sym typeface="Source Han Sans KR Bold"/>
              </a:rPr>
              <a:t>, </a:t>
            </a:r>
            <a:r>
              <a:rPr lang="ko-KR" altLang="en-US" sz="2400" b="1" spc="253" dirty="0" err="1">
                <a:solidFill>
                  <a:srgbClr val="000001"/>
                </a:solidFill>
                <a:latin typeface="+mn-ea"/>
                <a:cs typeface="Source Han Sans KR Bold"/>
                <a:sym typeface="Source Han Sans KR Bold"/>
              </a:rPr>
              <a:t>최장호</a:t>
            </a:r>
            <a:endParaRPr lang="en-US" sz="2400" b="1" spc="253" dirty="0">
              <a:solidFill>
                <a:srgbClr val="000001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78089" y="8761620"/>
            <a:ext cx="3698711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54"/>
              </a:lnSpc>
            </a:pPr>
            <a:r>
              <a:rPr lang="ko-KR" altLang="en-US" sz="2400" b="1" spc="-33" dirty="0">
                <a:solidFill>
                  <a:srgbClr val="000001"/>
                </a:solidFill>
                <a:latin typeface="+mn-ea"/>
                <a:cs typeface="Source Han Sans KR Bold"/>
                <a:sym typeface="Source Han Sans KR Bold"/>
              </a:rPr>
              <a:t>팀 </a:t>
            </a:r>
            <a:r>
              <a:rPr lang="en-US" altLang="ko-KR" sz="2400" b="1" spc="-33" dirty="0">
                <a:solidFill>
                  <a:srgbClr val="000001"/>
                </a:solidFill>
                <a:latin typeface="+mn-ea"/>
                <a:cs typeface="Source Han Sans KR Bold"/>
                <a:sym typeface="Source Han Sans KR Bold"/>
              </a:rPr>
              <a:t>Chill Tuna</a:t>
            </a:r>
            <a:endParaRPr lang="en-US" sz="2400" b="1" spc="-33" dirty="0">
              <a:solidFill>
                <a:srgbClr val="000001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AA0823AB-8BFD-7BE4-425D-170A335EDBA2}"/>
              </a:ext>
            </a:extLst>
          </p:cNvPr>
          <p:cNvSpPr txBox="1"/>
          <p:nvPr/>
        </p:nvSpPr>
        <p:spPr>
          <a:xfrm>
            <a:off x="1054984" y="3162300"/>
            <a:ext cx="10027786" cy="409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0"/>
              </a:lnSpc>
            </a:pPr>
            <a:r>
              <a:rPr lang="en-US" sz="2792" b="1" spc="-201" dirty="0">
                <a:solidFill>
                  <a:srgbClr val="000000"/>
                </a:solidFill>
                <a:latin typeface="+mn-ea"/>
                <a:cs typeface="Source Han Sans KR Medium"/>
                <a:sym typeface="Source Han Sans KR Medium"/>
              </a:rPr>
              <a:t>Role-Playing Language Agents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9E142-40C8-82BF-15CC-C16166084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430B8023-500C-5358-A29D-325B9E9F83D3}"/>
              </a:ext>
            </a:extLst>
          </p:cNvPr>
          <p:cNvSpPr txBox="1"/>
          <p:nvPr/>
        </p:nvSpPr>
        <p:spPr>
          <a:xfrm>
            <a:off x="16716877" y="8776205"/>
            <a:ext cx="1242680" cy="425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42"/>
              </a:lnSpc>
            </a:pPr>
            <a:r>
              <a:rPr lang="en-US" sz="2530" b="1" spc="-43">
                <a:solidFill>
                  <a:srgbClr val="FFFFFF"/>
                </a:solidFill>
                <a:latin typeface="+mn-ea"/>
                <a:cs typeface="Source Han Sans KR Bold"/>
                <a:sym typeface="Source Han Sans KR Bold"/>
              </a:rPr>
              <a:t>Logo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AB15072C-BFAC-66C3-C821-999B31D05528}"/>
              </a:ext>
            </a:extLst>
          </p:cNvPr>
          <p:cNvSpPr txBox="1"/>
          <p:nvPr/>
        </p:nvSpPr>
        <p:spPr>
          <a:xfrm>
            <a:off x="8339348" y="6742688"/>
            <a:ext cx="2598180" cy="32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7"/>
              </a:lnSpc>
              <a:spcBef>
                <a:spcPct val="0"/>
              </a:spcBef>
            </a:pPr>
            <a:r>
              <a:rPr lang="ko-KR" altLang="en-US" sz="2000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판매 제품 분석</a:t>
            </a:r>
            <a:endParaRPr lang="en-US" altLang="ko-KR" sz="2000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D714E31-CDE4-0D35-B07F-558F5B61132A}"/>
              </a:ext>
            </a:extLst>
          </p:cNvPr>
          <p:cNvSpPr txBox="1"/>
          <p:nvPr/>
        </p:nvSpPr>
        <p:spPr>
          <a:xfrm>
            <a:off x="5916826" y="6742688"/>
            <a:ext cx="2598180" cy="32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7"/>
              </a:lnSpc>
              <a:spcBef>
                <a:spcPct val="0"/>
              </a:spcBef>
            </a:pPr>
            <a:r>
              <a:rPr lang="ko-KR" altLang="en-US" sz="2000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데이터 </a:t>
            </a:r>
            <a:r>
              <a:rPr lang="ko-KR" altLang="en-US" sz="2000" b="1" spc="-80" dirty="0" err="1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전처리</a:t>
            </a:r>
            <a:endParaRPr lang="en-US" altLang="ko-KR" sz="2000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C3A438D-37EF-EB0F-FCE7-077C96F482F9}"/>
              </a:ext>
            </a:extLst>
          </p:cNvPr>
          <p:cNvSpPr txBox="1"/>
          <p:nvPr/>
        </p:nvSpPr>
        <p:spPr>
          <a:xfrm>
            <a:off x="10937528" y="6742688"/>
            <a:ext cx="2369187" cy="685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7"/>
              </a:lnSpc>
              <a:spcBef>
                <a:spcPct val="0"/>
              </a:spcBef>
            </a:pPr>
            <a:r>
              <a:rPr lang="ko-KR" altLang="en-US" sz="2000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고객 세그먼트 분석</a:t>
            </a:r>
            <a:endParaRPr lang="en-US" altLang="ko-KR" sz="2000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  <a:p>
            <a:pPr marL="0" lvl="0" indent="0" algn="l">
              <a:lnSpc>
                <a:spcPts val="2757"/>
              </a:lnSpc>
              <a:spcBef>
                <a:spcPct val="0"/>
              </a:spcBef>
            </a:pPr>
            <a:endParaRPr lang="en-US" sz="1969" b="1" spc="-7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995AF394-1B24-DFBE-B654-61BF6E8DE9AA}"/>
              </a:ext>
            </a:extLst>
          </p:cNvPr>
          <p:cNvSpPr/>
          <p:nvPr/>
        </p:nvSpPr>
        <p:spPr>
          <a:xfrm>
            <a:off x="7792461" y="6320010"/>
            <a:ext cx="0" cy="759414"/>
          </a:xfrm>
          <a:prstGeom prst="line">
            <a:avLst/>
          </a:prstGeom>
          <a:ln w="9525" cap="flat">
            <a:solidFill>
              <a:srgbClr val="DFDFD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94A13DE8-C7C4-64DF-EDA9-FAFC9EDE0A4A}"/>
              </a:ext>
            </a:extLst>
          </p:cNvPr>
          <p:cNvSpPr/>
          <p:nvPr/>
        </p:nvSpPr>
        <p:spPr>
          <a:xfrm>
            <a:off x="10387295" y="6320010"/>
            <a:ext cx="0" cy="759414"/>
          </a:xfrm>
          <a:prstGeom prst="line">
            <a:avLst/>
          </a:prstGeom>
          <a:ln w="9525" cap="flat">
            <a:solidFill>
              <a:srgbClr val="DFDFD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66AD0C18-AECA-FB0B-DE4E-312C18DCB02A}"/>
              </a:ext>
            </a:extLst>
          </p:cNvPr>
          <p:cNvSpPr txBox="1"/>
          <p:nvPr/>
        </p:nvSpPr>
        <p:spPr>
          <a:xfrm>
            <a:off x="1183714" y="6035503"/>
            <a:ext cx="4502923" cy="2487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74"/>
              </a:lnSpc>
            </a:pPr>
            <a:r>
              <a:rPr lang="ko-KR" altLang="en-US" sz="8800" b="1" spc="-617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데이터</a:t>
            </a:r>
            <a:endParaRPr lang="en-US" altLang="ko-KR" sz="8800" b="1" spc="-617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  <a:p>
            <a:pPr algn="l">
              <a:lnSpc>
                <a:spcPts val="9674"/>
              </a:lnSpc>
            </a:pPr>
            <a:r>
              <a:rPr lang="ko-KR" altLang="en-US" sz="8800" b="1" spc="-617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분석</a:t>
            </a:r>
            <a:endParaRPr lang="en-US" sz="8800" b="1" spc="-617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0D1E9433-69A9-0C84-4156-6BDFF19E2D29}"/>
              </a:ext>
            </a:extLst>
          </p:cNvPr>
          <p:cNvSpPr txBox="1"/>
          <p:nvPr/>
        </p:nvSpPr>
        <p:spPr>
          <a:xfrm>
            <a:off x="1299068" y="5101802"/>
            <a:ext cx="1267504" cy="456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35"/>
              </a:lnSpc>
              <a:spcBef>
                <a:spcPct val="0"/>
              </a:spcBef>
            </a:pPr>
            <a:r>
              <a:rPr lang="en-US" sz="28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Part </a:t>
            </a:r>
            <a:r>
              <a:rPr lang="en-US" altLang="ko-KR" sz="28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2</a:t>
            </a:r>
            <a:endParaRPr lang="en-US" sz="2811" dirty="0">
              <a:solidFill>
                <a:srgbClr val="000000"/>
              </a:solidFill>
              <a:latin typeface="+mn-ea"/>
              <a:cs typeface="Telegraf"/>
              <a:sym typeface="Telegraf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2730AC43-8A4F-A2BD-1084-7DEEE27CD323}"/>
              </a:ext>
            </a:extLst>
          </p:cNvPr>
          <p:cNvSpPr txBox="1"/>
          <p:nvPr/>
        </p:nvSpPr>
        <p:spPr>
          <a:xfrm>
            <a:off x="8339348" y="6253335"/>
            <a:ext cx="874928" cy="35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56"/>
              </a:lnSpc>
              <a:spcBef>
                <a:spcPct val="0"/>
              </a:spcBef>
            </a:pPr>
            <a:r>
              <a:rPr lang="en-US" altLang="ko-KR" sz="21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2</a:t>
            </a:r>
            <a:r>
              <a:rPr lang="en-US" sz="21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-2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7D14ED9A-BA97-1D94-208F-156E9D41FD16}"/>
              </a:ext>
            </a:extLst>
          </p:cNvPr>
          <p:cNvSpPr txBox="1"/>
          <p:nvPr/>
        </p:nvSpPr>
        <p:spPr>
          <a:xfrm>
            <a:off x="5916826" y="6253335"/>
            <a:ext cx="874928" cy="35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56"/>
              </a:lnSpc>
              <a:spcBef>
                <a:spcPct val="0"/>
              </a:spcBef>
            </a:pPr>
            <a:r>
              <a:rPr lang="en-US" altLang="ko-KR" sz="21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2</a:t>
            </a:r>
            <a:r>
              <a:rPr lang="en-US" sz="21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-1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16B8171D-6A36-8AB7-D704-C8A93E184AEA}"/>
              </a:ext>
            </a:extLst>
          </p:cNvPr>
          <p:cNvSpPr txBox="1"/>
          <p:nvPr/>
        </p:nvSpPr>
        <p:spPr>
          <a:xfrm>
            <a:off x="10937528" y="6253335"/>
            <a:ext cx="873479" cy="35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56"/>
              </a:lnSpc>
              <a:spcBef>
                <a:spcPct val="0"/>
              </a:spcBef>
            </a:pPr>
            <a:r>
              <a:rPr lang="en-US" altLang="ko-KR" sz="21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2</a:t>
            </a:r>
            <a:r>
              <a:rPr lang="en-US" sz="21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-3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4A58E5-28A1-E4C2-76C5-59ECCC95EDA6}"/>
              </a:ext>
            </a:extLst>
          </p:cNvPr>
          <p:cNvSpPr/>
          <p:nvPr/>
        </p:nvSpPr>
        <p:spPr>
          <a:xfrm>
            <a:off x="14454000" y="-11033"/>
            <a:ext cx="3834000" cy="4368922"/>
          </a:xfrm>
          <a:prstGeom prst="rect">
            <a:avLst/>
          </a:prstGeom>
          <a:solidFill>
            <a:srgbClr val="131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694B6B6-7A1C-CC6D-24BC-0034E6E2EE49}"/>
              </a:ext>
            </a:extLst>
          </p:cNvPr>
          <p:cNvGrpSpPr/>
          <p:nvPr/>
        </p:nvGrpSpPr>
        <p:grpSpPr>
          <a:xfrm>
            <a:off x="0" y="-11033"/>
            <a:ext cx="14544000" cy="4368922"/>
            <a:chOff x="0" y="-11033"/>
            <a:chExt cx="14544000" cy="436892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E7C338BE-DC9C-7091-942F-809ADDE200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92" b="15424"/>
            <a:stretch>
              <a:fillRect/>
            </a:stretch>
          </p:blipFill>
          <p:spPr bwMode="auto">
            <a:xfrm>
              <a:off x="3744000" y="-4281"/>
              <a:ext cx="10800000" cy="4362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9D49CBE-C1C0-BBC1-0010-165ED17BF857}"/>
                </a:ext>
              </a:extLst>
            </p:cNvPr>
            <p:cNvSpPr/>
            <p:nvPr/>
          </p:nvSpPr>
          <p:spPr>
            <a:xfrm>
              <a:off x="0" y="-11033"/>
              <a:ext cx="3834000" cy="4368922"/>
            </a:xfrm>
            <a:prstGeom prst="rect">
              <a:avLst/>
            </a:prstGeom>
            <a:gradFill flip="none" rotWithShape="1">
              <a:gsLst>
                <a:gs pos="56084">
                  <a:srgbClr val="1A3F6B"/>
                </a:gs>
                <a:gs pos="31746">
                  <a:srgbClr val="194470"/>
                </a:gs>
                <a:gs pos="0">
                  <a:srgbClr val="325880"/>
                </a:gs>
                <a:gs pos="74000">
                  <a:srgbClr val="153B60"/>
                </a:gs>
                <a:gs pos="83000">
                  <a:srgbClr val="193356"/>
                </a:gs>
                <a:gs pos="100000">
                  <a:srgbClr val="132A49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742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9EC86-FAE9-F66B-0DDA-CA3D8FA15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>
            <a:extLst>
              <a:ext uri="{FF2B5EF4-FFF2-40B4-BE49-F238E27FC236}">
                <a16:creationId xmlns:a16="http://schemas.microsoft.com/office/drawing/2014/main" id="{C7463F9E-E043-A325-1394-FD71D61767E2}"/>
              </a:ext>
            </a:extLst>
          </p:cNvPr>
          <p:cNvSpPr txBox="1"/>
          <p:nvPr/>
        </p:nvSpPr>
        <p:spPr>
          <a:xfrm>
            <a:off x="1183714" y="6035503"/>
            <a:ext cx="5608040" cy="23614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74"/>
              </a:lnSpc>
            </a:pPr>
            <a:r>
              <a:rPr lang="en-US" altLang="ko-KR" sz="8800" b="1" spc="-617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RPLAs</a:t>
            </a:r>
          </a:p>
          <a:p>
            <a:pPr algn="l">
              <a:lnSpc>
                <a:spcPts val="9674"/>
              </a:lnSpc>
            </a:pPr>
            <a:r>
              <a:rPr lang="ko-KR" altLang="en-US" sz="6600" b="1" spc="-617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시뮬레이션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D5B02A83-C67C-F16D-F02B-BF2CD87AA85B}"/>
              </a:ext>
            </a:extLst>
          </p:cNvPr>
          <p:cNvSpPr txBox="1"/>
          <p:nvPr/>
        </p:nvSpPr>
        <p:spPr>
          <a:xfrm>
            <a:off x="1299068" y="5101802"/>
            <a:ext cx="1267504" cy="456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35"/>
              </a:lnSpc>
              <a:spcBef>
                <a:spcPct val="0"/>
              </a:spcBef>
            </a:pPr>
            <a:r>
              <a:rPr lang="en-US" sz="28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Part </a:t>
            </a:r>
            <a:r>
              <a:rPr lang="en-US" altLang="ko-KR" sz="28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3</a:t>
            </a:r>
            <a:endParaRPr lang="en-US" sz="2811" dirty="0">
              <a:solidFill>
                <a:srgbClr val="000000"/>
              </a:solidFill>
              <a:latin typeface="+mn-ea"/>
              <a:cs typeface="Telegraf"/>
              <a:sym typeface="Telegraf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32C2AD-04F9-F7F5-52D3-CBED474D675C}"/>
              </a:ext>
            </a:extLst>
          </p:cNvPr>
          <p:cNvSpPr/>
          <p:nvPr/>
        </p:nvSpPr>
        <p:spPr>
          <a:xfrm>
            <a:off x="14454000" y="-11033"/>
            <a:ext cx="3834000" cy="4368922"/>
          </a:xfrm>
          <a:prstGeom prst="rect">
            <a:avLst/>
          </a:prstGeom>
          <a:solidFill>
            <a:srgbClr val="131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DE4D645-6389-C7AB-1207-3A73294980EC}"/>
              </a:ext>
            </a:extLst>
          </p:cNvPr>
          <p:cNvGrpSpPr/>
          <p:nvPr/>
        </p:nvGrpSpPr>
        <p:grpSpPr>
          <a:xfrm>
            <a:off x="0" y="-11033"/>
            <a:ext cx="14544000" cy="4368922"/>
            <a:chOff x="0" y="-11033"/>
            <a:chExt cx="14544000" cy="436892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CD24626C-E874-799D-1019-4DBF458EFB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92" b="15424"/>
            <a:stretch>
              <a:fillRect/>
            </a:stretch>
          </p:blipFill>
          <p:spPr bwMode="auto">
            <a:xfrm>
              <a:off x="3744000" y="-4281"/>
              <a:ext cx="10800000" cy="4362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7232430-0AA8-90D7-0DA0-C5C2DCDE04FF}"/>
                </a:ext>
              </a:extLst>
            </p:cNvPr>
            <p:cNvSpPr/>
            <p:nvPr/>
          </p:nvSpPr>
          <p:spPr>
            <a:xfrm>
              <a:off x="0" y="-11033"/>
              <a:ext cx="3834000" cy="4368922"/>
            </a:xfrm>
            <a:prstGeom prst="rect">
              <a:avLst/>
            </a:prstGeom>
            <a:gradFill flip="none" rotWithShape="1">
              <a:gsLst>
                <a:gs pos="56084">
                  <a:srgbClr val="1A3F6B"/>
                </a:gs>
                <a:gs pos="31746">
                  <a:srgbClr val="194470"/>
                </a:gs>
                <a:gs pos="0">
                  <a:srgbClr val="325880"/>
                </a:gs>
                <a:gs pos="74000">
                  <a:srgbClr val="153B60"/>
                </a:gs>
                <a:gs pos="83000">
                  <a:srgbClr val="193356"/>
                </a:gs>
                <a:gs pos="100000">
                  <a:srgbClr val="132A49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5">
            <a:extLst>
              <a:ext uri="{FF2B5EF4-FFF2-40B4-BE49-F238E27FC236}">
                <a16:creationId xmlns:a16="http://schemas.microsoft.com/office/drawing/2014/main" id="{E0F0FA35-8BA6-84FD-4497-7F13050417AC}"/>
              </a:ext>
            </a:extLst>
          </p:cNvPr>
          <p:cNvSpPr txBox="1"/>
          <p:nvPr/>
        </p:nvSpPr>
        <p:spPr>
          <a:xfrm>
            <a:off x="8064000" y="6742688"/>
            <a:ext cx="2598180" cy="1122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132"/>
              </a:lnSpc>
              <a:spcBef>
                <a:spcPct val="0"/>
              </a:spcBef>
            </a:pPr>
            <a:r>
              <a:rPr lang="ko-KR" altLang="en-US" sz="2000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프롬프트</a:t>
            </a:r>
            <a:endParaRPr lang="en-US" altLang="ko-KR" sz="2000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  <a:p>
            <a:pPr lvl="0">
              <a:lnSpc>
                <a:spcPts val="3132"/>
              </a:lnSpc>
              <a:spcBef>
                <a:spcPct val="0"/>
              </a:spcBef>
            </a:pPr>
            <a:r>
              <a:rPr lang="ko-KR" altLang="en-US" sz="2000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엔지니어링</a:t>
            </a:r>
            <a:endParaRPr lang="en-US" altLang="ko-KR" sz="2000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  <a:p>
            <a:pPr marL="0" lvl="0" indent="0" algn="l">
              <a:lnSpc>
                <a:spcPts val="2757"/>
              </a:lnSpc>
              <a:spcBef>
                <a:spcPct val="0"/>
              </a:spcBef>
            </a:pPr>
            <a:endParaRPr lang="en-US" sz="2000" b="1" spc="-7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B579F4BF-B9CE-0543-83FB-423610C72194}"/>
              </a:ext>
            </a:extLst>
          </p:cNvPr>
          <p:cNvSpPr txBox="1"/>
          <p:nvPr/>
        </p:nvSpPr>
        <p:spPr>
          <a:xfrm>
            <a:off x="5916826" y="6742688"/>
            <a:ext cx="1540397" cy="751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132"/>
              </a:lnSpc>
              <a:spcBef>
                <a:spcPct val="0"/>
              </a:spcBef>
            </a:pPr>
            <a:r>
              <a:rPr lang="ko-KR" altLang="en-US" sz="2000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시뮬레이션</a:t>
            </a:r>
            <a:endParaRPr lang="en-US" altLang="ko-KR" sz="2000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  <a:p>
            <a:pPr lvl="0">
              <a:lnSpc>
                <a:spcPts val="3132"/>
              </a:lnSpc>
              <a:spcBef>
                <a:spcPct val="0"/>
              </a:spcBef>
            </a:pPr>
            <a:r>
              <a:rPr lang="ko-KR" altLang="en-US" sz="2000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계획</a:t>
            </a:r>
            <a:endParaRPr lang="en-US" altLang="ko-KR" sz="2000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23384FA4-0E42-CEFB-2B8E-82D33A4FBC52}"/>
              </a:ext>
            </a:extLst>
          </p:cNvPr>
          <p:cNvSpPr txBox="1"/>
          <p:nvPr/>
        </p:nvSpPr>
        <p:spPr>
          <a:xfrm>
            <a:off x="10154632" y="6742688"/>
            <a:ext cx="1537052" cy="751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132"/>
              </a:lnSpc>
              <a:spcBef>
                <a:spcPct val="0"/>
              </a:spcBef>
            </a:pPr>
            <a:r>
              <a:rPr lang="ko-KR" altLang="en-US" sz="2000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페르소나</a:t>
            </a:r>
            <a:endParaRPr lang="en-US" altLang="ko-KR" sz="2000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  <a:p>
            <a:pPr lvl="0">
              <a:lnSpc>
                <a:spcPts val="3132"/>
              </a:lnSpc>
              <a:spcBef>
                <a:spcPct val="0"/>
              </a:spcBef>
            </a:pPr>
            <a:r>
              <a:rPr lang="ko-KR" altLang="en-US" sz="2000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생성</a:t>
            </a:r>
            <a:endParaRPr lang="en-US" altLang="ko-KR" sz="2000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22" name="AutoShape 8">
            <a:extLst>
              <a:ext uri="{FF2B5EF4-FFF2-40B4-BE49-F238E27FC236}">
                <a16:creationId xmlns:a16="http://schemas.microsoft.com/office/drawing/2014/main" id="{50A63C82-9134-0630-E1A0-8AF12ED90A9B}"/>
              </a:ext>
            </a:extLst>
          </p:cNvPr>
          <p:cNvSpPr/>
          <p:nvPr/>
        </p:nvSpPr>
        <p:spPr>
          <a:xfrm>
            <a:off x="7517113" y="6320010"/>
            <a:ext cx="0" cy="759414"/>
          </a:xfrm>
          <a:prstGeom prst="line">
            <a:avLst/>
          </a:prstGeom>
          <a:ln w="9525" cap="flat">
            <a:solidFill>
              <a:srgbClr val="DFDFD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7333041C-178B-5681-2797-93D5BEB51168}"/>
              </a:ext>
            </a:extLst>
          </p:cNvPr>
          <p:cNvSpPr/>
          <p:nvPr/>
        </p:nvSpPr>
        <p:spPr>
          <a:xfrm>
            <a:off x="9604398" y="6320010"/>
            <a:ext cx="0" cy="759414"/>
          </a:xfrm>
          <a:prstGeom prst="line">
            <a:avLst/>
          </a:prstGeom>
          <a:ln w="9525" cap="flat">
            <a:solidFill>
              <a:srgbClr val="DFDFD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10">
            <a:extLst>
              <a:ext uri="{FF2B5EF4-FFF2-40B4-BE49-F238E27FC236}">
                <a16:creationId xmlns:a16="http://schemas.microsoft.com/office/drawing/2014/main" id="{BD0098F1-A136-F4B2-46D7-2C0DA9299659}"/>
              </a:ext>
            </a:extLst>
          </p:cNvPr>
          <p:cNvSpPr/>
          <p:nvPr/>
        </p:nvSpPr>
        <p:spPr>
          <a:xfrm>
            <a:off x="11694905" y="6320010"/>
            <a:ext cx="0" cy="759414"/>
          </a:xfrm>
          <a:prstGeom prst="line">
            <a:avLst/>
          </a:prstGeom>
          <a:ln w="9525" cap="flat">
            <a:solidFill>
              <a:srgbClr val="DFDFD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TextBox 13">
            <a:extLst>
              <a:ext uri="{FF2B5EF4-FFF2-40B4-BE49-F238E27FC236}">
                <a16:creationId xmlns:a16="http://schemas.microsoft.com/office/drawing/2014/main" id="{400FCF7B-87F4-ADF1-A06D-9D46CD1A0981}"/>
              </a:ext>
            </a:extLst>
          </p:cNvPr>
          <p:cNvSpPr txBox="1"/>
          <p:nvPr/>
        </p:nvSpPr>
        <p:spPr>
          <a:xfrm>
            <a:off x="8064000" y="6253335"/>
            <a:ext cx="874928" cy="35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56"/>
              </a:lnSpc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-2</a:t>
            </a: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B6364D96-A762-BCA9-DED5-423C4E7B0342}"/>
              </a:ext>
            </a:extLst>
          </p:cNvPr>
          <p:cNvSpPr txBox="1"/>
          <p:nvPr/>
        </p:nvSpPr>
        <p:spPr>
          <a:xfrm>
            <a:off x="5916826" y="6253335"/>
            <a:ext cx="874928" cy="35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56"/>
              </a:lnSpc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-1</a:t>
            </a:r>
          </a:p>
        </p:txBody>
      </p:sp>
      <p:sp>
        <p:nvSpPr>
          <p:cNvPr id="27" name="TextBox 15">
            <a:extLst>
              <a:ext uri="{FF2B5EF4-FFF2-40B4-BE49-F238E27FC236}">
                <a16:creationId xmlns:a16="http://schemas.microsoft.com/office/drawing/2014/main" id="{16F71CAD-0844-FAC1-0438-495466329D6F}"/>
              </a:ext>
            </a:extLst>
          </p:cNvPr>
          <p:cNvSpPr txBox="1"/>
          <p:nvPr/>
        </p:nvSpPr>
        <p:spPr>
          <a:xfrm>
            <a:off x="10154631" y="6253335"/>
            <a:ext cx="873479" cy="35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56"/>
              </a:lnSpc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-3</a:t>
            </a:r>
          </a:p>
        </p:txBody>
      </p:sp>
      <p:sp>
        <p:nvSpPr>
          <p:cNvPr id="31" name="TextBox 16">
            <a:extLst>
              <a:ext uri="{FF2B5EF4-FFF2-40B4-BE49-F238E27FC236}">
                <a16:creationId xmlns:a16="http://schemas.microsoft.com/office/drawing/2014/main" id="{21183223-B137-29BB-7AB0-F7936238D6E5}"/>
              </a:ext>
            </a:extLst>
          </p:cNvPr>
          <p:cNvSpPr txBox="1"/>
          <p:nvPr/>
        </p:nvSpPr>
        <p:spPr>
          <a:xfrm>
            <a:off x="12243813" y="6742688"/>
            <a:ext cx="1273345" cy="11228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132"/>
              </a:lnSpc>
              <a:spcBef>
                <a:spcPct val="0"/>
              </a:spcBef>
            </a:pPr>
            <a:r>
              <a:rPr lang="ko-KR" altLang="en-US" sz="2000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예측 </a:t>
            </a:r>
            <a:endParaRPr lang="en-US" altLang="ko-KR" sz="2000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  <a:p>
            <a:pPr lvl="0">
              <a:lnSpc>
                <a:spcPts val="3132"/>
              </a:lnSpc>
              <a:spcBef>
                <a:spcPct val="0"/>
              </a:spcBef>
            </a:pPr>
            <a:r>
              <a:rPr lang="ko-KR" altLang="en-US" sz="2000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시뮬레이션</a:t>
            </a:r>
            <a:endParaRPr lang="en-US" altLang="ko-KR" sz="2000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  <a:p>
            <a:pPr marL="0" lvl="0" indent="0" algn="l">
              <a:lnSpc>
                <a:spcPts val="2757"/>
              </a:lnSpc>
              <a:spcBef>
                <a:spcPct val="0"/>
              </a:spcBef>
            </a:pPr>
            <a:endParaRPr lang="en-US" sz="2000" b="1" spc="-7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412683F3-A928-3C41-0AFE-63170F1A2D49}"/>
              </a:ext>
            </a:extLst>
          </p:cNvPr>
          <p:cNvSpPr txBox="1"/>
          <p:nvPr/>
        </p:nvSpPr>
        <p:spPr>
          <a:xfrm>
            <a:off x="12243813" y="6253335"/>
            <a:ext cx="1024538" cy="35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56"/>
              </a:lnSpc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-4</a:t>
            </a:r>
          </a:p>
        </p:txBody>
      </p:sp>
      <p:sp>
        <p:nvSpPr>
          <p:cNvPr id="33" name="AutoShape 10">
            <a:extLst>
              <a:ext uri="{FF2B5EF4-FFF2-40B4-BE49-F238E27FC236}">
                <a16:creationId xmlns:a16="http://schemas.microsoft.com/office/drawing/2014/main" id="{C498D18D-47E0-D851-0239-1E503B5112BA}"/>
              </a:ext>
            </a:extLst>
          </p:cNvPr>
          <p:cNvSpPr/>
          <p:nvPr/>
        </p:nvSpPr>
        <p:spPr>
          <a:xfrm>
            <a:off x="13869385" y="6320010"/>
            <a:ext cx="0" cy="759414"/>
          </a:xfrm>
          <a:prstGeom prst="line">
            <a:avLst/>
          </a:prstGeom>
          <a:ln w="9525" cap="flat">
            <a:solidFill>
              <a:srgbClr val="DFDFD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2099EB8F-B5E4-81B4-285F-6128AE0E0D7E}"/>
              </a:ext>
            </a:extLst>
          </p:cNvPr>
          <p:cNvSpPr txBox="1"/>
          <p:nvPr/>
        </p:nvSpPr>
        <p:spPr>
          <a:xfrm>
            <a:off x="14311221" y="6742688"/>
            <a:ext cx="1731814" cy="3606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132"/>
              </a:lnSpc>
              <a:spcBef>
                <a:spcPct val="0"/>
              </a:spcBef>
            </a:pPr>
            <a:r>
              <a:rPr lang="ko-KR" altLang="en-US" sz="2000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평가 및 검증</a:t>
            </a:r>
            <a:endParaRPr lang="en-US" altLang="ko-KR" sz="2000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3C4E7360-B7B9-AC19-47B5-1277C265919A}"/>
              </a:ext>
            </a:extLst>
          </p:cNvPr>
          <p:cNvSpPr txBox="1"/>
          <p:nvPr/>
        </p:nvSpPr>
        <p:spPr>
          <a:xfrm>
            <a:off x="14418293" y="6253335"/>
            <a:ext cx="1024538" cy="35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56"/>
              </a:lnSpc>
              <a:spcBef>
                <a:spcPct val="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-</a:t>
            </a:r>
            <a:r>
              <a:rPr lang="en-US" altLang="ko-KR" sz="2000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5</a:t>
            </a:r>
            <a:endParaRPr lang="en-US" sz="2000" dirty="0">
              <a:solidFill>
                <a:srgbClr val="000000"/>
              </a:solidFill>
              <a:latin typeface="+mn-ea"/>
              <a:cs typeface="Telegraf"/>
              <a:sym typeface="Telegraf"/>
            </a:endParaRPr>
          </a:p>
        </p:txBody>
      </p:sp>
    </p:spTree>
    <p:extLst>
      <p:ext uri="{BB962C8B-B14F-4D97-AF65-F5344CB8AC3E}">
        <p14:creationId xmlns:p14="http://schemas.microsoft.com/office/powerpoint/2010/main" val="5232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5A245-4F7D-EBC4-B2F9-0AA2EBCB8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EA68121D-28D8-37A7-E001-D2F693DCC01B}"/>
              </a:ext>
            </a:extLst>
          </p:cNvPr>
          <p:cNvSpPr txBox="1"/>
          <p:nvPr/>
        </p:nvSpPr>
        <p:spPr>
          <a:xfrm>
            <a:off x="16716877" y="8776205"/>
            <a:ext cx="1242680" cy="425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42"/>
              </a:lnSpc>
            </a:pPr>
            <a:r>
              <a:rPr lang="en-US" sz="2530" b="1" spc="-43">
                <a:solidFill>
                  <a:srgbClr val="FFFFFF"/>
                </a:solidFill>
                <a:latin typeface="+mn-ea"/>
                <a:cs typeface="Source Han Sans KR Bold"/>
                <a:sym typeface="Source Han Sans KR Bold"/>
              </a:rPr>
              <a:t>Logo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60506DB-8D6F-F70F-D33B-A8C3BD3487F3}"/>
              </a:ext>
            </a:extLst>
          </p:cNvPr>
          <p:cNvSpPr txBox="1"/>
          <p:nvPr/>
        </p:nvSpPr>
        <p:spPr>
          <a:xfrm>
            <a:off x="9181522" y="6742688"/>
            <a:ext cx="2598180" cy="32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7"/>
              </a:lnSpc>
              <a:spcBef>
                <a:spcPct val="0"/>
              </a:spcBef>
            </a:pPr>
            <a:r>
              <a:rPr lang="ko-KR" altLang="en-US" sz="2000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플로우 차트</a:t>
            </a:r>
            <a:endParaRPr lang="en-US" altLang="ko-KR" sz="2000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BB217D3-AAD6-863B-BE79-A4F3AA69C402}"/>
              </a:ext>
            </a:extLst>
          </p:cNvPr>
          <p:cNvSpPr txBox="1"/>
          <p:nvPr/>
        </p:nvSpPr>
        <p:spPr>
          <a:xfrm>
            <a:off x="6759000" y="6742688"/>
            <a:ext cx="2598180" cy="325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7"/>
              </a:lnSpc>
              <a:spcBef>
                <a:spcPct val="0"/>
              </a:spcBef>
            </a:pPr>
            <a:r>
              <a:rPr lang="ko-KR" altLang="en-US" sz="2000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화면 기획서</a:t>
            </a:r>
            <a:endParaRPr lang="en-US" altLang="ko-KR" sz="2000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143F5C19-A5D4-31ED-5BB1-C756F4518A2D}"/>
              </a:ext>
            </a:extLst>
          </p:cNvPr>
          <p:cNvSpPr/>
          <p:nvPr/>
        </p:nvSpPr>
        <p:spPr>
          <a:xfrm>
            <a:off x="8634635" y="6320010"/>
            <a:ext cx="0" cy="759414"/>
          </a:xfrm>
          <a:prstGeom prst="line">
            <a:avLst/>
          </a:prstGeom>
          <a:ln w="9525" cap="flat">
            <a:solidFill>
              <a:srgbClr val="DFDFD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B66D5EA4-CF28-583C-7AB8-3B21FB3976FF}"/>
              </a:ext>
            </a:extLst>
          </p:cNvPr>
          <p:cNvSpPr txBox="1"/>
          <p:nvPr/>
        </p:nvSpPr>
        <p:spPr>
          <a:xfrm>
            <a:off x="1183714" y="6035503"/>
            <a:ext cx="4502923" cy="2487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74"/>
              </a:lnSpc>
            </a:pPr>
            <a:r>
              <a:rPr lang="ko-KR" altLang="en-US" sz="8800" b="1" spc="-617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웹페이지</a:t>
            </a:r>
            <a:endParaRPr lang="en-US" altLang="ko-KR" sz="8800" b="1" spc="-617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  <a:p>
            <a:pPr algn="l">
              <a:lnSpc>
                <a:spcPts val="9674"/>
              </a:lnSpc>
            </a:pPr>
            <a:r>
              <a:rPr lang="ko-KR" altLang="en-US" sz="8800" b="1" spc="-617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개발</a:t>
            </a:r>
            <a:endParaRPr lang="en-US" sz="8800" b="1" spc="-617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096DCB2-8357-63C2-1C12-9AB2056B03AB}"/>
              </a:ext>
            </a:extLst>
          </p:cNvPr>
          <p:cNvSpPr txBox="1"/>
          <p:nvPr/>
        </p:nvSpPr>
        <p:spPr>
          <a:xfrm>
            <a:off x="1299068" y="5101802"/>
            <a:ext cx="1267504" cy="456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35"/>
              </a:lnSpc>
              <a:spcBef>
                <a:spcPct val="0"/>
              </a:spcBef>
            </a:pPr>
            <a:r>
              <a:rPr lang="en-US" sz="28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Part </a:t>
            </a:r>
            <a:r>
              <a:rPr lang="en-US" altLang="ko-KR" sz="28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4</a:t>
            </a:r>
            <a:endParaRPr lang="en-US" sz="2811" dirty="0">
              <a:solidFill>
                <a:srgbClr val="000000"/>
              </a:solidFill>
              <a:latin typeface="+mn-ea"/>
              <a:cs typeface="Telegraf"/>
              <a:sym typeface="Telegraf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219BCA4-091B-AD04-0D58-133E97481908}"/>
              </a:ext>
            </a:extLst>
          </p:cNvPr>
          <p:cNvSpPr txBox="1"/>
          <p:nvPr/>
        </p:nvSpPr>
        <p:spPr>
          <a:xfrm>
            <a:off x="9181522" y="6253335"/>
            <a:ext cx="874928" cy="35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56"/>
              </a:lnSpc>
              <a:spcBef>
                <a:spcPct val="0"/>
              </a:spcBef>
            </a:pPr>
            <a:r>
              <a:rPr lang="en-US" altLang="ko-KR" sz="21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4</a:t>
            </a:r>
            <a:r>
              <a:rPr lang="en-US" sz="21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-2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54FE6113-D799-65D0-36A8-0EDD454A6A09}"/>
              </a:ext>
            </a:extLst>
          </p:cNvPr>
          <p:cNvSpPr txBox="1"/>
          <p:nvPr/>
        </p:nvSpPr>
        <p:spPr>
          <a:xfrm>
            <a:off x="6759000" y="6253335"/>
            <a:ext cx="874928" cy="35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56"/>
              </a:lnSpc>
              <a:spcBef>
                <a:spcPct val="0"/>
              </a:spcBef>
            </a:pPr>
            <a:r>
              <a:rPr lang="en-US" altLang="ko-KR" sz="21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4</a:t>
            </a:r>
            <a:r>
              <a:rPr lang="en-US" sz="21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-1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583DB7-037B-2561-2C46-9E6DAF10AA04}"/>
              </a:ext>
            </a:extLst>
          </p:cNvPr>
          <p:cNvSpPr/>
          <p:nvPr/>
        </p:nvSpPr>
        <p:spPr>
          <a:xfrm>
            <a:off x="14454000" y="-11033"/>
            <a:ext cx="3834000" cy="4368922"/>
          </a:xfrm>
          <a:prstGeom prst="rect">
            <a:avLst/>
          </a:prstGeom>
          <a:solidFill>
            <a:srgbClr val="131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7DF5566-66B1-79C8-F320-6AB918A18C96}"/>
              </a:ext>
            </a:extLst>
          </p:cNvPr>
          <p:cNvGrpSpPr/>
          <p:nvPr/>
        </p:nvGrpSpPr>
        <p:grpSpPr>
          <a:xfrm>
            <a:off x="0" y="-11033"/>
            <a:ext cx="14544000" cy="4368922"/>
            <a:chOff x="0" y="-11033"/>
            <a:chExt cx="14544000" cy="436892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B9CE96C5-D778-4823-1D37-213A216B04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92" b="15424"/>
            <a:stretch>
              <a:fillRect/>
            </a:stretch>
          </p:blipFill>
          <p:spPr bwMode="auto">
            <a:xfrm>
              <a:off x="3744000" y="-4281"/>
              <a:ext cx="10800000" cy="4362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0A4C4A-C2EB-96E6-F334-389CF7234695}"/>
                </a:ext>
              </a:extLst>
            </p:cNvPr>
            <p:cNvSpPr/>
            <p:nvPr/>
          </p:nvSpPr>
          <p:spPr>
            <a:xfrm>
              <a:off x="0" y="-11033"/>
              <a:ext cx="3834000" cy="4368922"/>
            </a:xfrm>
            <a:prstGeom prst="rect">
              <a:avLst/>
            </a:prstGeom>
            <a:gradFill flip="none" rotWithShape="1">
              <a:gsLst>
                <a:gs pos="56084">
                  <a:srgbClr val="1A3F6B"/>
                </a:gs>
                <a:gs pos="31746">
                  <a:srgbClr val="194470"/>
                </a:gs>
                <a:gs pos="0">
                  <a:srgbClr val="325880"/>
                </a:gs>
                <a:gs pos="74000">
                  <a:srgbClr val="153B60"/>
                </a:gs>
                <a:gs pos="83000">
                  <a:srgbClr val="193356"/>
                </a:gs>
                <a:gs pos="100000">
                  <a:srgbClr val="132A49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580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A433C-C452-3DE5-9BF0-318CFFA9B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17">
            <a:extLst>
              <a:ext uri="{FF2B5EF4-FFF2-40B4-BE49-F238E27FC236}">
                <a16:creationId xmlns:a16="http://schemas.microsoft.com/office/drawing/2014/main" id="{6AB09CE0-BA36-DE1D-20D4-3121751CD238}"/>
              </a:ext>
            </a:extLst>
          </p:cNvPr>
          <p:cNvSpPr/>
          <p:nvPr/>
        </p:nvSpPr>
        <p:spPr>
          <a:xfrm>
            <a:off x="3294000" y="1074277"/>
            <a:ext cx="1407699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06B50101-FCA5-22E2-C4E8-92B05894BADB}"/>
              </a:ext>
            </a:extLst>
          </p:cNvPr>
          <p:cNvSpPr txBox="1"/>
          <p:nvPr/>
        </p:nvSpPr>
        <p:spPr>
          <a:xfrm>
            <a:off x="1197103" y="795626"/>
            <a:ext cx="3736349" cy="500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9"/>
              </a:lnSpc>
            </a:pPr>
            <a:r>
              <a:rPr lang="ko-KR" altLang="en-US" sz="3092" b="1" spc="-197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화면 기획서</a:t>
            </a: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B26F00AE-38EC-DE90-B439-0088BAD833D8}"/>
              </a:ext>
            </a:extLst>
          </p:cNvPr>
          <p:cNvSpPr txBox="1"/>
          <p:nvPr/>
        </p:nvSpPr>
        <p:spPr>
          <a:xfrm>
            <a:off x="11574000" y="547028"/>
            <a:ext cx="5796991" cy="95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3935"/>
              </a:lnSpc>
              <a:spcBef>
                <a:spcPct val="0"/>
              </a:spcBef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Part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4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–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웹페이지 개발</a:t>
            </a:r>
          </a:p>
          <a:p>
            <a:pPr marL="0" lvl="0" indent="0" algn="r">
              <a:lnSpc>
                <a:spcPts val="3935"/>
              </a:lnSpc>
              <a:spcBef>
                <a:spcPct val="0"/>
              </a:spcBef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Telegraf"/>
              <a:sym typeface="Telegraf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DBFA29-D92E-CBE6-AA59-A31B0E7E8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02" y="1623282"/>
            <a:ext cx="9906373" cy="8531699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E0A324E-258A-DC5C-CDAB-23B22F629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3443"/>
              </p:ext>
            </p:extLst>
          </p:nvPr>
        </p:nvGraphicFramePr>
        <p:xfrm>
          <a:off x="11934000" y="1601525"/>
          <a:ext cx="5940000" cy="7377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32">
                  <a:extLst>
                    <a:ext uri="{9D8B030D-6E8A-4147-A177-3AD203B41FA5}">
                      <a16:colId xmlns:a16="http://schemas.microsoft.com/office/drawing/2014/main" val="2027186928"/>
                    </a:ext>
                  </a:extLst>
                </a:gridCol>
                <a:gridCol w="1575754">
                  <a:extLst>
                    <a:ext uri="{9D8B030D-6E8A-4147-A177-3AD203B41FA5}">
                      <a16:colId xmlns:a16="http://schemas.microsoft.com/office/drawing/2014/main" val="872229010"/>
                    </a:ext>
                  </a:extLst>
                </a:gridCol>
                <a:gridCol w="3744714">
                  <a:extLst>
                    <a:ext uri="{9D8B030D-6E8A-4147-A177-3AD203B41FA5}">
                      <a16:colId xmlns:a16="http://schemas.microsoft.com/office/drawing/2014/main" val="1914048250"/>
                    </a:ext>
                  </a:extLst>
                </a:gridCol>
              </a:tblGrid>
              <a:tr h="528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Title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240465"/>
                  </a:ext>
                </a:extLst>
              </a:tr>
              <a:tr h="44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로고 </a:t>
                      </a:r>
                      <a:r>
                        <a:rPr lang="en-US" altLang="ko-KR" dirty="0"/>
                        <a:t>(home)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home </a:t>
                      </a:r>
                      <a:r>
                        <a:rPr lang="ko-KR" altLang="en-US" dirty="0"/>
                        <a:t>이동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317620"/>
                  </a:ext>
                </a:extLst>
              </a:tr>
              <a:tr h="528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My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Chatbots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새채팅</a:t>
                      </a:r>
                      <a:r>
                        <a:rPr lang="en-US" altLang="ko-KR" dirty="0"/>
                        <a:t>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시작페이지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페르소나 선택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채팅시작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채팅검색</a:t>
                      </a:r>
                      <a:r>
                        <a:rPr lang="en-US" altLang="ko-KR" dirty="0"/>
                        <a:t>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최근 채팅 검색 페이지 로드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85158"/>
                  </a:ext>
                </a:extLst>
              </a:tr>
              <a:tr h="528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Recent Chats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최근 채팅 목록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해당 채팅 목록으로 이동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설정된 마이크로 세그먼트를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태그로 상단에 표출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색상은 </a:t>
                      </a:r>
                      <a:r>
                        <a:rPr lang="en-US" altLang="ko-KR" dirty="0"/>
                        <a:t>RFM </a:t>
                      </a:r>
                      <a:r>
                        <a:rPr lang="ko-KR" altLang="en-US" dirty="0"/>
                        <a:t>분류를 따라가도록 설정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타이틀은 페르소나 번호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25348"/>
                  </a:ext>
                </a:extLst>
              </a:tr>
              <a:tr h="264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 dropdown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사용가능한 모델을 선택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 :GPT 3.5-Turbo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/>
                        <a:t>그외</a:t>
                      </a:r>
                      <a:r>
                        <a:rPr lang="ko-KR" altLang="en-US" dirty="0"/>
                        <a:t> 추가 예정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678109"/>
                  </a:ext>
                </a:extLst>
              </a:tr>
              <a:tr h="264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페르소나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생성창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연령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성별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가족구성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고객취향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고객가치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라이프스타일 선택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EDA </a:t>
                      </a:r>
                      <a:r>
                        <a:rPr lang="ko-KR" altLang="en-US" dirty="0"/>
                        <a:t>및 고객 클러스터링에 따라 고객취향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고객가치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라이프 스타일 변경 예정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복수선택 가능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고객취향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라이프스타일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707318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6486C2-B2B5-E4B5-9270-92362F236670}"/>
              </a:ext>
            </a:extLst>
          </p:cNvPr>
          <p:cNvSpPr/>
          <p:nvPr/>
        </p:nvSpPr>
        <p:spPr>
          <a:xfrm>
            <a:off x="1314000" y="1768500"/>
            <a:ext cx="1980000" cy="6300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AD9F6C-98B8-9AA5-F938-D6D0AC7879A2}"/>
              </a:ext>
            </a:extLst>
          </p:cNvPr>
          <p:cNvSpPr/>
          <p:nvPr/>
        </p:nvSpPr>
        <p:spPr>
          <a:xfrm>
            <a:off x="1314000" y="2494080"/>
            <a:ext cx="1980000" cy="142548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D6B102-9E16-F864-3E02-48DF1C2E5E19}"/>
              </a:ext>
            </a:extLst>
          </p:cNvPr>
          <p:cNvSpPr/>
          <p:nvPr/>
        </p:nvSpPr>
        <p:spPr>
          <a:xfrm>
            <a:off x="1314000" y="4028143"/>
            <a:ext cx="1980000" cy="584035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07509A5-F4CC-CCC2-65CB-6BE086C2FFF9}"/>
              </a:ext>
            </a:extLst>
          </p:cNvPr>
          <p:cNvSpPr/>
          <p:nvPr/>
        </p:nvSpPr>
        <p:spPr>
          <a:xfrm>
            <a:off x="3410898" y="1768500"/>
            <a:ext cx="1413102" cy="6300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04C054-04EC-2511-FAEE-BF4F1E4B9B69}"/>
              </a:ext>
            </a:extLst>
          </p:cNvPr>
          <p:cNvSpPr/>
          <p:nvPr/>
        </p:nvSpPr>
        <p:spPr>
          <a:xfrm>
            <a:off x="3424668" y="2494080"/>
            <a:ext cx="7384331" cy="737442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808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69D6B-1CC8-39A9-3F42-CF5457796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17">
            <a:extLst>
              <a:ext uri="{FF2B5EF4-FFF2-40B4-BE49-F238E27FC236}">
                <a16:creationId xmlns:a16="http://schemas.microsoft.com/office/drawing/2014/main" id="{D59AABE0-E75A-FBF9-9ADE-229BCE724E3A}"/>
              </a:ext>
            </a:extLst>
          </p:cNvPr>
          <p:cNvSpPr/>
          <p:nvPr/>
        </p:nvSpPr>
        <p:spPr>
          <a:xfrm>
            <a:off x="3294000" y="1074277"/>
            <a:ext cx="1407699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D6B659F6-DE20-0C14-7C20-771E69BE934E}"/>
              </a:ext>
            </a:extLst>
          </p:cNvPr>
          <p:cNvSpPr txBox="1"/>
          <p:nvPr/>
        </p:nvSpPr>
        <p:spPr>
          <a:xfrm>
            <a:off x="1197103" y="795626"/>
            <a:ext cx="3736349" cy="500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9"/>
              </a:lnSpc>
            </a:pPr>
            <a:r>
              <a:rPr lang="ko-KR" altLang="en-US" sz="3092" b="1" spc="-197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화면 기획서</a:t>
            </a: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CE9DEFC0-1A5B-6561-E26F-6E440F362643}"/>
              </a:ext>
            </a:extLst>
          </p:cNvPr>
          <p:cNvSpPr txBox="1"/>
          <p:nvPr/>
        </p:nvSpPr>
        <p:spPr>
          <a:xfrm>
            <a:off x="11574000" y="547028"/>
            <a:ext cx="5796991" cy="95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3935"/>
              </a:lnSpc>
              <a:spcBef>
                <a:spcPct val="0"/>
              </a:spcBef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Part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4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–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웹페이지 개발</a:t>
            </a:r>
          </a:p>
          <a:p>
            <a:pPr marL="0" lvl="0" indent="0" algn="r">
              <a:lnSpc>
                <a:spcPts val="3935"/>
              </a:lnSpc>
              <a:spcBef>
                <a:spcPct val="0"/>
              </a:spcBef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Telegraf"/>
              <a:sym typeface="Telegraf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FE48425-432C-D47C-3C03-AE0D03362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102" y="1601525"/>
            <a:ext cx="9898201" cy="855345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0A0DF1F-C599-6F8C-E825-13DB39E13A2F}"/>
              </a:ext>
            </a:extLst>
          </p:cNvPr>
          <p:cNvSpPr/>
          <p:nvPr/>
        </p:nvSpPr>
        <p:spPr>
          <a:xfrm>
            <a:off x="6146202" y="4918500"/>
            <a:ext cx="1962798" cy="22950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17ED8A5-3B19-5221-AD15-B2399DD6F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31457"/>
              </p:ext>
            </p:extLst>
          </p:nvPr>
        </p:nvGraphicFramePr>
        <p:xfrm>
          <a:off x="11934000" y="1601525"/>
          <a:ext cx="5940000" cy="3088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32">
                  <a:extLst>
                    <a:ext uri="{9D8B030D-6E8A-4147-A177-3AD203B41FA5}">
                      <a16:colId xmlns:a16="http://schemas.microsoft.com/office/drawing/2014/main" val="2027186928"/>
                    </a:ext>
                  </a:extLst>
                </a:gridCol>
                <a:gridCol w="1575754">
                  <a:extLst>
                    <a:ext uri="{9D8B030D-6E8A-4147-A177-3AD203B41FA5}">
                      <a16:colId xmlns:a16="http://schemas.microsoft.com/office/drawing/2014/main" val="872229010"/>
                    </a:ext>
                  </a:extLst>
                </a:gridCol>
                <a:gridCol w="3744714">
                  <a:extLst>
                    <a:ext uri="{9D8B030D-6E8A-4147-A177-3AD203B41FA5}">
                      <a16:colId xmlns:a16="http://schemas.microsoft.com/office/drawing/2014/main" val="1914048250"/>
                    </a:ext>
                  </a:extLst>
                </a:gridCol>
              </a:tblGrid>
              <a:tr h="528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Title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240465"/>
                  </a:ext>
                </a:extLst>
              </a:tr>
              <a:tr h="44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페르소나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탐색 팝업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팝업 노출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고객이 설정한 페르소나와 가장 일치율이 높은 페르소나를 선정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/>
                        <a:t>일치율</a:t>
                      </a:r>
                      <a:r>
                        <a:rPr lang="ko-KR" altLang="en-US" dirty="0"/>
                        <a:t> 노출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페르소나 번호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이름 노출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페르소나 프로필 노출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재설정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페르소나 생성 페이지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이전설정 유지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채팅시작</a:t>
                      </a:r>
                      <a:r>
                        <a:rPr lang="en-US" altLang="ko-KR" dirty="0"/>
                        <a:t>‘ </a:t>
                      </a:r>
                      <a:r>
                        <a:rPr lang="ko-KR" altLang="en-US" dirty="0" err="1"/>
                        <a:t>클릭시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채팅창</a:t>
                      </a:r>
                      <a:r>
                        <a:rPr lang="ko-KR" altLang="en-US" dirty="0"/>
                        <a:t> 이동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317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902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A85E0-98A8-DB29-7564-282563976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17">
            <a:extLst>
              <a:ext uri="{FF2B5EF4-FFF2-40B4-BE49-F238E27FC236}">
                <a16:creationId xmlns:a16="http://schemas.microsoft.com/office/drawing/2014/main" id="{328F4802-4303-CFEE-4D8F-1259E327A944}"/>
              </a:ext>
            </a:extLst>
          </p:cNvPr>
          <p:cNvSpPr/>
          <p:nvPr/>
        </p:nvSpPr>
        <p:spPr>
          <a:xfrm>
            <a:off x="3294000" y="1074277"/>
            <a:ext cx="1407699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14C9E037-8CF3-AEA8-C94E-392B72B27C8E}"/>
              </a:ext>
            </a:extLst>
          </p:cNvPr>
          <p:cNvSpPr txBox="1"/>
          <p:nvPr/>
        </p:nvSpPr>
        <p:spPr>
          <a:xfrm>
            <a:off x="1197103" y="795626"/>
            <a:ext cx="3736349" cy="500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9"/>
              </a:lnSpc>
            </a:pPr>
            <a:r>
              <a:rPr lang="ko-KR" altLang="en-US" sz="3092" b="1" spc="-197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화면 기획서</a:t>
            </a: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C836C56D-0B49-4395-F866-519BEB5F2A81}"/>
              </a:ext>
            </a:extLst>
          </p:cNvPr>
          <p:cNvSpPr txBox="1"/>
          <p:nvPr/>
        </p:nvSpPr>
        <p:spPr>
          <a:xfrm>
            <a:off x="11574000" y="547028"/>
            <a:ext cx="5796991" cy="95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3935"/>
              </a:lnSpc>
              <a:spcBef>
                <a:spcPct val="0"/>
              </a:spcBef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Part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4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–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웹페이지 개발</a:t>
            </a:r>
          </a:p>
          <a:p>
            <a:pPr marL="0" lvl="0" indent="0" algn="r">
              <a:lnSpc>
                <a:spcPts val="3935"/>
              </a:lnSpc>
              <a:spcBef>
                <a:spcPct val="0"/>
              </a:spcBef>
            </a:pP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Telegraf"/>
              <a:sym typeface="Telegraf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A306E75-19F2-18F2-A022-7E8513C50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69" y="1623281"/>
            <a:ext cx="9916995" cy="85316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C2CB98C-C77F-9543-417E-0B223E1140C9}"/>
              </a:ext>
            </a:extLst>
          </p:cNvPr>
          <p:cNvSpPr/>
          <p:nvPr/>
        </p:nvSpPr>
        <p:spPr>
          <a:xfrm>
            <a:off x="1314000" y="4028143"/>
            <a:ext cx="1980000" cy="584035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60A09A-6793-E8BF-ED4D-52015A4A4DAC}"/>
              </a:ext>
            </a:extLst>
          </p:cNvPr>
          <p:cNvSpPr/>
          <p:nvPr/>
        </p:nvSpPr>
        <p:spPr>
          <a:xfrm>
            <a:off x="4554537" y="3028500"/>
            <a:ext cx="5309463" cy="23850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CECC3D0-42E8-539D-4DB1-AB4A6D240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021232"/>
              </p:ext>
            </p:extLst>
          </p:nvPr>
        </p:nvGraphicFramePr>
        <p:xfrm>
          <a:off x="11934000" y="1601525"/>
          <a:ext cx="5940000" cy="759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532">
                  <a:extLst>
                    <a:ext uri="{9D8B030D-6E8A-4147-A177-3AD203B41FA5}">
                      <a16:colId xmlns:a16="http://schemas.microsoft.com/office/drawing/2014/main" val="2027186928"/>
                    </a:ext>
                  </a:extLst>
                </a:gridCol>
                <a:gridCol w="1575754">
                  <a:extLst>
                    <a:ext uri="{9D8B030D-6E8A-4147-A177-3AD203B41FA5}">
                      <a16:colId xmlns:a16="http://schemas.microsoft.com/office/drawing/2014/main" val="872229010"/>
                    </a:ext>
                  </a:extLst>
                </a:gridCol>
                <a:gridCol w="3744714">
                  <a:extLst>
                    <a:ext uri="{9D8B030D-6E8A-4147-A177-3AD203B41FA5}">
                      <a16:colId xmlns:a16="http://schemas.microsoft.com/office/drawing/2014/main" val="1914048250"/>
                    </a:ext>
                  </a:extLst>
                </a:gridCol>
              </a:tblGrid>
              <a:tr h="528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Title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240465"/>
                  </a:ext>
                </a:extLst>
              </a:tr>
              <a:tr h="448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Recent Chats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번 이상 채팅이 확인되면 최근 </a:t>
                      </a:r>
                      <a:r>
                        <a:rPr lang="ko-KR" altLang="en-US" dirty="0" err="1"/>
                        <a:t>챗</a:t>
                      </a:r>
                      <a:r>
                        <a:rPr lang="ko-KR" altLang="en-US" dirty="0"/>
                        <a:t> 목록 생성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시간 내림차순 정렬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가장 최근 채팅이 </a:t>
                      </a:r>
                      <a:r>
                        <a:rPr lang="ko-KR" altLang="en-US" dirty="0" err="1"/>
                        <a:t>최상단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317620"/>
                  </a:ext>
                </a:extLst>
              </a:tr>
              <a:tr h="528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채팅 바디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디폴트</a:t>
                      </a:r>
                      <a:r>
                        <a:rPr lang="en-US" altLang="ko-KR" dirty="0"/>
                        <a:t>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좌측 위치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로고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페르소나 번호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이름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페르소나 프로필 출력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질문 채팅 </a:t>
                      </a:r>
                      <a:r>
                        <a:rPr lang="ko-KR" altLang="en-US" dirty="0" err="1"/>
                        <a:t>입력시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우측 위치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백그라운드 컬러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줄 한글 약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자 내외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초과시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내려쓰기</a:t>
                      </a:r>
                      <a:endParaRPr lang="en-US" altLang="ko-KR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[GPT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답변시</a:t>
                      </a:r>
                      <a:r>
                        <a:rPr lang="en-US" altLang="ko-KR" dirty="0"/>
                        <a:t>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좌측부터 출력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줄 한글 약 </a:t>
                      </a:r>
                      <a:r>
                        <a:rPr lang="en-US" altLang="ko-KR" dirty="0"/>
                        <a:t>45</a:t>
                      </a:r>
                      <a:r>
                        <a:rPr lang="ko-KR" altLang="en-US" dirty="0"/>
                        <a:t>자 내외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초과시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내려쓰기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185158"/>
                  </a:ext>
                </a:extLst>
              </a:tr>
              <a:tr h="528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입력창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[Place Holder]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/>
                        <a:t>어떤 비즈니스 시뮬레이션을 원하시나요</a:t>
                      </a:r>
                      <a:r>
                        <a:rPr lang="en-US" altLang="ko-KR" sz="1400" dirty="0"/>
                        <a:t>? 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신제품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기존제품에 대한 구매의향을 물어보세요</a:t>
                      </a:r>
                      <a:r>
                        <a:rPr lang="en-US" altLang="ko-KR" sz="1400" dirty="0"/>
                        <a:t>.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또는 어떤 프로모션을 했을 때 이 고객이 구매할 의향이 생길지 물어 볼 수 있습니다</a:t>
                      </a:r>
                      <a:r>
                        <a:rPr lang="en-US" altLang="ko-KR" sz="1400" dirty="0"/>
                        <a:t>.’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입력버튼</a:t>
                      </a:r>
                      <a:r>
                        <a:rPr lang="en-US" altLang="ko-KR" dirty="0"/>
                        <a:t>]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dirty="0"/>
                        <a:t>- Enter </a:t>
                      </a:r>
                      <a:r>
                        <a:rPr lang="ko-KR" altLang="en-US" dirty="0"/>
                        <a:t>키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입력버튼 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채팅창</a:t>
                      </a:r>
                      <a:r>
                        <a:rPr lang="ko-KR" altLang="en-US" dirty="0"/>
                        <a:t> 입력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25348"/>
                  </a:ext>
                </a:extLst>
              </a:tr>
              <a:tr h="2641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안내문구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Chill Tuna </a:t>
                      </a:r>
                      <a:r>
                        <a:rPr lang="ko-KR" altLang="en-US" sz="1400" dirty="0"/>
                        <a:t>비즈니스 시뮬레이터는 실수를 할 수 있습니다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참고용으로 사용하세요</a:t>
                      </a:r>
                      <a:r>
                        <a:rPr lang="en-US" altLang="ko-KR" sz="1400" dirty="0"/>
                        <a:t>.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678109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288E3A2-4D0C-C865-6ABF-376D2578737D}"/>
              </a:ext>
            </a:extLst>
          </p:cNvPr>
          <p:cNvSpPr/>
          <p:nvPr/>
        </p:nvSpPr>
        <p:spPr>
          <a:xfrm>
            <a:off x="4554537" y="8158500"/>
            <a:ext cx="5309463" cy="105422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BB14A9-EC19-2430-9696-FFF91749FF32}"/>
              </a:ext>
            </a:extLst>
          </p:cNvPr>
          <p:cNvSpPr/>
          <p:nvPr/>
        </p:nvSpPr>
        <p:spPr>
          <a:xfrm>
            <a:off x="4554537" y="9248763"/>
            <a:ext cx="5309463" cy="512963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474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817B4-4989-D583-3D91-FACE18908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0B46399-1FEC-3ED2-CF90-5863345915DF}"/>
              </a:ext>
            </a:extLst>
          </p:cNvPr>
          <p:cNvSpPr txBox="1"/>
          <p:nvPr/>
        </p:nvSpPr>
        <p:spPr>
          <a:xfrm>
            <a:off x="16716877" y="8776205"/>
            <a:ext cx="1242680" cy="425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42"/>
              </a:lnSpc>
            </a:pPr>
            <a:r>
              <a:rPr lang="en-US" sz="2530" b="1" spc="-43">
                <a:solidFill>
                  <a:srgbClr val="FFFFFF"/>
                </a:solidFill>
                <a:latin typeface="+mn-ea"/>
                <a:cs typeface="Source Han Sans KR Bold"/>
                <a:sym typeface="Source Han Sans KR Bold"/>
              </a:rPr>
              <a:t>Logo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C8F81CD7-F47B-179E-89F4-8D8632936E9A}"/>
              </a:ext>
            </a:extLst>
          </p:cNvPr>
          <p:cNvSpPr txBox="1"/>
          <p:nvPr/>
        </p:nvSpPr>
        <p:spPr>
          <a:xfrm>
            <a:off x="8339348" y="6742688"/>
            <a:ext cx="2598180" cy="331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7"/>
              </a:lnSpc>
              <a:spcBef>
                <a:spcPct val="0"/>
              </a:spcBef>
            </a:pPr>
            <a:r>
              <a:rPr lang="ko-KR" altLang="en-US" sz="2000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기대효과</a:t>
            </a:r>
            <a:endParaRPr lang="en-US" altLang="ko-KR" sz="2000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EB31060-7462-281D-D512-30B4AFF7DECC}"/>
              </a:ext>
            </a:extLst>
          </p:cNvPr>
          <p:cNvSpPr txBox="1"/>
          <p:nvPr/>
        </p:nvSpPr>
        <p:spPr>
          <a:xfrm>
            <a:off x="5916826" y="6742688"/>
            <a:ext cx="2598180" cy="360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132"/>
              </a:lnSpc>
              <a:spcBef>
                <a:spcPct val="0"/>
              </a:spcBef>
            </a:pPr>
            <a:r>
              <a:rPr lang="ko-KR" altLang="en-US" sz="2000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화면 시연</a:t>
            </a:r>
            <a:endParaRPr lang="en-US" altLang="ko-KR" sz="2000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1388CB4-EDB5-8BAA-6B0C-38A5E5E5285D}"/>
              </a:ext>
            </a:extLst>
          </p:cNvPr>
          <p:cNvSpPr txBox="1"/>
          <p:nvPr/>
        </p:nvSpPr>
        <p:spPr>
          <a:xfrm>
            <a:off x="10937528" y="6742688"/>
            <a:ext cx="2369187" cy="360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132"/>
              </a:lnSpc>
              <a:spcBef>
                <a:spcPct val="0"/>
              </a:spcBef>
            </a:pPr>
            <a:r>
              <a:rPr lang="ko-KR" altLang="en-US" sz="2000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자체 피드백</a:t>
            </a:r>
            <a:endParaRPr lang="en-US" altLang="ko-KR" sz="2000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46625C41-D13C-1228-D2A7-3D356231543E}"/>
              </a:ext>
            </a:extLst>
          </p:cNvPr>
          <p:cNvSpPr/>
          <p:nvPr/>
        </p:nvSpPr>
        <p:spPr>
          <a:xfrm>
            <a:off x="7792461" y="6320010"/>
            <a:ext cx="0" cy="759414"/>
          </a:xfrm>
          <a:prstGeom prst="line">
            <a:avLst/>
          </a:prstGeom>
          <a:ln w="9525" cap="flat">
            <a:solidFill>
              <a:srgbClr val="DFDFD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E06F4706-C720-C4A4-7F70-FB4D5C581084}"/>
              </a:ext>
            </a:extLst>
          </p:cNvPr>
          <p:cNvSpPr/>
          <p:nvPr/>
        </p:nvSpPr>
        <p:spPr>
          <a:xfrm>
            <a:off x="10387295" y="6320010"/>
            <a:ext cx="0" cy="759414"/>
          </a:xfrm>
          <a:prstGeom prst="line">
            <a:avLst/>
          </a:prstGeom>
          <a:ln w="9525" cap="flat">
            <a:solidFill>
              <a:srgbClr val="DFDFD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08F1737D-CF6C-E891-A255-3C55ACD8234F}"/>
              </a:ext>
            </a:extLst>
          </p:cNvPr>
          <p:cNvSpPr txBox="1"/>
          <p:nvPr/>
        </p:nvSpPr>
        <p:spPr>
          <a:xfrm>
            <a:off x="1183714" y="6035503"/>
            <a:ext cx="4502923" cy="2487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74"/>
              </a:lnSpc>
            </a:pPr>
            <a:r>
              <a:rPr lang="ko-KR" altLang="en-US" sz="8800" b="1" spc="-617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결과</a:t>
            </a:r>
            <a:endParaRPr lang="en-US" altLang="ko-KR" sz="8800" b="1" spc="-617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  <a:p>
            <a:pPr algn="l">
              <a:lnSpc>
                <a:spcPts val="9674"/>
              </a:lnSpc>
            </a:pPr>
            <a:r>
              <a:rPr lang="ko-KR" altLang="en-US" sz="8800" b="1" spc="-617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및 평가</a:t>
            </a:r>
            <a:endParaRPr lang="en-US" sz="8800" b="1" spc="-617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E161568E-E722-3150-42FB-999937B2BA89}"/>
              </a:ext>
            </a:extLst>
          </p:cNvPr>
          <p:cNvSpPr txBox="1"/>
          <p:nvPr/>
        </p:nvSpPr>
        <p:spPr>
          <a:xfrm>
            <a:off x="1299068" y="5101802"/>
            <a:ext cx="1267504" cy="456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35"/>
              </a:lnSpc>
              <a:spcBef>
                <a:spcPct val="0"/>
              </a:spcBef>
            </a:pPr>
            <a:r>
              <a:rPr lang="en-US" sz="28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Part </a:t>
            </a:r>
            <a:r>
              <a:rPr lang="en-US" altLang="ko-KR" sz="28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5</a:t>
            </a:r>
            <a:endParaRPr lang="en-US" sz="2811" dirty="0">
              <a:solidFill>
                <a:srgbClr val="000000"/>
              </a:solidFill>
              <a:latin typeface="+mn-ea"/>
              <a:cs typeface="Telegraf"/>
              <a:sym typeface="Telegraf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DB2FF93-5408-A521-AF2F-0FD6F425D978}"/>
              </a:ext>
            </a:extLst>
          </p:cNvPr>
          <p:cNvSpPr txBox="1"/>
          <p:nvPr/>
        </p:nvSpPr>
        <p:spPr>
          <a:xfrm>
            <a:off x="8339348" y="6253335"/>
            <a:ext cx="874928" cy="35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56"/>
              </a:lnSpc>
              <a:spcBef>
                <a:spcPct val="0"/>
              </a:spcBef>
            </a:pPr>
            <a:r>
              <a:rPr lang="en-US" altLang="ko-KR" sz="21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5</a:t>
            </a:r>
            <a:r>
              <a:rPr lang="en-US" sz="21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-2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EDF21A84-C5DF-8F73-7098-F23CA7CDD462}"/>
              </a:ext>
            </a:extLst>
          </p:cNvPr>
          <p:cNvSpPr txBox="1"/>
          <p:nvPr/>
        </p:nvSpPr>
        <p:spPr>
          <a:xfrm>
            <a:off x="5916826" y="6253335"/>
            <a:ext cx="874928" cy="35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56"/>
              </a:lnSpc>
              <a:spcBef>
                <a:spcPct val="0"/>
              </a:spcBef>
            </a:pPr>
            <a:r>
              <a:rPr lang="en-US" altLang="ko-KR" sz="21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5</a:t>
            </a:r>
            <a:r>
              <a:rPr lang="en-US" sz="21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-1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2301708F-BECC-BACF-98EB-B798E5DC0D79}"/>
              </a:ext>
            </a:extLst>
          </p:cNvPr>
          <p:cNvSpPr txBox="1"/>
          <p:nvPr/>
        </p:nvSpPr>
        <p:spPr>
          <a:xfrm>
            <a:off x="10937528" y="6253335"/>
            <a:ext cx="873479" cy="35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56"/>
              </a:lnSpc>
              <a:spcBef>
                <a:spcPct val="0"/>
              </a:spcBef>
            </a:pPr>
            <a:r>
              <a:rPr lang="en-US" altLang="ko-KR" sz="21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5</a:t>
            </a:r>
            <a:r>
              <a:rPr lang="en-US" sz="21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-3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148576-46C7-1453-9B18-4A880A1A3898}"/>
              </a:ext>
            </a:extLst>
          </p:cNvPr>
          <p:cNvSpPr/>
          <p:nvPr/>
        </p:nvSpPr>
        <p:spPr>
          <a:xfrm>
            <a:off x="14454000" y="-11033"/>
            <a:ext cx="3834000" cy="4368922"/>
          </a:xfrm>
          <a:prstGeom prst="rect">
            <a:avLst/>
          </a:prstGeom>
          <a:solidFill>
            <a:srgbClr val="131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4663100-FBED-0D21-2147-18D9C481C197}"/>
              </a:ext>
            </a:extLst>
          </p:cNvPr>
          <p:cNvGrpSpPr/>
          <p:nvPr/>
        </p:nvGrpSpPr>
        <p:grpSpPr>
          <a:xfrm>
            <a:off x="0" y="-11033"/>
            <a:ext cx="14544000" cy="4368922"/>
            <a:chOff x="0" y="-11033"/>
            <a:chExt cx="14544000" cy="436892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AD7E7AD6-3805-B475-EDB6-1D764AF923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92" b="15424"/>
            <a:stretch>
              <a:fillRect/>
            </a:stretch>
          </p:blipFill>
          <p:spPr bwMode="auto">
            <a:xfrm>
              <a:off x="3744000" y="-4281"/>
              <a:ext cx="10800000" cy="4362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49E793D-3FCD-9525-A9FF-0FDC8B9B4884}"/>
                </a:ext>
              </a:extLst>
            </p:cNvPr>
            <p:cNvSpPr/>
            <p:nvPr/>
          </p:nvSpPr>
          <p:spPr>
            <a:xfrm>
              <a:off x="0" y="-11033"/>
              <a:ext cx="3834000" cy="4368922"/>
            </a:xfrm>
            <a:prstGeom prst="rect">
              <a:avLst/>
            </a:prstGeom>
            <a:gradFill flip="none" rotWithShape="1">
              <a:gsLst>
                <a:gs pos="56084">
                  <a:srgbClr val="1A3F6B"/>
                </a:gs>
                <a:gs pos="31746">
                  <a:srgbClr val="194470"/>
                </a:gs>
                <a:gs pos="0">
                  <a:srgbClr val="325880"/>
                </a:gs>
                <a:gs pos="74000">
                  <a:srgbClr val="153B60"/>
                </a:gs>
                <a:gs pos="83000">
                  <a:srgbClr val="193356"/>
                </a:gs>
                <a:gs pos="100000">
                  <a:srgbClr val="132A49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3682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0F0DB-A062-A971-7838-85E8B5191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17">
            <a:extLst>
              <a:ext uri="{FF2B5EF4-FFF2-40B4-BE49-F238E27FC236}">
                <a16:creationId xmlns:a16="http://schemas.microsoft.com/office/drawing/2014/main" id="{7B7687CE-66F1-DD00-7AF8-E48704B3C7CF}"/>
              </a:ext>
            </a:extLst>
          </p:cNvPr>
          <p:cNvSpPr/>
          <p:nvPr/>
        </p:nvSpPr>
        <p:spPr>
          <a:xfrm>
            <a:off x="3294000" y="1074277"/>
            <a:ext cx="1407699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F9BA52C0-A9CE-13E5-0926-FB0FD2308CDD}"/>
              </a:ext>
            </a:extLst>
          </p:cNvPr>
          <p:cNvSpPr txBox="1"/>
          <p:nvPr/>
        </p:nvSpPr>
        <p:spPr>
          <a:xfrm>
            <a:off x="1197103" y="795626"/>
            <a:ext cx="3736349" cy="500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9"/>
              </a:lnSpc>
            </a:pPr>
            <a:r>
              <a:rPr lang="ko-KR" altLang="en-US" sz="3092" b="1" spc="-197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화면 시연</a:t>
            </a: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A4D55884-E872-4E73-E0A7-B3A30583B1B0}"/>
              </a:ext>
            </a:extLst>
          </p:cNvPr>
          <p:cNvSpPr txBox="1"/>
          <p:nvPr/>
        </p:nvSpPr>
        <p:spPr>
          <a:xfrm>
            <a:off x="11574000" y="547028"/>
            <a:ext cx="5796991" cy="456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3935"/>
              </a:lnSpc>
              <a:spcBef>
                <a:spcPct val="0"/>
              </a:spcBef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Part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5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–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결과 및 평가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Telegraf"/>
              <a:sym typeface="Telegraf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B42F22-C2F4-1A19-C8C9-B10BFABA9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000" y="1919994"/>
            <a:ext cx="7818444" cy="67562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C25BF7-AA13-AF0B-4266-FCC26E234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00" y="1919994"/>
            <a:ext cx="7818445" cy="6733506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6327D5B-551F-C754-92F6-A3B19186026A}"/>
              </a:ext>
            </a:extLst>
          </p:cNvPr>
          <p:cNvSpPr/>
          <p:nvPr/>
        </p:nvSpPr>
        <p:spPr>
          <a:xfrm>
            <a:off x="8899188" y="2350619"/>
            <a:ext cx="821557" cy="5895000"/>
          </a:xfrm>
          <a:prstGeom prst="rightArrow">
            <a:avLst>
              <a:gd name="adj1" fmla="val 100000"/>
              <a:gd name="adj2" fmla="val 5000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696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CC3A5-9464-0313-DB7D-1B73A789B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17">
            <a:extLst>
              <a:ext uri="{FF2B5EF4-FFF2-40B4-BE49-F238E27FC236}">
                <a16:creationId xmlns:a16="http://schemas.microsoft.com/office/drawing/2014/main" id="{C33812BD-F18D-2ACE-1DA6-9B87B37B171D}"/>
              </a:ext>
            </a:extLst>
          </p:cNvPr>
          <p:cNvSpPr/>
          <p:nvPr/>
        </p:nvSpPr>
        <p:spPr>
          <a:xfrm>
            <a:off x="3294000" y="1074277"/>
            <a:ext cx="1407699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843C60A7-0C63-6B34-E6A7-043DA5FFD2CC}"/>
              </a:ext>
            </a:extLst>
          </p:cNvPr>
          <p:cNvSpPr txBox="1"/>
          <p:nvPr/>
        </p:nvSpPr>
        <p:spPr>
          <a:xfrm>
            <a:off x="1197103" y="795626"/>
            <a:ext cx="3736349" cy="500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9"/>
              </a:lnSpc>
            </a:pPr>
            <a:r>
              <a:rPr lang="ko-KR" altLang="en-US" sz="3092" b="1" spc="-197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기대 효과</a:t>
            </a: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8B8F2A50-96E5-A985-65F8-9C8EDD625D72}"/>
              </a:ext>
            </a:extLst>
          </p:cNvPr>
          <p:cNvSpPr txBox="1"/>
          <p:nvPr/>
        </p:nvSpPr>
        <p:spPr>
          <a:xfrm>
            <a:off x="11574000" y="547028"/>
            <a:ext cx="5796991" cy="456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3935"/>
              </a:lnSpc>
              <a:spcBef>
                <a:spcPct val="0"/>
              </a:spcBef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Part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5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–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결과 및 평가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Telegraf"/>
              <a:sym typeface="Telegraf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A57891CC-38AB-34A1-ED56-08123DE9E4AC}"/>
              </a:ext>
            </a:extLst>
          </p:cNvPr>
          <p:cNvSpPr txBox="1"/>
          <p:nvPr/>
        </p:nvSpPr>
        <p:spPr>
          <a:xfrm>
            <a:off x="1206628" y="3047692"/>
            <a:ext cx="6722370" cy="6772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33"/>
              </a:lnSpc>
            </a:pPr>
            <a:r>
              <a:rPr lang="ko-KR" altLang="en-US" sz="1686" spc="-28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시장 조사 분야의 기존 방식인 </a:t>
            </a:r>
            <a:r>
              <a:rPr lang="ko-KR" altLang="en-US" sz="1686" spc="-28" dirty="0" err="1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컨조인트</a:t>
            </a:r>
            <a:r>
              <a:rPr lang="ko-KR" altLang="en-US" sz="1686" spc="-28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 연구</a:t>
            </a:r>
            <a:r>
              <a:rPr lang="en-US" altLang="ko-KR" sz="1686" spc="-28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, </a:t>
            </a:r>
            <a:r>
              <a:rPr lang="ko-KR" altLang="en-US" sz="1686" spc="-28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포커스 그룹</a:t>
            </a:r>
            <a:r>
              <a:rPr lang="en-US" altLang="ko-KR" sz="1686" spc="-28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, </a:t>
            </a:r>
            <a:r>
              <a:rPr lang="ko-KR" altLang="en-US" sz="1686" spc="-28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독점 데이터셋 등에서 소요되는 비용과 시간을 절약 가능</a:t>
            </a:r>
            <a:endParaRPr lang="en-US" sz="1686" spc="-28" dirty="0">
              <a:solidFill>
                <a:srgbClr val="000000"/>
              </a:solidFill>
              <a:latin typeface="+mn-ea"/>
              <a:cs typeface="Source Han Sans KR"/>
              <a:sym typeface="Source Han Sans KR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DDF6C27-7FBD-F242-C812-F84EA4E41F86}"/>
              </a:ext>
            </a:extLst>
          </p:cNvPr>
          <p:cNvSpPr txBox="1"/>
          <p:nvPr/>
        </p:nvSpPr>
        <p:spPr>
          <a:xfrm>
            <a:off x="1206628" y="5281316"/>
            <a:ext cx="6722370" cy="1036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33"/>
              </a:lnSpc>
            </a:pPr>
            <a:r>
              <a:rPr lang="en-US" sz="1686" spc="-28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LLM</a:t>
            </a:r>
            <a:r>
              <a:rPr lang="ko-KR" altLang="en-US" sz="1686" spc="-28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이 인간 연구와 일관된 응답을 생성함으로써 시장조사를 보완하며</a:t>
            </a:r>
            <a:r>
              <a:rPr lang="en-US" altLang="ko-KR" sz="1686" spc="-28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,</a:t>
            </a:r>
          </a:p>
          <a:p>
            <a:pPr algn="l">
              <a:lnSpc>
                <a:spcPts val="2833"/>
              </a:lnSpc>
            </a:pPr>
            <a:r>
              <a:rPr lang="ko-KR" altLang="en-US" sz="1686" spc="-28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제품 개발주기를 단축하고</a:t>
            </a:r>
            <a:r>
              <a:rPr lang="en-US" altLang="ko-KR" sz="1686" spc="-28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, </a:t>
            </a:r>
            <a:r>
              <a:rPr lang="ko-KR" altLang="en-US" sz="1686" spc="-28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신제품의 시장 출시 전 위험을 줄이는데 기여 가능</a:t>
            </a:r>
            <a:endParaRPr lang="en-US" sz="1686" spc="-28" dirty="0">
              <a:solidFill>
                <a:srgbClr val="000000"/>
              </a:solidFill>
              <a:latin typeface="+mn-ea"/>
              <a:cs typeface="Source Han Sans KR"/>
              <a:sym typeface="Source Han Sans KR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415510D-951F-6B9B-8DD7-F08EC35AA2CC}"/>
              </a:ext>
            </a:extLst>
          </p:cNvPr>
          <p:cNvSpPr txBox="1"/>
          <p:nvPr/>
        </p:nvSpPr>
        <p:spPr>
          <a:xfrm>
            <a:off x="1206628" y="2549765"/>
            <a:ext cx="4516269" cy="371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8"/>
              </a:lnSpc>
              <a:spcBef>
                <a:spcPct val="0"/>
              </a:spcBef>
            </a:pPr>
            <a:r>
              <a:rPr lang="ko-KR" altLang="en-US" sz="2248" b="1" spc="-123" dirty="0">
                <a:solidFill>
                  <a:srgbClr val="000000"/>
                </a:solidFill>
                <a:latin typeface="+mn-ea"/>
                <a:cs typeface="Source Han Sans KR Medium"/>
                <a:sym typeface="Source Han Sans KR Medium"/>
              </a:rPr>
              <a:t>빠르고 저렴한 선행적 시장조사 가능</a:t>
            </a:r>
            <a:endParaRPr lang="en-US" sz="2248" b="1" spc="-123" dirty="0">
              <a:solidFill>
                <a:srgbClr val="000000"/>
              </a:solidFill>
              <a:latin typeface="+mn-ea"/>
              <a:cs typeface="Source Han Sans KR Medium"/>
              <a:sym typeface="Source Han Sans KR Medium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5205EB0-F96E-36B0-F191-910AD1661712}"/>
              </a:ext>
            </a:extLst>
          </p:cNvPr>
          <p:cNvSpPr txBox="1"/>
          <p:nvPr/>
        </p:nvSpPr>
        <p:spPr>
          <a:xfrm>
            <a:off x="1206628" y="4783389"/>
            <a:ext cx="6407372" cy="3715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48"/>
              </a:lnSpc>
              <a:spcBef>
                <a:spcPct val="0"/>
              </a:spcBef>
            </a:pPr>
            <a:r>
              <a:rPr lang="ko-KR" altLang="en-US" sz="2248" b="1" spc="-123" dirty="0">
                <a:solidFill>
                  <a:srgbClr val="000000"/>
                </a:solidFill>
                <a:latin typeface="+mn-ea"/>
                <a:cs typeface="Source Han Sans KR Medium"/>
                <a:sym typeface="Source Han Sans KR Medium"/>
              </a:rPr>
              <a:t>정교하게 설계된 페르소나를 통한 시장 예측</a:t>
            </a:r>
            <a:endParaRPr lang="en-US" sz="2248" b="1" spc="-123" dirty="0">
              <a:solidFill>
                <a:srgbClr val="000000"/>
              </a:solidFill>
              <a:latin typeface="+mn-ea"/>
              <a:cs typeface="Source Han Sans KR Medium"/>
              <a:sym typeface="Source Han Sans KR Medium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5F8268DE-5356-B12C-96A8-B6713CC7962B}"/>
              </a:ext>
            </a:extLst>
          </p:cNvPr>
          <p:cNvSpPr txBox="1"/>
          <p:nvPr/>
        </p:nvSpPr>
        <p:spPr>
          <a:xfrm>
            <a:off x="10346395" y="7573500"/>
            <a:ext cx="6030734" cy="576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-30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“</a:t>
            </a:r>
            <a:r>
              <a:rPr lang="ko-KR" altLang="en-US" sz="2800" b="1" dirty="0"/>
              <a:t>시장 조사의 </a:t>
            </a:r>
            <a:r>
              <a:rPr lang="ko-KR" altLang="en-US" sz="2800" b="1" dirty="0" err="1"/>
              <a:t>새로운패러다임</a:t>
            </a:r>
            <a:r>
              <a:rPr lang="ko-KR" altLang="en-US" sz="2800" b="1" dirty="0"/>
              <a:t> 제시</a:t>
            </a:r>
            <a:r>
              <a:rPr lang="en-US" sz="2800" b="1" spc="-30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”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8799A7D5-6B3B-F704-FEAD-B5E10F2CAEC5}"/>
              </a:ext>
            </a:extLst>
          </p:cNvPr>
          <p:cNvSpPr/>
          <p:nvPr/>
        </p:nvSpPr>
        <p:spPr>
          <a:xfrm flipV="1">
            <a:off x="10132910" y="7596081"/>
            <a:ext cx="0" cy="576056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75F4D51F-BD46-500D-28FD-841BC0CB6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891" y="1819764"/>
            <a:ext cx="7692799" cy="5065027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BD4C9D0A-AC70-7066-4BFB-243DA41000AA}"/>
              </a:ext>
            </a:extLst>
          </p:cNvPr>
          <p:cNvSpPr txBox="1"/>
          <p:nvPr/>
        </p:nvSpPr>
        <p:spPr>
          <a:xfrm>
            <a:off x="1206628" y="7503357"/>
            <a:ext cx="6722370" cy="10363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33"/>
              </a:lnSpc>
            </a:pPr>
            <a:r>
              <a:rPr lang="ko-KR" altLang="en-US" sz="1686" spc="-28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구축된 </a:t>
            </a:r>
            <a:r>
              <a:rPr lang="ko-KR" altLang="en-US" b="1" spc="-123" dirty="0">
                <a:solidFill>
                  <a:srgbClr val="000000"/>
                </a:solidFill>
                <a:latin typeface="+mn-ea"/>
                <a:cs typeface="Source Han Sans KR Medium"/>
                <a:sym typeface="Source Han Sans KR Medium"/>
              </a:rPr>
              <a:t>비즈니스 시뮬레이터</a:t>
            </a:r>
            <a:r>
              <a:rPr lang="ko-KR" altLang="en-US" spc="-123" dirty="0">
                <a:solidFill>
                  <a:srgbClr val="000000"/>
                </a:solidFill>
                <a:latin typeface="+mn-ea"/>
                <a:cs typeface="Source Han Sans KR Medium"/>
                <a:sym typeface="Source Han Sans KR Medium"/>
              </a:rPr>
              <a:t>를</a:t>
            </a:r>
            <a:r>
              <a:rPr lang="ko-KR" altLang="en-US" sz="1686" spc="-28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 이용해 향후 효율적 마케팅 방향을 시뮬레이션하고 빠르게 적용</a:t>
            </a:r>
            <a:r>
              <a:rPr lang="en-US" altLang="ko-KR" sz="1686" spc="-28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, </a:t>
            </a:r>
            <a:r>
              <a:rPr lang="ko-KR" altLang="en-US" sz="1686" spc="-28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피드백을 통해 보완하여 체계적인 마케팅 전략을 구축 가능</a:t>
            </a:r>
            <a:endParaRPr lang="en-US" sz="1686" spc="-28" dirty="0">
              <a:solidFill>
                <a:srgbClr val="000000"/>
              </a:solidFill>
              <a:latin typeface="+mn-ea"/>
              <a:cs typeface="Source Han Sans KR"/>
              <a:sym typeface="Source Han Sans KR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FB3E6F3F-F70D-5381-412D-CB90B0D7E5EC}"/>
              </a:ext>
            </a:extLst>
          </p:cNvPr>
          <p:cNvSpPr txBox="1"/>
          <p:nvPr/>
        </p:nvSpPr>
        <p:spPr>
          <a:xfrm>
            <a:off x="1206628" y="7005430"/>
            <a:ext cx="4516269" cy="371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8"/>
              </a:lnSpc>
              <a:spcBef>
                <a:spcPct val="0"/>
              </a:spcBef>
            </a:pPr>
            <a:r>
              <a:rPr lang="ko-KR" altLang="en-US" sz="2248" b="1" spc="-123" dirty="0">
                <a:solidFill>
                  <a:srgbClr val="000000"/>
                </a:solidFill>
                <a:latin typeface="+mn-ea"/>
                <a:cs typeface="Source Han Sans KR Medium"/>
                <a:sym typeface="Source Han Sans KR Medium"/>
              </a:rPr>
              <a:t>체계적인 마케팅 전략 구축</a:t>
            </a:r>
            <a:endParaRPr lang="en-US" sz="2248" b="1" spc="-123" dirty="0">
              <a:solidFill>
                <a:srgbClr val="000000"/>
              </a:solidFill>
              <a:latin typeface="+mn-ea"/>
              <a:cs typeface="Source Han Sans KR Medium"/>
              <a:sym typeface="Source Han Sans K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2075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00FEF-2535-2B14-9934-E03D6C4C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FE878F59-B7F6-5BCF-F972-FA6313AFA9DE}"/>
              </a:ext>
            </a:extLst>
          </p:cNvPr>
          <p:cNvSpPr txBox="1"/>
          <p:nvPr/>
        </p:nvSpPr>
        <p:spPr>
          <a:xfrm>
            <a:off x="1197703" y="7727814"/>
            <a:ext cx="3933923" cy="1789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000" spc="55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박진성</a:t>
            </a:r>
            <a:endParaRPr lang="en-US" altLang="ko-KR" sz="2000" spc="55" dirty="0">
              <a:solidFill>
                <a:srgbClr val="000000"/>
              </a:solidFill>
              <a:latin typeface="+mn-ea"/>
              <a:cs typeface="Telegraf"/>
              <a:sym typeface="Telegraf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spc="55" dirty="0" err="1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주용곤</a:t>
            </a:r>
            <a:endParaRPr lang="en-US" altLang="ko-KR" sz="2000" spc="55" dirty="0">
              <a:solidFill>
                <a:srgbClr val="000000"/>
              </a:solidFill>
              <a:latin typeface="+mn-ea"/>
              <a:cs typeface="Telegraf"/>
              <a:sym typeface="Telegraf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spc="55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박동현</a:t>
            </a:r>
            <a:endParaRPr lang="en-US" altLang="ko-KR" sz="2000" spc="55" dirty="0">
              <a:solidFill>
                <a:srgbClr val="000000"/>
              </a:solidFill>
              <a:latin typeface="+mn-ea"/>
              <a:cs typeface="Telegraf"/>
              <a:sym typeface="Telegraf"/>
            </a:endParaRPr>
          </a:p>
          <a:p>
            <a:pPr algn="l">
              <a:lnSpc>
                <a:spcPct val="150000"/>
              </a:lnSpc>
            </a:pPr>
            <a:r>
              <a:rPr lang="ko-KR" altLang="en-US" sz="2000" spc="55" dirty="0" err="1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최장호</a:t>
            </a:r>
            <a:endParaRPr lang="en-US" sz="2000" spc="55" dirty="0">
              <a:solidFill>
                <a:srgbClr val="000000"/>
              </a:solidFill>
              <a:latin typeface="+mn-ea"/>
              <a:cs typeface="Telegraf"/>
              <a:sym typeface="Telegraf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35AEE1E1-D197-9348-F81E-D6D695D32DD0}"/>
              </a:ext>
            </a:extLst>
          </p:cNvPr>
          <p:cNvSpPr/>
          <p:nvPr/>
        </p:nvSpPr>
        <p:spPr>
          <a:xfrm>
            <a:off x="4933452" y="6782489"/>
            <a:ext cx="9046359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C32C35B0-C6A7-34E7-9122-4FAFCE65A664}"/>
              </a:ext>
            </a:extLst>
          </p:cNvPr>
          <p:cNvSpPr txBox="1"/>
          <p:nvPr/>
        </p:nvSpPr>
        <p:spPr>
          <a:xfrm>
            <a:off x="1197103" y="6502039"/>
            <a:ext cx="3736349" cy="457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5"/>
              </a:lnSpc>
            </a:pPr>
            <a:r>
              <a:rPr lang="ko-KR" altLang="en-US" sz="28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팀 </a:t>
            </a:r>
            <a:r>
              <a:rPr lang="en-US" altLang="ko-KR" sz="28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Chill Tuna</a:t>
            </a:r>
            <a:endParaRPr lang="en-US" sz="2811" dirty="0">
              <a:solidFill>
                <a:srgbClr val="000000"/>
              </a:solidFill>
              <a:latin typeface="+mn-ea"/>
              <a:cs typeface="Telegraf"/>
              <a:sym typeface="Telegraf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98CAADA-FEEB-76E4-F8B3-5EAF0FB3A017}"/>
              </a:ext>
            </a:extLst>
          </p:cNvPr>
          <p:cNvSpPr txBox="1"/>
          <p:nvPr/>
        </p:nvSpPr>
        <p:spPr>
          <a:xfrm>
            <a:off x="1041586" y="3858737"/>
            <a:ext cx="6913999" cy="1260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74"/>
              </a:lnSpc>
            </a:pPr>
            <a:r>
              <a:rPr lang="en-US" sz="9214" b="1" spc="-617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감사합니다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53C149-8E9B-DE8F-6C3D-049C5F66DA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97" t="2012" r="20097"/>
          <a:stretch>
            <a:fillRect/>
          </a:stretch>
        </p:blipFill>
        <p:spPr>
          <a:xfrm>
            <a:off x="14470498" y="-1"/>
            <a:ext cx="3817502" cy="10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5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126317" y="2956544"/>
            <a:ext cx="0" cy="1214936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3126317" y="5402861"/>
            <a:ext cx="0" cy="1214936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6691152" y="3509865"/>
            <a:ext cx="2950956" cy="36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개발목표</a:t>
            </a:r>
            <a:endParaRPr lang="en-US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983765" y="3509865"/>
            <a:ext cx="2950956" cy="36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추진배경</a:t>
            </a:r>
            <a:endParaRPr lang="en-US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97103" y="3408380"/>
            <a:ext cx="1429735" cy="76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프로젝트</a:t>
            </a:r>
            <a:endParaRPr lang="en-US" altLang="ko-KR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개요</a:t>
            </a:r>
            <a:endParaRPr lang="en-US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7103" y="5808211"/>
            <a:ext cx="1429735" cy="76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데이터 분석</a:t>
            </a:r>
            <a:endParaRPr lang="en-US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517297" y="3509865"/>
            <a:ext cx="2690871" cy="370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업무분장</a:t>
            </a:r>
            <a:endParaRPr lang="en-US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691152" y="2950280"/>
            <a:ext cx="993725" cy="3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7"/>
              </a:lnSpc>
              <a:spcBef>
                <a:spcPct val="0"/>
              </a:spcBef>
            </a:pPr>
            <a:r>
              <a:rPr lang="en-US" sz="2398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1-2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83765" y="2950280"/>
            <a:ext cx="993725" cy="3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7"/>
              </a:lnSpc>
              <a:spcBef>
                <a:spcPct val="0"/>
              </a:spcBef>
            </a:pPr>
            <a:r>
              <a:rPr lang="en-US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1-1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7103" y="2950280"/>
            <a:ext cx="1081367" cy="3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7"/>
              </a:lnSpc>
              <a:spcBef>
                <a:spcPct val="0"/>
              </a:spcBef>
            </a:pPr>
            <a:r>
              <a:rPr lang="en-US" sz="2398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Part 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97103" y="5313758"/>
            <a:ext cx="1081367" cy="3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7"/>
              </a:lnSpc>
              <a:spcBef>
                <a:spcPct val="0"/>
              </a:spcBef>
            </a:pPr>
            <a:r>
              <a:rPr lang="en-US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Part 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036594" y="5402861"/>
            <a:ext cx="1424056" cy="3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7"/>
              </a:lnSpc>
              <a:spcBef>
                <a:spcPct val="0"/>
              </a:spcBef>
            </a:pPr>
            <a:r>
              <a:rPr lang="en-US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2-1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517297" y="2950280"/>
            <a:ext cx="992079" cy="3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7"/>
              </a:lnSpc>
              <a:spcBef>
                <a:spcPct val="0"/>
              </a:spcBef>
            </a:pPr>
            <a:r>
              <a:rPr lang="en-US" sz="2398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1-3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765388" y="5402861"/>
            <a:ext cx="992079" cy="3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7"/>
              </a:lnSpc>
              <a:spcBef>
                <a:spcPct val="0"/>
              </a:spcBef>
            </a:pPr>
            <a:r>
              <a:rPr lang="en-US" sz="2398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2-2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170758" y="3509865"/>
            <a:ext cx="2006411" cy="370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일정</a:t>
            </a:r>
            <a:endParaRPr lang="en-US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036594" y="5899587"/>
            <a:ext cx="2950956" cy="370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데이터 </a:t>
            </a:r>
            <a:r>
              <a:rPr lang="ko-KR" altLang="en-US" sz="2237" b="1" spc="-80" dirty="0" err="1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전처리</a:t>
            </a:r>
            <a:endParaRPr lang="en-US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765388" y="5880734"/>
            <a:ext cx="2804658" cy="370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판매 제품 분석</a:t>
            </a:r>
            <a:endParaRPr lang="en-US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565410" y="5880734"/>
            <a:ext cx="2918446" cy="370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고객 세그먼트 분석</a:t>
            </a:r>
            <a:endParaRPr lang="en-US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97103" y="787028"/>
            <a:ext cx="3736349" cy="457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5"/>
              </a:lnSpc>
            </a:pPr>
            <a:r>
              <a:rPr lang="en-US" sz="2811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Content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170758" y="2950280"/>
            <a:ext cx="1163648" cy="3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7"/>
              </a:lnSpc>
              <a:spcBef>
                <a:spcPct val="0"/>
              </a:spcBef>
            </a:pPr>
            <a:r>
              <a:rPr lang="en-US" sz="2398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1-4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565410" y="5402861"/>
            <a:ext cx="974922" cy="3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7"/>
              </a:lnSpc>
              <a:spcBef>
                <a:spcPct val="0"/>
              </a:spcBef>
            </a:pPr>
            <a:r>
              <a:rPr lang="en-US" sz="2398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2-3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07683" y="1527188"/>
            <a:ext cx="6913999" cy="767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03"/>
              </a:lnSpc>
            </a:pPr>
            <a:r>
              <a:rPr lang="en-US" sz="5622" b="1" spc="-376" dirty="0" err="1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목차</a:t>
            </a:r>
            <a:endParaRPr lang="en-US" sz="5622" b="1" spc="-376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24" name="AutoShape 24"/>
          <p:cNvSpPr/>
          <p:nvPr/>
        </p:nvSpPr>
        <p:spPr>
          <a:xfrm>
            <a:off x="1197103" y="4719103"/>
            <a:ext cx="14840564" cy="0"/>
          </a:xfrm>
          <a:prstGeom prst="line">
            <a:avLst/>
          </a:prstGeom>
          <a:ln w="9525" cap="rnd">
            <a:solidFill>
              <a:srgbClr val="DFDFD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111D637D-ADF8-BB14-FE40-9BE5C6A9A9DF}"/>
              </a:ext>
            </a:extLst>
          </p:cNvPr>
          <p:cNvSpPr txBox="1"/>
          <p:nvPr/>
        </p:nvSpPr>
        <p:spPr>
          <a:xfrm>
            <a:off x="14861629" y="3509865"/>
            <a:ext cx="2006411" cy="370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개발 환경</a:t>
            </a:r>
            <a:endParaRPr lang="en-US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AF8CC8F2-495D-568F-E28F-F90B65DEB68D}"/>
              </a:ext>
            </a:extLst>
          </p:cNvPr>
          <p:cNvSpPr txBox="1"/>
          <p:nvPr/>
        </p:nvSpPr>
        <p:spPr>
          <a:xfrm>
            <a:off x="14861629" y="2950280"/>
            <a:ext cx="1163648" cy="3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7"/>
              </a:lnSpc>
              <a:spcBef>
                <a:spcPct val="0"/>
              </a:spcBef>
            </a:pPr>
            <a:r>
              <a:rPr lang="en-US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1-5</a:t>
            </a:r>
          </a:p>
        </p:txBody>
      </p:sp>
      <p:sp>
        <p:nvSpPr>
          <p:cNvPr id="27" name="AutoShape 3">
            <a:extLst>
              <a:ext uri="{FF2B5EF4-FFF2-40B4-BE49-F238E27FC236}">
                <a16:creationId xmlns:a16="http://schemas.microsoft.com/office/drawing/2014/main" id="{FBE7BEF0-ABEB-91A8-4DE9-A84302469628}"/>
              </a:ext>
            </a:extLst>
          </p:cNvPr>
          <p:cNvSpPr/>
          <p:nvPr/>
        </p:nvSpPr>
        <p:spPr>
          <a:xfrm>
            <a:off x="3126317" y="7805948"/>
            <a:ext cx="0" cy="1214936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id="{C8752153-9B06-84ED-1C40-1B5EC1775F89}"/>
              </a:ext>
            </a:extLst>
          </p:cNvPr>
          <p:cNvSpPr txBox="1"/>
          <p:nvPr/>
        </p:nvSpPr>
        <p:spPr>
          <a:xfrm>
            <a:off x="1197103" y="8211298"/>
            <a:ext cx="1429735" cy="76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RPLAs</a:t>
            </a:r>
          </a:p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시뮬레이션</a:t>
            </a:r>
            <a:endParaRPr lang="en-US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E7BB47E0-7241-0AEF-9424-0E8A579A765F}"/>
              </a:ext>
            </a:extLst>
          </p:cNvPr>
          <p:cNvSpPr txBox="1"/>
          <p:nvPr/>
        </p:nvSpPr>
        <p:spPr>
          <a:xfrm>
            <a:off x="1197103" y="7716845"/>
            <a:ext cx="1081367" cy="3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7"/>
              </a:lnSpc>
              <a:spcBef>
                <a:spcPct val="0"/>
              </a:spcBef>
            </a:pPr>
            <a:r>
              <a:rPr lang="en-US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Part </a:t>
            </a:r>
            <a:r>
              <a:rPr lang="en-US" altLang="ko-KR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3</a:t>
            </a:r>
            <a:endParaRPr lang="en-US" sz="2398" dirty="0">
              <a:solidFill>
                <a:srgbClr val="000000"/>
              </a:solidFill>
              <a:latin typeface="+mn-ea"/>
              <a:cs typeface="Telegraf"/>
              <a:sym typeface="Telegraf"/>
            </a:endParaRPr>
          </a:p>
        </p:txBody>
      </p:sp>
      <p:sp>
        <p:nvSpPr>
          <p:cNvPr id="36" name="AutoShape 24">
            <a:extLst>
              <a:ext uri="{FF2B5EF4-FFF2-40B4-BE49-F238E27FC236}">
                <a16:creationId xmlns:a16="http://schemas.microsoft.com/office/drawing/2014/main" id="{5AB74ECC-504F-3AE0-AC25-9C3BF3D504FE}"/>
              </a:ext>
            </a:extLst>
          </p:cNvPr>
          <p:cNvSpPr/>
          <p:nvPr/>
        </p:nvSpPr>
        <p:spPr>
          <a:xfrm>
            <a:off x="1197103" y="7122190"/>
            <a:ext cx="14840564" cy="0"/>
          </a:xfrm>
          <a:prstGeom prst="line">
            <a:avLst/>
          </a:prstGeom>
          <a:ln w="9525" cap="rnd">
            <a:solidFill>
              <a:srgbClr val="DFDFD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TextBox 4">
            <a:extLst>
              <a:ext uri="{FF2B5EF4-FFF2-40B4-BE49-F238E27FC236}">
                <a16:creationId xmlns:a16="http://schemas.microsoft.com/office/drawing/2014/main" id="{E38EFC03-A41C-49CC-2546-5D8B2DFF0819}"/>
              </a:ext>
            </a:extLst>
          </p:cNvPr>
          <p:cNvSpPr txBox="1"/>
          <p:nvPr/>
        </p:nvSpPr>
        <p:spPr>
          <a:xfrm>
            <a:off x="6765062" y="8276430"/>
            <a:ext cx="1931732" cy="760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프롬프트</a:t>
            </a:r>
            <a:endParaRPr lang="en-US" altLang="ko-KR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엔지니어링</a:t>
            </a:r>
            <a:endParaRPr lang="en-US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38" name="TextBox 5">
            <a:extLst>
              <a:ext uri="{FF2B5EF4-FFF2-40B4-BE49-F238E27FC236}">
                <a16:creationId xmlns:a16="http://schemas.microsoft.com/office/drawing/2014/main" id="{6CA1A748-9C4E-938E-F9F9-0342F76F3983}"/>
              </a:ext>
            </a:extLst>
          </p:cNvPr>
          <p:cNvSpPr txBox="1"/>
          <p:nvPr/>
        </p:nvSpPr>
        <p:spPr>
          <a:xfrm>
            <a:off x="4057675" y="8276430"/>
            <a:ext cx="1722104" cy="760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시뮬레이션</a:t>
            </a:r>
            <a:endParaRPr lang="en-US" altLang="ko-KR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계획</a:t>
            </a:r>
            <a:endParaRPr lang="en-US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A807EF01-B4F5-E63C-345E-8E5B4D2A0A81}"/>
              </a:ext>
            </a:extLst>
          </p:cNvPr>
          <p:cNvSpPr txBox="1"/>
          <p:nvPr/>
        </p:nvSpPr>
        <p:spPr>
          <a:xfrm>
            <a:off x="9591207" y="8276430"/>
            <a:ext cx="2690871" cy="760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페르소나</a:t>
            </a:r>
            <a:endParaRPr lang="en-US" altLang="ko-KR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생성</a:t>
            </a:r>
            <a:endParaRPr lang="en-US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15C75304-A0AD-2C12-5CEF-1EF945C99180}"/>
              </a:ext>
            </a:extLst>
          </p:cNvPr>
          <p:cNvSpPr txBox="1"/>
          <p:nvPr/>
        </p:nvSpPr>
        <p:spPr>
          <a:xfrm>
            <a:off x="6765062" y="7716845"/>
            <a:ext cx="993725" cy="3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7"/>
              </a:lnSpc>
              <a:spcBef>
                <a:spcPct val="0"/>
              </a:spcBef>
            </a:pPr>
            <a:r>
              <a:rPr lang="en-US" altLang="ko-KR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3</a:t>
            </a:r>
            <a:r>
              <a:rPr lang="en-US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-2</a:t>
            </a: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B47F37B6-9F1D-C2BF-2AE6-DBDA1D337A98}"/>
              </a:ext>
            </a:extLst>
          </p:cNvPr>
          <p:cNvSpPr txBox="1"/>
          <p:nvPr/>
        </p:nvSpPr>
        <p:spPr>
          <a:xfrm>
            <a:off x="4057675" y="7716845"/>
            <a:ext cx="993725" cy="3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7"/>
              </a:lnSpc>
              <a:spcBef>
                <a:spcPct val="0"/>
              </a:spcBef>
            </a:pPr>
            <a:r>
              <a:rPr lang="en-US" altLang="ko-KR" sz="2398" dirty="0">
                <a:latin typeface="+mn-ea"/>
                <a:cs typeface="Telegraf"/>
                <a:sym typeface="Telegraf"/>
              </a:rPr>
              <a:t>3</a:t>
            </a:r>
            <a:r>
              <a:rPr lang="en-US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-1</a:t>
            </a:r>
          </a:p>
        </p:txBody>
      </p:sp>
      <p:sp>
        <p:nvSpPr>
          <p:cNvPr id="42" name="TextBox 14">
            <a:extLst>
              <a:ext uri="{FF2B5EF4-FFF2-40B4-BE49-F238E27FC236}">
                <a16:creationId xmlns:a16="http://schemas.microsoft.com/office/drawing/2014/main" id="{2766E59C-3AEA-599A-AFA8-01905DF6A6B1}"/>
              </a:ext>
            </a:extLst>
          </p:cNvPr>
          <p:cNvSpPr txBox="1"/>
          <p:nvPr/>
        </p:nvSpPr>
        <p:spPr>
          <a:xfrm>
            <a:off x="9591207" y="7716845"/>
            <a:ext cx="992079" cy="3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7"/>
              </a:lnSpc>
              <a:spcBef>
                <a:spcPct val="0"/>
              </a:spcBef>
            </a:pPr>
            <a:r>
              <a:rPr lang="en-US" altLang="ko-KR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3</a:t>
            </a:r>
            <a:r>
              <a:rPr lang="en-US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-3</a:t>
            </a:r>
          </a:p>
        </p:txBody>
      </p:sp>
      <p:sp>
        <p:nvSpPr>
          <p:cNvPr id="43" name="TextBox 16">
            <a:extLst>
              <a:ext uri="{FF2B5EF4-FFF2-40B4-BE49-F238E27FC236}">
                <a16:creationId xmlns:a16="http://schemas.microsoft.com/office/drawing/2014/main" id="{170C03CB-A8D7-37DD-4B36-83E406D5AB9B}"/>
              </a:ext>
            </a:extLst>
          </p:cNvPr>
          <p:cNvSpPr txBox="1"/>
          <p:nvPr/>
        </p:nvSpPr>
        <p:spPr>
          <a:xfrm>
            <a:off x="12244668" y="8276430"/>
            <a:ext cx="2006411" cy="760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예측 </a:t>
            </a:r>
            <a:endParaRPr lang="en-US" altLang="ko-KR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시뮬레이션</a:t>
            </a:r>
            <a:endParaRPr lang="en-US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E6B87391-72F4-E286-2408-19CD1330294C}"/>
              </a:ext>
            </a:extLst>
          </p:cNvPr>
          <p:cNvSpPr txBox="1"/>
          <p:nvPr/>
        </p:nvSpPr>
        <p:spPr>
          <a:xfrm>
            <a:off x="12244668" y="7716845"/>
            <a:ext cx="1163648" cy="3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7"/>
              </a:lnSpc>
              <a:spcBef>
                <a:spcPct val="0"/>
              </a:spcBef>
            </a:pPr>
            <a:r>
              <a:rPr lang="en-US" altLang="ko-KR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3</a:t>
            </a:r>
            <a:r>
              <a:rPr lang="en-US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-4</a:t>
            </a:r>
          </a:p>
        </p:txBody>
      </p:sp>
      <p:sp>
        <p:nvSpPr>
          <p:cNvPr id="45" name="TextBox 16">
            <a:extLst>
              <a:ext uri="{FF2B5EF4-FFF2-40B4-BE49-F238E27FC236}">
                <a16:creationId xmlns:a16="http://schemas.microsoft.com/office/drawing/2014/main" id="{07088547-203C-C81C-47C8-3F6C194DB6BA}"/>
              </a:ext>
            </a:extLst>
          </p:cNvPr>
          <p:cNvSpPr txBox="1"/>
          <p:nvPr/>
        </p:nvSpPr>
        <p:spPr>
          <a:xfrm>
            <a:off x="14935539" y="8276430"/>
            <a:ext cx="2006411" cy="370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평가 및 검증</a:t>
            </a:r>
            <a:endParaRPr lang="en-US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46" name="TextBox 21">
            <a:extLst>
              <a:ext uri="{FF2B5EF4-FFF2-40B4-BE49-F238E27FC236}">
                <a16:creationId xmlns:a16="http://schemas.microsoft.com/office/drawing/2014/main" id="{3D782EB4-B956-6561-5257-CE967B003B90}"/>
              </a:ext>
            </a:extLst>
          </p:cNvPr>
          <p:cNvSpPr txBox="1"/>
          <p:nvPr/>
        </p:nvSpPr>
        <p:spPr>
          <a:xfrm>
            <a:off x="14935539" y="7716845"/>
            <a:ext cx="1163648" cy="3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7"/>
              </a:lnSpc>
              <a:spcBef>
                <a:spcPct val="0"/>
              </a:spcBef>
            </a:pPr>
            <a:r>
              <a:rPr lang="en-US" altLang="ko-KR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3</a:t>
            </a:r>
            <a:r>
              <a:rPr lang="en-US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-5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13547-2A40-9511-2F2D-36DBB8C85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E5BA034-D040-161C-30F3-64E770DF1BF7}"/>
              </a:ext>
            </a:extLst>
          </p:cNvPr>
          <p:cNvSpPr/>
          <p:nvPr/>
        </p:nvSpPr>
        <p:spPr>
          <a:xfrm>
            <a:off x="3126317" y="2956544"/>
            <a:ext cx="0" cy="1214936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BDBB0E09-A747-EAA4-28A3-AA7EB50772F4}"/>
              </a:ext>
            </a:extLst>
          </p:cNvPr>
          <p:cNvSpPr/>
          <p:nvPr/>
        </p:nvSpPr>
        <p:spPr>
          <a:xfrm>
            <a:off x="3126317" y="5402861"/>
            <a:ext cx="0" cy="1214936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6C7C47F-73BE-AA3F-D9F6-99D8F1C7A8CE}"/>
              </a:ext>
            </a:extLst>
          </p:cNvPr>
          <p:cNvSpPr txBox="1"/>
          <p:nvPr/>
        </p:nvSpPr>
        <p:spPr>
          <a:xfrm>
            <a:off x="6691152" y="3509865"/>
            <a:ext cx="2950956" cy="36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 err="1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플로우차트</a:t>
            </a:r>
            <a:endParaRPr lang="en-US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DB137CC-7ACF-8FA2-EFC3-FE5B0AEEBA77}"/>
              </a:ext>
            </a:extLst>
          </p:cNvPr>
          <p:cNvSpPr txBox="1"/>
          <p:nvPr/>
        </p:nvSpPr>
        <p:spPr>
          <a:xfrm>
            <a:off x="3983765" y="3509865"/>
            <a:ext cx="1740234" cy="362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화면기획서</a:t>
            </a:r>
            <a:endParaRPr lang="en-US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444B028-E0BE-B880-BBFE-5B1C8AB64AC5}"/>
              </a:ext>
            </a:extLst>
          </p:cNvPr>
          <p:cNvSpPr txBox="1"/>
          <p:nvPr/>
        </p:nvSpPr>
        <p:spPr>
          <a:xfrm>
            <a:off x="1197103" y="3408380"/>
            <a:ext cx="1429735" cy="760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웹페이지</a:t>
            </a:r>
            <a:endParaRPr lang="en-US" altLang="ko-KR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개발</a:t>
            </a:r>
            <a:endParaRPr lang="en-US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6CF5F5B-8113-6D22-6143-D1BECC5DE82B}"/>
              </a:ext>
            </a:extLst>
          </p:cNvPr>
          <p:cNvSpPr txBox="1"/>
          <p:nvPr/>
        </p:nvSpPr>
        <p:spPr>
          <a:xfrm>
            <a:off x="1197103" y="5808211"/>
            <a:ext cx="1429735" cy="760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결과 및</a:t>
            </a:r>
            <a:endParaRPr lang="en-US" altLang="ko-KR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평가</a:t>
            </a:r>
            <a:endParaRPr lang="en-US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8E85676-C4F6-DF6D-19C8-1A1DB814A209}"/>
              </a:ext>
            </a:extLst>
          </p:cNvPr>
          <p:cNvSpPr txBox="1"/>
          <p:nvPr/>
        </p:nvSpPr>
        <p:spPr>
          <a:xfrm>
            <a:off x="6691152" y="2950280"/>
            <a:ext cx="993725" cy="3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7"/>
              </a:lnSpc>
              <a:spcBef>
                <a:spcPct val="0"/>
              </a:spcBef>
            </a:pPr>
            <a:r>
              <a:rPr lang="en-US" altLang="ko-KR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4</a:t>
            </a:r>
            <a:r>
              <a:rPr lang="en-US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-2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C806407D-7326-AF3E-7F34-D341FF5EF10F}"/>
              </a:ext>
            </a:extLst>
          </p:cNvPr>
          <p:cNvSpPr txBox="1"/>
          <p:nvPr/>
        </p:nvSpPr>
        <p:spPr>
          <a:xfrm>
            <a:off x="3983765" y="2950280"/>
            <a:ext cx="993725" cy="3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7"/>
              </a:lnSpc>
              <a:spcBef>
                <a:spcPct val="0"/>
              </a:spcBef>
            </a:pPr>
            <a:r>
              <a:rPr lang="en-US" altLang="ko-KR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4</a:t>
            </a:r>
            <a:r>
              <a:rPr lang="en-US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-1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D7CFED1F-BC1E-3ABF-8323-C392CA4C1C33}"/>
              </a:ext>
            </a:extLst>
          </p:cNvPr>
          <p:cNvSpPr txBox="1"/>
          <p:nvPr/>
        </p:nvSpPr>
        <p:spPr>
          <a:xfrm>
            <a:off x="1197103" y="2950280"/>
            <a:ext cx="1081367" cy="3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7"/>
              </a:lnSpc>
              <a:spcBef>
                <a:spcPct val="0"/>
              </a:spcBef>
            </a:pPr>
            <a:r>
              <a:rPr lang="en-US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Part </a:t>
            </a:r>
            <a:r>
              <a:rPr lang="en-US" altLang="ko-KR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4</a:t>
            </a:r>
            <a:endParaRPr lang="en-US" sz="2398" dirty="0">
              <a:solidFill>
                <a:srgbClr val="000000"/>
              </a:solidFill>
              <a:latin typeface="+mn-ea"/>
              <a:cs typeface="Telegraf"/>
              <a:sym typeface="Telegraf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C12CEE7D-C368-36A7-069C-2D9AA19B62B3}"/>
              </a:ext>
            </a:extLst>
          </p:cNvPr>
          <p:cNvSpPr txBox="1"/>
          <p:nvPr/>
        </p:nvSpPr>
        <p:spPr>
          <a:xfrm>
            <a:off x="1197103" y="5313758"/>
            <a:ext cx="1081367" cy="3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7"/>
              </a:lnSpc>
              <a:spcBef>
                <a:spcPct val="0"/>
              </a:spcBef>
            </a:pPr>
            <a:r>
              <a:rPr lang="en-US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Part </a:t>
            </a:r>
            <a:r>
              <a:rPr lang="en-US" altLang="ko-KR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5</a:t>
            </a:r>
            <a:endParaRPr lang="en-US" sz="2398" dirty="0">
              <a:solidFill>
                <a:srgbClr val="000000"/>
              </a:solidFill>
              <a:latin typeface="+mn-ea"/>
              <a:cs typeface="Telegraf"/>
              <a:sym typeface="Telegraf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F2381D79-6317-33B3-3096-126E06AFA12E}"/>
              </a:ext>
            </a:extLst>
          </p:cNvPr>
          <p:cNvSpPr txBox="1"/>
          <p:nvPr/>
        </p:nvSpPr>
        <p:spPr>
          <a:xfrm>
            <a:off x="4036594" y="5402861"/>
            <a:ext cx="1424056" cy="3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7"/>
              </a:lnSpc>
              <a:spcBef>
                <a:spcPct val="0"/>
              </a:spcBef>
            </a:pPr>
            <a:r>
              <a:rPr lang="en-US" altLang="ko-KR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5</a:t>
            </a:r>
            <a:r>
              <a:rPr lang="en-US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-1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B2D6BFD3-D1F0-3C04-35E3-BA5649ADD5D0}"/>
              </a:ext>
            </a:extLst>
          </p:cNvPr>
          <p:cNvSpPr txBox="1"/>
          <p:nvPr/>
        </p:nvSpPr>
        <p:spPr>
          <a:xfrm>
            <a:off x="6765388" y="5402861"/>
            <a:ext cx="992079" cy="3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7"/>
              </a:lnSpc>
              <a:spcBef>
                <a:spcPct val="0"/>
              </a:spcBef>
            </a:pPr>
            <a:r>
              <a:rPr lang="en-US" altLang="ko-KR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5</a:t>
            </a:r>
            <a:r>
              <a:rPr lang="en-US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-2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5D4F8680-F08A-8B41-C2A4-BB5BFCF6C66E}"/>
              </a:ext>
            </a:extLst>
          </p:cNvPr>
          <p:cNvSpPr txBox="1"/>
          <p:nvPr/>
        </p:nvSpPr>
        <p:spPr>
          <a:xfrm>
            <a:off x="4036594" y="5899587"/>
            <a:ext cx="2092403" cy="370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화면 시연</a:t>
            </a:r>
            <a:endParaRPr lang="en-US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7B0FA740-92B6-CA92-0E2D-F8F69DF9F1CE}"/>
              </a:ext>
            </a:extLst>
          </p:cNvPr>
          <p:cNvSpPr txBox="1"/>
          <p:nvPr/>
        </p:nvSpPr>
        <p:spPr>
          <a:xfrm>
            <a:off x="6765388" y="5880734"/>
            <a:ext cx="2804658" cy="370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기대효과</a:t>
            </a:r>
            <a:endParaRPr lang="en-US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1BDCA8A3-4191-D582-3BAC-EB05B2EAAC2A}"/>
              </a:ext>
            </a:extLst>
          </p:cNvPr>
          <p:cNvSpPr txBox="1"/>
          <p:nvPr/>
        </p:nvSpPr>
        <p:spPr>
          <a:xfrm>
            <a:off x="9565410" y="5880734"/>
            <a:ext cx="2918446" cy="370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2"/>
              </a:lnSpc>
              <a:spcBef>
                <a:spcPct val="0"/>
              </a:spcBef>
            </a:pPr>
            <a:r>
              <a:rPr lang="ko-KR" altLang="en-US" sz="2237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자체 피드백</a:t>
            </a:r>
            <a:endParaRPr lang="en-US" sz="2237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E997DA83-1951-8A5C-AFA0-40B80E24BA9A}"/>
              </a:ext>
            </a:extLst>
          </p:cNvPr>
          <p:cNvSpPr txBox="1"/>
          <p:nvPr/>
        </p:nvSpPr>
        <p:spPr>
          <a:xfrm>
            <a:off x="1197103" y="787028"/>
            <a:ext cx="3736349" cy="457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5"/>
              </a:lnSpc>
            </a:pPr>
            <a:r>
              <a:rPr lang="en-US" sz="2811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Content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207A1F50-57C9-9996-3B3A-6BFAEE9549BF}"/>
              </a:ext>
            </a:extLst>
          </p:cNvPr>
          <p:cNvSpPr txBox="1"/>
          <p:nvPr/>
        </p:nvSpPr>
        <p:spPr>
          <a:xfrm>
            <a:off x="9565410" y="5402861"/>
            <a:ext cx="974922" cy="39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7"/>
              </a:lnSpc>
              <a:spcBef>
                <a:spcPct val="0"/>
              </a:spcBef>
            </a:pPr>
            <a:r>
              <a:rPr lang="en-US" altLang="ko-KR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5</a:t>
            </a:r>
            <a:r>
              <a:rPr lang="en-US" sz="2398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-3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8A062BF6-7719-B597-C6E7-B42819F8C69B}"/>
              </a:ext>
            </a:extLst>
          </p:cNvPr>
          <p:cNvSpPr txBox="1"/>
          <p:nvPr/>
        </p:nvSpPr>
        <p:spPr>
          <a:xfrm>
            <a:off x="1107683" y="1527188"/>
            <a:ext cx="6913999" cy="767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03"/>
              </a:lnSpc>
            </a:pPr>
            <a:r>
              <a:rPr lang="en-US" sz="5622" b="1" spc="-376" dirty="0" err="1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목차</a:t>
            </a:r>
            <a:endParaRPr lang="en-US" sz="5622" b="1" spc="-376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24" name="AutoShape 24">
            <a:extLst>
              <a:ext uri="{FF2B5EF4-FFF2-40B4-BE49-F238E27FC236}">
                <a16:creationId xmlns:a16="http://schemas.microsoft.com/office/drawing/2014/main" id="{47E1CCA2-4CBC-BFB8-F687-76F7E639D124}"/>
              </a:ext>
            </a:extLst>
          </p:cNvPr>
          <p:cNvSpPr/>
          <p:nvPr/>
        </p:nvSpPr>
        <p:spPr>
          <a:xfrm>
            <a:off x="1197103" y="4719103"/>
            <a:ext cx="14840564" cy="0"/>
          </a:xfrm>
          <a:prstGeom prst="line">
            <a:avLst/>
          </a:prstGeom>
          <a:ln w="9525" cap="rnd">
            <a:solidFill>
              <a:srgbClr val="DFDFDF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039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716877" y="8776205"/>
            <a:ext cx="1242680" cy="425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42"/>
              </a:lnSpc>
            </a:pPr>
            <a:r>
              <a:rPr lang="en-US" sz="2530" b="1" spc="-43">
                <a:solidFill>
                  <a:srgbClr val="FFFFFF"/>
                </a:solidFill>
                <a:latin typeface="+mn-ea"/>
                <a:cs typeface="Source Han Sans KR Bold"/>
                <a:sym typeface="Source Han Sans KR Bold"/>
              </a:rPr>
              <a:t>Logo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56928" y="6742688"/>
            <a:ext cx="2598180" cy="329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57"/>
              </a:lnSpc>
              <a:spcBef>
                <a:spcPct val="0"/>
              </a:spcBef>
            </a:pPr>
            <a:r>
              <a:rPr lang="ko-KR" altLang="en-US" sz="2000" b="1" spc="-7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개발목표</a:t>
            </a:r>
            <a:endParaRPr lang="en-US" sz="2000" b="1" spc="-7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16826" y="6742688"/>
            <a:ext cx="2598180" cy="329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57"/>
              </a:lnSpc>
              <a:spcBef>
                <a:spcPct val="0"/>
              </a:spcBef>
            </a:pPr>
            <a:r>
              <a:rPr lang="ko-KR" altLang="en-US" sz="2000" b="1" spc="-7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추진배경</a:t>
            </a:r>
            <a:endParaRPr lang="en-US" sz="2000" b="1" spc="-7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047559" y="6742688"/>
            <a:ext cx="2369187" cy="336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57"/>
              </a:lnSpc>
              <a:spcBef>
                <a:spcPct val="0"/>
              </a:spcBef>
            </a:pPr>
            <a:r>
              <a:rPr lang="ko-KR" altLang="en-US" sz="2000" b="1" spc="-7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업무분장</a:t>
            </a:r>
            <a:endParaRPr lang="en-US" sz="2000" b="1" spc="-7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7410041" y="6320010"/>
            <a:ext cx="0" cy="759414"/>
          </a:xfrm>
          <a:prstGeom prst="line">
            <a:avLst/>
          </a:prstGeom>
          <a:ln w="9525" cap="flat">
            <a:solidFill>
              <a:srgbClr val="DFDFD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9497326" y="6320010"/>
            <a:ext cx="0" cy="759414"/>
          </a:xfrm>
          <a:prstGeom prst="line">
            <a:avLst/>
          </a:prstGeom>
          <a:ln w="9525" cap="flat">
            <a:solidFill>
              <a:srgbClr val="DFDFD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1587833" y="6320010"/>
            <a:ext cx="0" cy="759414"/>
          </a:xfrm>
          <a:prstGeom prst="line">
            <a:avLst/>
          </a:prstGeom>
          <a:ln w="9525" cap="flat">
            <a:solidFill>
              <a:srgbClr val="DFDFD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1183714" y="6035503"/>
            <a:ext cx="4502923" cy="1243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74"/>
              </a:lnSpc>
            </a:pPr>
            <a:r>
              <a:rPr lang="ko-KR" altLang="en-US" sz="8800" b="1" spc="-617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개요</a:t>
            </a:r>
            <a:endParaRPr lang="en-US" sz="8800" b="1" spc="-617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99068" y="5101802"/>
            <a:ext cx="1267504" cy="457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35"/>
              </a:lnSpc>
              <a:spcBef>
                <a:spcPct val="0"/>
              </a:spcBef>
            </a:pPr>
            <a:r>
              <a:rPr lang="en-US" sz="2811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Part 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956928" y="6253335"/>
            <a:ext cx="874928" cy="35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56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1-2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916826" y="6253335"/>
            <a:ext cx="874928" cy="35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56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1-1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47559" y="6253335"/>
            <a:ext cx="873479" cy="35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56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1-3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136741" y="6742688"/>
            <a:ext cx="2741300" cy="336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57"/>
              </a:lnSpc>
              <a:spcBef>
                <a:spcPct val="0"/>
              </a:spcBef>
            </a:pPr>
            <a:r>
              <a:rPr lang="ko-KR" altLang="en-US" sz="2000" b="1" spc="-7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일정</a:t>
            </a:r>
            <a:endParaRPr lang="en-US" sz="2000" b="1" spc="-7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2136741" y="6253335"/>
            <a:ext cx="1024538" cy="35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56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1-4</a:t>
            </a:r>
          </a:p>
        </p:txBody>
      </p:sp>
      <p:sp>
        <p:nvSpPr>
          <p:cNvPr id="24" name="AutoShape 10">
            <a:extLst>
              <a:ext uri="{FF2B5EF4-FFF2-40B4-BE49-F238E27FC236}">
                <a16:creationId xmlns:a16="http://schemas.microsoft.com/office/drawing/2014/main" id="{9E2FDB18-BD8B-AD40-380C-E5B878EA1A56}"/>
              </a:ext>
            </a:extLst>
          </p:cNvPr>
          <p:cNvSpPr/>
          <p:nvPr/>
        </p:nvSpPr>
        <p:spPr>
          <a:xfrm>
            <a:off x="13410087" y="6320010"/>
            <a:ext cx="0" cy="759414"/>
          </a:xfrm>
          <a:prstGeom prst="line">
            <a:avLst/>
          </a:prstGeom>
          <a:ln w="9525" cap="flat">
            <a:solidFill>
              <a:srgbClr val="DFDFD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9A3CF3D2-3F1F-C3A4-5D57-40102211123A}"/>
              </a:ext>
            </a:extLst>
          </p:cNvPr>
          <p:cNvSpPr txBox="1"/>
          <p:nvPr/>
        </p:nvSpPr>
        <p:spPr>
          <a:xfrm>
            <a:off x="13958995" y="6742688"/>
            <a:ext cx="2741300" cy="685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57"/>
              </a:lnSpc>
              <a:spcBef>
                <a:spcPct val="0"/>
              </a:spcBef>
            </a:pPr>
            <a:r>
              <a:rPr lang="ko-KR" altLang="en-US" sz="2000" b="1" spc="-80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개발 환경</a:t>
            </a:r>
            <a:endParaRPr lang="en-US" altLang="ko-KR" sz="2000" b="1" spc="-8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  <a:p>
            <a:pPr marL="0" lvl="0" indent="0" algn="l">
              <a:lnSpc>
                <a:spcPts val="2757"/>
              </a:lnSpc>
              <a:spcBef>
                <a:spcPct val="0"/>
              </a:spcBef>
            </a:pPr>
            <a:endParaRPr lang="en-US" sz="2000" b="1" spc="-70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ABFF10AE-E2B0-D5D4-B575-7D805B1D3754}"/>
              </a:ext>
            </a:extLst>
          </p:cNvPr>
          <p:cNvSpPr txBox="1"/>
          <p:nvPr/>
        </p:nvSpPr>
        <p:spPr>
          <a:xfrm>
            <a:off x="13958995" y="6253335"/>
            <a:ext cx="1024538" cy="35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56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1-</a:t>
            </a:r>
            <a:r>
              <a:rPr lang="en-US" altLang="ko-KR" sz="2000" dirty="0">
                <a:solidFill>
                  <a:srgbClr val="000000"/>
                </a:solidFill>
                <a:latin typeface="+mn-ea"/>
                <a:cs typeface="Telegraf"/>
                <a:sym typeface="Telegraf"/>
              </a:rPr>
              <a:t>5</a:t>
            </a:r>
            <a:endParaRPr lang="en-US" sz="2000" dirty="0">
              <a:solidFill>
                <a:srgbClr val="000000"/>
              </a:solidFill>
              <a:latin typeface="+mn-ea"/>
              <a:cs typeface="Telegraf"/>
              <a:sym typeface="Telegraf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9F06C9-A144-DAF8-34DA-67E5A8CA34F8}"/>
              </a:ext>
            </a:extLst>
          </p:cNvPr>
          <p:cNvSpPr/>
          <p:nvPr/>
        </p:nvSpPr>
        <p:spPr>
          <a:xfrm>
            <a:off x="14454000" y="-11033"/>
            <a:ext cx="3834000" cy="4368922"/>
          </a:xfrm>
          <a:prstGeom prst="rect">
            <a:avLst/>
          </a:prstGeom>
          <a:solidFill>
            <a:srgbClr val="131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B2FAAE9-A1C1-9C16-C1FD-591178C740F0}"/>
              </a:ext>
            </a:extLst>
          </p:cNvPr>
          <p:cNvGrpSpPr/>
          <p:nvPr/>
        </p:nvGrpSpPr>
        <p:grpSpPr>
          <a:xfrm>
            <a:off x="0" y="-11033"/>
            <a:ext cx="14544000" cy="4368922"/>
            <a:chOff x="0" y="-11033"/>
            <a:chExt cx="14544000" cy="436892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A5426DD-1916-EB66-4D58-F5E6568BFE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992" b="15424"/>
            <a:stretch>
              <a:fillRect/>
            </a:stretch>
          </p:blipFill>
          <p:spPr bwMode="auto">
            <a:xfrm>
              <a:off x="3744000" y="-4281"/>
              <a:ext cx="10800000" cy="4362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BB1CEEF-9630-DD45-D365-F26945D94E06}"/>
                </a:ext>
              </a:extLst>
            </p:cNvPr>
            <p:cNvSpPr/>
            <p:nvPr/>
          </p:nvSpPr>
          <p:spPr>
            <a:xfrm>
              <a:off x="0" y="-11033"/>
              <a:ext cx="3834000" cy="4368922"/>
            </a:xfrm>
            <a:prstGeom prst="rect">
              <a:avLst/>
            </a:prstGeom>
            <a:gradFill flip="none" rotWithShape="1">
              <a:gsLst>
                <a:gs pos="56084">
                  <a:srgbClr val="1A3F6B"/>
                </a:gs>
                <a:gs pos="31746">
                  <a:srgbClr val="194470"/>
                </a:gs>
                <a:gs pos="0">
                  <a:srgbClr val="325880"/>
                </a:gs>
                <a:gs pos="74000">
                  <a:srgbClr val="153B60"/>
                </a:gs>
                <a:gs pos="83000">
                  <a:srgbClr val="193356"/>
                </a:gs>
                <a:gs pos="100000">
                  <a:srgbClr val="132A49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00F85-BA12-74A1-FE41-8CBE50923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18">
            <a:extLst>
              <a:ext uri="{FF2B5EF4-FFF2-40B4-BE49-F238E27FC236}">
                <a16:creationId xmlns:a16="http://schemas.microsoft.com/office/drawing/2014/main" id="{D5C54937-B391-A11E-DFD7-34DE8554C4B3}"/>
              </a:ext>
            </a:extLst>
          </p:cNvPr>
          <p:cNvGrpSpPr/>
          <p:nvPr/>
        </p:nvGrpSpPr>
        <p:grpSpPr>
          <a:xfrm>
            <a:off x="3065276" y="2070724"/>
            <a:ext cx="12333723" cy="1047776"/>
            <a:chOff x="0" y="0"/>
            <a:chExt cx="1162540" cy="945277"/>
          </a:xfrm>
        </p:grpSpPr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65B15FA0-D054-65C9-B616-95597FE8146B}"/>
                </a:ext>
              </a:extLst>
            </p:cNvPr>
            <p:cNvSpPr/>
            <p:nvPr/>
          </p:nvSpPr>
          <p:spPr>
            <a:xfrm>
              <a:off x="0" y="0"/>
              <a:ext cx="1162540" cy="945277"/>
            </a:xfrm>
            <a:custGeom>
              <a:avLst/>
              <a:gdLst/>
              <a:ahLst/>
              <a:cxnLst/>
              <a:rect l="l" t="t" r="r" b="b"/>
              <a:pathLst>
                <a:path w="1162540" h="945277">
                  <a:moveTo>
                    <a:pt x="0" y="0"/>
                  </a:moveTo>
                  <a:lnTo>
                    <a:pt x="1162540" y="0"/>
                  </a:lnTo>
                  <a:lnTo>
                    <a:pt x="1162540" y="945277"/>
                  </a:lnTo>
                  <a:lnTo>
                    <a:pt x="0" y="945277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38" name="TextBox 20">
              <a:extLst>
                <a:ext uri="{FF2B5EF4-FFF2-40B4-BE49-F238E27FC236}">
                  <a16:creationId xmlns:a16="http://schemas.microsoft.com/office/drawing/2014/main" id="{CBFCF64C-9361-A5AC-D320-5971C3F47187}"/>
                </a:ext>
              </a:extLst>
            </p:cNvPr>
            <p:cNvSpPr txBox="1"/>
            <p:nvPr/>
          </p:nvSpPr>
          <p:spPr>
            <a:xfrm>
              <a:off x="0" y="-47625"/>
              <a:ext cx="1162540" cy="992902"/>
            </a:xfrm>
            <a:prstGeom prst="rect">
              <a:avLst/>
            </a:prstGeom>
          </p:spPr>
          <p:txBody>
            <a:bodyPr lIns="71403" tIns="71403" rIns="71403" bIns="71403" rtlCol="0" anchor="ctr"/>
            <a:lstStyle/>
            <a:p>
              <a:pPr algn="ctr">
                <a:lnSpc>
                  <a:spcPts val="3671"/>
                </a:lnSpc>
              </a:pPr>
              <a:endParaRPr>
                <a:latin typeface="+mn-ea"/>
              </a:endParaRPr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801F5E6A-9B7C-EAE6-BED7-F0C2EDF97FB0}"/>
              </a:ext>
            </a:extLst>
          </p:cNvPr>
          <p:cNvGrpSpPr/>
          <p:nvPr/>
        </p:nvGrpSpPr>
        <p:grpSpPr>
          <a:xfrm>
            <a:off x="11167983" y="4745968"/>
            <a:ext cx="5806018" cy="3587348"/>
            <a:chOff x="0" y="0"/>
            <a:chExt cx="1162540" cy="945277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6C1B6A5D-83FC-6AE0-7ADA-49BBBBB018D6}"/>
                </a:ext>
              </a:extLst>
            </p:cNvPr>
            <p:cNvSpPr/>
            <p:nvPr/>
          </p:nvSpPr>
          <p:spPr>
            <a:xfrm>
              <a:off x="0" y="0"/>
              <a:ext cx="1162540" cy="945277"/>
            </a:xfrm>
            <a:custGeom>
              <a:avLst/>
              <a:gdLst/>
              <a:ahLst/>
              <a:cxnLst/>
              <a:rect l="l" t="t" r="r" b="b"/>
              <a:pathLst>
                <a:path w="1162540" h="945277">
                  <a:moveTo>
                    <a:pt x="0" y="0"/>
                  </a:moveTo>
                  <a:lnTo>
                    <a:pt x="1162540" y="0"/>
                  </a:lnTo>
                  <a:lnTo>
                    <a:pt x="1162540" y="945277"/>
                  </a:lnTo>
                  <a:lnTo>
                    <a:pt x="0" y="945277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F9D40C5D-D4FA-2F72-7C05-9EF66883D12B}"/>
                </a:ext>
              </a:extLst>
            </p:cNvPr>
            <p:cNvSpPr txBox="1"/>
            <p:nvPr/>
          </p:nvSpPr>
          <p:spPr>
            <a:xfrm>
              <a:off x="0" y="-47625"/>
              <a:ext cx="1162540" cy="992902"/>
            </a:xfrm>
            <a:prstGeom prst="rect">
              <a:avLst/>
            </a:prstGeom>
          </p:spPr>
          <p:txBody>
            <a:bodyPr lIns="71403" tIns="71403" rIns="71403" bIns="71403" rtlCol="0" anchor="ctr"/>
            <a:lstStyle/>
            <a:p>
              <a:pPr algn="ctr">
                <a:lnSpc>
                  <a:spcPts val="3671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23" name="AutoShape 23">
            <a:extLst>
              <a:ext uri="{FF2B5EF4-FFF2-40B4-BE49-F238E27FC236}">
                <a16:creationId xmlns:a16="http://schemas.microsoft.com/office/drawing/2014/main" id="{B67F5783-40C0-DB79-7644-0ED6EF57D18A}"/>
              </a:ext>
            </a:extLst>
          </p:cNvPr>
          <p:cNvSpPr/>
          <p:nvPr/>
        </p:nvSpPr>
        <p:spPr>
          <a:xfrm>
            <a:off x="3159000" y="1067583"/>
            <a:ext cx="1421199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4EB61A32-D495-0901-C928-4CA4FEBC6BAE}"/>
              </a:ext>
            </a:extLst>
          </p:cNvPr>
          <p:cNvSpPr txBox="1"/>
          <p:nvPr/>
        </p:nvSpPr>
        <p:spPr>
          <a:xfrm>
            <a:off x="11913536" y="6027840"/>
            <a:ext cx="4599425" cy="16564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z="2000" dirty="0"/>
              <a:t>고객의 소비활동을 기반으로 </a:t>
            </a:r>
            <a:r>
              <a:rPr lang="ko-KR" altLang="en-US" spc="-95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마이크로 세그먼트를 분류하여 페르소나를 생성</a:t>
            </a:r>
            <a:r>
              <a:rPr lang="en-US" altLang="ko-KR" spc="-95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,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pc="-95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특정 제품에 대한 지불의사 추정을 통해 </a:t>
            </a:r>
            <a:endParaRPr lang="en-US" altLang="ko-KR" spc="-95" dirty="0">
              <a:solidFill>
                <a:srgbClr val="000000"/>
              </a:solidFill>
              <a:latin typeface="+mn-ea"/>
              <a:cs typeface="Source Han Sans KR"/>
              <a:sym typeface="Source Han Sans KR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ko-KR" altLang="en-US" spc="-95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시장 예측 </a:t>
            </a:r>
            <a:r>
              <a:rPr lang="ko-KR" altLang="en-US" spc="-95" dirty="0" err="1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시뮬레이레이터</a:t>
            </a:r>
            <a:r>
              <a:rPr lang="ko-KR" altLang="en-US" spc="-95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 개발 </a:t>
            </a:r>
            <a:endParaRPr lang="en-US" spc="-95" dirty="0">
              <a:solidFill>
                <a:srgbClr val="000000"/>
              </a:solidFill>
              <a:latin typeface="+mn-ea"/>
              <a:cs typeface="Source Han Sans KR"/>
              <a:sym typeface="Source Han Sans KR"/>
            </a:endParaRP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EE662B2F-A86C-7127-3827-3DAD942A5C77}"/>
              </a:ext>
            </a:extLst>
          </p:cNvPr>
          <p:cNvSpPr txBox="1"/>
          <p:nvPr/>
        </p:nvSpPr>
        <p:spPr>
          <a:xfrm>
            <a:off x="1197103" y="795626"/>
            <a:ext cx="3736349" cy="51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9"/>
              </a:lnSpc>
            </a:pPr>
            <a:r>
              <a:rPr lang="ko-KR" altLang="en-US" sz="3092" b="1" spc="-197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추진 배경</a:t>
            </a:r>
            <a:endParaRPr lang="en-US" altLang="ko-KR" sz="3092" b="1" spc="-197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DD898888-7A0D-16B1-59F8-09B4470439AC}"/>
              </a:ext>
            </a:extLst>
          </p:cNvPr>
          <p:cNvSpPr txBox="1"/>
          <p:nvPr/>
        </p:nvSpPr>
        <p:spPr>
          <a:xfrm>
            <a:off x="3537490" y="2425900"/>
            <a:ext cx="11213020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10"/>
              </a:lnSpc>
            </a:pPr>
            <a:r>
              <a:rPr lang="en-US" sz="2792" b="1" spc="-201" dirty="0">
                <a:solidFill>
                  <a:srgbClr val="000000"/>
                </a:solidFill>
                <a:latin typeface="+mn-ea"/>
                <a:cs typeface="Source Han Sans KR Medium"/>
                <a:sym typeface="Source Han Sans KR Medium"/>
              </a:rPr>
              <a:t>“ </a:t>
            </a:r>
            <a:r>
              <a:rPr lang="en-US" altLang="ko-KR" sz="2792" b="1" spc="-201" dirty="0">
                <a:solidFill>
                  <a:srgbClr val="000000"/>
                </a:solidFill>
                <a:latin typeface="+mn-ea"/>
                <a:cs typeface="Source Han Sans KR Medium"/>
                <a:sym typeface="Source Han Sans KR Medium"/>
              </a:rPr>
              <a:t>LLM</a:t>
            </a:r>
            <a:r>
              <a:rPr lang="ko-KR" altLang="en-US" sz="2792" b="1" spc="-201" dirty="0">
                <a:solidFill>
                  <a:srgbClr val="000000"/>
                </a:solidFill>
                <a:latin typeface="+mn-ea"/>
                <a:cs typeface="Source Han Sans KR Medium"/>
                <a:sym typeface="Source Han Sans KR Medium"/>
              </a:rPr>
              <a:t>을 활용한 </a:t>
            </a:r>
            <a:r>
              <a:rPr lang="en-US" altLang="ko-KR" sz="2792" b="1" spc="-201" dirty="0">
                <a:solidFill>
                  <a:srgbClr val="000000"/>
                </a:solidFill>
                <a:latin typeface="+mn-ea"/>
                <a:cs typeface="Source Han Sans KR Medium"/>
                <a:sym typeface="Source Han Sans KR Medium"/>
              </a:rPr>
              <a:t>Role-Playing Language Agents (RPLAs)</a:t>
            </a:r>
            <a:r>
              <a:rPr lang="ko-KR" altLang="en-US" sz="2792" b="1" spc="-201" dirty="0">
                <a:solidFill>
                  <a:srgbClr val="000000"/>
                </a:solidFill>
                <a:latin typeface="+mn-ea"/>
                <a:cs typeface="Source Han Sans KR Medium"/>
                <a:sym typeface="Source Han Sans KR Medium"/>
              </a:rPr>
              <a:t>의 잠재성 대두</a:t>
            </a:r>
            <a:r>
              <a:rPr lang="en-US" sz="2792" b="1" spc="-201" dirty="0">
                <a:solidFill>
                  <a:srgbClr val="000000"/>
                </a:solidFill>
                <a:latin typeface="+mn-ea"/>
                <a:cs typeface="Source Han Sans KR Medium"/>
                <a:sym typeface="Source Han Sans KR Medium"/>
              </a:rPr>
              <a:t>”</a:t>
            </a:r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54037AB0-B2E6-ACD9-78A3-72D98B498862}"/>
              </a:ext>
            </a:extLst>
          </p:cNvPr>
          <p:cNvSpPr/>
          <p:nvPr/>
        </p:nvSpPr>
        <p:spPr>
          <a:xfrm rot="-5400000">
            <a:off x="9042497" y="3282629"/>
            <a:ext cx="203006" cy="336940"/>
          </a:xfrm>
          <a:custGeom>
            <a:avLst/>
            <a:gdLst/>
            <a:ahLst/>
            <a:cxnLst/>
            <a:rect l="l" t="t" r="r" b="b"/>
            <a:pathLst>
              <a:path w="203006" h="336940">
                <a:moveTo>
                  <a:pt x="0" y="0"/>
                </a:moveTo>
                <a:lnTo>
                  <a:pt x="203006" y="0"/>
                </a:lnTo>
                <a:lnTo>
                  <a:pt x="203006" y="336941"/>
                </a:lnTo>
                <a:lnTo>
                  <a:pt x="0" y="3369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E57298BD-772B-5AC6-A57C-18627397E8E2}"/>
              </a:ext>
            </a:extLst>
          </p:cNvPr>
          <p:cNvSpPr txBox="1"/>
          <p:nvPr/>
        </p:nvSpPr>
        <p:spPr>
          <a:xfrm>
            <a:off x="11892754" y="5255226"/>
            <a:ext cx="4758961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48"/>
              </a:lnSpc>
            </a:pPr>
            <a:r>
              <a:rPr lang="en-US" altLang="ko-KR" sz="2800" b="1" spc="-201" dirty="0">
                <a:solidFill>
                  <a:srgbClr val="000000"/>
                </a:solidFill>
                <a:latin typeface="+mn-ea"/>
                <a:cs typeface="Source Han Sans KR Medium"/>
                <a:sym typeface="Source Han Sans KR Medium"/>
              </a:rPr>
              <a:t>RPLAs</a:t>
            </a:r>
            <a:r>
              <a:rPr lang="ko-KR" altLang="en-US" sz="2800" b="1" spc="-201" dirty="0">
                <a:solidFill>
                  <a:srgbClr val="000000"/>
                </a:solidFill>
                <a:latin typeface="+mn-ea"/>
                <a:cs typeface="Source Han Sans KR Medium"/>
                <a:sym typeface="Source Han Sans KR Medium"/>
              </a:rPr>
              <a:t>를 활용한 시장 예측</a:t>
            </a:r>
            <a:endParaRPr lang="en-US" sz="2400" b="1" spc="-184" dirty="0">
              <a:solidFill>
                <a:srgbClr val="000000"/>
              </a:solidFill>
              <a:latin typeface="+mn-ea"/>
              <a:cs typeface="Source Han Sans KR Medium"/>
              <a:sym typeface="Source Han Sans KR Medium"/>
            </a:endParaRP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E4B9C0EC-A329-0070-7B32-03B5550AFDA7}"/>
              </a:ext>
            </a:extLst>
          </p:cNvPr>
          <p:cNvSpPr txBox="1"/>
          <p:nvPr/>
        </p:nvSpPr>
        <p:spPr>
          <a:xfrm>
            <a:off x="8739000" y="9238500"/>
            <a:ext cx="8948339" cy="859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295"/>
              </a:lnSpc>
            </a:pPr>
            <a:r>
              <a:rPr lang="ko-KR" altLang="en-US" sz="1639" spc="-27" dirty="0">
                <a:solidFill>
                  <a:srgbClr val="000001"/>
                </a:solidFill>
                <a:latin typeface="+mn-ea"/>
                <a:cs typeface="Telegraf Medium"/>
                <a:sym typeface="Telegraf Medium"/>
              </a:rPr>
              <a:t>출처 </a:t>
            </a:r>
            <a:r>
              <a:rPr lang="en-US" altLang="ko-KR" sz="1639" spc="-27" dirty="0">
                <a:solidFill>
                  <a:srgbClr val="000001"/>
                </a:solidFill>
                <a:latin typeface="+mn-ea"/>
                <a:cs typeface="Telegraf Medium"/>
                <a:sym typeface="Telegraf Medium"/>
              </a:rPr>
              <a:t>1</a:t>
            </a:r>
            <a:r>
              <a:rPr lang="ko-KR" altLang="en-US" sz="1639" spc="-27" dirty="0">
                <a:solidFill>
                  <a:srgbClr val="000001"/>
                </a:solidFill>
                <a:latin typeface="+mn-ea"/>
                <a:cs typeface="Telegraf Medium"/>
                <a:sym typeface="Telegraf Medium"/>
              </a:rPr>
              <a:t> </a:t>
            </a:r>
            <a:r>
              <a:rPr lang="en-US" altLang="ko-KR" sz="1639" spc="-27" dirty="0">
                <a:solidFill>
                  <a:srgbClr val="000001"/>
                </a:solidFill>
                <a:latin typeface="+mn-ea"/>
                <a:cs typeface="Telegraf Medium"/>
                <a:sym typeface="Telegraf Medium"/>
              </a:rPr>
              <a:t>:  HBR - </a:t>
            </a:r>
            <a:r>
              <a:rPr lang="en-US" altLang="ko-KR" dirty="0"/>
              <a:t>Using LLMs for Market Research [</a:t>
            </a:r>
            <a:r>
              <a:rPr lang="ko-KR" altLang="en-US" dirty="0">
                <a:hlinkClick r:id="rId4"/>
              </a:rPr>
              <a:t>링크</a:t>
            </a:r>
            <a:r>
              <a:rPr lang="en-US" altLang="ko-KR" dirty="0"/>
              <a:t>]</a:t>
            </a:r>
          </a:p>
          <a:p>
            <a:pPr algn="r">
              <a:lnSpc>
                <a:spcPts val="2295"/>
              </a:lnSpc>
            </a:pPr>
            <a:r>
              <a:rPr lang="ko-KR" altLang="en-US" dirty="0"/>
              <a:t>출처 </a:t>
            </a:r>
            <a:r>
              <a:rPr lang="en-US" altLang="ko-KR" dirty="0"/>
              <a:t>2 : From Persona to Personalization: A Survey on Role-Playing Language Agents[</a:t>
            </a:r>
            <a:r>
              <a:rPr lang="ko-KR" altLang="en-US" dirty="0">
                <a:hlinkClick r:id="rId5"/>
              </a:rPr>
              <a:t>링크</a:t>
            </a:r>
            <a:r>
              <a:rPr lang="en-US" altLang="ko-KR" dirty="0"/>
              <a:t>]</a:t>
            </a:r>
          </a:p>
          <a:p>
            <a:pPr algn="r">
              <a:lnSpc>
                <a:spcPts val="2295"/>
              </a:lnSpc>
            </a:pPr>
            <a:endParaRPr lang="en-US" sz="1639" spc="-27" dirty="0">
              <a:solidFill>
                <a:srgbClr val="000001"/>
              </a:solidFill>
              <a:latin typeface="+mn-ea"/>
              <a:cs typeface="Telegraf Medium"/>
              <a:sym typeface="Telegraf Medium"/>
            </a:endParaRPr>
          </a:p>
        </p:txBody>
      </p:sp>
      <p:sp>
        <p:nvSpPr>
          <p:cNvPr id="34" name="TextBox 12">
            <a:extLst>
              <a:ext uri="{FF2B5EF4-FFF2-40B4-BE49-F238E27FC236}">
                <a16:creationId xmlns:a16="http://schemas.microsoft.com/office/drawing/2014/main" id="{51E20B05-055B-AA33-9BDD-192F0F41C440}"/>
              </a:ext>
            </a:extLst>
          </p:cNvPr>
          <p:cNvSpPr txBox="1"/>
          <p:nvPr/>
        </p:nvSpPr>
        <p:spPr>
          <a:xfrm>
            <a:off x="11574000" y="547028"/>
            <a:ext cx="5796991" cy="467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3935"/>
              </a:lnSpc>
              <a:spcBef>
                <a:spcPct val="0"/>
              </a:spcBef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Part 1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–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프로젝트 개요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Telegraf"/>
              <a:sym typeface="Telegraf"/>
            </a:endParaRPr>
          </a:p>
        </p:txBody>
      </p:sp>
      <p:pic>
        <p:nvPicPr>
          <p:cNvPr id="1026" name="Picture 2" descr="In Role-Playing, LLMs act according to assigned personas (i.e., roles) under a defined environment. For example, given role names with descriptions, LLMs role-play in a social simulation game. For Personalization, LLMs consider user personas to generate tailored responses to the same question. Dashed rectangles are prompts and solid rectangles are LLMs' responses.">
            <a:extLst>
              <a:ext uri="{FF2B5EF4-FFF2-40B4-BE49-F238E27FC236}">
                <a16:creationId xmlns:a16="http://schemas.microsoft.com/office/drawing/2014/main" id="{EDE43190-BD70-CFFF-DABD-1A6E9A5E4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16" b="56844" l="340" r="98812">
                        <a14:foregroundMark x1="2037" y1="4190" x2="23430" y2="43715"/>
                        <a14:foregroundMark x1="23430" y1="43715" x2="38710" y2="48603"/>
                        <a14:foregroundMark x1="38710" y1="48603" x2="68421" y2="48883"/>
                        <a14:foregroundMark x1="68421" y1="48883" x2="83531" y2="48603"/>
                        <a14:foregroundMark x1="83531" y1="48603" x2="91851" y2="45531"/>
                        <a14:foregroundMark x1="91851" y1="45531" x2="95756" y2="38408"/>
                        <a14:foregroundMark x1="95756" y1="38408" x2="97793" y2="14944"/>
                        <a14:foregroundMark x1="97793" y1="14944" x2="86587" y2="4469"/>
                        <a14:foregroundMark x1="86587" y1="4469" x2="9338" y2="2235"/>
                        <a14:foregroundMark x1="9338" y1="2235" x2="1019" y2="6006"/>
                        <a14:foregroundMark x1="1358" y1="2374" x2="11885" y2="1397"/>
                        <a14:foregroundMark x1="11885" y1="1397" x2="56537" y2="3911"/>
                        <a14:foregroundMark x1="56537" y1="3911" x2="41766" y2="1536"/>
                        <a14:foregroundMark x1="41766" y1="1536" x2="54499" y2="4469"/>
                        <a14:foregroundMark x1="54499" y1="4469" x2="82003" y2="1257"/>
                        <a14:foregroundMark x1="82003" y1="1257" x2="92699" y2="1816"/>
                        <a14:foregroundMark x1="92699" y1="1816" x2="97453" y2="11453"/>
                        <a14:foregroundMark x1="97453" y1="11453" x2="96435" y2="47207"/>
                        <a14:foregroundMark x1="96435" y1="47207" x2="83362" y2="51257"/>
                        <a14:foregroundMark x1="83362" y1="51257" x2="7301" y2="49581"/>
                        <a14:foregroundMark x1="7301" y1="49581" x2="340" y2="42039"/>
                        <a14:foregroundMark x1="340" y1="42039" x2="1528" y2="2793"/>
                        <a14:foregroundMark x1="92699" y1="3631" x2="97793" y2="22207"/>
                        <a14:foregroundMark x1="97793" y1="22207" x2="96095" y2="49302"/>
                        <a14:foregroundMark x1="96095" y1="49302" x2="96095" y2="49302"/>
                        <a14:foregroundMark x1="96604" y1="1816" x2="98812" y2="50419"/>
                        <a14:foregroundMark x1="98812" y1="50419" x2="98642" y2="50559"/>
                        <a14:foregroundMark x1="42105" y1="46648" x2="63497" y2="46648"/>
                        <a14:foregroundMark x1="41426" y1="52374" x2="57895" y2="52933"/>
                        <a14:foregroundMark x1="49576" y1="54609" x2="52632" y2="56844"/>
                        <a14:foregroundMark x1="86757" y1="51536" x2="97623" y2="51397"/>
                        <a14:foregroundMark x1="97623" y1="51397" x2="97623" y2="51397"/>
                        <a14:foregroundMark x1="5093" y1="49581" x2="849" y2="49581"/>
                        <a14:foregroundMark x1="52462" y1="2654" x2="71477" y2="3212"/>
                        <a14:foregroundMark x1="67742" y1="1816" x2="50424" y2="26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0273"/>
          <a:stretch>
            <a:fillRect/>
          </a:stretch>
        </p:blipFill>
        <p:spPr bwMode="auto">
          <a:xfrm>
            <a:off x="2011076" y="4194585"/>
            <a:ext cx="7695000" cy="558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Freeform 31">
            <a:extLst>
              <a:ext uri="{FF2B5EF4-FFF2-40B4-BE49-F238E27FC236}">
                <a16:creationId xmlns:a16="http://schemas.microsoft.com/office/drawing/2014/main" id="{B7979676-289F-61E1-C2E0-02BA628C5555}"/>
              </a:ext>
            </a:extLst>
          </p:cNvPr>
          <p:cNvSpPr/>
          <p:nvPr/>
        </p:nvSpPr>
        <p:spPr>
          <a:xfrm rot="10800000">
            <a:off x="10524837" y="6280804"/>
            <a:ext cx="203006" cy="336940"/>
          </a:xfrm>
          <a:custGeom>
            <a:avLst/>
            <a:gdLst/>
            <a:ahLst/>
            <a:cxnLst/>
            <a:rect l="l" t="t" r="r" b="b"/>
            <a:pathLst>
              <a:path w="203006" h="336940">
                <a:moveTo>
                  <a:pt x="0" y="0"/>
                </a:moveTo>
                <a:lnTo>
                  <a:pt x="203006" y="0"/>
                </a:lnTo>
                <a:lnTo>
                  <a:pt x="203006" y="336941"/>
                </a:lnTo>
                <a:lnTo>
                  <a:pt x="0" y="3369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75224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065278" y="1074277"/>
            <a:ext cx="1430571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197103" y="8080880"/>
            <a:ext cx="3348263" cy="82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5"/>
              </a:lnSpc>
            </a:pPr>
            <a:r>
              <a:rPr lang="ko-KR" altLang="en-US" sz="1568" spc="-89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동원의 월별 매출데이터와 제품 데이터를 기반으로 분류된 마이크로 세그먼트 페르소나를 구축</a:t>
            </a:r>
            <a:endParaRPr lang="en-US" sz="1568" spc="-89" dirty="0">
              <a:solidFill>
                <a:srgbClr val="000000"/>
              </a:solidFill>
              <a:latin typeface="+mn-ea"/>
              <a:cs typeface="Source Han Sans KR"/>
              <a:sym typeface="Source Han Sans K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90007" y="7112138"/>
            <a:ext cx="3348263" cy="82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5"/>
              </a:lnSpc>
            </a:pPr>
            <a:r>
              <a:rPr lang="ko-KR" altLang="en-US" sz="1568" spc="-89" dirty="0" err="1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튜닝된</a:t>
            </a:r>
            <a:r>
              <a:rPr lang="ko-KR" altLang="en-US" sz="1568" spc="-89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 페르소나를 </a:t>
            </a:r>
            <a:r>
              <a:rPr lang="en-US" altLang="ko-KR" sz="1568" spc="-89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DB</a:t>
            </a:r>
            <a:r>
              <a:rPr lang="ko-KR" altLang="en-US" sz="1568" spc="-89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에 저장 후 </a:t>
            </a:r>
            <a:r>
              <a:rPr lang="ko-KR" altLang="en-US" sz="1568" spc="-89" dirty="0" err="1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챗봇으로</a:t>
            </a:r>
            <a:r>
              <a:rPr lang="ko-KR" altLang="en-US" sz="1568" spc="-89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 만들어 비즈니스 시뮬레이터로 활용</a:t>
            </a:r>
            <a:endParaRPr lang="en-US" sz="1568" spc="-89" dirty="0">
              <a:solidFill>
                <a:srgbClr val="000000"/>
              </a:solidFill>
              <a:latin typeface="+mn-ea"/>
              <a:cs typeface="Source Han Sans KR"/>
              <a:sym typeface="Source Han Sans K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158769" y="7070028"/>
            <a:ext cx="3348263" cy="82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5"/>
              </a:lnSpc>
            </a:pPr>
            <a:r>
              <a:rPr lang="en-US" altLang="ko-KR" sz="1568" spc="-89" dirty="0" err="1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LSTM+Prophet</a:t>
            </a:r>
            <a:r>
              <a:rPr lang="en-US" altLang="ko-KR" sz="1568" spc="-89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 </a:t>
            </a:r>
            <a:r>
              <a:rPr lang="ko-KR" altLang="en-US" sz="1568" spc="-89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등을 활용해 판매 데이터에 대한 월별 </a:t>
            </a:r>
            <a:r>
              <a:rPr lang="ko-KR" altLang="en-US" sz="1568" spc="-89" dirty="0" err="1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시즈널리티</a:t>
            </a:r>
            <a:r>
              <a:rPr lang="en-US" altLang="ko-KR" sz="1568" spc="-89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, </a:t>
            </a:r>
            <a:r>
              <a:rPr lang="ko-KR" altLang="en-US" sz="1568" spc="-89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프로모션 파워 계수 도출</a:t>
            </a:r>
            <a:endParaRPr lang="en-US" sz="1568" spc="-89" dirty="0">
              <a:solidFill>
                <a:srgbClr val="000000"/>
              </a:solidFill>
              <a:latin typeface="+mn-ea"/>
              <a:cs typeface="Source Han Sans KR"/>
              <a:sym typeface="Source Han Sans K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24818" y="7794230"/>
            <a:ext cx="3348263" cy="82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5"/>
              </a:lnSpc>
            </a:pPr>
            <a:r>
              <a:rPr lang="ko-KR" altLang="en-US" sz="1568" spc="-89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신제품에 대한 개별 페르소나들의 </a:t>
            </a:r>
            <a:endParaRPr lang="en-US" altLang="ko-KR" sz="1568" spc="-89" dirty="0">
              <a:solidFill>
                <a:srgbClr val="000000"/>
              </a:solidFill>
              <a:latin typeface="+mn-ea"/>
              <a:cs typeface="Source Han Sans KR"/>
              <a:sym typeface="Source Han Sans KR"/>
            </a:endParaRPr>
          </a:p>
          <a:p>
            <a:pPr algn="l">
              <a:lnSpc>
                <a:spcPts val="2195"/>
              </a:lnSpc>
            </a:pPr>
            <a:r>
              <a:rPr lang="ko-KR" altLang="en-US" sz="1568" spc="-89" dirty="0">
                <a:solidFill>
                  <a:srgbClr val="000000"/>
                </a:solidFill>
                <a:latin typeface="+mn-ea"/>
                <a:cs typeface="Source Han Sans KR"/>
                <a:sym typeface="Source Han Sans KR"/>
              </a:rPr>
              <a:t>월별 예측 구매액과 계수들을 계산하여 예측 데이터 작성</a:t>
            </a:r>
            <a:endParaRPr lang="en-US" sz="1568" spc="-89" dirty="0">
              <a:solidFill>
                <a:srgbClr val="000000"/>
              </a:solidFill>
              <a:latin typeface="+mn-ea"/>
              <a:cs typeface="Source Han Sans KR"/>
              <a:sym typeface="Source Han Sans K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97103" y="795626"/>
            <a:ext cx="3736349" cy="51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9"/>
              </a:lnSpc>
            </a:pPr>
            <a:r>
              <a:rPr lang="ko-KR" altLang="en-US" sz="3092" b="1" spc="-197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개발 목표</a:t>
            </a:r>
            <a:endParaRPr lang="en-US" sz="3092" b="1" spc="-197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97103" y="7457009"/>
            <a:ext cx="3591943" cy="405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ko-KR" altLang="en-US" sz="2402" b="1" spc="-103" dirty="0">
                <a:solidFill>
                  <a:srgbClr val="000000"/>
                </a:solidFill>
                <a:latin typeface="+mn-ea"/>
                <a:cs typeface="Source Han Sans KR Medium"/>
                <a:sym typeface="Source Han Sans KR Medium"/>
              </a:rPr>
              <a:t>페르소나 구축</a:t>
            </a:r>
            <a:endParaRPr lang="en-US" sz="2402" b="1" spc="-103" dirty="0">
              <a:solidFill>
                <a:srgbClr val="000000"/>
              </a:solidFill>
              <a:latin typeface="+mn-ea"/>
              <a:cs typeface="Source Han Sans KR Medium"/>
              <a:sym typeface="Source Han Sans KR Mediu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090007" y="6488267"/>
            <a:ext cx="3591943" cy="405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ko-KR" altLang="en-US" sz="2402" b="1" spc="-103" dirty="0">
                <a:solidFill>
                  <a:srgbClr val="000000"/>
                </a:solidFill>
                <a:latin typeface="+mn-ea"/>
                <a:cs typeface="Source Han Sans KR Medium"/>
                <a:sym typeface="Source Han Sans KR Medium"/>
              </a:rPr>
              <a:t>비즈니스 시뮬레이터 </a:t>
            </a:r>
            <a:r>
              <a:rPr lang="ko-KR" altLang="en-US" sz="2402" b="1" spc="-103" dirty="0" err="1">
                <a:solidFill>
                  <a:srgbClr val="000000"/>
                </a:solidFill>
                <a:latin typeface="+mn-ea"/>
                <a:cs typeface="Source Han Sans KR Medium"/>
                <a:sym typeface="Source Han Sans KR Medium"/>
              </a:rPr>
              <a:t>챗봇</a:t>
            </a:r>
            <a:endParaRPr lang="en-US" sz="2402" b="1" spc="-103" dirty="0">
              <a:solidFill>
                <a:srgbClr val="000000"/>
              </a:solidFill>
              <a:latin typeface="+mn-ea"/>
              <a:cs typeface="Source Han Sans KR Medium"/>
              <a:sym typeface="Source Han Sans KR Mediu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158769" y="6446157"/>
            <a:ext cx="3591943" cy="405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402" b="1" spc="-103" dirty="0" err="1">
                <a:solidFill>
                  <a:srgbClr val="000000"/>
                </a:solidFill>
                <a:latin typeface="+mn-ea"/>
                <a:cs typeface="Source Han Sans KR Medium"/>
                <a:sym typeface="Source Han Sans KR Medium"/>
              </a:rPr>
              <a:t>LSTM+Prophet</a:t>
            </a:r>
            <a:r>
              <a:rPr lang="en-US" sz="2402" b="1" spc="-103" dirty="0">
                <a:solidFill>
                  <a:srgbClr val="000000"/>
                </a:solidFill>
                <a:latin typeface="+mn-ea"/>
                <a:cs typeface="Source Han Sans KR Medium"/>
                <a:sym typeface="Source Han Sans KR Medium"/>
              </a:rPr>
              <a:t> </a:t>
            </a:r>
            <a:r>
              <a:rPr lang="ko-KR" altLang="en-US" sz="2402" b="1" spc="-103" dirty="0">
                <a:solidFill>
                  <a:srgbClr val="000000"/>
                </a:solidFill>
                <a:latin typeface="+mn-ea"/>
                <a:cs typeface="Source Han Sans KR Medium"/>
                <a:sym typeface="Source Han Sans KR Medium"/>
              </a:rPr>
              <a:t>딥러닝</a:t>
            </a:r>
            <a:endParaRPr lang="en-US" sz="2402" b="1" spc="-103" dirty="0">
              <a:solidFill>
                <a:srgbClr val="000000"/>
              </a:solidFill>
              <a:latin typeface="+mn-ea"/>
              <a:cs typeface="Source Han Sans KR Medium"/>
              <a:sym typeface="Source Han Sans KR Mediu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124818" y="7170359"/>
            <a:ext cx="3591943" cy="405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ko-KR" altLang="en-US" sz="2402" b="1" spc="-103" dirty="0">
                <a:solidFill>
                  <a:srgbClr val="000000"/>
                </a:solidFill>
                <a:latin typeface="+mn-ea"/>
                <a:cs typeface="Source Han Sans KR Medium"/>
                <a:sym typeface="Source Han Sans KR Medium"/>
              </a:rPr>
              <a:t>시장 예측 시뮬레이션</a:t>
            </a:r>
            <a:endParaRPr lang="en-US" sz="2402" b="1" spc="-103" dirty="0">
              <a:solidFill>
                <a:srgbClr val="000000"/>
              </a:solidFill>
              <a:latin typeface="+mn-ea"/>
              <a:cs typeface="Source Han Sans KR Medium"/>
              <a:sym typeface="Source Han Sans KR Medium"/>
            </a:endParaRP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89ECD1FC-724D-7761-DD32-59D7BFF1391A}"/>
              </a:ext>
            </a:extLst>
          </p:cNvPr>
          <p:cNvSpPr txBox="1"/>
          <p:nvPr/>
        </p:nvSpPr>
        <p:spPr>
          <a:xfrm>
            <a:off x="11574000" y="547028"/>
            <a:ext cx="5796991" cy="467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3935"/>
              </a:lnSpc>
              <a:spcBef>
                <a:spcPct val="0"/>
              </a:spcBef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Part 1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–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프로젝트 개요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Telegraf"/>
              <a:sym typeface="Telegraf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6595BCF-BB31-A7DE-8B1B-CD8DF0F78D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342"/>
          <a:stretch>
            <a:fillRect/>
          </a:stretch>
        </p:blipFill>
        <p:spPr>
          <a:xfrm>
            <a:off x="1197102" y="2317454"/>
            <a:ext cx="3357435" cy="478135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0C3DE21-C005-D8CE-861B-95C6CB4A57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3" r="26419"/>
          <a:stretch>
            <a:fillRect/>
          </a:stretch>
        </p:blipFill>
        <p:spPr bwMode="auto">
          <a:xfrm>
            <a:off x="5143968" y="1790214"/>
            <a:ext cx="3010031" cy="43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hatGPT for biomedical simulations">
            <a:extLst>
              <a:ext uri="{FF2B5EF4-FFF2-40B4-BE49-F238E27FC236}">
                <a16:creationId xmlns:a16="http://schemas.microsoft.com/office/drawing/2014/main" id="{38C5E622-3972-E0BD-B485-06E5C8F24C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9" r="28473"/>
          <a:stretch>
            <a:fillRect/>
          </a:stretch>
        </p:blipFill>
        <p:spPr bwMode="auto">
          <a:xfrm>
            <a:off x="8852367" y="3106317"/>
            <a:ext cx="3893164" cy="356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058BB7D-49F9-AA09-AA96-78381974355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590" r="-512"/>
          <a:stretch>
            <a:fillRect/>
          </a:stretch>
        </p:blipFill>
        <p:spPr>
          <a:xfrm>
            <a:off x="13072600" y="1489423"/>
            <a:ext cx="3365669" cy="4856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968B7-5C28-E2CA-39BA-B803D9D87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17">
            <a:extLst>
              <a:ext uri="{FF2B5EF4-FFF2-40B4-BE49-F238E27FC236}">
                <a16:creationId xmlns:a16="http://schemas.microsoft.com/office/drawing/2014/main" id="{8B8208B4-3989-432E-416B-F805952F2695}"/>
              </a:ext>
            </a:extLst>
          </p:cNvPr>
          <p:cNvSpPr/>
          <p:nvPr/>
        </p:nvSpPr>
        <p:spPr>
          <a:xfrm>
            <a:off x="3537491" y="1074277"/>
            <a:ext cx="1383350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A5C126BC-B930-5323-C4A2-76BFB60E7B24}"/>
              </a:ext>
            </a:extLst>
          </p:cNvPr>
          <p:cNvSpPr txBox="1"/>
          <p:nvPr/>
        </p:nvSpPr>
        <p:spPr>
          <a:xfrm>
            <a:off x="1197103" y="795626"/>
            <a:ext cx="3736349" cy="51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9"/>
              </a:lnSpc>
            </a:pPr>
            <a:r>
              <a:rPr lang="ko-KR" altLang="en-US" sz="3092" b="1" spc="-197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업무 분장</a:t>
            </a:r>
            <a:endParaRPr lang="en-US" sz="3092" b="1" spc="-197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5D39B779-FEA2-7B8D-C1F2-F6D268D589C0}"/>
              </a:ext>
            </a:extLst>
          </p:cNvPr>
          <p:cNvSpPr txBox="1"/>
          <p:nvPr/>
        </p:nvSpPr>
        <p:spPr>
          <a:xfrm>
            <a:off x="11574000" y="547028"/>
            <a:ext cx="5796991" cy="467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3935"/>
              </a:lnSpc>
              <a:spcBef>
                <a:spcPct val="0"/>
              </a:spcBef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Part 1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–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프로젝트 개요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Telegraf"/>
              <a:sym typeface="Telegraf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4343B49-B554-C706-37C9-896F56702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33785"/>
              </p:ext>
            </p:extLst>
          </p:nvPr>
        </p:nvGraphicFramePr>
        <p:xfrm>
          <a:off x="1345552" y="2281500"/>
          <a:ext cx="15596897" cy="5724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34129">
                  <a:extLst>
                    <a:ext uri="{9D8B030D-6E8A-4147-A177-3AD203B41FA5}">
                      <a16:colId xmlns:a16="http://schemas.microsoft.com/office/drawing/2014/main" val="3370476028"/>
                    </a:ext>
                  </a:extLst>
                </a:gridCol>
                <a:gridCol w="1611884">
                  <a:extLst>
                    <a:ext uri="{9D8B030D-6E8A-4147-A177-3AD203B41FA5}">
                      <a16:colId xmlns:a16="http://schemas.microsoft.com/office/drawing/2014/main" val="4168032153"/>
                    </a:ext>
                  </a:extLst>
                </a:gridCol>
                <a:gridCol w="12050884">
                  <a:extLst>
                    <a:ext uri="{9D8B030D-6E8A-4147-A177-3AD203B41FA5}">
                      <a16:colId xmlns:a16="http://schemas.microsoft.com/office/drawing/2014/main" val="329922383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성명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/>
                        <a:t>상세내용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37667"/>
                  </a:ext>
                </a:extLst>
              </a:tr>
              <a:tr h="1251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박진성</a:t>
                      </a:r>
                      <a:endParaRPr lang="en-US" altLang="ko-K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팀장</a:t>
                      </a:r>
                      <a:r>
                        <a:rPr lang="en-US" altLang="ko-KR" dirty="0"/>
                        <a:t>/</a:t>
                      </a:r>
                    </a:p>
                    <a:p>
                      <a:pPr lvl="0" algn="ctr" latinLnBrk="1"/>
                      <a:r>
                        <a:rPr lang="en-US" altLang="ko-KR" dirty="0"/>
                        <a:t>PM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기획안 작성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화면기획서 작성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페르소나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시뮬레이션 프로토타입 개발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EDA(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소비패턴 클러스터링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페르소나 생성 및 시뮬레이션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예측결과 평가 및 튜닝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웹페이지 </a:t>
                      </a:r>
                      <a:r>
                        <a:rPr lang="ko-KR" alt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백엔드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개발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발표자료 제작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67294385"/>
                  </a:ext>
                </a:extLst>
              </a:tr>
              <a:tr h="1251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err="1"/>
                        <a:t>주용곤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</a:t>
                      </a:r>
                      <a:r>
                        <a:rPr lang="ko-KR" alt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전처리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EDA(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 판매추이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페르소나 생성용 데이터셋 구축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페르소나 생성 및 시뮬레이션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예측결과 평가 및 튜닝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5030413"/>
                  </a:ext>
                </a:extLst>
              </a:tr>
              <a:tr h="1251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박동현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컨조인트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분석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EDA(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인구통계학적 세그먼트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마이크로 세그먼트 정의 및 프로파일링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 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페르소나 생성 및 시뮬레이션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예측결과 평가 및 튜닝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17555147"/>
                  </a:ext>
                </a:extLst>
              </a:tr>
              <a:tr h="1251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err="1"/>
                        <a:t>최장호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동원몰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웹크롤링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개발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컨조인트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분석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EDA(RFM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세그먼트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페르소나 생성 및 시뮬레이션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예측결과 평가 및 튜닝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프론트 개발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웹 </a:t>
                      </a:r>
                      <a:r>
                        <a:rPr lang="ko-KR" alt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백엔드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개발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88481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582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15E39-0B67-80C2-8E62-F93CBCC1C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17">
            <a:extLst>
              <a:ext uri="{FF2B5EF4-FFF2-40B4-BE49-F238E27FC236}">
                <a16:creationId xmlns:a16="http://schemas.microsoft.com/office/drawing/2014/main" id="{5F018E37-FB43-961C-F7DB-AB5D93B51035}"/>
              </a:ext>
            </a:extLst>
          </p:cNvPr>
          <p:cNvSpPr/>
          <p:nvPr/>
        </p:nvSpPr>
        <p:spPr>
          <a:xfrm>
            <a:off x="4373999" y="1074277"/>
            <a:ext cx="12996991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2D8FB865-6132-1DA9-6753-07E40E0BA0F9}"/>
              </a:ext>
            </a:extLst>
          </p:cNvPr>
          <p:cNvSpPr txBox="1"/>
          <p:nvPr/>
        </p:nvSpPr>
        <p:spPr>
          <a:xfrm>
            <a:off x="1197103" y="795626"/>
            <a:ext cx="3736349" cy="51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9"/>
              </a:lnSpc>
            </a:pPr>
            <a:r>
              <a:rPr lang="ko-KR" altLang="en-US" sz="3092" b="1" spc="-197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일정</a:t>
            </a:r>
            <a:r>
              <a:rPr lang="en-US" altLang="ko-KR" sz="3092" b="1" spc="-197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(Gantt Chart)</a:t>
            </a:r>
            <a:r>
              <a:rPr lang="ko-KR" altLang="en-US" sz="3092" b="1" spc="-197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 </a:t>
            </a:r>
            <a:endParaRPr lang="en-US" sz="3092" b="1" spc="-197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59F5C4C3-2611-864E-32C7-9E0CF8695D2A}"/>
              </a:ext>
            </a:extLst>
          </p:cNvPr>
          <p:cNvSpPr txBox="1"/>
          <p:nvPr/>
        </p:nvSpPr>
        <p:spPr>
          <a:xfrm>
            <a:off x="11574000" y="547028"/>
            <a:ext cx="5796991" cy="467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3935"/>
              </a:lnSpc>
              <a:spcBef>
                <a:spcPct val="0"/>
              </a:spcBef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Part 1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–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프로젝트 개요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Telegraf"/>
              <a:sym typeface="Telegraf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0CF7BE-3B7D-3C6A-B303-E4224907D3BD}"/>
              </a:ext>
            </a:extLst>
          </p:cNvPr>
          <p:cNvGrpSpPr/>
          <p:nvPr/>
        </p:nvGrpSpPr>
        <p:grpSpPr>
          <a:xfrm>
            <a:off x="233586" y="1368850"/>
            <a:ext cx="17820828" cy="8131176"/>
            <a:chOff x="1197103" y="2055892"/>
            <a:chExt cx="16175435" cy="738042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AFCE38-DCA4-B2C8-7163-4A09944C6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7103" y="2055892"/>
              <a:ext cx="16175435" cy="7380426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C15815-176F-1B62-ADC5-DE645E8F2303}"/>
                </a:ext>
              </a:extLst>
            </p:cNvPr>
            <p:cNvSpPr/>
            <p:nvPr/>
          </p:nvSpPr>
          <p:spPr>
            <a:xfrm>
              <a:off x="1197103" y="3016700"/>
              <a:ext cx="16173887" cy="596800"/>
            </a:xfrm>
            <a:prstGeom prst="rect">
              <a:avLst/>
            </a:prstGeom>
            <a:solidFill>
              <a:schemeClr val="accent1">
                <a:alpha val="1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7277F66-E8FD-6A3F-9929-E6CBD652A7D5}"/>
                </a:ext>
              </a:extLst>
            </p:cNvPr>
            <p:cNvSpPr/>
            <p:nvPr/>
          </p:nvSpPr>
          <p:spPr>
            <a:xfrm>
              <a:off x="1197103" y="3613500"/>
              <a:ext cx="16173887" cy="960808"/>
            </a:xfrm>
            <a:prstGeom prst="rect">
              <a:avLst/>
            </a:prstGeom>
            <a:solidFill>
              <a:srgbClr val="FFFF0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DC2F4D4-ACB1-7326-DA47-F5910F68CB6B}"/>
                </a:ext>
              </a:extLst>
            </p:cNvPr>
            <p:cNvSpPr/>
            <p:nvPr/>
          </p:nvSpPr>
          <p:spPr>
            <a:xfrm>
              <a:off x="1197103" y="4546600"/>
              <a:ext cx="16173887" cy="1496901"/>
            </a:xfrm>
            <a:prstGeom prst="rect">
              <a:avLst/>
            </a:prstGeom>
            <a:solidFill>
              <a:schemeClr val="accent6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8451F81-A8E6-A279-6B7B-1C1CFDB11698}"/>
                </a:ext>
              </a:extLst>
            </p:cNvPr>
            <p:cNvSpPr/>
            <p:nvPr/>
          </p:nvSpPr>
          <p:spPr>
            <a:xfrm>
              <a:off x="1197103" y="6043501"/>
              <a:ext cx="16173887" cy="1844998"/>
            </a:xfrm>
            <a:prstGeom prst="rect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7FBC98-D054-35C0-ECB6-9D8617BE3060}"/>
                </a:ext>
              </a:extLst>
            </p:cNvPr>
            <p:cNvSpPr/>
            <p:nvPr/>
          </p:nvSpPr>
          <p:spPr>
            <a:xfrm>
              <a:off x="1197103" y="7888499"/>
              <a:ext cx="16173887" cy="1215001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537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02CDE-6F52-AD59-5C06-5A987BECA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17">
            <a:extLst>
              <a:ext uri="{FF2B5EF4-FFF2-40B4-BE49-F238E27FC236}">
                <a16:creationId xmlns:a16="http://schemas.microsoft.com/office/drawing/2014/main" id="{0441740E-6CE4-C6D7-409E-5CA9F5A73687}"/>
              </a:ext>
            </a:extLst>
          </p:cNvPr>
          <p:cNvSpPr/>
          <p:nvPr/>
        </p:nvSpPr>
        <p:spPr>
          <a:xfrm>
            <a:off x="3537491" y="1074277"/>
            <a:ext cx="1383350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C34858D8-4B28-87F8-78B8-2506111BBC33}"/>
              </a:ext>
            </a:extLst>
          </p:cNvPr>
          <p:cNvSpPr txBox="1"/>
          <p:nvPr/>
        </p:nvSpPr>
        <p:spPr>
          <a:xfrm>
            <a:off x="1197103" y="795626"/>
            <a:ext cx="3736349" cy="51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9"/>
              </a:lnSpc>
            </a:pPr>
            <a:r>
              <a:rPr lang="ko-KR" altLang="en-US" sz="3092" b="1" spc="-197" dirty="0">
                <a:solidFill>
                  <a:srgbClr val="000000"/>
                </a:solidFill>
                <a:latin typeface="+mn-ea"/>
                <a:cs typeface="Source Han Sans KR Bold"/>
                <a:sym typeface="Source Han Sans KR Bold"/>
              </a:rPr>
              <a:t>개발 환경</a:t>
            </a:r>
            <a:endParaRPr lang="en-US" sz="3092" b="1" spc="-197" dirty="0">
              <a:solidFill>
                <a:srgbClr val="000000"/>
              </a:solidFill>
              <a:latin typeface="+mn-ea"/>
              <a:cs typeface="Source Han Sans KR Bold"/>
              <a:sym typeface="Source Han Sans KR Bold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9140EEED-9866-93D7-1625-30B54E76553A}"/>
              </a:ext>
            </a:extLst>
          </p:cNvPr>
          <p:cNvSpPr txBox="1"/>
          <p:nvPr/>
        </p:nvSpPr>
        <p:spPr>
          <a:xfrm>
            <a:off x="11574000" y="547028"/>
            <a:ext cx="5796991" cy="467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3935"/>
              </a:lnSpc>
              <a:spcBef>
                <a:spcPct val="0"/>
              </a:spcBef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Part 1 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–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Telegraf"/>
                <a:sym typeface="Telegraf"/>
              </a:rPr>
              <a:t>프로젝트 개요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Telegraf"/>
              <a:sym typeface="Telegraf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6B480CE0-2A09-D2DE-B48F-86CBC0452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17721"/>
              </p:ext>
            </p:extLst>
          </p:nvPr>
        </p:nvGraphicFramePr>
        <p:xfrm>
          <a:off x="1345552" y="2263500"/>
          <a:ext cx="14953448" cy="656419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68064">
                  <a:extLst>
                    <a:ext uri="{9D8B030D-6E8A-4147-A177-3AD203B41FA5}">
                      <a16:colId xmlns:a16="http://schemas.microsoft.com/office/drawing/2014/main" val="3370476028"/>
                    </a:ext>
                  </a:extLst>
                </a:gridCol>
                <a:gridCol w="12885384">
                  <a:extLst>
                    <a:ext uri="{9D8B030D-6E8A-4147-A177-3AD203B41FA5}">
                      <a16:colId xmlns:a16="http://schemas.microsoft.com/office/drawing/2014/main" val="3299223831"/>
                    </a:ext>
                  </a:extLst>
                </a:gridCol>
              </a:tblGrid>
              <a:tr h="720001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ko-KR" altLang="en-US" dirty="0"/>
                        <a:t>상세내역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37667"/>
                  </a:ext>
                </a:extLst>
              </a:tr>
              <a:tr h="548181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OS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Windows 10 / 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6729438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kern="0" spc="-16" dirty="0">
                          <a:solidFill>
                            <a:srgbClr val="000000">
                              <a:alpha val="99000"/>
                            </a:srgbClr>
                          </a:solidFill>
                          <a:latin typeface="+mn-ea"/>
                          <a:ea typeface="+mn-ea"/>
                          <a:cs typeface="Manrope" pitchFamily="34" charset="-120"/>
                        </a:rPr>
                        <a:t>Language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Python 3.10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2503041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IDE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Anacomda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jupyter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notebook(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데이터 정제 및 병합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그룹화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ML&amp;DL </a:t>
                      </a:r>
                      <a:r>
                        <a:rPr lang="ko-KR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분석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), VS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17555147"/>
                  </a:ext>
                </a:extLst>
              </a:tr>
              <a:tr h="233181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Open</a:t>
                      </a:r>
                    </a:p>
                    <a:p>
                      <a:pPr lvl="0"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Source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beautifulsoup4==4.12.2,</a:t>
                      </a:r>
                    </a:p>
                    <a:p>
                      <a:pPr lvl="1" algn="l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requests==2.31.0</a:t>
                      </a:r>
                    </a:p>
                    <a:p>
                      <a:pPr lvl="1" algn="l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pandas==2.0.3</a:t>
                      </a:r>
                    </a:p>
                    <a:p>
                      <a:pPr lvl="1" algn="l" latinLnBrk="1"/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numpy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==1.24.4</a:t>
                      </a:r>
                    </a:p>
                    <a:p>
                      <a:pPr lvl="1" algn="l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matplotlib==3.7.2</a:t>
                      </a:r>
                    </a:p>
                    <a:p>
                      <a:pPr lvl="1" algn="l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seaborn==0.12.2</a:t>
                      </a:r>
                    </a:p>
                    <a:p>
                      <a:pPr lvl="1" algn="l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scikit-learn==1.3.0</a:t>
                      </a:r>
                    </a:p>
                    <a:p>
                      <a:pPr lvl="1" algn="l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prophet==1.1.5</a:t>
                      </a:r>
                    </a:p>
                    <a:p>
                      <a:pPr lvl="1" algn="l" latinLnBrk="1"/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tensorflow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==2.10.1  </a:t>
                      </a:r>
                    </a:p>
                    <a:p>
                      <a:pPr lvl="1" algn="l" latinLnBrk="1"/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openai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&gt;=1.0.0,&lt;2.0.0</a:t>
                      </a:r>
                    </a:p>
                    <a:p>
                      <a:pPr lvl="1" algn="l" latinLnBrk="1"/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langchain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&gt;=0.1.0,&lt;0.2.0</a:t>
                      </a:r>
                    </a:p>
                    <a:p>
                      <a:pPr lvl="1" algn="l" latinLnBrk="1"/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langchain-openai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&gt;=0.1.0</a:t>
                      </a:r>
                    </a:p>
                    <a:p>
                      <a:pPr lvl="1" algn="l" latinLnBrk="1"/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mysqlclient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==2.2.0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88481929"/>
                  </a:ext>
                </a:extLst>
              </a:tr>
              <a:tr h="648410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FrameWork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1" algn="l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Django(Django==4.2.4 </a:t>
                      </a:r>
                      <a:r>
                        <a:rPr lang="en-US" altLang="ko-KR" sz="1800" dirty="0" err="1">
                          <a:latin typeface="+mn-ea"/>
                          <a:ea typeface="+mn-ea"/>
                        </a:rPr>
                        <a:t>djangorestframework</a:t>
                      </a: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==3.14.0, channels==4.0.0 )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5377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05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976</Words>
  <Application>Microsoft Office PowerPoint</Application>
  <PresentationFormat>사용자 지정</PresentationFormat>
  <Paragraphs>286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맑은 고딕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블랙 화이트 깔끔한 비지니스 사업 제안 발표 프레젠테이션</dc:title>
  <dc:creator>Admin</dc:creator>
  <cp:lastModifiedBy>Admin</cp:lastModifiedBy>
  <cp:revision>20</cp:revision>
  <dcterms:created xsi:type="dcterms:W3CDTF">2006-08-16T00:00:00Z</dcterms:created>
  <dcterms:modified xsi:type="dcterms:W3CDTF">2025-08-04T09:55:45Z</dcterms:modified>
  <dc:identifier>DAGvFTuB4-w</dc:identifier>
</cp:coreProperties>
</file>