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3" r:id="rId3"/>
    <p:sldId id="331" r:id="rId4"/>
    <p:sldId id="295" r:id="rId5"/>
    <p:sldId id="348" r:id="rId6"/>
    <p:sldId id="352" r:id="rId7"/>
    <p:sldId id="319" r:id="rId8"/>
    <p:sldId id="347" r:id="rId9"/>
    <p:sldId id="349" r:id="rId10"/>
    <p:sldId id="317" r:id="rId11"/>
    <p:sldId id="350" r:id="rId12"/>
    <p:sldId id="344" r:id="rId13"/>
    <p:sldId id="34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14" autoAdjust="0"/>
    <p:restoredTop sz="95958" autoAdjust="0"/>
  </p:normalViewPr>
  <p:slideViewPr>
    <p:cSldViewPr>
      <p:cViewPr>
        <p:scale>
          <a:sx n="100" d="100"/>
          <a:sy n="100" d="100"/>
        </p:scale>
        <p:origin x="246" y="4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07250" y="2100875"/>
            <a:ext cx="1899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b="1" spc="-300" dirty="0">
                <a:solidFill>
                  <a:schemeClr val="bg2">
                    <a:lumMod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Deep-Dish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25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10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45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기업맞춤형 </a:t>
            </a:r>
            <a:r>
              <a:rPr lang="en-US" altLang="ko-KR" b="1">
                <a:solidFill>
                  <a:srgbClr val="FFC000"/>
                </a:solidFill>
              </a:rPr>
              <a:t>AI-X </a:t>
            </a:r>
            <a:r>
              <a:rPr lang="ko-KR" altLang="en-US" b="1">
                <a:solidFill>
                  <a:srgbClr val="FFC000"/>
                </a:solidFill>
              </a:rPr>
              <a:t>융복합 인재 양성 교육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92" y="86430"/>
            <a:ext cx="428620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>
                <a:solidFill>
                  <a:srgbClr val="756B5F"/>
                </a:solidFill>
              </a:rPr>
              <a:t>웹서비스의 작업분할구조도 및 순차다이어그램</a:t>
            </a:r>
            <a:endParaRPr lang="ko-KR" altLang="en-US" sz="135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9484" y="1371131"/>
            <a:ext cx="594096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/>
              <a:t>프로젝트명</a:t>
            </a:r>
            <a:endParaRPr lang="ko-KR" altLang="en-US" sz="750" b="1" dirty="0"/>
          </a:p>
        </p:txBody>
      </p:sp>
      <p:sp>
        <p:nvSpPr>
          <p:cNvPr id="12" name="직사각형 11"/>
          <p:cNvSpPr/>
          <p:nvPr/>
        </p:nvSpPr>
        <p:spPr>
          <a:xfrm>
            <a:off x="400442" y="1988607"/>
            <a:ext cx="32311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89151" y="1963802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회원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424777" y="1938997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도서관리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614717" y="1937454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대출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반납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16495" y="30534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87823" y="306585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3262789" y="3040417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283267" y="3057481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372579" y="3058002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000858" y="3061383"/>
            <a:ext cx="3335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레벨별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3586825" y="3044653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도서등록</a:t>
            </a:r>
          </a:p>
        </p:txBody>
      </p:sp>
      <p:cxnSp>
        <p:nvCxnSpPr>
          <p:cNvPr id="41" name="직선 연결선 40"/>
          <p:cNvCxnSpPr>
            <a:stCxn id="5" idx="2"/>
          </p:cNvCxnSpPr>
          <p:nvPr/>
        </p:nvCxnSpPr>
        <p:spPr>
          <a:xfrm flipH="1">
            <a:off x="2729568" y="1614132"/>
            <a:ext cx="2696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44696" y="2640179"/>
            <a:ext cx="690875" cy="1437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313329" y="2615278"/>
            <a:ext cx="686839" cy="1894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12" idx="0"/>
          </p:cNvCxnSpPr>
          <p:nvPr/>
        </p:nvCxnSpPr>
        <p:spPr>
          <a:xfrm rot="10800000" flipV="1">
            <a:off x="562001" y="1763139"/>
            <a:ext cx="2997777" cy="225467"/>
          </a:xfrm>
          <a:prstGeom prst="bentConnector2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3276973" y="2599801"/>
            <a:ext cx="727656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3117073" y="2597713"/>
            <a:ext cx="723420" cy="16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1636114" y="2529841"/>
            <a:ext cx="719581" cy="343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1307767" y="2541615"/>
            <a:ext cx="716200" cy="3165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2938723" y="3051070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2949714" y="2441007"/>
            <a:ext cx="734073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1461460" y="2703167"/>
            <a:ext cx="724055" cy="13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1824152" y="1773794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2749717" y="1773794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3559777" y="1773793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H="1">
            <a:off x="4911053" y="2278797"/>
            <a:ext cx="6796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427984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b="1" dirty="0"/>
              <a:t>방문이용자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5364088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기능</a:t>
            </a:r>
            <a:r>
              <a:rPr lang="en-US" altLang="ko-KR" sz="1000" b="1"/>
              <a:t>1</a:t>
            </a:r>
            <a:r>
              <a:rPr lang="ko-KR" altLang="en-US" sz="1000" b="1"/>
              <a:t> </a:t>
            </a:r>
            <a:endParaRPr lang="ko-KR" altLang="en-US" sz="1000" b="1" dirty="0"/>
          </a:p>
        </p:txBody>
      </p:sp>
      <p:sp>
        <p:nvSpPr>
          <p:cNvPr id="63" name="직사각형 62"/>
          <p:cNvSpPr/>
          <p:nvPr/>
        </p:nvSpPr>
        <p:spPr>
          <a:xfrm>
            <a:off x="6300192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기능</a:t>
            </a:r>
            <a:r>
              <a:rPr lang="en-US" altLang="ko-KR" sz="1000" b="1"/>
              <a:t>2</a:t>
            </a:r>
            <a:endParaRPr lang="ko-KR" altLang="en-US" sz="1000" b="1" dirty="0"/>
          </a:p>
        </p:txBody>
      </p:sp>
      <p:sp>
        <p:nvSpPr>
          <p:cNvPr id="64" name="직사각형 63"/>
          <p:cNvSpPr/>
          <p:nvPr/>
        </p:nvSpPr>
        <p:spPr>
          <a:xfrm>
            <a:off x="7236296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기능</a:t>
            </a:r>
            <a:r>
              <a:rPr lang="en-US" altLang="ko-KR" sz="1000" b="1"/>
              <a:t>3</a:t>
            </a:r>
            <a:endParaRPr lang="ko-KR" altLang="en-US" sz="1000" b="1" dirty="0"/>
          </a:p>
        </p:txBody>
      </p:sp>
      <p:sp>
        <p:nvSpPr>
          <p:cNvPr id="65" name="직사각형 64"/>
          <p:cNvSpPr/>
          <p:nvPr/>
        </p:nvSpPr>
        <p:spPr>
          <a:xfrm>
            <a:off x="8172400" y="1492631"/>
            <a:ext cx="720080" cy="378042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/>
              <a:t>기능</a:t>
            </a:r>
            <a:r>
              <a:rPr lang="en-US" altLang="ko-KR" sz="1000" b="1"/>
              <a:t>4</a:t>
            </a:r>
            <a:endParaRPr lang="ko-KR" altLang="en-US" sz="1000" b="1" dirty="0"/>
          </a:p>
        </p:txBody>
      </p:sp>
      <p:cxnSp>
        <p:nvCxnSpPr>
          <p:cNvPr id="66" name="직선 연결선 65"/>
          <p:cNvCxnSpPr>
            <a:stCxn id="61" idx="2"/>
          </p:cNvCxnSpPr>
          <p:nvPr/>
        </p:nvCxnSpPr>
        <p:spPr>
          <a:xfrm>
            <a:off x="5724128" y="1870673"/>
            <a:ext cx="29357" cy="1657417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660232" y="1870674"/>
            <a:ext cx="0" cy="1657416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7596336" y="1870674"/>
            <a:ext cx="0" cy="180920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4788024" y="1870674"/>
            <a:ext cx="0" cy="180920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8532440" y="1870674"/>
            <a:ext cx="20460" cy="1809201"/>
          </a:xfrm>
          <a:prstGeom prst="line">
            <a:avLst/>
          </a:prstGeom>
          <a:ln w="25400">
            <a:solidFill>
              <a:srgbClr val="756B5F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4633375" y="214070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75" name="직선 화살표 연결선 74"/>
          <p:cNvCxnSpPr/>
          <p:nvPr/>
        </p:nvCxnSpPr>
        <p:spPr>
          <a:xfrm>
            <a:off x="4940810" y="2194709"/>
            <a:ext cx="6393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/>
          <p:cNvSpPr/>
          <p:nvPr/>
        </p:nvSpPr>
        <p:spPr>
          <a:xfrm>
            <a:off x="5580112" y="214070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716016" y="193048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ko-KR" altLang="en-US" sz="1000" dirty="0"/>
              <a:t>회원정보입력</a:t>
            </a:r>
          </a:p>
        </p:txBody>
      </p:sp>
      <p:cxnSp>
        <p:nvCxnSpPr>
          <p:cNvPr id="78" name="직선 화살표 연결선 77"/>
          <p:cNvCxnSpPr/>
          <p:nvPr/>
        </p:nvCxnSpPr>
        <p:spPr>
          <a:xfrm>
            <a:off x="4921410" y="2566594"/>
            <a:ext cx="159480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716016" y="224871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회원정보확인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644008" y="251874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81" name="직선 화살표 연결선 80"/>
          <p:cNvCxnSpPr/>
          <p:nvPr/>
        </p:nvCxnSpPr>
        <p:spPr>
          <a:xfrm flipH="1">
            <a:off x="4901982" y="2642706"/>
            <a:ext cx="161423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직사각형 81"/>
          <p:cNvSpPr/>
          <p:nvPr/>
        </p:nvSpPr>
        <p:spPr>
          <a:xfrm>
            <a:off x="6516216" y="2518745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5436099" y="2394258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3. </a:t>
            </a:r>
            <a:r>
              <a:rPr lang="ko-KR" altLang="en-US" sz="1000" dirty="0"/>
              <a:t>로그인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76056" y="2626758"/>
            <a:ext cx="13548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4. </a:t>
            </a:r>
            <a:r>
              <a:rPr lang="ko-KR" altLang="en-US" sz="1000" dirty="0"/>
              <a:t>회원정보확인승인</a:t>
            </a:r>
          </a:p>
        </p:txBody>
      </p:sp>
      <p:cxnSp>
        <p:nvCxnSpPr>
          <p:cNvPr id="89" name="직선 화살표 연결선 88"/>
          <p:cNvCxnSpPr/>
          <p:nvPr/>
        </p:nvCxnSpPr>
        <p:spPr>
          <a:xfrm>
            <a:off x="4932320" y="2982692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4644008" y="293484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2" name="직선 화살표 연결선 91"/>
          <p:cNvCxnSpPr/>
          <p:nvPr/>
        </p:nvCxnSpPr>
        <p:spPr>
          <a:xfrm flipH="1">
            <a:off x="4912896" y="3058805"/>
            <a:ext cx="2520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452320" y="2934844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5868147" y="2794582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도서검색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05870" y="3036159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도서정보확인</a:t>
            </a:r>
          </a:p>
        </p:txBody>
      </p:sp>
      <p:cxnSp>
        <p:nvCxnSpPr>
          <p:cNvPr id="97" name="직선 화살표 연결선 96"/>
          <p:cNvCxnSpPr/>
          <p:nvPr/>
        </p:nvCxnSpPr>
        <p:spPr>
          <a:xfrm>
            <a:off x="4940810" y="3298147"/>
            <a:ext cx="34644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4644008" y="322082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cxnSp>
        <p:nvCxnSpPr>
          <p:cNvPr id="99" name="직선 화살표 연결선 98"/>
          <p:cNvCxnSpPr/>
          <p:nvPr/>
        </p:nvCxnSpPr>
        <p:spPr>
          <a:xfrm flipH="1">
            <a:off x="4932040" y="3344785"/>
            <a:ext cx="362086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8388424" y="3220823"/>
            <a:ext cx="288032" cy="162018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6919307" y="3113953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자리예약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897311" y="3297258"/>
            <a:ext cx="1007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8. </a:t>
            </a:r>
            <a:r>
              <a:rPr lang="ko-KR" altLang="en-US" sz="900" dirty="0"/>
              <a:t>자리예약확인</a:t>
            </a:r>
          </a:p>
        </p:txBody>
      </p:sp>
      <p:cxnSp>
        <p:nvCxnSpPr>
          <p:cNvPr id="107" name="구부러진 연결선 106"/>
          <p:cNvCxnSpPr>
            <a:stCxn id="76" idx="0"/>
            <a:endCxn id="111" idx="3"/>
          </p:cNvCxnSpPr>
          <p:nvPr/>
        </p:nvCxnSpPr>
        <p:spPr>
          <a:xfrm rot="16200000" flipH="1">
            <a:off x="5827639" y="2037191"/>
            <a:ext cx="81009" cy="288032"/>
          </a:xfrm>
          <a:prstGeom prst="curvedConnector4">
            <a:avLst>
              <a:gd name="adj1" fmla="val -88979"/>
              <a:gd name="adj2" fmla="val 179366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705870" y="1888675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1.1 id</a:t>
            </a:r>
            <a:r>
              <a:rPr lang="ko-KR" altLang="en-US" sz="1000" dirty="0"/>
              <a:t>중복체크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5724128" y="2164627"/>
            <a:ext cx="288032" cy="114170"/>
          </a:xfrm>
          <a:prstGeom prst="rect">
            <a:avLst/>
          </a:prstGeom>
          <a:solidFill>
            <a:schemeClr val="bg1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141130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870969" y="0"/>
            <a:ext cx="5796062" cy="5186528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주제선정 및 배경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참조사례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있으면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목표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업무분장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6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000" b="1">
                <a:solidFill>
                  <a:schemeClr val="bg1"/>
                </a:solidFill>
                <a:latin typeface="+mn-ea"/>
              </a:rPr>
              <a:t>Machine Learning &amp; Deep Neural Network Model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xxx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600" b="1">
                <a:solidFill>
                  <a:schemeClr val="bg1"/>
                </a:solidFill>
                <a:latin typeface="+mn-ea"/>
              </a:rPr>
              <a:t>xxx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웹 서비스 구현</a:t>
            </a:r>
            <a:endParaRPr lang="en-US" altLang="ko-KR" sz="10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500" b="1">
                <a:solidFill>
                  <a:schemeClr val="bg1"/>
                </a:solidFill>
                <a:latin typeface="+mn-ea"/>
              </a:rPr>
              <a:t>작업분할도 </a:t>
            </a:r>
            <a:r>
              <a:rPr lang="en-US" altLang="ko-KR" sz="500" b="1">
                <a:solidFill>
                  <a:schemeClr val="bg1"/>
                </a:solidFill>
                <a:latin typeface="+mn-ea"/>
              </a:rPr>
              <a:t>&amp; </a:t>
            </a:r>
            <a:r>
              <a:rPr lang="ko-KR" altLang="en-US" sz="500" b="1">
                <a:solidFill>
                  <a:schemeClr val="bg1"/>
                </a:solidFill>
                <a:latin typeface="+mn-ea"/>
              </a:rPr>
              <a:t>순차 다이어그램</a:t>
            </a:r>
            <a:r>
              <a:rPr lang="en-US" altLang="ko-KR" sz="500" b="1">
                <a:solidFill>
                  <a:schemeClr val="bg1"/>
                </a:solidFill>
                <a:latin typeface="+mn-ea"/>
              </a:rPr>
              <a:t>(UML)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500" b="1">
                <a:solidFill>
                  <a:schemeClr val="bg1"/>
                </a:solidFill>
                <a:latin typeface="+mn-ea"/>
              </a:rPr>
              <a:t>화면 시연</a:t>
            </a:r>
            <a:endParaRPr lang="en-US" altLang="ko-KR" sz="500" b="1">
              <a:solidFill>
                <a:schemeClr val="bg1"/>
              </a:solidFill>
              <a:latin typeface="+mn-ea"/>
            </a:endParaRP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0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6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6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6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6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6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음식 사진 데이터를 통해 다음과 같은 기능을 제공하는 </a:t>
            </a:r>
            <a:r>
              <a:rPr lang="en-US" altLang="ko-KR" sz="1600" dirty="0"/>
              <a:t>AI </a:t>
            </a:r>
            <a:r>
              <a:rPr lang="ko-KR" altLang="en-US" sz="1600" dirty="0"/>
              <a:t>기반 시스템 개발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2854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</a:t>
            </a:r>
            <a:r>
              <a:rPr lang="en-US" altLang="ko-KR" b="1" dirty="0"/>
              <a:t>:</a:t>
            </a:r>
            <a:br>
              <a:rPr lang="ko-KR" altLang="en-US" dirty="0"/>
            </a:br>
            <a:r>
              <a:rPr lang="ko-KR" altLang="en-US" sz="1500" dirty="0"/>
              <a:t>음식 이미지는 일상생활 속에서 가장 많이 촬영되는 콘텐츠 중 하나로</a:t>
            </a:r>
            <a:r>
              <a:rPr lang="en-US" altLang="ko-KR" sz="1500" dirty="0"/>
              <a:t>, </a:t>
            </a:r>
            <a:r>
              <a:rPr lang="ko-KR" altLang="en-US" sz="1500" dirty="0"/>
              <a:t>이를 활용해 사용자가 음식의 정보</a:t>
            </a:r>
            <a:r>
              <a:rPr lang="en-US" altLang="ko-KR" sz="1500" dirty="0"/>
              <a:t>, </a:t>
            </a:r>
            <a:r>
              <a:rPr lang="ko-KR" altLang="en-US" sz="1500" dirty="0"/>
              <a:t>브랜드</a:t>
            </a:r>
            <a:r>
              <a:rPr lang="en-US" altLang="ko-KR" sz="1500" dirty="0"/>
              <a:t>, </a:t>
            </a:r>
            <a:r>
              <a:rPr lang="ko-KR" altLang="en-US" sz="1500" dirty="0"/>
              <a:t>트렌드 등을 직관적으로 확인할 수 있는 서비스 수요가 증가하고 있다</a:t>
            </a:r>
            <a:r>
              <a:rPr lang="en-US" altLang="ko-KR" sz="1500" dirty="0"/>
              <a:t>.</a:t>
            </a:r>
            <a:br>
              <a:rPr lang="en-US" altLang="ko-KR" sz="1500" dirty="0"/>
            </a:br>
            <a:r>
              <a:rPr lang="ko-KR" altLang="en-US" sz="1500" dirty="0"/>
              <a:t>특히 </a:t>
            </a:r>
            <a:r>
              <a:rPr lang="en-US" altLang="ko-KR" sz="1500" dirty="0"/>
              <a:t>SNS</a:t>
            </a:r>
            <a:r>
              <a:rPr lang="ko-KR" altLang="en-US" sz="1500" dirty="0"/>
              <a:t>를 중심으로 </a:t>
            </a:r>
            <a:r>
              <a:rPr lang="ko-KR" altLang="en-US" sz="1500" b="1" dirty="0"/>
              <a:t>음식 리뷰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브랜드 홍보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맛집 탐색</a:t>
            </a:r>
            <a:r>
              <a:rPr lang="ko-KR" altLang="en-US" sz="1500" dirty="0"/>
              <a:t> 등이 활발하게 이루어지고 있으며</a:t>
            </a:r>
            <a:r>
              <a:rPr lang="en-US" altLang="ko-KR" sz="1500" dirty="0"/>
              <a:t>, </a:t>
            </a:r>
          </a:p>
          <a:p>
            <a:r>
              <a:rPr lang="ko-KR" altLang="en-US" sz="1500" dirty="0"/>
              <a:t>이미지 기반 인식 기술을 활용하면 텍스트 없이도 사용자의 관심사를 빠르게 파악할 수 있다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ko-KR" altLang="en-US" b="1" dirty="0"/>
              <a:t>주요 활용 사례</a:t>
            </a:r>
            <a:r>
              <a:rPr lang="en-US" altLang="ko-KR" b="1" dirty="0"/>
              <a:t>:</a:t>
            </a:r>
            <a:endParaRPr lang="ko-KR" altLang="en-US" dirty="0"/>
          </a:p>
          <a:p>
            <a:r>
              <a:rPr lang="ko-KR" altLang="en-US" sz="1500" dirty="0"/>
              <a:t>음식 추천 및 레시피 제공 앱</a:t>
            </a:r>
          </a:p>
          <a:p>
            <a:r>
              <a:rPr lang="ko-KR" altLang="en-US" sz="1500" dirty="0"/>
              <a:t>식당 검색 및 브랜드 비교 플랫폼</a:t>
            </a:r>
          </a:p>
          <a:p>
            <a:r>
              <a:rPr lang="ko-KR" altLang="en-US" sz="1500" dirty="0"/>
              <a:t>구글</a:t>
            </a:r>
            <a:r>
              <a:rPr lang="en-US" altLang="ko-KR" sz="1500" dirty="0"/>
              <a:t>/</a:t>
            </a:r>
            <a:r>
              <a:rPr lang="ko-KR" altLang="en-US" sz="1500" dirty="0"/>
              <a:t>네이버 리뷰</a:t>
            </a:r>
            <a:r>
              <a:rPr lang="en-US" altLang="ko-KR" sz="1500" dirty="0"/>
              <a:t>/</a:t>
            </a:r>
            <a:r>
              <a:rPr lang="ko-KR" altLang="en-US" sz="1500" dirty="0"/>
              <a:t>인스타그램 태그 등을 기반한 음식 데이터 분석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85589" y="451670"/>
            <a:ext cx="84287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Arial" panose="020B0604020202020204" pitchFamily="34" charset="0"/>
              </a:rPr>
              <a:t>Google </a:t>
            </a:r>
            <a:r>
              <a:rPr lang="ko-KR" altLang="ko-KR" sz="1400" b="1" dirty="0" err="1">
                <a:latin typeface="Arial" panose="020B0604020202020204" pitchFamily="34" charset="0"/>
              </a:rPr>
              <a:t>Lens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>
                <a:latin typeface="Arial" panose="020B0604020202020204" pitchFamily="34" charset="0"/>
              </a:rPr>
              <a:t>사진 속 사물 인식 → 음식 이름, 장소, 재료, 유사 이미지 등 검색 결과 제공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>
                <a:latin typeface="Arial" panose="020B0604020202020204" pitchFamily="34" charset="0"/>
              </a:rPr>
              <a:t>네이버 스마트렌즈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>
                <a:latin typeface="Arial" panose="020B0604020202020204" pitchFamily="34" charset="0"/>
              </a:rPr>
              <a:t>음식, 제품, 인물, 패션 등을 인식하여 네이버 쇼핑/검색/지도와 연동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b="1" dirty="0" err="1">
                <a:latin typeface="Arial" panose="020B0604020202020204" pitchFamily="34" charset="0"/>
              </a:rPr>
              <a:t>Amazon</a:t>
            </a:r>
            <a:r>
              <a:rPr lang="ko-KR" altLang="ko-KR" sz="1400" b="1" dirty="0">
                <a:latin typeface="Arial" panose="020B0604020202020204" pitchFamily="34" charset="0"/>
              </a:rPr>
              <a:t> </a:t>
            </a:r>
            <a:r>
              <a:rPr lang="ko-KR" altLang="ko-KR" sz="1400" b="1" dirty="0" err="1">
                <a:latin typeface="Arial" panose="020B0604020202020204" pitchFamily="34" charset="0"/>
              </a:rPr>
              <a:t>Rekognition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>
                <a:latin typeface="Arial" panose="020B0604020202020204" pitchFamily="34" charset="0"/>
              </a:rPr>
              <a:t>이미지 분석을 위한 클라우드 기반 AI 서비스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>
                <a:latin typeface="Arial" panose="020B0604020202020204" pitchFamily="34" charset="0"/>
              </a:rPr>
              <a:t>사전 학습된 컴퓨터 비전 모델을 통해 이미지에서 객체, 텍스트, 장면 등 식별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1400" dirty="0">
                <a:latin typeface="Arial" panose="020B0604020202020204" pitchFamily="34" charset="0"/>
              </a:rPr>
              <a:t>API 호출만으로 이미지 인식 기능 통합 가능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400" dirty="0"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endParaRPr lang="en-US" altLang="ko-KR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590009" y="3924076"/>
            <a:ext cx="1963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Deep-Dish</a:t>
            </a: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05647" y="915566"/>
            <a:ext cx="8226794" cy="3247043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r>
              <a:rPr lang="ko-KR" altLang="en-US" sz="1600" b="1" dirty="0"/>
              <a:t>🎯 목표</a:t>
            </a:r>
          </a:p>
          <a:p>
            <a:r>
              <a:rPr lang="ko-KR" altLang="en-US" sz="1600" dirty="0"/>
              <a:t>음식 사진 한 장을 입력하면 다음을 자동으로 예측</a:t>
            </a:r>
            <a:r>
              <a:rPr lang="en-US" altLang="ko-KR" sz="1600" dirty="0"/>
              <a:t>/</a:t>
            </a:r>
            <a:r>
              <a:rPr lang="ko-KR" altLang="en-US" sz="1600" dirty="0"/>
              <a:t>제공하는 시스템을 개발한다</a:t>
            </a:r>
            <a:r>
              <a:rPr lang="en-US" altLang="ko-KR" sz="1600" dirty="0"/>
              <a:t>:</a:t>
            </a:r>
          </a:p>
          <a:p>
            <a:r>
              <a:rPr lang="ko-KR" altLang="en-US" sz="1600" dirty="0"/>
              <a:t>어떤 음식인지 분류</a:t>
            </a:r>
          </a:p>
          <a:p>
            <a:r>
              <a:rPr lang="ko-KR" altLang="en-US" sz="1600" dirty="0"/>
              <a:t>장소</a:t>
            </a:r>
            <a:r>
              <a:rPr lang="en-US" altLang="ko-KR" sz="1600" dirty="0"/>
              <a:t>/</a:t>
            </a:r>
            <a:r>
              <a:rPr lang="ko-KR" altLang="en-US" sz="1600" dirty="0"/>
              <a:t>브랜드</a:t>
            </a:r>
            <a:r>
              <a:rPr lang="en-US" altLang="ko-KR" sz="1600" dirty="0"/>
              <a:t>/</a:t>
            </a:r>
            <a:r>
              <a:rPr lang="ko-KR" altLang="en-US" sz="1600" dirty="0"/>
              <a:t>프랜차이즈 추정</a:t>
            </a:r>
          </a:p>
          <a:p>
            <a:r>
              <a:rPr lang="ko-KR" altLang="en-US" sz="1600" dirty="0"/>
              <a:t>음식의 재료</a:t>
            </a:r>
            <a:r>
              <a:rPr lang="en-US" altLang="ko-KR" sz="1600" dirty="0"/>
              <a:t>, </a:t>
            </a:r>
            <a:r>
              <a:rPr lang="ko-KR" altLang="en-US" sz="1600" dirty="0"/>
              <a:t>맛</a:t>
            </a:r>
            <a:r>
              <a:rPr lang="en-US" altLang="ko-KR" sz="1600" dirty="0"/>
              <a:t>, </a:t>
            </a:r>
            <a:r>
              <a:rPr lang="ko-KR" altLang="en-US" sz="1600" dirty="0"/>
              <a:t>조리법 등 정보 제공</a:t>
            </a:r>
          </a:p>
          <a:p>
            <a:r>
              <a:rPr lang="ko-KR" altLang="en-US" sz="1600" dirty="0"/>
              <a:t>해당 음식의 최근 트렌드 및 리뷰 키워드 분석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ko-KR" altLang="en-US" sz="1600" b="1" dirty="0"/>
              <a:t>🔍 필요성</a:t>
            </a:r>
          </a:p>
          <a:p>
            <a:r>
              <a:rPr lang="ko-KR" altLang="en-US" sz="1600" dirty="0"/>
              <a:t>음식 콘텐츠의 시각 중심 소비 트렌드 반영</a:t>
            </a:r>
          </a:p>
          <a:p>
            <a:r>
              <a:rPr lang="ko-KR" altLang="en-US" sz="1600" dirty="0"/>
              <a:t>사진 기반 검색 서비스의 확장 가능성</a:t>
            </a:r>
          </a:p>
          <a:p>
            <a:r>
              <a:rPr lang="ko-KR" altLang="en-US" sz="1600" dirty="0"/>
              <a:t>외식업계</a:t>
            </a:r>
            <a:r>
              <a:rPr lang="en-US" altLang="ko-KR" sz="1600" dirty="0"/>
              <a:t>/</a:t>
            </a:r>
            <a:r>
              <a:rPr lang="ko-KR" altLang="en-US" sz="1600" dirty="0"/>
              <a:t>플랫폼</a:t>
            </a:r>
            <a:r>
              <a:rPr lang="en-US" altLang="ko-KR" sz="1600" dirty="0"/>
              <a:t>/</a:t>
            </a:r>
            <a:r>
              <a:rPr lang="ko-KR" altLang="en-US" sz="1600" dirty="0"/>
              <a:t>마케팅 활용도 매우 높음</a:t>
            </a:r>
          </a:p>
          <a:p>
            <a:r>
              <a:rPr lang="en-US" altLang="ko-KR" sz="1600" dirty="0"/>
              <a:t>GPT/LLM, </a:t>
            </a:r>
            <a:r>
              <a:rPr lang="ko-KR" altLang="en-US" sz="1600" dirty="0"/>
              <a:t>컴퓨터 비전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크롤링</a:t>
            </a:r>
            <a:r>
              <a:rPr lang="en-US" altLang="ko-KR" sz="1600" dirty="0"/>
              <a:t>, NLP </a:t>
            </a:r>
            <a:r>
              <a:rPr lang="ko-KR" altLang="en-US" sz="1600" dirty="0"/>
              <a:t>등 기술 융합 실습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10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목적 및 필요성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pSp>
        <p:nvGrpSpPr>
          <p:cNvPr id="3" name="그룹 8"/>
          <p:cNvGrpSpPr>
            <a:grpSpLocks/>
          </p:cNvGrpSpPr>
          <p:nvPr/>
        </p:nvGrpSpPr>
        <p:grpSpPr bwMode="auto">
          <a:xfrm>
            <a:off x="250627" y="475600"/>
            <a:ext cx="2565797" cy="2268253"/>
            <a:chOff x="683568" y="908719"/>
            <a:chExt cx="3420000" cy="3023144"/>
          </a:xfrm>
        </p:grpSpPr>
        <p:sp>
          <p:nvSpPr>
            <p:cNvPr id="4" name="직사각형 3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 dirty="0" err="1"/>
                <a:t>최장호</a:t>
              </a:r>
              <a:r>
                <a:rPr lang="en-US" altLang="ko-KR" sz="1050" b="1" dirty="0"/>
                <a:t>(Team Leader)</a:t>
              </a:r>
              <a:endParaRPr lang="ko-KR" altLang="en-US" sz="1050" b="1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32779" y="799637"/>
            <a:ext cx="2511029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e-r diagram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회원관리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사용자측</a:t>
            </a:r>
            <a:r>
              <a:rPr lang="en-US" altLang="ko-KR" sz="825" b="1" dirty="0">
                <a:latin typeface="+mn-ea"/>
              </a:rPr>
              <a:t>)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로그인</a:t>
            </a:r>
            <a:r>
              <a:rPr lang="en-US" altLang="ko-KR" sz="750" dirty="0">
                <a:latin typeface="+mn-ea"/>
              </a:rPr>
              <a:t>/</a:t>
            </a:r>
            <a:r>
              <a:rPr lang="ko-KR" altLang="en-US" sz="750" dirty="0">
                <a:latin typeface="+mn-ea"/>
              </a:rPr>
              <a:t>로그아웃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회원가입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회원탈퇴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내서재</a:t>
            </a:r>
            <a:r>
              <a:rPr lang="en-US" altLang="ko-KR" sz="750" dirty="0">
                <a:latin typeface="+mn-ea"/>
              </a:rPr>
              <a:t>(</a:t>
            </a:r>
            <a:r>
              <a:rPr lang="ko-KR" altLang="en-US" sz="750" dirty="0">
                <a:latin typeface="+mn-ea"/>
              </a:rPr>
              <a:t>대출현황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예약현황</a:t>
            </a:r>
            <a:r>
              <a:rPr lang="en-US" altLang="ko-KR" sz="75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자유게시판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사용자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답변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관리자 등록 삭제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회원강등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 err="1">
                <a:latin typeface="+mn-ea"/>
              </a:rPr>
              <a:t>레벨별</a:t>
            </a:r>
            <a:r>
              <a:rPr lang="ko-KR" altLang="en-US" sz="750" b="1" dirty="0">
                <a:latin typeface="+mn-ea"/>
              </a:rPr>
              <a:t> 전체목록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 err="1">
                <a:latin typeface="+mn-ea"/>
              </a:rPr>
              <a:t>관리자측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공지사항 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</p:txBody>
      </p:sp>
      <p:grpSp>
        <p:nvGrpSpPr>
          <p:cNvPr id="7" name="그룹 4"/>
          <p:cNvGrpSpPr>
            <a:grpSpLocks/>
          </p:cNvGrpSpPr>
          <p:nvPr/>
        </p:nvGrpSpPr>
        <p:grpSpPr bwMode="auto">
          <a:xfrm>
            <a:off x="2843808" y="475508"/>
            <a:ext cx="2564606" cy="2268252"/>
            <a:chOff x="683568" y="908720"/>
            <a:chExt cx="3420000" cy="3023144"/>
          </a:xfrm>
        </p:grpSpPr>
        <p:sp>
          <p:nvSpPr>
            <p:cNvPr id="8" name="직사각형 7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 dirty="0"/>
                <a:t>박광수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924770" y="799359"/>
            <a:ext cx="2564606" cy="1927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메인 페이지</a:t>
            </a:r>
            <a:r>
              <a:rPr lang="en-US" altLang="ko-KR" sz="825" b="1" dirty="0">
                <a:latin typeface="+mn-ea"/>
              </a:rPr>
              <a:t>(header, footer </a:t>
            </a:r>
            <a:r>
              <a:rPr lang="ko-KR" altLang="en-US" sz="825" b="1" dirty="0">
                <a:latin typeface="+mn-ea"/>
              </a:rPr>
              <a:t>포함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</a:t>
            </a:r>
            <a:r>
              <a:rPr lang="ko-KR" altLang="en-US" sz="825" dirty="0">
                <a:latin typeface="+mn-ea"/>
              </a:rPr>
              <a:t> </a:t>
            </a:r>
            <a:r>
              <a:rPr lang="en-US" altLang="ko-KR" sz="825" dirty="0">
                <a:latin typeface="+mn-ea"/>
              </a:rPr>
              <a:t> </a:t>
            </a:r>
            <a:r>
              <a:rPr lang="ko-KR" altLang="en-US" sz="825" dirty="0">
                <a:latin typeface="+mn-ea"/>
              </a:rPr>
              <a:t>남산도서관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한국외대도서관</a:t>
            </a:r>
            <a:r>
              <a:rPr lang="en-US" altLang="ko-KR" sz="825" dirty="0">
                <a:latin typeface="+mn-ea"/>
              </a:rPr>
              <a:t>, KOLAS </a:t>
            </a:r>
            <a:r>
              <a:rPr lang="ko-KR" altLang="en-US" sz="825" dirty="0">
                <a:latin typeface="+mn-ea"/>
              </a:rPr>
              <a:t>벤치마킹</a:t>
            </a:r>
            <a:endParaRPr lang="en-US" altLang="ko-KR" sz="825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도서신청 게시판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사용자기능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도서이미지파일업로드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답변달기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댓글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도서검색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</a:t>
            </a:r>
            <a:r>
              <a:rPr lang="en-US" altLang="ko-KR" sz="825" b="1" dirty="0">
                <a:latin typeface="+mn-ea"/>
              </a:rPr>
              <a:t>, </a:t>
            </a:r>
            <a:r>
              <a:rPr lang="ko-KR" altLang="en-US" sz="825" b="1" dirty="0">
                <a:latin typeface="+mn-ea"/>
              </a:rPr>
              <a:t>관리자 양측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도서관리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도서등록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도서수정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도서삭제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파일업로드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 대출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반납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</p:txBody>
      </p:sp>
      <p:grpSp>
        <p:nvGrpSpPr>
          <p:cNvPr id="12" name="그룹 8"/>
          <p:cNvGrpSpPr>
            <a:grpSpLocks/>
          </p:cNvGrpSpPr>
          <p:nvPr/>
        </p:nvGrpSpPr>
        <p:grpSpPr bwMode="auto">
          <a:xfrm>
            <a:off x="1619672" y="2782834"/>
            <a:ext cx="2565797" cy="2268253"/>
            <a:chOff x="683568" y="908719"/>
            <a:chExt cx="3420000" cy="3023144"/>
          </a:xfrm>
        </p:grpSpPr>
        <p:sp>
          <p:nvSpPr>
            <p:cNvPr id="13" name="직사각형 12"/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 dirty="0"/>
                <a:t>김경태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701825" y="3106871"/>
            <a:ext cx="2511029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e-r diagram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endParaRPr lang="en-US" altLang="ko-KR" sz="825" b="1">
              <a:latin typeface="+mn-ea"/>
            </a:endParaRPr>
          </a:p>
          <a:p>
            <a:pPr>
              <a:defRPr/>
            </a:pPr>
            <a:r>
              <a:rPr lang="ko-KR" altLang="en-US" sz="825" b="1">
                <a:latin typeface="+mn-ea"/>
              </a:rPr>
              <a:t>■ </a:t>
            </a:r>
            <a:r>
              <a:rPr lang="ko-KR" altLang="en-US" sz="825" b="1" dirty="0">
                <a:latin typeface="+mn-ea"/>
              </a:rPr>
              <a:t>회원관리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사용자측</a:t>
            </a:r>
            <a:r>
              <a:rPr lang="en-US" altLang="ko-KR" sz="825" b="1" dirty="0">
                <a:latin typeface="+mn-ea"/>
              </a:rPr>
              <a:t>)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로그인</a:t>
            </a:r>
            <a:r>
              <a:rPr lang="en-US" altLang="ko-KR" sz="750" dirty="0">
                <a:latin typeface="+mn-ea"/>
              </a:rPr>
              <a:t>/</a:t>
            </a:r>
            <a:r>
              <a:rPr lang="ko-KR" altLang="en-US" sz="750" dirty="0">
                <a:latin typeface="+mn-ea"/>
              </a:rPr>
              <a:t>로그아웃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회원가입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회원탈퇴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내서재</a:t>
            </a:r>
            <a:r>
              <a:rPr lang="en-US" altLang="ko-KR" sz="750" dirty="0">
                <a:latin typeface="+mn-ea"/>
              </a:rPr>
              <a:t>(</a:t>
            </a:r>
            <a:r>
              <a:rPr lang="ko-KR" altLang="en-US" sz="750" dirty="0">
                <a:latin typeface="+mn-ea"/>
              </a:rPr>
              <a:t>대출현황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예약현황</a:t>
            </a:r>
            <a:r>
              <a:rPr lang="en-US" altLang="ko-KR" sz="75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자유게시판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사용자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답변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관리자 등록 삭제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회원강등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 err="1">
                <a:latin typeface="+mn-ea"/>
              </a:rPr>
              <a:t>레벨별</a:t>
            </a:r>
            <a:r>
              <a:rPr lang="ko-KR" altLang="en-US" sz="750" b="1" dirty="0">
                <a:latin typeface="+mn-ea"/>
              </a:rPr>
              <a:t> 전체목록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 err="1">
                <a:latin typeface="+mn-ea"/>
              </a:rPr>
              <a:t>관리자측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공지사항 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</p:txBody>
      </p:sp>
      <p:grpSp>
        <p:nvGrpSpPr>
          <p:cNvPr id="16" name="그룹 4"/>
          <p:cNvGrpSpPr>
            <a:grpSpLocks/>
          </p:cNvGrpSpPr>
          <p:nvPr/>
        </p:nvGrpSpPr>
        <p:grpSpPr bwMode="auto">
          <a:xfrm>
            <a:off x="5435798" y="475508"/>
            <a:ext cx="2564606" cy="2268252"/>
            <a:chOff x="683568" y="908720"/>
            <a:chExt cx="3420000" cy="3023144"/>
          </a:xfrm>
        </p:grpSpPr>
        <p:sp>
          <p:nvSpPr>
            <p:cNvPr id="17" name="직사각형 16"/>
            <p:cNvSpPr/>
            <p:nvPr/>
          </p:nvSpPr>
          <p:spPr>
            <a:xfrm>
              <a:off x="683568" y="908720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 dirty="0" err="1"/>
                <a:t>유성미</a:t>
              </a:r>
              <a:endParaRPr lang="ko-KR" altLang="en-US" sz="1050" b="1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83568" y="1340349"/>
              <a:ext cx="3420000" cy="2591515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516760" y="799359"/>
            <a:ext cx="2564606" cy="19274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UML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메인 페이지</a:t>
            </a:r>
            <a:r>
              <a:rPr lang="en-US" altLang="ko-KR" sz="825" b="1" dirty="0">
                <a:latin typeface="+mn-ea"/>
              </a:rPr>
              <a:t>(header, footer </a:t>
            </a:r>
            <a:r>
              <a:rPr lang="ko-KR" altLang="en-US" sz="825" b="1" dirty="0">
                <a:latin typeface="+mn-ea"/>
              </a:rPr>
              <a:t>포함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</a:t>
            </a:r>
            <a:r>
              <a:rPr lang="ko-KR" altLang="en-US" sz="825" dirty="0">
                <a:latin typeface="+mn-ea"/>
              </a:rPr>
              <a:t> </a:t>
            </a:r>
            <a:r>
              <a:rPr lang="en-US" altLang="ko-KR" sz="825" dirty="0">
                <a:latin typeface="+mn-ea"/>
              </a:rPr>
              <a:t> </a:t>
            </a:r>
            <a:r>
              <a:rPr lang="ko-KR" altLang="en-US" sz="825" dirty="0">
                <a:latin typeface="+mn-ea"/>
              </a:rPr>
              <a:t>남산도서관</a:t>
            </a:r>
            <a:r>
              <a:rPr lang="en-US" altLang="ko-KR" sz="825" dirty="0">
                <a:latin typeface="+mn-ea"/>
              </a:rPr>
              <a:t>, </a:t>
            </a:r>
            <a:r>
              <a:rPr lang="ko-KR" altLang="en-US" sz="825" dirty="0">
                <a:latin typeface="+mn-ea"/>
              </a:rPr>
              <a:t>한국외대도서관</a:t>
            </a:r>
            <a:r>
              <a:rPr lang="en-US" altLang="ko-KR" sz="825" dirty="0">
                <a:latin typeface="+mn-ea"/>
              </a:rPr>
              <a:t>, KOLAS </a:t>
            </a:r>
            <a:r>
              <a:rPr lang="ko-KR" altLang="en-US" sz="825" dirty="0">
                <a:latin typeface="+mn-ea"/>
              </a:rPr>
              <a:t>벤치마킹</a:t>
            </a:r>
            <a:endParaRPr lang="en-US" altLang="ko-KR" sz="825" dirty="0">
              <a:latin typeface="+mn-ea"/>
            </a:endParaRP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도서신청 게시판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사용자기능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도서이미지파일업로드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답변달기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댓글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825" b="1" dirty="0">
                <a:latin typeface="+mn-ea"/>
              </a:rPr>
              <a:t>■ 도서검색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</a:t>
            </a:r>
            <a:r>
              <a:rPr lang="en-US" altLang="ko-KR" sz="825" b="1" dirty="0">
                <a:latin typeface="+mn-ea"/>
              </a:rPr>
              <a:t>, </a:t>
            </a:r>
            <a:r>
              <a:rPr lang="ko-KR" altLang="en-US" sz="825" b="1" dirty="0">
                <a:latin typeface="+mn-ea"/>
              </a:rPr>
              <a:t>관리자 양측</a:t>
            </a:r>
            <a:r>
              <a:rPr lang="en-US" altLang="ko-KR" sz="825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도서관리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-</a:t>
            </a:r>
            <a:r>
              <a:rPr lang="ko-KR" altLang="en-US" sz="750" dirty="0">
                <a:latin typeface="+mn-ea"/>
              </a:rPr>
              <a:t> </a:t>
            </a:r>
            <a:r>
              <a:rPr lang="en-US" altLang="ko-KR" sz="750" dirty="0">
                <a:latin typeface="+mn-ea"/>
              </a:rPr>
              <a:t> </a:t>
            </a:r>
            <a:r>
              <a:rPr lang="ko-KR" altLang="en-US" sz="750" dirty="0">
                <a:latin typeface="+mn-ea"/>
              </a:rPr>
              <a:t>도서등록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도서수정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도서삭제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파일업로드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도서 대출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반납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1126" y="115435"/>
            <a:ext cx="1413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464646"/>
                </a:solidFill>
                <a:latin typeface="+mn-ea"/>
              </a:rPr>
              <a:t>1-4. 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업무분장</a:t>
            </a:r>
          </a:p>
        </p:txBody>
      </p:sp>
      <p:grpSp>
        <p:nvGrpSpPr>
          <p:cNvPr id="28" name="그룹 8">
            <a:extLst>
              <a:ext uri="{FF2B5EF4-FFF2-40B4-BE49-F238E27FC236}">
                <a16:creationId xmlns:a16="http://schemas.microsoft.com/office/drawing/2014/main" id="{61FC9218-AF50-4901-0FD5-B08AF4CB5A88}"/>
              </a:ext>
            </a:extLst>
          </p:cNvPr>
          <p:cNvGrpSpPr>
            <a:grpSpLocks/>
          </p:cNvGrpSpPr>
          <p:nvPr/>
        </p:nvGrpSpPr>
        <p:grpSpPr bwMode="auto">
          <a:xfrm>
            <a:off x="4259630" y="2780389"/>
            <a:ext cx="2565797" cy="2268253"/>
            <a:chOff x="683568" y="908719"/>
            <a:chExt cx="3420000" cy="3023144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DECAC29-EFE1-63C6-26EF-D69BDE2B3D03}"/>
                </a:ext>
              </a:extLst>
            </p:cNvPr>
            <p:cNvSpPr/>
            <p:nvPr/>
          </p:nvSpPr>
          <p:spPr>
            <a:xfrm>
              <a:off x="683568" y="908719"/>
              <a:ext cx="3420000" cy="360220"/>
            </a:xfrm>
            <a:prstGeom prst="rect">
              <a:avLst/>
            </a:prstGeom>
            <a:solidFill>
              <a:srgbClr val="987C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050" b="1" dirty="0" err="1"/>
                <a:t>양예인</a:t>
              </a:r>
              <a:endParaRPr lang="ko-KR" altLang="en-US" sz="1050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21EBEAD-3CD6-27FD-12E9-07994C933C21}"/>
                </a:ext>
              </a:extLst>
            </p:cNvPr>
            <p:cNvSpPr/>
            <p:nvPr/>
          </p:nvSpPr>
          <p:spPr>
            <a:xfrm>
              <a:off x="683568" y="1340350"/>
              <a:ext cx="3420000" cy="2591513"/>
            </a:xfrm>
            <a:prstGeom prst="rect">
              <a:avLst/>
            </a:prstGeom>
            <a:noFill/>
            <a:ln w="19050">
              <a:solidFill>
                <a:srgbClr val="D6D7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35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2512243-DEF0-A39B-6564-05CA75C425FC}"/>
              </a:ext>
            </a:extLst>
          </p:cNvPr>
          <p:cNvSpPr txBox="1"/>
          <p:nvPr/>
        </p:nvSpPr>
        <p:spPr>
          <a:xfrm>
            <a:off x="4341783" y="3104426"/>
            <a:ext cx="2511029" cy="198515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825" b="1" dirty="0">
                <a:latin typeface="+mn-ea"/>
              </a:rPr>
              <a:t>■ 소프트웨어 설계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r>
              <a:rPr lang="en-US" altLang="ko-KR" sz="825" dirty="0">
                <a:latin typeface="+mn-ea"/>
              </a:rPr>
              <a:t> - </a:t>
            </a:r>
            <a:r>
              <a:rPr lang="ko-KR" altLang="en-US" sz="825" dirty="0">
                <a:latin typeface="+mn-ea"/>
              </a:rPr>
              <a:t>프로젝트 전반적 설계</a:t>
            </a:r>
            <a:r>
              <a:rPr lang="en-US" altLang="ko-KR" sz="825" dirty="0">
                <a:latin typeface="+mn-ea"/>
              </a:rPr>
              <a:t>, e-r diagram</a:t>
            </a:r>
            <a:endParaRPr lang="en-US" altLang="ko-KR" sz="825" b="1" dirty="0">
              <a:latin typeface="+mn-ea"/>
            </a:endParaRPr>
          </a:p>
          <a:p>
            <a:pPr>
              <a:defRPr/>
            </a:pPr>
            <a:endParaRPr lang="en-US" altLang="ko-KR" sz="825" b="1">
              <a:latin typeface="+mn-ea"/>
            </a:endParaRPr>
          </a:p>
          <a:p>
            <a:pPr>
              <a:defRPr/>
            </a:pPr>
            <a:r>
              <a:rPr lang="ko-KR" altLang="en-US" sz="825" b="1">
                <a:latin typeface="+mn-ea"/>
              </a:rPr>
              <a:t>■ </a:t>
            </a:r>
            <a:r>
              <a:rPr lang="ko-KR" altLang="en-US" sz="825" b="1" dirty="0">
                <a:latin typeface="+mn-ea"/>
              </a:rPr>
              <a:t>회원관리</a:t>
            </a:r>
            <a:r>
              <a:rPr lang="en-US" altLang="ko-KR" sz="825" b="1" dirty="0">
                <a:latin typeface="+mn-ea"/>
              </a:rPr>
              <a:t>(</a:t>
            </a:r>
            <a:r>
              <a:rPr lang="ko-KR" altLang="en-US" sz="825" b="1" dirty="0">
                <a:latin typeface="+mn-ea"/>
              </a:rPr>
              <a:t>사용자측</a:t>
            </a:r>
            <a:r>
              <a:rPr lang="en-US" altLang="ko-KR" sz="825" b="1" dirty="0">
                <a:latin typeface="+mn-ea"/>
              </a:rPr>
              <a:t>)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로그인</a:t>
            </a:r>
            <a:r>
              <a:rPr lang="en-US" altLang="ko-KR" sz="750" dirty="0">
                <a:latin typeface="+mn-ea"/>
              </a:rPr>
              <a:t>/</a:t>
            </a:r>
            <a:r>
              <a:rPr lang="ko-KR" altLang="en-US" sz="750" dirty="0">
                <a:latin typeface="+mn-ea"/>
              </a:rPr>
              <a:t>로그아웃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회원가입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회원탈퇴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내서재</a:t>
            </a:r>
            <a:r>
              <a:rPr lang="en-US" altLang="ko-KR" sz="750" dirty="0">
                <a:latin typeface="+mn-ea"/>
              </a:rPr>
              <a:t>(</a:t>
            </a:r>
            <a:r>
              <a:rPr lang="ko-KR" altLang="en-US" sz="750" dirty="0">
                <a:latin typeface="+mn-ea"/>
              </a:rPr>
              <a:t>대출현황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>
                <a:latin typeface="+mn-ea"/>
              </a:rPr>
              <a:t>예약현황</a:t>
            </a:r>
            <a:r>
              <a:rPr lang="en-US" altLang="ko-KR" sz="750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자유게시판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사용자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r>
              <a:rPr lang="en-US" altLang="ko-KR" sz="750" dirty="0">
                <a:latin typeface="+mn-ea"/>
              </a:rPr>
              <a:t>  - </a:t>
            </a:r>
            <a:r>
              <a:rPr lang="ko-KR" altLang="en-US" sz="750" dirty="0">
                <a:latin typeface="+mn-ea"/>
              </a:rPr>
              <a:t>답변</a:t>
            </a:r>
            <a:r>
              <a:rPr lang="en-US" altLang="ko-KR" sz="750" dirty="0">
                <a:latin typeface="+mn-ea"/>
              </a:rPr>
              <a:t>, </a:t>
            </a:r>
            <a:r>
              <a:rPr lang="ko-KR" altLang="en-US" sz="750" dirty="0" err="1">
                <a:latin typeface="+mn-ea"/>
              </a:rPr>
              <a:t>페이징</a:t>
            </a:r>
            <a:endParaRPr lang="en-US" altLang="ko-KR" sz="750" dirty="0">
              <a:latin typeface="+mn-ea"/>
            </a:endParaRPr>
          </a:p>
          <a:p>
            <a:pPr>
              <a:defRPr/>
            </a:pPr>
            <a:endParaRPr lang="en-US" altLang="ko-KR" sz="750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관리자 등록 삭제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 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회원강등</a:t>
            </a:r>
            <a:r>
              <a:rPr lang="en-US" altLang="ko-KR" sz="750" b="1" dirty="0">
                <a:latin typeface="+mn-ea"/>
              </a:rPr>
              <a:t>, </a:t>
            </a:r>
            <a:r>
              <a:rPr lang="ko-KR" altLang="en-US" sz="750" b="1" dirty="0" err="1">
                <a:latin typeface="+mn-ea"/>
              </a:rPr>
              <a:t>레벨별</a:t>
            </a:r>
            <a:r>
              <a:rPr lang="ko-KR" altLang="en-US" sz="750" b="1" dirty="0">
                <a:latin typeface="+mn-ea"/>
              </a:rPr>
              <a:t> 전체목록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 err="1">
                <a:latin typeface="+mn-ea"/>
              </a:rPr>
              <a:t>관리자측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  <a:p>
            <a:pPr>
              <a:defRPr/>
            </a:pPr>
            <a:r>
              <a:rPr lang="ko-KR" altLang="en-US" sz="750" b="1" dirty="0">
                <a:latin typeface="+mn-ea"/>
              </a:rPr>
              <a:t>■ 공지사항 게시판</a:t>
            </a:r>
            <a:r>
              <a:rPr lang="en-US" altLang="ko-KR" sz="750" b="1" dirty="0">
                <a:latin typeface="+mn-ea"/>
              </a:rPr>
              <a:t>(</a:t>
            </a:r>
            <a:r>
              <a:rPr lang="ko-KR" altLang="en-US" sz="750" b="1" dirty="0">
                <a:latin typeface="+mn-ea"/>
              </a:rPr>
              <a:t>관리자기능</a:t>
            </a:r>
            <a:r>
              <a:rPr lang="en-US" altLang="ko-KR" sz="750" b="1" dirty="0">
                <a:latin typeface="+mn-ea"/>
              </a:rPr>
              <a:t>)</a:t>
            </a:r>
          </a:p>
          <a:p>
            <a:pPr>
              <a:defRPr/>
            </a:pPr>
            <a:endParaRPr lang="en-US" altLang="ko-KR" sz="75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74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756B5F"/>
                </a:solidFill>
              </a:rPr>
              <a:t>일정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AFF3A8-139A-D345-C19C-D8E7D9B8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560459"/>
              </p:ext>
            </p:extLst>
          </p:nvPr>
        </p:nvGraphicFramePr>
        <p:xfrm>
          <a:off x="251520" y="915566"/>
          <a:ext cx="8450014" cy="409956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3775004217"/>
                    </a:ext>
                  </a:extLst>
                </a:gridCol>
                <a:gridCol w="2096592">
                  <a:extLst>
                    <a:ext uri="{9D8B030D-6E8A-4147-A177-3AD203B41FA5}">
                      <a16:colId xmlns:a16="http://schemas.microsoft.com/office/drawing/2014/main" val="4070152227"/>
                    </a:ext>
                  </a:extLst>
                </a:gridCol>
                <a:gridCol w="2753022">
                  <a:extLst>
                    <a:ext uri="{9D8B030D-6E8A-4147-A177-3AD203B41FA5}">
                      <a16:colId xmlns:a16="http://schemas.microsoft.com/office/drawing/2014/main" val="283132114"/>
                    </a:ext>
                  </a:extLst>
                </a:gridCol>
              </a:tblGrid>
              <a:tr h="26429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500" dirty="0"/>
                        <a:t>1</a:t>
                      </a:r>
                      <a:r>
                        <a:rPr lang="ko-KR" altLang="en-US" sz="1500" dirty="0"/>
                        <a:t>주차</a:t>
                      </a:r>
                      <a:endParaRPr lang="en-US" altLang="ko-KR" sz="1500" dirty="0"/>
                    </a:p>
                    <a:p>
                      <a:pPr>
                        <a:buNone/>
                      </a:pPr>
                      <a:endParaRPr lang="en-US" altLang="ko-KR" sz="1500" dirty="0"/>
                    </a:p>
                    <a:p>
                      <a:pPr>
                        <a:buNone/>
                      </a:pPr>
                      <a:r>
                        <a:rPr lang="ko-KR" altLang="en-US" sz="1000" dirty="0"/>
                        <a:t>데이터 수집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이미지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음식 정보</a:t>
                      </a:r>
                      <a:r>
                        <a:rPr lang="en-US" altLang="ko-KR" sz="1000" dirty="0"/>
                        <a:t>, SNS </a:t>
                      </a:r>
                      <a:r>
                        <a:rPr lang="ko-KR" altLang="en-US" sz="1000" dirty="0"/>
                        <a:t>키워드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>
                        <a:buNone/>
                      </a:pPr>
                      <a:endParaRPr lang="en-US" altLang="ko-KR" sz="1000" dirty="0"/>
                    </a:p>
                    <a:p>
                      <a:pPr>
                        <a:buNone/>
                      </a:pPr>
                      <a:r>
                        <a:rPr lang="ko-KR" altLang="en-US" sz="1000" dirty="0"/>
                        <a:t>음식 분류 모델 구축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기본 학습 </a:t>
                      </a:r>
                      <a:r>
                        <a:rPr lang="en-US" altLang="ko-KR" sz="1000" dirty="0"/>
                        <a:t>or </a:t>
                      </a:r>
                      <a:r>
                        <a:rPr lang="ko-KR" altLang="en-US" sz="1000" dirty="0"/>
                        <a:t>사전학습 사용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>
                        <a:buNone/>
                      </a:pPr>
                      <a:endParaRPr lang="en-US" altLang="ko-KR" sz="1000" dirty="0"/>
                    </a:p>
                    <a:p>
                      <a:pPr>
                        <a:buNone/>
                      </a:pPr>
                      <a:r>
                        <a:rPr lang="en-US" altLang="ko-KR" sz="1000" dirty="0"/>
                        <a:t>GPT </a:t>
                      </a:r>
                      <a:r>
                        <a:rPr lang="ko-KR" altLang="en-US" sz="1000" dirty="0"/>
                        <a:t>연동 실습 및 샘플 테스트</a:t>
                      </a:r>
                    </a:p>
                    <a:p>
                      <a:pPr>
                        <a:buNone/>
                      </a:pPr>
                      <a:endParaRPr lang="ko-KR" altLang="en-US" sz="1000" dirty="0"/>
                    </a:p>
                    <a:p>
                      <a:pPr>
                        <a:buNone/>
                      </a:pPr>
                      <a:r>
                        <a:rPr lang="en-US" altLang="ko-KR" sz="1000" dirty="0"/>
                        <a:t>SNS </a:t>
                      </a:r>
                      <a:r>
                        <a:rPr lang="ko-KR" altLang="en-US" sz="1000" dirty="0" err="1"/>
                        <a:t>크롤러</a:t>
                      </a:r>
                      <a:r>
                        <a:rPr lang="ko-KR" altLang="en-US" sz="1000" dirty="0"/>
                        <a:t> 개발 시작</a:t>
                      </a:r>
                      <a:endParaRPr lang="en-US" altLang="ko-KR" sz="1000" dirty="0"/>
                    </a:p>
                    <a:p>
                      <a:pPr>
                        <a:buNone/>
                      </a:pPr>
                      <a:endParaRPr lang="en-US" altLang="ko-KR" sz="1000" dirty="0"/>
                    </a:p>
                    <a:p>
                      <a:pPr>
                        <a:buNone/>
                      </a:pPr>
                      <a:endParaRPr lang="en-US" altLang="ko-KR" sz="1000" dirty="0"/>
                    </a:p>
                    <a:p>
                      <a:pPr>
                        <a:buNone/>
                      </a:pPr>
                      <a:r>
                        <a:rPr lang="en-US" altLang="ko-KR" sz="1500" dirty="0"/>
                        <a:t>2</a:t>
                      </a:r>
                      <a:r>
                        <a:rPr lang="ko-KR" altLang="en-US" sz="1500" dirty="0"/>
                        <a:t>주차</a:t>
                      </a:r>
                      <a:endParaRPr lang="en-US" altLang="ko-KR" sz="1500" dirty="0"/>
                    </a:p>
                    <a:p>
                      <a:pPr>
                        <a:buNone/>
                      </a:pPr>
                      <a:endParaRPr lang="en-US" altLang="ko-KR" sz="1000" dirty="0"/>
                    </a:p>
                    <a:p>
                      <a:pPr>
                        <a:buNone/>
                      </a:pPr>
                      <a:r>
                        <a:rPr lang="ko-KR" altLang="en-US" sz="1000" dirty="0"/>
                        <a:t>장소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브랜드 분류 모델 및 </a:t>
                      </a:r>
                      <a:r>
                        <a:rPr lang="en-US" altLang="ko-KR" sz="1000" dirty="0"/>
                        <a:t>OCR </a:t>
                      </a:r>
                      <a:r>
                        <a:rPr lang="ko-KR" altLang="en-US" sz="1000" dirty="0"/>
                        <a:t>실험</a:t>
                      </a:r>
                    </a:p>
                    <a:p>
                      <a:pPr>
                        <a:buNone/>
                      </a:pPr>
                      <a:endParaRPr lang="ko-KR" altLang="en-US" sz="1000" dirty="0"/>
                    </a:p>
                    <a:p>
                      <a:pPr>
                        <a:buNone/>
                      </a:pPr>
                      <a:r>
                        <a:rPr lang="ko-KR" altLang="en-US" sz="1000" dirty="0"/>
                        <a:t>음식 정보 요약 기능 정제 </a:t>
                      </a:r>
                      <a:r>
                        <a:rPr lang="en-US" altLang="ko-KR" sz="1000" dirty="0"/>
                        <a:t>(LLM + Prompt </a:t>
                      </a:r>
                      <a:r>
                        <a:rPr lang="ko-KR" altLang="en-US" sz="1000" dirty="0"/>
                        <a:t>설계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>
                        <a:buNone/>
                      </a:pPr>
                      <a:endParaRPr lang="en-US" altLang="ko-KR" sz="1000" dirty="0"/>
                    </a:p>
                    <a:p>
                      <a:pPr>
                        <a:buNone/>
                      </a:pPr>
                      <a:r>
                        <a:rPr lang="ko-KR" altLang="en-US" sz="1000" dirty="0"/>
                        <a:t>전체 시스템 통합 </a:t>
                      </a:r>
                      <a:r>
                        <a:rPr lang="en-US" altLang="ko-KR" sz="1000" dirty="0"/>
                        <a:t>(</a:t>
                      </a:r>
                      <a:r>
                        <a:rPr lang="en-US" altLang="ko-KR" sz="1000" dirty="0" err="1"/>
                        <a:t>Streamlit</a:t>
                      </a:r>
                      <a:r>
                        <a:rPr lang="en-US" altLang="ko-KR" sz="1000" dirty="0"/>
                        <a:t> or Flask)</a:t>
                      </a:r>
                    </a:p>
                    <a:p>
                      <a:pPr>
                        <a:buNone/>
                      </a:pPr>
                      <a:endParaRPr lang="en-US" altLang="ko-KR" sz="1000" dirty="0"/>
                    </a:p>
                    <a:p>
                      <a:pPr>
                        <a:buNone/>
                      </a:pPr>
                      <a:r>
                        <a:rPr lang="ko-KR" altLang="en-US" sz="1000" dirty="0"/>
                        <a:t>시연 및 결과 정리</a:t>
                      </a: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3989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23188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715986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ko-KR" sz="1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434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/ 11</a:t>
              </a: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Python 3.10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2329" y="2860972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>
                  <a:solidFill>
                    <a:srgbClr val="3F3F48"/>
                  </a:solidFill>
                  <a:latin typeface="+mn-ea"/>
                </a:rPr>
                <a:t>모델</a:t>
              </a:r>
              <a:r>
                <a:rPr lang="en-US" altLang="ko-KR" sz="1000" dirty="0">
                  <a:solidFill>
                    <a:srgbClr val="3F3F48"/>
                  </a:solidFill>
                  <a:latin typeface="+mn-ea"/>
                </a:rPr>
                <a:t>: </a:t>
              </a:r>
              <a:r>
                <a:rPr lang="en-US" altLang="ko-KR" sz="1000" dirty="0" err="1">
                  <a:solidFill>
                    <a:srgbClr val="3F3F48"/>
                  </a:solidFill>
                  <a:latin typeface="+mn-ea"/>
                </a:rPr>
                <a:t>EfficientNet</a:t>
              </a:r>
              <a:r>
                <a:rPr lang="en-US" altLang="ko-KR" sz="1000" dirty="0">
                  <a:solidFill>
                    <a:srgbClr val="3F3F48"/>
                  </a:solidFill>
                  <a:latin typeface="+mn-ea"/>
                </a:rPr>
                <a:t>, YOLOv5/YOLOv8, CLIP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00" dirty="0">
                  <a:solidFill>
                    <a:srgbClr val="3F3F48"/>
                  </a:solidFill>
                  <a:latin typeface="+mn-ea"/>
                </a:rPr>
                <a:t>NLP: GPT-4o (OpenAI API), </a:t>
              </a:r>
              <a:r>
                <a:rPr lang="en-US" altLang="ko-KR" sz="1000" dirty="0" err="1">
                  <a:solidFill>
                    <a:srgbClr val="3F3F48"/>
                  </a:solidFill>
                  <a:latin typeface="+mn-ea"/>
                </a:rPr>
                <a:t>HuggingFace</a:t>
              </a:r>
              <a:endParaRPr lang="en-US" altLang="ko-KR" sz="1000" dirty="0">
                <a:solidFill>
                  <a:srgbClr val="3F3F48"/>
                </a:solidFill>
                <a:latin typeface="+mn-ea"/>
              </a:endParaRP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 err="1">
                  <a:solidFill>
                    <a:srgbClr val="3F3F48"/>
                  </a:solidFill>
                  <a:latin typeface="+mn-ea"/>
                </a:rPr>
                <a:t>크롤링</a:t>
              </a:r>
              <a:r>
                <a:rPr lang="en-US" altLang="ko-KR" sz="1000" dirty="0">
                  <a:solidFill>
                    <a:srgbClr val="3F3F48"/>
                  </a:solidFill>
                  <a:latin typeface="+mn-ea"/>
                </a:rPr>
                <a:t>: </a:t>
              </a:r>
              <a:r>
                <a:rPr lang="en-US" altLang="ko-KR" sz="1000" dirty="0" err="1">
                  <a:solidFill>
                    <a:srgbClr val="3F3F48"/>
                  </a:solidFill>
                  <a:latin typeface="+mn-ea"/>
                </a:rPr>
                <a:t>BeautifulSoup</a:t>
              </a:r>
              <a:r>
                <a:rPr lang="en-US" altLang="ko-KR" sz="1000" dirty="0">
                  <a:solidFill>
                    <a:srgbClr val="3F3F48"/>
                  </a:solidFill>
                  <a:latin typeface="+mn-ea"/>
                </a:rPr>
                <a:t>, Selenium, </a:t>
              </a:r>
              <a:r>
                <a:rPr lang="en-US" altLang="ko-KR" sz="1000" dirty="0" err="1">
                  <a:solidFill>
                    <a:srgbClr val="3F3F48"/>
                  </a:solidFill>
                  <a:latin typeface="+mn-ea"/>
                </a:rPr>
                <a:t>snscrape</a:t>
              </a:r>
              <a:endParaRPr lang="en-US" altLang="ko-KR" sz="1000" dirty="0">
                <a:solidFill>
                  <a:srgbClr val="3F3F48"/>
                </a:solidFill>
                <a:latin typeface="+mn-ea"/>
              </a:endParaRP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00" dirty="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000" dirty="0">
                  <a:solidFill>
                    <a:srgbClr val="3F3F48"/>
                  </a:solidFill>
                  <a:latin typeface="+mn-ea"/>
                </a:rPr>
                <a:t>: pandas, scikit-learn, matplotlib |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VS Studio / Google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Colab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Pro+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Jupyter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notebook(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등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2AB25CD1-A473-40BF-BD0A-17F3118012B9}"/>
              </a:ext>
            </a:extLst>
          </p:cNvPr>
          <p:cNvGrpSpPr>
            <a:grpSpLocks/>
          </p:cNvGrpSpPr>
          <p:nvPr/>
        </p:nvGrpSpPr>
        <p:grpSpPr bwMode="auto">
          <a:xfrm>
            <a:off x="788654" y="4149011"/>
            <a:ext cx="7364412" cy="430576"/>
            <a:chOff x="827088" y="5229201"/>
            <a:chExt cx="7364600" cy="345321"/>
          </a:xfrm>
          <a:solidFill>
            <a:srgbClr val="CDC1B6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1ABD10-2DBC-44C1-89CA-5729CE92E0F9}"/>
                </a:ext>
              </a:extLst>
            </p:cNvPr>
            <p:cNvSpPr/>
            <p:nvPr/>
          </p:nvSpPr>
          <p:spPr>
            <a:xfrm>
              <a:off x="2071720" y="5229201"/>
              <a:ext cx="6119968" cy="3453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TensorFlow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Streamlit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/ Flask (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웹 구현용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  </a:t>
              </a:r>
              <a:r>
                <a:rPr lang="en-US" altLang="ko-KR" sz="1200" dirty="0" err="1">
                  <a:solidFill>
                    <a:srgbClr val="3F3F48"/>
                  </a:solidFill>
                  <a:latin typeface="+mn-ea"/>
                </a:rPr>
                <a:t>LangChain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 (LLM </a:t>
              </a:r>
              <a:r>
                <a:rPr lang="ko-KR" altLang="en-US" sz="1200" dirty="0">
                  <a:solidFill>
                    <a:srgbClr val="3F3F48"/>
                  </a:solidFill>
                  <a:latin typeface="+mn-ea"/>
                </a:rPr>
                <a:t>활용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)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FBF629-EB7A-4037-B408-B7F7F3996B65}"/>
                </a:ext>
              </a:extLst>
            </p:cNvPr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EE3D2-8D7C-4399-9124-487ADAD0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7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5734</TotalTime>
  <Words>1195</Words>
  <Application>Microsoft Office PowerPoint</Application>
  <PresentationFormat>화면 슬라이드 쇼(16:9)</PresentationFormat>
  <Paragraphs>271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HY견고딕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Admin</cp:lastModifiedBy>
  <cp:revision>418</cp:revision>
  <dcterms:created xsi:type="dcterms:W3CDTF">2016-06-22T05:17:17Z</dcterms:created>
  <dcterms:modified xsi:type="dcterms:W3CDTF">2025-07-08T08:55:43Z</dcterms:modified>
</cp:coreProperties>
</file>