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7" r:id="rId4"/>
    <p:sldId id="276" r:id="rId5"/>
    <p:sldId id="277" r:id="rId6"/>
    <p:sldId id="278" r:id="rId7"/>
    <p:sldId id="279" r:id="rId8"/>
    <p:sldId id="280" r:id="rId9"/>
    <p:sldId id="281" r:id="rId10"/>
    <p:sldId id="286" r:id="rId11"/>
    <p:sldId id="282" r:id="rId12"/>
    <p:sldId id="283" r:id="rId13"/>
    <p:sldId id="284" r:id="rId14"/>
    <p:sldId id="285"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300" r:id="rId28"/>
    <p:sldId id="301" r:id="rId29"/>
    <p:sldId id="303" r:id="rId30"/>
    <p:sldId id="304" r:id="rId31"/>
    <p:sldId id="305" r:id="rId32"/>
    <p:sldId id="306" r:id="rId33"/>
    <p:sldId id="307" r:id="rId34"/>
    <p:sldId id="308"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CBB"/>
    <a:srgbClr val="03A1A4"/>
    <a:srgbClr val="EF3078"/>
    <a:srgbClr val="E6E7E9"/>
    <a:srgbClr val="F2F2F2"/>
    <a:srgbClr val="EE9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8" autoAdjust="0"/>
    <p:restoredTop sz="94660"/>
  </p:normalViewPr>
  <p:slideViewPr>
    <p:cSldViewPr>
      <p:cViewPr>
        <p:scale>
          <a:sx n="33" d="100"/>
          <a:sy n="33" d="100"/>
        </p:scale>
        <p:origin x="2178"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07A1D-06E2-472A-8184-D26AD2D89F8B}"/>
              </a:ext>
            </a:extLst>
          </p:cNvPr>
          <p:cNvSpPr>
            <a:spLocks noGrp="1"/>
          </p:cNvSpPr>
          <p:nvPr>
            <p:ph type="pic" sz="quarter" idx="10"/>
          </p:nvPr>
        </p:nvSpPr>
        <p:spPr>
          <a:xfrm>
            <a:off x="609600" y="381000"/>
            <a:ext cx="10972800" cy="6096000"/>
          </a:xfrm>
          <a:custGeom>
            <a:avLst/>
            <a:gdLst>
              <a:gd name="connsiteX0" fmla="*/ 0 w 10972800"/>
              <a:gd name="connsiteY0" fmla="*/ 0 h 6096000"/>
              <a:gd name="connsiteX1" fmla="*/ 10972800 w 10972800"/>
              <a:gd name="connsiteY1" fmla="*/ 0 h 6096000"/>
              <a:gd name="connsiteX2" fmla="*/ 10972800 w 10972800"/>
              <a:gd name="connsiteY2" fmla="*/ 6096000 h 6096000"/>
              <a:gd name="connsiteX3" fmla="*/ 0 w 10972800"/>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0972800" h="6096000">
                <a:moveTo>
                  <a:pt x="0" y="0"/>
                </a:moveTo>
                <a:lnTo>
                  <a:pt x="10972800" y="0"/>
                </a:lnTo>
                <a:lnTo>
                  <a:pt x="10972800" y="6096000"/>
                </a:lnTo>
                <a:lnTo>
                  <a:pt x="0" y="6096000"/>
                </a:lnTo>
                <a:close/>
              </a:path>
            </a:pathLst>
          </a:custGeom>
        </p:spPr>
        <p:txBody>
          <a:bodyPr wrap="square">
            <a:noAutofit/>
          </a:bodyPr>
          <a:lstStyle/>
          <a:p>
            <a:endParaRPr lang="en-US"/>
          </a:p>
        </p:txBody>
      </p:sp>
    </p:spTree>
    <p:extLst>
      <p:ext uri="{BB962C8B-B14F-4D97-AF65-F5344CB8AC3E}">
        <p14:creationId xmlns:p14="http://schemas.microsoft.com/office/powerpoint/2010/main" val="304906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8262-1D32-42D0-8B17-9535E03D07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627AF-74A1-4B9D-88DE-B5262F2B2F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008C1-16CC-4953-BB7A-DCD8E94C4854}"/>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5" name="Footer Placeholder 4">
            <a:extLst>
              <a:ext uri="{FF2B5EF4-FFF2-40B4-BE49-F238E27FC236}">
                <a16:creationId xmlns:a16="http://schemas.microsoft.com/office/drawing/2014/main" id="{910BEA89-C47C-4C27-8D7A-16A3C618D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31AFE-EF0E-4551-AB46-6913E147B096}"/>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7340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4EEA9-8F0E-4183-AA58-F72497CB3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599E1-F8BA-4B9A-A408-37C475F0A4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D3D16-091C-4C0D-8978-89B8FE6803C9}"/>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5" name="Footer Placeholder 4">
            <a:extLst>
              <a:ext uri="{FF2B5EF4-FFF2-40B4-BE49-F238E27FC236}">
                <a16:creationId xmlns:a16="http://schemas.microsoft.com/office/drawing/2014/main" id="{8B54DC4D-6D74-44CA-8036-ECD1B9A31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AE35B-3D94-4B00-BFEF-2C6AF1996DEB}"/>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335185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9634-3FEE-402C-91B6-29ACD1391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04724-7D72-46C1-A7E5-3EF7F0E5E5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48F22-A883-4B59-9536-2665FFC688E6}"/>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5" name="Footer Placeholder 4">
            <a:extLst>
              <a:ext uri="{FF2B5EF4-FFF2-40B4-BE49-F238E27FC236}">
                <a16:creationId xmlns:a16="http://schemas.microsoft.com/office/drawing/2014/main" id="{65BC4BCF-4811-4E18-BBA1-4C1E40EC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C804D-DB87-4527-870A-86D1599E1A22}"/>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2083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650A-4C87-4FE6-8DDA-2EA60E0C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17A66-D07C-4496-82FD-4B5EE0B5E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96F6D1-D372-4D55-9B8B-0A1AB800ECD7}"/>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5" name="Footer Placeholder 4">
            <a:extLst>
              <a:ext uri="{FF2B5EF4-FFF2-40B4-BE49-F238E27FC236}">
                <a16:creationId xmlns:a16="http://schemas.microsoft.com/office/drawing/2014/main" id="{9B1A37FE-675C-449D-B28B-B40392D11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E4C56-4629-4CE5-A19A-107249EAD02D}"/>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81113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A360-0C22-4E81-AB8C-94D470BC8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B2BC63-8A02-4A5C-BC62-5B1FE39AAE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D6955-5235-4A26-AFE8-E9F96595EA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ABB6CB-CF60-4C0A-B439-1F588424446D}"/>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6" name="Footer Placeholder 5">
            <a:extLst>
              <a:ext uri="{FF2B5EF4-FFF2-40B4-BE49-F238E27FC236}">
                <a16:creationId xmlns:a16="http://schemas.microsoft.com/office/drawing/2014/main" id="{B5EEDE52-F281-4794-A5D8-368163572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4D076-2635-4F64-9A20-4037685BB16B}"/>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189772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B080-C534-4AA0-AB5F-8C5CB5D3CC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B87115-54B1-4559-A6AB-0FAF7D8D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B4DFAD-0C2D-46A2-B978-435F34008F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3E03EF-6ADB-409D-AC36-DC730D49E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3BC703-ED54-48C4-AF36-00ACE8B4FC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B7CB46-5C36-4F9F-A89D-22D21F3332D5}"/>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8" name="Footer Placeholder 7">
            <a:extLst>
              <a:ext uri="{FF2B5EF4-FFF2-40B4-BE49-F238E27FC236}">
                <a16:creationId xmlns:a16="http://schemas.microsoft.com/office/drawing/2014/main" id="{12D0315A-3CF3-4F5F-A8D6-2E316D438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6D4CA-54EF-45E1-ACE7-57D3B352FDF2}"/>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409274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B52B-1EC4-4F44-9281-340A304AA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2D3863-531B-4128-94C5-3D281D34E866}"/>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4" name="Footer Placeholder 3">
            <a:extLst>
              <a:ext uri="{FF2B5EF4-FFF2-40B4-BE49-F238E27FC236}">
                <a16:creationId xmlns:a16="http://schemas.microsoft.com/office/drawing/2014/main" id="{81EDB530-1F29-42B5-AAB0-DB94B8A09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93DF9-7921-4520-B1D6-0102D3476487}"/>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9390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DB315-8686-4003-9C95-772D8159F82F}"/>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3" name="Footer Placeholder 2">
            <a:extLst>
              <a:ext uri="{FF2B5EF4-FFF2-40B4-BE49-F238E27FC236}">
                <a16:creationId xmlns:a16="http://schemas.microsoft.com/office/drawing/2014/main" id="{B55CE90D-6197-48F2-B328-A945F9D98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160837-C868-44F5-8B11-E35FFF1B1CCF}"/>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5642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73A1-167A-4728-A3CF-EAECC77F0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8E229-E5AB-4CFB-AE25-521B032D2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3B5F0A-3C27-4EC1-B593-13B97721A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D09E97-11E5-4BDD-97F3-74BF02C647A2}"/>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6" name="Footer Placeholder 5">
            <a:extLst>
              <a:ext uri="{FF2B5EF4-FFF2-40B4-BE49-F238E27FC236}">
                <a16:creationId xmlns:a16="http://schemas.microsoft.com/office/drawing/2014/main" id="{D99F6C5E-5B3D-4F18-A8F5-250BF2ECF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127E6-95BC-4874-BE1B-041C2C01531C}"/>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139802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6277-BA18-44EF-9050-FCF3965DE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921F51-2797-421E-9571-FEF9CEBB7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656930-EAA2-4A07-AD3D-F1EC72028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2F397A-D993-46D7-B5AB-1F93B28A626B}"/>
              </a:ext>
            </a:extLst>
          </p:cNvPr>
          <p:cNvSpPr>
            <a:spLocks noGrp="1"/>
          </p:cNvSpPr>
          <p:nvPr>
            <p:ph type="dt" sz="half" idx="10"/>
          </p:nvPr>
        </p:nvSpPr>
        <p:spPr/>
        <p:txBody>
          <a:bodyPr/>
          <a:lstStyle/>
          <a:p>
            <a:fld id="{5144020B-43C3-442E-B62B-57AACD0E5EC7}" type="datetimeFigureOut">
              <a:rPr lang="en-US" smtClean="0"/>
              <a:t>11/20/2019</a:t>
            </a:fld>
            <a:endParaRPr lang="en-US"/>
          </a:p>
        </p:txBody>
      </p:sp>
      <p:sp>
        <p:nvSpPr>
          <p:cNvPr id="6" name="Footer Placeholder 5">
            <a:extLst>
              <a:ext uri="{FF2B5EF4-FFF2-40B4-BE49-F238E27FC236}">
                <a16:creationId xmlns:a16="http://schemas.microsoft.com/office/drawing/2014/main" id="{B993ED94-FBEE-41DC-B8F7-877C2BD06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39ED1-1477-425A-A1D0-C017DFB818A2}"/>
              </a:ext>
            </a:extLst>
          </p:cNvPr>
          <p:cNvSpPr>
            <a:spLocks noGrp="1"/>
          </p:cNvSpPr>
          <p:nvPr>
            <p:ph type="sldNum" sz="quarter" idx="12"/>
          </p:nvPr>
        </p:nvSpPr>
        <p:spPr/>
        <p:txBody>
          <a:bodyPr/>
          <a:lstStyle/>
          <a:p>
            <a:fld id="{F5692E21-23DF-4FAD-8B98-DE368A03CECA}" type="slidenum">
              <a:rPr lang="en-US" smtClean="0"/>
              <a:t>‹#›</a:t>
            </a:fld>
            <a:endParaRPr lang="en-US"/>
          </a:p>
        </p:txBody>
      </p:sp>
    </p:spTree>
    <p:extLst>
      <p:ext uri="{BB962C8B-B14F-4D97-AF65-F5344CB8AC3E}">
        <p14:creationId xmlns:p14="http://schemas.microsoft.com/office/powerpoint/2010/main" val="32807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6348F-DCC7-445A-86CD-CAF114ED7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263D2D-6528-4ECB-93E2-F9AC17330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77B8C-DF74-41CC-9A95-C42605CC0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4020B-43C3-442E-B62B-57AACD0E5EC7}" type="datetimeFigureOut">
              <a:rPr lang="en-US" smtClean="0"/>
              <a:t>11/20/2019</a:t>
            </a:fld>
            <a:endParaRPr lang="en-US"/>
          </a:p>
        </p:txBody>
      </p:sp>
      <p:sp>
        <p:nvSpPr>
          <p:cNvPr id="5" name="Footer Placeholder 4">
            <a:extLst>
              <a:ext uri="{FF2B5EF4-FFF2-40B4-BE49-F238E27FC236}">
                <a16:creationId xmlns:a16="http://schemas.microsoft.com/office/drawing/2014/main" id="{21492B7A-35CA-4094-980A-2DF788FCA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C9AC30-04EE-4306-9C68-46E460C68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92E21-23DF-4FAD-8B98-DE368A03CECA}" type="slidenum">
              <a:rPr lang="en-US" smtClean="0"/>
              <a:t>‹#›</a:t>
            </a:fld>
            <a:endParaRPr lang="en-US"/>
          </a:p>
        </p:txBody>
      </p:sp>
    </p:spTree>
    <p:extLst>
      <p:ext uri="{BB962C8B-B14F-4D97-AF65-F5344CB8AC3E}">
        <p14:creationId xmlns:p14="http://schemas.microsoft.com/office/powerpoint/2010/main" val="300649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hyperlink" Target="https://cloud.mongodb.com/us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1.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40.jp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Placeholder 45">
            <a:extLst>
              <a:ext uri="{FF2B5EF4-FFF2-40B4-BE49-F238E27FC236}">
                <a16:creationId xmlns:a16="http://schemas.microsoft.com/office/drawing/2014/main" id="{8154B9AD-C094-4C7F-94E6-C65CD0C8029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17" b="617"/>
          <a:stretch>
            <a:fillRect/>
          </a:stretch>
        </p:blipFill>
        <p:spPr>
          <a:xfrm>
            <a:off x="609600" y="381000"/>
            <a:ext cx="10972800" cy="6096000"/>
          </a:xfrm>
        </p:spPr>
      </p:pic>
      <p:sp>
        <p:nvSpPr>
          <p:cNvPr id="18" name="Freeform: Shape 17">
            <a:extLst>
              <a:ext uri="{FF2B5EF4-FFF2-40B4-BE49-F238E27FC236}">
                <a16:creationId xmlns:a16="http://schemas.microsoft.com/office/drawing/2014/main" id="{239116E0-5B2F-4937-954F-D229D99514A2}"/>
              </a:ext>
            </a:extLst>
          </p:cNvPr>
          <p:cNvSpPr/>
          <p:nvPr/>
        </p:nvSpPr>
        <p:spPr>
          <a:xfrm>
            <a:off x="-8533132" y="381000"/>
            <a:ext cx="5098788" cy="6096000"/>
          </a:xfrm>
          <a:custGeom>
            <a:avLst/>
            <a:gdLst>
              <a:gd name="connsiteX0" fmla="*/ 0 w 5098788"/>
              <a:gd name="connsiteY0" fmla="*/ 0 h 6096000"/>
              <a:gd name="connsiteX1" fmla="*/ 5098788 w 5098788"/>
              <a:gd name="connsiteY1" fmla="*/ 0 h 6096000"/>
              <a:gd name="connsiteX2" fmla="*/ 2281787 w 5098788"/>
              <a:gd name="connsiteY2" fmla="*/ 6096000 h 6096000"/>
              <a:gd name="connsiteX3" fmla="*/ 0 w 5098788"/>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5098788" h="6096000">
                <a:moveTo>
                  <a:pt x="0" y="0"/>
                </a:moveTo>
                <a:lnTo>
                  <a:pt x="5098788" y="0"/>
                </a:lnTo>
                <a:lnTo>
                  <a:pt x="2281787" y="6096000"/>
                </a:lnTo>
                <a:lnTo>
                  <a:pt x="0" y="6096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Freeform: Shape 26">
            <a:extLst>
              <a:ext uri="{FF2B5EF4-FFF2-40B4-BE49-F238E27FC236}">
                <a16:creationId xmlns:a16="http://schemas.microsoft.com/office/drawing/2014/main" id="{E49A3E34-D210-4939-9319-84865A1795CB}"/>
              </a:ext>
            </a:extLst>
          </p:cNvPr>
          <p:cNvSpPr/>
          <p:nvPr/>
        </p:nvSpPr>
        <p:spPr>
          <a:xfrm rot="1488118">
            <a:off x="-4815466" y="-232389"/>
            <a:ext cx="1314347" cy="7322777"/>
          </a:xfrm>
          <a:custGeom>
            <a:avLst/>
            <a:gdLst>
              <a:gd name="connsiteX0" fmla="*/ 0 w 1314347"/>
              <a:gd name="connsiteY0" fmla="*/ 607368 h 7322777"/>
              <a:gd name="connsiteX1" fmla="*/ 1314347 w 1314347"/>
              <a:gd name="connsiteY1" fmla="*/ 0 h 7322777"/>
              <a:gd name="connsiteX2" fmla="*/ 1314347 w 1314347"/>
              <a:gd name="connsiteY2" fmla="*/ 6715409 h 7322777"/>
              <a:gd name="connsiteX3" fmla="*/ 0 w 1314347"/>
              <a:gd name="connsiteY3" fmla="*/ 7322777 h 7322777"/>
            </a:gdLst>
            <a:ahLst/>
            <a:cxnLst>
              <a:cxn ang="0">
                <a:pos x="connsiteX0" y="connsiteY0"/>
              </a:cxn>
              <a:cxn ang="0">
                <a:pos x="connsiteX1" y="connsiteY1"/>
              </a:cxn>
              <a:cxn ang="0">
                <a:pos x="connsiteX2" y="connsiteY2"/>
              </a:cxn>
              <a:cxn ang="0">
                <a:pos x="connsiteX3" y="connsiteY3"/>
              </a:cxn>
            </a:cxnLst>
            <a:rect l="l" t="t" r="r" b="b"/>
            <a:pathLst>
              <a:path w="1314347" h="7322777">
                <a:moveTo>
                  <a:pt x="0" y="607368"/>
                </a:moveTo>
                <a:lnTo>
                  <a:pt x="1314347" y="0"/>
                </a:lnTo>
                <a:lnTo>
                  <a:pt x="1314347" y="6715409"/>
                </a:lnTo>
                <a:lnTo>
                  <a:pt x="0" y="7322777"/>
                </a:lnTo>
                <a:close/>
              </a:path>
            </a:pathLst>
          </a:custGeom>
          <a:gradFill flip="none" rotWithShape="1">
            <a:gsLst>
              <a:gs pos="0">
                <a:schemeClr val="tx1">
                  <a:alpha val="40000"/>
                </a:schemeClr>
              </a:gs>
              <a:gs pos="100000">
                <a:schemeClr val="bg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0FD0017A-08FE-4DC4-89A5-828C46B40C45}"/>
              </a:ext>
            </a:extLst>
          </p:cNvPr>
          <p:cNvSpPr/>
          <p:nvPr/>
        </p:nvSpPr>
        <p:spPr>
          <a:xfrm rot="1488118">
            <a:off x="-3387265" y="-232390"/>
            <a:ext cx="1314347" cy="7322777"/>
          </a:xfrm>
          <a:custGeom>
            <a:avLst/>
            <a:gdLst>
              <a:gd name="connsiteX0" fmla="*/ 0 w 1314347"/>
              <a:gd name="connsiteY0" fmla="*/ 607368 h 7322777"/>
              <a:gd name="connsiteX1" fmla="*/ 1314347 w 1314347"/>
              <a:gd name="connsiteY1" fmla="*/ 0 h 7322777"/>
              <a:gd name="connsiteX2" fmla="*/ 1314347 w 1314347"/>
              <a:gd name="connsiteY2" fmla="*/ 6715409 h 7322777"/>
              <a:gd name="connsiteX3" fmla="*/ 0 w 1314347"/>
              <a:gd name="connsiteY3" fmla="*/ 7322777 h 7322777"/>
            </a:gdLst>
            <a:ahLst/>
            <a:cxnLst>
              <a:cxn ang="0">
                <a:pos x="connsiteX0" y="connsiteY0"/>
              </a:cxn>
              <a:cxn ang="0">
                <a:pos x="connsiteX1" y="connsiteY1"/>
              </a:cxn>
              <a:cxn ang="0">
                <a:pos x="connsiteX2" y="connsiteY2"/>
              </a:cxn>
              <a:cxn ang="0">
                <a:pos x="connsiteX3" y="connsiteY3"/>
              </a:cxn>
            </a:cxnLst>
            <a:rect l="l" t="t" r="r" b="b"/>
            <a:pathLst>
              <a:path w="1314347" h="7322777">
                <a:moveTo>
                  <a:pt x="0" y="607368"/>
                </a:moveTo>
                <a:lnTo>
                  <a:pt x="1314347" y="0"/>
                </a:lnTo>
                <a:lnTo>
                  <a:pt x="1314347" y="6715409"/>
                </a:lnTo>
                <a:lnTo>
                  <a:pt x="0" y="7322777"/>
                </a:lnTo>
                <a:close/>
              </a:path>
            </a:pathLst>
          </a:custGeom>
          <a:gradFill flip="none" rotWithShape="1">
            <a:gsLst>
              <a:gs pos="0">
                <a:schemeClr val="tx1">
                  <a:alpha val="20000"/>
                </a:schemeClr>
              </a:gs>
              <a:gs pos="100000">
                <a:schemeClr val="bg1">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a:extLst>
              <a:ext uri="{FF2B5EF4-FFF2-40B4-BE49-F238E27FC236}">
                <a16:creationId xmlns:a16="http://schemas.microsoft.com/office/drawing/2014/main" id="{2C91DA7C-2D72-45D2-969B-C73BC959FEB2}"/>
              </a:ext>
            </a:extLst>
          </p:cNvPr>
          <p:cNvSpPr/>
          <p:nvPr/>
        </p:nvSpPr>
        <p:spPr>
          <a:xfrm rot="1488118">
            <a:off x="16527046" y="5148335"/>
            <a:ext cx="2087330" cy="8561963"/>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2C64206-212A-4EFB-90FE-4C43C9967B31}"/>
              </a:ext>
            </a:extLst>
          </p:cNvPr>
          <p:cNvSpPr/>
          <p:nvPr/>
        </p:nvSpPr>
        <p:spPr>
          <a:xfrm rot="1488118">
            <a:off x="19946984" y="-1965771"/>
            <a:ext cx="1314347" cy="8561963"/>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ectangle 38">
            <a:extLst>
              <a:ext uri="{FF2B5EF4-FFF2-40B4-BE49-F238E27FC236}">
                <a16:creationId xmlns:a16="http://schemas.microsoft.com/office/drawing/2014/main" id="{3356DAAF-3C1E-4E75-A9CF-D1A717D294A8}"/>
              </a:ext>
            </a:extLst>
          </p:cNvPr>
          <p:cNvSpPr/>
          <p:nvPr/>
        </p:nvSpPr>
        <p:spPr>
          <a:xfrm>
            <a:off x="8153401" y="2935932"/>
            <a:ext cx="1635206" cy="1519256"/>
          </a:xfrm>
          <a:prstGeom prst="rect">
            <a:avLst/>
          </a:prstGeom>
          <a:noFill/>
          <a:ln w="63500">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1C7027A5-B1DF-41EB-B914-8D17E1E85EBB}"/>
              </a:ext>
            </a:extLst>
          </p:cNvPr>
          <p:cNvCxnSpPr>
            <a:cxnSpLocks/>
          </p:cNvCxnSpPr>
          <p:nvPr/>
        </p:nvCxnSpPr>
        <p:spPr>
          <a:xfrm>
            <a:off x="9788607" y="-1123433"/>
            <a:ext cx="0" cy="112343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6EAC9C7-6404-49ED-82F5-87215B25471F}"/>
              </a:ext>
            </a:extLst>
          </p:cNvPr>
          <p:cNvCxnSpPr>
            <a:cxnSpLocks/>
          </p:cNvCxnSpPr>
          <p:nvPr/>
        </p:nvCxnSpPr>
        <p:spPr>
          <a:xfrm>
            <a:off x="12344400" y="2935932"/>
            <a:ext cx="113998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A516D7-27E2-4709-9FF7-0983004C1EAF}"/>
              </a:ext>
            </a:extLst>
          </p:cNvPr>
          <p:cNvSpPr txBox="1"/>
          <p:nvPr/>
        </p:nvSpPr>
        <p:spPr>
          <a:xfrm>
            <a:off x="10019516" y="6674403"/>
            <a:ext cx="1351652" cy="707886"/>
          </a:xfrm>
          <a:prstGeom prst="rect">
            <a:avLst/>
          </a:prstGeom>
          <a:noFill/>
        </p:spPr>
        <p:txBody>
          <a:bodyPr wrap="none" rtlCol="0">
            <a:spAutoFit/>
          </a:bodyPr>
          <a:lstStyle/>
          <a:p>
            <a:r>
              <a:rPr lang="en-US" sz="4000" dirty="0">
                <a:solidFill>
                  <a:schemeClr val="accent1">
                    <a:lumMod val="60000"/>
                    <a:lumOff val="40000"/>
                  </a:schemeClr>
                </a:solidFill>
                <a:latin typeface="Bauhaus 93" panose="04030905020B02020C02" pitchFamily="82" charset="0"/>
              </a:rPr>
              <a:t>2019</a:t>
            </a:r>
          </a:p>
        </p:txBody>
      </p:sp>
      <p:pic>
        <p:nvPicPr>
          <p:cNvPr id="19" name="Picture 18" descr="Kết quả hình ảnh cho logo đại học sư phạm tphcm">
            <a:extLst>
              <a:ext uri="{FF2B5EF4-FFF2-40B4-BE49-F238E27FC236}">
                <a16:creationId xmlns:a16="http://schemas.microsoft.com/office/drawing/2014/main" id="{2C8E83A0-3543-47E0-BBBD-C52B4802F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1967817"/>
            <a:ext cx="2286000" cy="129396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DFB51CB-671B-4EC3-B6FB-178E420E65B6}"/>
              </a:ext>
            </a:extLst>
          </p:cNvPr>
          <p:cNvSpPr txBox="1"/>
          <p:nvPr/>
        </p:nvSpPr>
        <p:spPr>
          <a:xfrm>
            <a:off x="-5410200" y="506520"/>
            <a:ext cx="4983207" cy="923330"/>
          </a:xfrm>
          <a:prstGeom prst="rect">
            <a:avLst/>
          </a:prstGeom>
          <a:noFill/>
        </p:spPr>
        <p:txBody>
          <a:bodyPr wrap="square" rtlCol="0">
            <a:spAutoFit/>
          </a:bodyPr>
          <a:lstStyle/>
          <a:p>
            <a:r>
              <a:rPr lang="en-US" sz="5400" dirty="0">
                <a:solidFill>
                  <a:schemeClr val="tx1">
                    <a:lumMod val="85000"/>
                    <a:lumOff val="15000"/>
                  </a:schemeClr>
                </a:solidFill>
                <a:latin typeface="Haettenschweiler" panose="020B0706040902060204" pitchFamily="34" charset="0"/>
              </a:rPr>
              <a:t>Advanced Database</a:t>
            </a:r>
          </a:p>
        </p:txBody>
      </p:sp>
      <p:sp>
        <p:nvSpPr>
          <p:cNvPr id="22" name="TextBox 21">
            <a:extLst>
              <a:ext uri="{FF2B5EF4-FFF2-40B4-BE49-F238E27FC236}">
                <a16:creationId xmlns:a16="http://schemas.microsoft.com/office/drawing/2014/main" id="{2C8BA20E-82A7-4305-A889-C3A5E63C140A}"/>
              </a:ext>
            </a:extLst>
          </p:cNvPr>
          <p:cNvSpPr txBox="1"/>
          <p:nvPr/>
        </p:nvSpPr>
        <p:spPr>
          <a:xfrm>
            <a:off x="-5285535" y="3778199"/>
            <a:ext cx="4975854" cy="2308324"/>
          </a:xfrm>
          <a:prstGeom prst="rect">
            <a:avLst/>
          </a:prstGeom>
          <a:noFill/>
        </p:spPr>
        <p:txBody>
          <a:bodyPr wrap="square" rtlCol="0">
            <a:spAutoFit/>
          </a:bodyPr>
          <a:lstStyle/>
          <a:p>
            <a:r>
              <a:rPr lang="vi-VN" sz="2400" b="1" dirty="0">
                <a:solidFill>
                  <a:srgbClr val="0070C0"/>
                </a:solidFill>
                <a:latin typeface="+mj-lt"/>
              </a:rPr>
              <a:t>Trương </a:t>
            </a:r>
            <a:r>
              <a:rPr lang="vi-VN" sz="2400" b="1" dirty="0" err="1">
                <a:solidFill>
                  <a:srgbClr val="0070C0"/>
                </a:solidFill>
                <a:latin typeface="+mj-lt"/>
              </a:rPr>
              <a:t>Chí</a:t>
            </a:r>
            <a:r>
              <a:rPr lang="vi-VN" sz="2400" b="1" dirty="0">
                <a:solidFill>
                  <a:srgbClr val="0070C0"/>
                </a:solidFill>
                <a:latin typeface="+mj-lt"/>
              </a:rPr>
              <a:t> Lâm - 43.01.104.089 </a:t>
            </a:r>
            <a:endParaRPr lang="en-US" sz="2400" b="1" dirty="0">
              <a:solidFill>
                <a:srgbClr val="0070C0"/>
              </a:solidFill>
              <a:latin typeface="+mj-lt"/>
            </a:endParaRPr>
          </a:p>
          <a:p>
            <a:r>
              <a:rPr lang="vi-VN" sz="2400" b="1" dirty="0">
                <a:solidFill>
                  <a:srgbClr val="0070C0"/>
                </a:solidFill>
                <a:latin typeface="+mj-lt"/>
              </a:rPr>
              <a:t>Nguyễn </a:t>
            </a:r>
            <a:r>
              <a:rPr lang="vi-VN" sz="2400" b="1" dirty="0" err="1">
                <a:solidFill>
                  <a:srgbClr val="0070C0"/>
                </a:solidFill>
                <a:latin typeface="+mj-lt"/>
              </a:rPr>
              <a:t>Tấn</a:t>
            </a:r>
            <a:r>
              <a:rPr lang="vi-VN" sz="2400" b="1" dirty="0">
                <a:solidFill>
                  <a:srgbClr val="0070C0"/>
                </a:solidFill>
                <a:latin typeface="+mj-lt"/>
              </a:rPr>
              <a:t> </a:t>
            </a:r>
            <a:r>
              <a:rPr lang="vi-VN" sz="2400" b="1" dirty="0" err="1">
                <a:solidFill>
                  <a:srgbClr val="0070C0"/>
                </a:solidFill>
                <a:latin typeface="+mj-lt"/>
              </a:rPr>
              <a:t>Tài</a:t>
            </a:r>
            <a:r>
              <a:rPr lang="vi-VN" sz="2400" b="1" dirty="0">
                <a:solidFill>
                  <a:srgbClr val="0070C0"/>
                </a:solidFill>
                <a:latin typeface="+mj-lt"/>
              </a:rPr>
              <a:t> - 43.01.104.152 </a:t>
            </a:r>
            <a:endParaRPr lang="en-US" sz="2400" b="1" dirty="0">
              <a:solidFill>
                <a:srgbClr val="0070C0"/>
              </a:solidFill>
              <a:latin typeface="+mj-lt"/>
            </a:endParaRPr>
          </a:p>
          <a:p>
            <a:r>
              <a:rPr lang="vi-VN" sz="2400" b="1" dirty="0">
                <a:solidFill>
                  <a:srgbClr val="0070C0"/>
                </a:solidFill>
                <a:latin typeface="+mj-lt"/>
              </a:rPr>
              <a:t>Nguyễn Cảnh Quyết - 43.01.104.146</a:t>
            </a:r>
            <a:endParaRPr lang="en-US" sz="2400" b="1" dirty="0">
              <a:solidFill>
                <a:srgbClr val="0070C0"/>
              </a:solidFill>
              <a:latin typeface="+mj-lt"/>
            </a:endParaRPr>
          </a:p>
          <a:p>
            <a:r>
              <a:rPr lang="vi-VN" sz="2400" b="1" dirty="0">
                <a:solidFill>
                  <a:srgbClr val="0070C0"/>
                </a:solidFill>
                <a:latin typeface="+mj-lt"/>
              </a:rPr>
              <a:t>Lâm </a:t>
            </a:r>
            <a:r>
              <a:rPr lang="vi-VN" sz="2400" b="1" dirty="0" err="1">
                <a:solidFill>
                  <a:srgbClr val="0070C0"/>
                </a:solidFill>
                <a:latin typeface="+mj-lt"/>
              </a:rPr>
              <a:t>Kiết</a:t>
            </a:r>
            <a:r>
              <a:rPr lang="vi-VN" sz="2400" b="1" dirty="0">
                <a:solidFill>
                  <a:srgbClr val="0070C0"/>
                </a:solidFill>
                <a:latin typeface="+mj-lt"/>
              </a:rPr>
              <a:t> </a:t>
            </a:r>
            <a:r>
              <a:rPr lang="vi-VN" sz="2400" b="1" dirty="0" err="1">
                <a:solidFill>
                  <a:srgbClr val="0070C0"/>
                </a:solidFill>
                <a:latin typeface="+mj-lt"/>
              </a:rPr>
              <a:t>Tường</a:t>
            </a:r>
            <a:r>
              <a:rPr lang="vi-VN" sz="2400" b="1" dirty="0">
                <a:solidFill>
                  <a:srgbClr val="0070C0"/>
                </a:solidFill>
                <a:latin typeface="+mj-lt"/>
              </a:rPr>
              <a:t> - 43.01.104.202 </a:t>
            </a:r>
            <a:endParaRPr lang="en-US" sz="2400" b="1" dirty="0">
              <a:solidFill>
                <a:srgbClr val="0070C0"/>
              </a:solidFill>
              <a:latin typeface="+mj-lt"/>
            </a:endParaRPr>
          </a:p>
          <a:p>
            <a:r>
              <a:rPr lang="vi-VN" sz="2400" b="1" dirty="0">
                <a:solidFill>
                  <a:srgbClr val="0070C0"/>
                </a:solidFill>
                <a:latin typeface="+mj-lt"/>
              </a:rPr>
              <a:t>Lê Văn </a:t>
            </a:r>
            <a:r>
              <a:rPr lang="vi-VN" sz="2400" b="1" dirty="0" err="1">
                <a:solidFill>
                  <a:srgbClr val="0070C0"/>
                </a:solidFill>
                <a:latin typeface="+mj-lt"/>
              </a:rPr>
              <a:t>Tiến</a:t>
            </a:r>
            <a:r>
              <a:rPr lang="vi-VN" sz="2400" b="1" dirty="0">
                <a:solidFill>
                  <a:srgbClr val="0070C0"/>
                </a:solidFill>
                <a:latin typeface="+mj-lt"/>
              </a:rPr>
              <a:t> - 43.01.104.180 </a:t>
            </a:r>
            <a:endParaRPr lang="en-US" sz="2400" b="1" dirty="0">
              <a:solidFill>
                <a:srgbClr val="0070C0"/>
              </a:solidFill>
              <a:latin typeface="+mj-lt"/>
            </a:endParaRPr>
          </a:p>
          <a:p>
            <a:r>
              <a:rPr lang="vi-VN" sz="2400" b="1" dirty="0">
                <a:solidFill>
                  <a:srgbClr val="0070C0"/>
                </a:solidFill>
                <a:latin typeface="+mj-lt"/>
              </a:rPr>
              <a:t>Nguyễn Long </a:t>
            </a:r>
            <a:r>
              <a:rPr lang="vi-VN" sz="2400" b="1" dirty="0" err="1">
                <a:solidFill>
                  <a:srgbClr val="0070C0"/>
                </a:solidFill>
                <a:latin typeface="+mj-lt"/>
              </a:rPr>
              <a:t>Hồ</a:t>
            </a:r>
            <a:r>
              <a:rPr lang="vi-VN" sz="2400" b="1" dirty="0">
                <a:solidFill>
                  <a:srgbClr val="0070C0"/>
                </a:solidFill>
                <a:latin typeface="+mj-lt"/>
              </a:rPr>
              <a:t>. - 43.01.104.053</a:t>
            </a:r>
            <a:endParaRPr lang="en-US" sz="2400" b="1" dirty="0">
              <a:solidFill>
                <a:srgbClr val="0070C0"/>
              </a:solidFill>
              <a:latin typeface="+mj-lt"/>
            </a:endParaRPr>
          </a:p>
        </p:txBody>
      </p:sp>
      <p:sp>
        <p:nvSpPr>
          <p:cNvPr id="23" name="Rectangle 22">
            <a:extLst>
              <a:ext uri="{FF2B5EF4-FFF2-40B4-BE49-F238E27FC236}">
                <a16:creationId xmlns:a16="http://schemas.microsoft.com/office/drawing/2014/main" id="{D26405B3-3172-402C-87D5-189C25565883}"/>
              </a:ext>
            </a:extLst>
          </p:cNvPr>
          <p:cNvSpPr/>
          <p:nvPr/>
        </p:nvSpPr>
        <p:spPr>
          <a:xfrm>
            <a:off x="-5359955" y="2478699"/>
            <a:ext cx="4236160" cy="408125"/>
          </a:xfrm>
          <a:prstGeom prst="rect">
            <a:avLst/>
          </a:prstGeom>
        </p:spPr>
        <p:txBody>
          <a:bodyPr wrap="none">
            <a:spAutoFit/>
          </a:bodyPr>
          <a:lstStyle/>
          <a:p>
            <a:pPr>
              <a:lnSpc>
                <a:spcPct val="107000"/>
              </a:lnSpc>
              <a:spcAft>
                <a:spcPts val="800"/>
              </a:spcAft>
            </a:pPr>
            <a:r>
              <a:rPr lang="en-US" sz="2000" b="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GVHD:</a:t>
            </a:r>
            <a:r>
              <a:rPr lang="en-US" sz="2000" b="1" i="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 </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Ths</a:t>
            </a:r>
            <a:r>
              <a:rPr lang="en-US" sz="2000" b="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 </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L</a:t>
            </a:r>
            <a:r>
              <a:rPr lang="en-US" sz="2000" b="1" dirty="0" err="1">
                <a:solidFill>
                  <a:srgbClr val="C00000"/>
                </a:solidFill>
                <a:latin typeface="Cambria" panose="02040503050406030204" pitchFamily="18" charset="0"/>
                <a:ea typeface="SimSun" panose="02010600030101010101" pitchFamily="2" charset="-122"/>
                <a:cs typeface="Cambria" panose="02040503050406030204" pitchFamily="18" charset="0"/>
              </a:rPr>
              <a:t>ươ</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ng</a:t>
            </a:r>
            <a:r>
              <a:rPr lang="en-US" sz="2000" b="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 </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Tr</a:t>
            </a:r>
            <a:r>
              <a:rPr lang="en-US" sz="2000" b="1" dirty="0" err="1">
                <a:solidFill>
                  <a:srgbClr val="C00000"/>
                </a:solidFill>
                <a:latin typeface="Cambria" panose="02040503050406030204" pitchFamily="18" charset="0"/>
                <a:ea typeface="SimSun" panose="02010600030101010101" pitchFamily="2" charset="-122"/>
                <a:cs typeface="Cambria" panose="02040503050406030204" pitchFamily="18" charset="0"/>
              </a:rPr>
              <a:t>ầ</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n</a:t>
            </a:r>
            <a:r>
              <a:rPr lang="en-US" sz="2000" b="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 Hy </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Hi</a:t>
            </a:r>
            <a:r>
              <a:rPr lang="en-US" sz="2000" b="1" dirty="0" err="1">
                <a:solidFill>
                  <a:srgbClr val="C00000"/>
                </a:solidFill>
                <a:latin typeface="Cambria" panose="02040503050406030204" pitchFamily="18" charset="0"/>
                <a:ea typeface="SimSun" panose="02010600030101010101" pitchFamily="2" charset="-122"/>
                <a:cs typeface="Cambria" panose="02040503050406030204" pitchFamily="18" charset="0"/>
              </a:rPr>
              <a:t>ế</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n</a:t>
            </a:r>
            <a:endParaRPr lang="en-US" sz="1600" b="1" dirty="0">
              <a:solidFill>
                <a:srgbClr val="C00000"/>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4" name="Rectangle 23">
            <a:extLst>
              <a:ext uri="{FF2B5EF4-FFF2-40B4-BE49-F238E27FC236}">
                <a16:creationId xmlns:a16="http://schemas.microsoft.com/office/drawing/2014/main" id="{BD4ECAD8-6364-4E89-B3DC-46DB4D87CF65}"/>
              </a:ext>
            </a:extLst>
          </p:cNvPr>
          <p:cNvSpPr/>
          <p:nvPr/>
        </p:nvSpPr>
        <p:spPr>
          <a:xfrm>
            <a:off x="-5232593" y="3486001"/>
            <a:ext cx="1197764" cy="369332"/>
          </a:xfrm>
          <a:prstGeom prst="rect">
            <a:avLst/>
          </a:prstGeom>
        </p:spPr>
        <p:txBody>
          <a:bodyPr wrap="none">
            <a:spAutoFit/>
          </a:bodyPr>
          <a:lstStyle/>
          <a:p>
            <a:r>
              <a:rPr lang="en-US" b="1" i="1" dirty="0" err="1">
                <a:latin typeface="Times New Roman" panose="02020603050405020304" pitchFamily="18" charset="0"/>
                <a:ea typeface="SimSun" panose="02010600030101010101" pitchFamily="2" charset="-122"/>
                <a:cs typeface="Times New Roman" panose="02020603050405020304" pitchFamily="18" charset="0"/>
              </a:rPr>
              <a:t>Nhóm</a:t>
            </a:r>
            <a:r>
              <a:rPr lang="en-US" b="1" i="1" dirty="0">
                <a:latin typeface="Times New Roman" panose="02020603050405020304" pitchFamily="18" charset="0"/>
                <a:ea typeface="SimSun" panose="02010600030101010101" pitchFamily="2" charset="-122"/>
                <a:cs typeface="Times New Roman" panose="02020603050405020304" pitchFamily="18" charset="0"/>
              </a:rPr>
              <a:t> 10 :</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166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EBEA7D-0225-46A4-8345-17F05776DB4D}"/>
              </a:ext>
            </a:extLst>
          </p:cNvPr>
          <p:cNvSpPr/>
          <p:nvPr/>
        </p:nvSpPr>
        <p:spPr>
          <a:xfrm>
            <a:off x="12649200" y="2653077"/>
            <a:ext cx="9144000" cy="1077218"/>
          </a:xfrm>
          <a:prstGeom prst="rect">
            <a:avLst/>
          </a:prstGeom>
        </p:spPr>
        <p:txBody>
          <a:bodyPr wrap="square">
            <a:spAutoFit/>
          </a:bodyPr>
          <a:lstStyle/>
          <a:p>
            <a:r>
              <a:rPr lang="en-US" sz="4000" b="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rPr>
              <a:t>Đứng</a:t>
            </a:r>
            <a:r>
              <a:rPr lang="en-US" sz="2400" dirty="0">
                <a:latin typeface="Times New Roman" panose="02020603050405020304" pitchFamily="18" charset="0"/>
                <a:ea typeface="SimSun" panose="02010600030101010101" pitchFamily="2" charset="-122"/>
              </a:rPr>
              <a:t> ở </a:t>
            </a:r>
            <a:r>
              <a:rPr lang="en-US" sz="2400" dirty="0" err="1">
                <a:latin typeface="Times New Roman" panose="02020603050405020304" pitchFamily="18" charset="0"/>
                <a:ea typeface="SimSun" panose="02010600030101010101" pitchFamily="2" charset="-122"/>
              </a:rPr>
              <a:t>tốp</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đầu</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trong</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danh</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sách</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các</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hệ</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quản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trị</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cơ</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sở</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dữ</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liệu</a:t>
            </a:r>
            <a:r>
              <a:rPr lang="en-US" sz="2400" dirty="0">
                <a:latin typeface="Times New Roman" panose="02020603050405020304" pitchFamily="18" charset="0"/>
                <a:ea typeface="SimSun" panose="02010600030101010101" pitchFamily="2" charset="-122"/>
              </a:rPr>
              <a:t> NoSQL. </a:t>
            </a:r>
            <a:endParaRPr lang="en-US" sz="2400" dirty="0"/>
          </a:p>
        </p:txBody>
      </p:sp>
      <p:sp>
        <p:nvSpPr>
          <p:cNvPr id="13" name="Rectangle 12">
            <a:extLst>
              <a:ext uri="{FF2B5EF4-FFF2-40B4-BE49-F238E27FC236}">
                <a16:creationId xmlns:a16="http://schemas.microsoft.com/office/drawing/2014/main" id="{D0CB3B50-2FF6-410A-B67B-0021A1252AD3}"/>
              </a:ext>
            </a:extLst>
          </p:cNvPr>
          <p:cNvSpPr/>
          <p:nvPr/>
        </p:nvSpPr>
        <p:spPr>
          <a:xfrm>
            <a:off x="12649142" y="4470184"/>
            <a:ext cx="9144000" cy="1077218"/>
          </a:xfrm>
          <a:prstGeom prst="rect">
            <a:avLst/>
          </a:prstGeom>
        </p:spPr>
        <p:txBody>
          <a:bodyPr wrap="square">
            <a:spAutoFit/>
          </a:bodyPr>
          <a:lstStyle/>
          <a:p>
            <a:r>
              <a:rPr lang="en-US" sz="4000" b="1" dirty="0">
                <a:solidFill>
                  <a:srgbClr val="00B0F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SimSun" panose="02010600030101010101" pitchFamily="2" charset="-122"/>
              </a:rPr>
              <a:t>MongoDB </a:t>
            </a:r>
            <a:r>
              <a:rPr lang="en-US" sz="2400" dirty="0" err="1">
                <a:latin typeface="Times New Roman" panose="02020603050405020304" pitchFamily="18" charset="0"/>
                <a:ea typeface="SimSun" panose="02010600030101010101" pitchFamily="2" charset="-122"/>
              </a:rPr>
              <a:t>có</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hai</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phiên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bản</a:t>
            </a:r>
            <a:r>
              <a:rPr lang="en-US" sz="2400" dirty="0">
                <a:latin typeface="Times New Roman" panose="02020603050405020304" pitchFamily="18" charset="0"/>
                <a:ea typeface="SimSun" panose="02010600030101010101" pitchFamily="2" charset="-122"/>
              </a:rPr>
              <a:t> Community (</a:t>
            </a:r>
            <a:r>
              <a:rPr lang="en-US" sz="2400" dirty="0" err="1">
                <a:latin typeface="Times New Roman" panose="02020603050405020304" pitchFamily="18" charset="0"/>
                <a:ea typeface="SimSun" panose="02010600030101010101" pitchFamily="2" charset="-122"/>
              </a:rPr>
              <a:t>miễn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phí</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và</a:t>
            </a:r>
            <a:r>
              <a:rPr lang="en-US" sz="2400" dirty="0">
                <a:latin typeface="Times New Roman" panose="02020603050405020304" pitchFamily="18" charset="0"/>
                <a:ea typeface="SimSun" panose="02010600030101010101" pitchFamily="2" charset="-122"/>
              </a:rPr>
              <a:t> Enterprise (</a:t>
            </a:r>
            <a:r>
              <a:rPr lang="en-US" sz="2400" dirty="0" err="1">
                <a:latin typeface="Times New Roman" panose="02020603050405020304" pitchFamily="18" charset="0"/>
                <a:ea typeface="SimSun" panose="02010600030101010101" pitchFamily="2" charset="-122"/>
              </a:rPr>
              <a:t>trả</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phí</a:t>
            </a:r>
            <a:r>
              <a:rPr lang="en-US" sz="2400" dirty="0">
                <a:latin typeface="Times New Roman" panose="02020603050405020304" pitchFamily="18" charset="0"/>
                <a:ea typeface="SimSun" panose="02010600030101010101" pitchFamily="2" charset="-122"/>
              </a:rPr>
              <a:t>)</a:t>
            </a:r>
            <a:endParaRPr lang="en-US" sz="2400" dirty="0"/>
          </a:p>
        </p:txBody>
      </p:sp>
      <p:sp>
        <p:nvSpPr>
          <p:cNvPr id="17" name="Rectangle 16">
            <a:extLst>
              <a:ext uri="{FF2B5EF4-FFF2-40B4-BE49-F238E27FC236}">
                <a16:creationId xmlns:a16="http://schemas.microsoft.com/office/drawing/2014/main" id="{6DF3F76F-65CA-43C8-AF63-49A2BBF18849}"/>
              </a:ext>
            </a:extLst>
          </p:cNvPr>
          <p:cNvSpPr/>
          <p:nvPr/>
        </p:nvSpPr>
        <p:spPr>
          <a:xfrm>
            <a:off x="12649200" y="1459830"/>
            <a:ext cx="9144000" cy="144655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sz="40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à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cơ </a:t>
            </a:r>
            <a:r>
              <a:rPr lang="vi-VN" sz="2400" dirty="0" err="1">
                <a:latin typeface="Times New Roman" panose="02020603050405020304" pitchFamily="18" charset="0"/>
                <a:cs typeface="Times New Roman" panose="02020603050405020304" pitchFamily="18" charset="0"/>
              </a:rPr>
              <a:t>sở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NoSQL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nguồn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thiết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a:t>
            </a:r>
            <a:r>
              <a:rPr lang="vi-VN" sz="2400" dirty="0">
                <a:latin typeface="Times New Roman" panose="02020603050405020304" pitchFamily="18" charset="0"/>
                <a:cs typeface="Times New Roman" panose="02020603050405020304" pitchFamily="18" charset="0"/>
              </a:rPr>
              <a:t> theo </a:t>
            </a:r>
            <a:r>
              <a:rPr lang="vi-VN" sz="2400" dirty="0" err="1">
                <a:latin typeface="Times New Roman" panose="02020603050405020304" pitchFamily="18" charset="0"/>
                <a:cs typeface="Times New Roman" panose="02020603050405020304" pitchFamily="18" charset="0"/>
              </a:rPr>
              <a:t>kiểu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hướng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đối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trữ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phức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tạp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đa </a:t>
            </a:r>
            <a:r>
              <a:rPr lang="vi-VN" sz="2400" dirty="0" err="1">
                <a:latin typeface="Times New Roman" panose="02020603050405020304" pitchFamily="18" charset="0"/>
                <a:cs typeface="Times New Roman" panose="02020603050405020304" pitchFamily="18" charset="0"/>
              </a:rPr>
              <a:t>dạng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không </a:t>
            </a:r>
            <a:r>
              <a:rPr lang="vi-VN" sz="2400" dirty="0" err="1">
                <a:latin typeface="Times New Roman" panose="02020603050405020304" pitchFamily="18" charset="0"/>
                <a:cs typeface="Times New Roman" panose="02020603050405020304" pitchFamily="18" charset="0"/>
              </a:rPr>
              <a:t>cố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(hay </a:t>
            </a:r>
            <a:r>
              <a:rPr lang="vi-VN" sz="2400" dirty="0" err="1">
                <a:latin typeface="Times New Roman" panose="02020603050405020304" pitchFamily="18" charset="0"/>
                <a:cs typeface="Times New Roman" panose="02020603050405020304" pitchFamily="18" charset="0"/>
              </a:rPr>
              <a:t>còn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gọi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Data</a:t>
            </a:r>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p:txBody>
      </p:sp>
      <p:sp>
        <p:nvSpPr>
          <p:cNvPr id="21" name="Rectangle 20">
            <a:extLst>
              <a:ext uri="{FF2B5EF4-FFF2-40B4-BE49-F238E27FC236}">
                <a16:creationId xmlns:a16="http://schemas.microsoft.com/office/drawing/2014/main" id="{62596499-7E66-461B-A6E4-480A7235E69C}"/>
              </a:ext>
            </a:extLst>
          </p:cNvPr>
          <p:cNvSpPr/>
          <p:nvPr/>
        </p:nvSpPr>
        <p:spPr>
          <a:xfrm>
            <a:off x="12649142" y="3569325"/>
            <a:ext cx="9144000" cy="1077218"/>
          </a:xfrm>
          <a:prstGeom prst="rect">
            <a:avLst/>
          </a:prstGeom>
        </p:spPr>
        <p:txBody>
          <a:bodyPr wrap="square">
            <a:spAutoFit/>
          </a:bodyPr>
          <a:lstStyle/>
          <a:p>
            <a:pPr algn="just"/>
            <a:r>
              <a:rPr lang="en-US" sz="4000" b="1" dirty="0">
                <a:solidFill>
                  <a:srgbClr val="FFC00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dưới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JSON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JavaScript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Object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Notation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gọi</a:t>
            </a:r>
            <a:r>
              <a:rPr lang="vi-VN" sz="2400" dirty="0">
                <a:latin typeface="Times New Roman" panose="02020603050405020304" pitchFamily="18" charset="0"/>
                <a:cs typeface="Times New Roman" panose="02020603050405020304" pitchFamily="18" charset="0"/>
              </a:rPr>
              <a:t> tên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BSON</a:t>
            </a:r>
            <a:r>
              <a:rPr lang="en-US" sz="2400" dirty="0">
                <a:latin typeface="Times New Roman" panose="02020603050405020304" pitchFamily="18" charset="0"/>
                <a:cs typeface="Times New Roman" panose="02020603050405020304" pitchFamily="18" charset="0"/>
              </a:rPr>
              <a:t>.</a:t>
            </a:r>
          </a:p>
        </p:txBody>
      </p:sp>
      <p:grpSp>
        <p:nvGrpSpPr>
          <p:cNvPr id="89" name="Group 88">
            <a:extLst>
              <a:ext uri="{FF2B5EF4-FFF2-40B4-BE49-F238E27FC236}">
                <a16:creationId xmlns:a16="http://schemas.microsoft.com/office/drawing/2014/main" id="{FCF8460E-1025-472D-8F3B-82040DD3A042}"/>
              </a:ext>
            </a:extLst>
          </p:cNvPr>
          <p:cNvGrpSpPr/>
          <p:nvPr/>
        </p:nvGrpSpPr>
        <p:grpSpPr>
          <a:xfrm>
            <a:off x="-5638800" y="976926"/>
            <a:ext cx="5094894" cy="5376300"/>
            <a:chOff x="1478383" y="794467"/>
            <a:chExt cx="5094894" cy="5376300"/>
          </a:xfrm>
        </p:grpSpPr>
        <p:sp>
          <p:nvSpPr>
            <p:cNvPr id="90" name="Oval 89">
              <a:extLst>
                <a:ext uri="{FF2B5EF4-FFF2-40B4-BE49-F238E27FC236}">
                  <a16:creationId xmlns:a16="http://schemas.microsoft.com/office/drawing/2014/main" id="{0C0AE9B8-8FAB-4C87-8A0E-D6192FCB7D21}"/>
                </a:ext>
              </a:extLst>
            </p:cNvPr>
            <p:cNvSpPr/>
            <p:nvPr/>
          </p:nvSpPr>
          <p:spPr>
            <a:xfrm>
              <a:off x="1478383" y="1277371"/>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1" name="Oval 90">
              <a:extLst>
                <a:ext uri="{FF2B5EF4-FFF2-40B4-BE49-F238E27FC236}">
                  <a16:creationId xmlns:a16="http://schemas.microsoft.com/office/drawing/2014/main" id="{9191CD66-39F3-4EA0-AC10-990F7EF22406}"/>
                </a:ext>
              </a:extLst>
            </p:cNvPr>
            <p:cNvSpPr/>
            <p:nvPr/>
          </p:nvSpPr>
          <p:spPr>
            <a:xfrm>
              <a:off x="1850758" y="1649746"/>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2" name="Freeform: Shape 91">
              <a:extLst>
                <a:ext uri="{FF2B5EF4-FFF2-40B4-BE49-F238E27FC236}">
                  <a16:creationId xmlns:a16="http://schemas.microsoft.com/office/drawing/2014/main" id="{7D7B5E3F-D7CF-44A4-AF21-E63AB8CAEEFE}"/>
                </a:ext>
              </a:extLst>
            </p:cNvPr>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93" name="Oval 92">
              <a:extLst>
                <a:ext uri="{FF2B5EF4-FFF2-40B4-BE49-F238E27FC236}">
                  <a16:creationId xmlns:a16="http://schemas.microsoft.com/office/drawing/2014/main" id="{10DD0D93-264E-45BA-8925-49D77419133A}"/>
                </a:ext>
              </a:extLst>
            </p:cNvPr>
            <p:cNvSpPr/>
            <p:nvPr/>
          </p:nvSpPr>
          <p:spPr>
            <a:xfrm>
              <a:off x="1964415"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4" name="Oval 93">
              <a:extLst>
                <a:ext uri="{FF2B5EF4-FFF2-40B4-BE49-F238E27FC236}">
                  <a16:creationId xmlns:a16="http://schemas.microsoft.com/office/drawing/2014/main" id="{2E113580-19AB-477C-8BC8-D5C58291C17E}"/>
                </a:ext>
              </a:extLst>
            </p:cNvPr>
            <p:cNvSpPr/>
            <p:nvPr/>
          </p:nvSpPr>
          <p:spPr>
            <a:xfrm>
              <a:off x="2018723"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5" name="Oval 94">
              <a:extLst>
                <a:ext uri="{FF2B5EF4-FFF2-40B4-BE49-F238E27FC236}">
                  <a16:creationId xmlns:a16="http://schemas.microsoft.com/office/drawing/2014/main" id="{A35BBC37-521F-420E-93D3-C4223244A723}"/>
                </a:ext>
              </a:extLst>
            </p:cNvPr>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6" name="Oval 95">
              <a:extLst>
                <a:ext uri="{FF2B5EF4-FFF2-40B4-BE49-F238E27FC236}">
                  <a16:creationId xmlns:a16="http://schemas.microsoft.com/office/drawing/2014/main" id="{EA352F57-AB3E-46B8-86ED-F777DB95F7BB}"/>
                </a:ext>
              </a:extLst>
            </p:cNvPr>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7" name="Oval 96">
              <a:extLst>
                <a:ext uri="{FF2B5EF4-FFF2-40B4-BE49-F238E27FC236}">
                  <a16:creationId xmlns:a16="http://schemas.microsoft.com/office/drawing/2014/main" id="{BFDDB9B4-6C7D-4281-A89C-E8AA507BF217}"/>
                </a:ext>
              </a:extLst>
            </p:cNvPr>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8" name="Oval 97">
              <a:extLst>
                <a:ext uri="{FF2B5EF4-FFF2-40B4-BE49-F238E27FC236}">
                  <a16:creationId xmlns:a16="http://schemas.microsoft.com/office/drawing/2014/main" id="{F5212700-01EB-4D1E-B5D1-4938E1D78295}"/>
                </a:ext>
              </a:extLst>
            </p:cNvPr>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99" name="Graphic 71" descr="Single gear">
              <a:extLst>
                <a:ext uri="{FF2B5EF4-FFF2-40B4-BE49-F238E27FC236}">
                  <a16:creationId xmlns:a16="http://schemas.microsoft.com/office/drawing/2014/main" id="{34CE6057-E790-4789-B6D0-375B5FFE24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100" name="Graphic 72" descr="Stopwatch">
              <a:extLst>
                <a:ext uri="{FF2B5EF4-FFF2-40B4-BE49-F238E27FC236}">
                  <a16:creationId xmlns:a16="http://schemas.microsoft.com/office/drawing/2014/main" id="{7285F7F0-86DB-46E0-BD84-65E61FAC49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101" name="Graphic 73" descr="Lightbulb">
              <a:extLst>
                <a:ext uri="{FF2B5EF4-FFF2-40B4-BE49-F238E27FC236}">
                  <a16:creationId xmlns:a16="http://schemas.microsoft.com/office/drawing/2014/main" id="{E3D990CE-6093-4742-9CD6-7B99F7A16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102" name="Graphic 74" descr="Head with Gears">
              <a:extLst>
                <a:ext uri="{FF2B5EF4-FFF2-40B4-BE49-F238E27FC236}">
                  <a16:creationId xmlns:a16="http://schemas.microsoft.com/office/drawing/2014/main" id="{161E869F-0E21-475E-8165-F1659106D1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103" name="Oval 102">
              <a:extLst>
                <a:ext uri="{FF2B5EF4-FFF2-40B4-BE49-F238E27FC236}">
                  <a16:creationId xmlns:a16="http://schemas.microsoft.com/office/drawing/2014/main" id="{9E41331B-267D-44CC-BE43-5CB4CA35E7A3}"/>
                </a:ext>
              </a:extLst>
            </p:cNvPr>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4" name="Oval 103">
              <a:extLst>
                <a:ext uri="{FF2B5EF4-FFF2-40B4-BE49-F238E27FC236}">
                  <a16:creationId xmlns:a16="http://schemas.microsoft.com/office/drawing/2014/main" id="{3EA7B3E6-5F61-47E1-B4E5-81B1DA5370F8}"/>
                </a:ext>
              </a:extLst>
            </p:cNvPr>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5" name="Oval 104">
              <a:extLst>
                <a:ext uri="{FF2B5EF4-FFF2-40B4-BE49-F238E27FC236}">
                  <a16:creationId xmlns:a16="http://schemas.microsoft.com/office/drawing/2014/main" id="{BAF7B098-B534-4589-AF0A-0B545DDB3156}"/>
                </a:ext>
              </a:extLst>
            </p:cNvPr>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106" name="Graphic 78" descr="Teacher">
              <a:extLst>
                <a:ext uri="{FF2B5EF4-FFF2-40B4-BE49-F238E27FC236}">
                  <a16:creationId xmlns:a16="http://schemas.microsoft.com/office/drawing/2014/main" id="{4B8A0DAB-BDDA-4647-B693-17DD6875942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33622" y="2169399"/>
              <a:ext cx="914400" cy="914400"/>
            </a:xfrm>
            <a:prstGeom prst="rect">
              <a:avLst/>
            </a:prstGeom>
          </p:spPr>
        </p:pic>
        <p:sp>
          <p:nvSpPr>
            <p:cNvPr id="107" name="TextBox 79">
              <a:extLst>
                <a:ext uri="{FF2B5EF4-FFF2-40B4-BE49-F238E27FC236}">
                  <a16:creationId xmlns:a16="http://schemas.microsoft.com/office/drawing/2014/main" id="{06BF0ACF-581D-446B-A9D1-900A50A85939}"/>
                </a:ext>
              </a:extLst>
            </p:cNvPr>
            <p:cNvSpPr txBox="1"/>
            <p:nvPr/>
          </p:nvSpPr>
          <p:spPr>
            <a:xfrm>
              <a:off x="2198411" y="3100673"/>
              <a:ext cx="300259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Ưu</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a:t>
              </a: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Điểm</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MongoDB</a:t>
              </a:r>
              <a:endParaRPr lang="en-IN" sz="2800" b="1" spc="300" dirty="0">
                <a:latin typeface="Times New Roman" panose="02020603050405020304" pitchFamily="18" charset="0"/>
                <a:ea typeface="Open Sans Condensed" panose="020B0806030504020204" pitchFamily="34" charset="0"/>
                <a:cs typeface="Times New Roman" panose="02020603050405020304" pitchFamily="18" charset="0"/>
              </a:endParaRPr>
            </a:p>
          </p:txBody>
        </p:sp>
      </p:grpSp>
      <p:sp>
        <p:nvSpPr>
          <p:cNvPr id="3" name="Scroll: Horizontal 2">
            <a:extLst>
              <a:ext uri="{FF2B5EF4-FFF2-40B4-BE49-F238E27FC236}">
                <a16:creationId xmlns:a16="http://schemas.microsoft.com/office/drawing/2014/main" id="{9D0DED5A-69D2-480D-9564-6CB943ED7D69}"/>
              </a:ext>
            </a:extLst>
          </p:cNvPr>
          <p:cNvSpPr/>
          <p:nvPr/>
        </p:nvSpPr>
        <p:spPr>
          <a:xfrm>
            <a:off x="320441" y="910688"/>
            <a:ext cx="3736044" cy="1603912"/>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err="1">
                <a:solidFill>
                  <a:schemeClr val="tx1"/>
                </a:solidFill>
                <a:latin typeface="Times New Roman" panose="02020603050405020304" pitchFamily="18" charset="0"/>
                <a:cs typeface="Times New Roman" panose="02020603050405020304" pitchFamily="18" charset="0"/>
              </a:rPr>
              <a:t>Lịch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sử</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phát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triển</a:t>
            </a:r>
            <a:r>
              <a:rPr lang="en-US" sz="3600" dirty="0">
                <a:solidFill>
                  <a:schemeClr val="tx1"/>
                </a:solidFill>
                <a:latin typeface="Times New Roman" panose="02020603050405020304" pitchFamily="18" charset="0"/>
                <a:cs typeface="Times New Roman" panose="02020603050405020304" pitchFamily="18" charset="0"/>
              </a:rPr>
              <a:t> </a:t>
            </a:r>
          </a:p>
        </p:txBody>
      </p:sp>
      <p:sp>
        <p:nvSpPr>
          <p:cNvPr id="11" name="Arrow: Notched Right 10">
            <a:extLst>
              <a:ext uri="{FF2B5EF4-FFF2-40B4-BE49-F238E27FC236}">
                <a16:creationId xmlns:a16="http://schemas.microsoft.com/office/drawing/2014/main" id="{A5A41DB6-C24D-46AA-B2FC-77DFB5622033}"/>
              </a:ext>
            </a:extLst>
          </p:cNvPr>
          <p:cNvSpPr/>
          <p:nvPr/>
        </p:nvSpPr>
        <p:spPr>
          <a:xfrm>
            <a:off x="1224991" y="5121505"/>
            <a:ext cx="9938979" cy="354962"/>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Callout: Down Arrow 11">
            <a:extLst>
              <a:ext uri="{FF2B5EF4-FFF2-40B4-BE49-F238E27FC236}">
                <a16:creationId xmlns:a16="http://schemas.microsoft.com/office/drawing/2014/main" id="{FA143FB1-2604-4533-BCEB-4A63F377FA0F}"/>
              </a:ext>
            </a:extLst>
          </p:cNvPr>
          <p:cNvSpPr/>
          <p:nvPr/>
        </p:nvSpPr>
        <p:spPr>
          <a:xfrm>
            <a:off x="1350484" y="2944322"/>
            <a:ext cx="2219909" cy="2270465"/>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err="1">
                <a:solidFill>
                  <a:schemeClr val="tx1"/>
                </a:solidFill>
                <a:latin typeface="Times New Roman" panose="02020603050405020304" pitchFamily="18" charset="0"/>
                <a:cs typeface="Times New Roman" panose="02020603050405020304" pitchFamily="18" charset="0"/>
              </a:rPr>
              <a:t>Bắt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đầu</a:t>
            </a:r>
            <a:r>
              <a:rPr lang="en-US"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triển</a:t>
            </a:r>
            <a:r>
              <a:rPr lang="vi-VN" b="1" dirty="0">
                <a:solidFill>
                  <a:schemeClr val="tx1"/>
                </a:solidFill>
                <a:latin typeface="Times New Roman" panose="02020603050405020304" pitchFamily="18" charset="0"/>
                <a:cs typeface="Times New Roman" panose="02020603050405020304" pitchFamily="18" charset="0"/>
              </a:rPr>
              <a:t> khai</a:t>
            </a:r>
            <a:r>
              <a:rPr lang="en-US"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bởi</a:t>
            </a:r>
            <a:r>
              <a:rPr lang="vi-VN" b="1" dirty="0">
                <a:solidFill>
                  <a:schemeClr val="tx1"/>
                </a:solidFill>
                <a:latin typeface="Times New Roman" panose="02020603050405020304" pitchFamily="18" charset="0"/>
                <a:cs typeface="Times New Roman" panose="02020603050405020304" pitchFamily="18" charset="0"/>
              </a:rPr>
              <a:t> công ty </a:t>
            </a:r>
            <a:r>
              <a:rPr lang="vi-VN" b="1" dirty="0" err="1">
                <a:solidFill>
                  <a:schemeClr val="tx1"/>
                </a:solidFill>
                <a:latin typeface="Times New Roman" panose="02020603050405020304" pitchFamily="18" charset="0"/>
                <a:cs typeface="Times New Roman" panose="02020603050405020304" pitchFamily="18" charset="0"/>
              </a:rPr>
              <a:t>phần</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mềm</a:t>
            </a:r>
            <a:r>
              <a:rPr lang="vi-VN" b="1" dirty="0">
                <a:solidFill>
                  <a:schemeClr val="tx1"/>
                </a:solidFill>
                <a:latin typeface="Times New Roman" panose="02020603050405020304" pitchFamily="18" charset="0"/>
                <a:cs typeface="Times New Roman" panose="02020603050405020304" pitchFamily="18" charset="0"/>
              </a:rPr>
              <a:t> 10gen</a:t>
            </a:r>
            <a:endParaRPr lang="en-US" b="1" dirty="0">
              <a:solidFill>
                <a:schemeClr val="tx1"/>
              </a:solidFill>
            </a:endParaRPr>
          </a:p>
        </p:txBody>
      </p:sp>
      <p:sp>
        <p:nvSpPr>
          <p:cNvPr id="14" name="Arrow: Up 13">
            <a:extLst>
              <a:ext uri="{FF2B5EF4-FFF2-40B4-BE49-F238E27FC236}">
                <a16:creationId xmlns:a16="http://schemas.microsoft.com/office/drawing/2014/main" id="{8C74460E-6680-43BC-81AD-D9056826E87A}"/>
              </a:ext>
            </a:extLst>
          </p:cNvPr>
          <p:cNvSpPr/>
          <p:nvPr/>
        </p:nvSpPr>
        <p:spPr>
          <a:xfrm>
            <a:off x="2319057" y="5431632"/>
            <a:ext cx="282762" cy="474361"/>
          </a:xfrm>
          <a:prstGeom prs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99ABD75-3619-4BB7-9E79-EB0869730A66}"/>
              </a:ext>
            </a:extLst>
          </p:cNvPr>
          <p:cNvSpPr txBox="1"/>
          <p:nvPr/>
        </p:nvSpPr>
        <p:spPr>
          <a:xfrm>
            <a:off x="1425269" y="5986834"/>
            <a:ext cx="20799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t>
            </a:r>
            <a:r>
              <a:rPr lang="vi-VN" dirty="0" err="1">
                <a:latin typeface="Times New Roman" panose="02020603050405020304" pitchFamily="18" charset="0"/>
                <a:cs typeface="Times New Roman" panose="02020603050405020304" pitchFamily="18" charset="0"/>
              </a:rPr>
              <a:t>háng</a:t>
            </a:r>
            <a:r>
              <a:rPr lang="vi-VN" dirty="0">
                <a:latin typeface="Times New Roman" panose="02020603050405020304" pitchFamily="18" charset="0"/>
                <a:cs typeface="Times New Roman" panose="02020603050405020304" pitchFamily="18" charset="0"/>
              </a:rPr>
              <a:t> 10 </a:t>
            </a:r>
            <a:r>
              <a:rPr lang="en-US" dirty="0">
                <a:latin typeface="Times New Roman" panose="02020603050405020304" pitchFamily="18" charset="0"/>
                <a:cs typeface="Times New Roman" panose="02020603050405020304" pitchFamily="18" charset="0"/>
              </a:rPr>
              <a:t>N</a:t>
            </a:r>
            <a:r>
              <a:rPr lang="vi-VN" dirty="0">
                <a:latin typeface="Times New Roman" panose="02020603050405020304" pitchFamily="18" charset="0"/>
                <a:cs typeface="Times New Roman" panose="02020603050405020304" pitchFamily="18" charset="0"/>
              </a:rPr>
              <a:t>ăm 2007</a:t>
            </a:r>
            <a:endParaRPr lang="en-US" dirty="0"/>
          </a:p>
        </p:txBody>
      </p:sp>
      <p:sp>
        <p:nvSpPr>
          <p:cNvPr id="47" name="Callout: Down Arrow 46">
            <a:extLst>
              <a:ext uri="{FF2B5EF4-FFF2-40B4-BE49-F238E27FC236}">
                <a16:creationId xmlns:a16="http://schemas.microsoft.com/office/drawing/2014/main" id="{E42B3BBA-B1E8-42E3-BC93-258992BBA155}"/>
              </a:ext>
            </a:extLst>
          </p:cNvPr>
          <p:cNvSpPr/>
          <p:nvPr/>
        </p:nvSpPr>
        <p:spPr>
          <a:xfrm>
            <a:off x="4456413" y="2906380"/>
            <a:ext cx="2943665" cy="2308407"/>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a:t>
            </a:r>
            <a:r>
              <a:rPr lang="vi-VN" b="1" dirty="0">
                <a:solidFill>
                  <a:schemeClr val="tx1"/>
                </a:solidFill>
                <a:latin typeface="Times New Roman" panose="02020603050405020304" pitchFamily="18" charset="0"/>
                <a:cs typeface="Times New Roman" panose="02020603050405020304" pitchFamily="18" charset="0"/>
              </a:rPr>
              <a:t>ông ty </a:t>
            </a:r>
            <a:r>
              <a:rPr lang="vi-VN" b="1" dirty="0" err="1">
                <a:solidFill>
                  <a:schemeClr val="tx1"/>
                </a:solidFill>
                <a:latin typeface="Times New Roman" panose="02020603050405020304" pitchFamily="18" charset="0"/>
                <a:cs typeface="Times New Roman" panose="02020603050405020304" pitchFamily="18" charset="0"/>
              </a:rPr>
              <a:t>chuyển</a:t>
            </a:r>
            <a:r>
              <a:rPr lang="vi-VN" b="1" dirty="0">
                <a:solidFill>
                  <a:schemeClr val="tx1"/>
                </a:solidFill>
                <a:latin typeface="Times New Roman" panose="02020603050405020304" pitchFamily="18" charset="0"/>
                <a:cs typeface="Times New Roman" panose="02020603050405020304" pitchFamily="18" charset="0"/>
              </a:rPr>
              <a:t> sang mô </a:t>
            </a:r>
            <a:r>
              <a:rPr lang="vi-VN" b="1" dirty="0" err="1">
                <a:solidFill>
                  <a:schemeClr val="tx1"/>
                </a:solidFill>
                <a:latin typeface="Times New Roman" panose="02020603050405020304" pitchFamily="18" charset="0"/>
                <a:cs typeface="Times New Roman" panose="02020603050405020304" pitchFamily="18" charset="0"/>
              </a:rPr>
              <a:t>hình</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phát</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triển</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nguồn</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mở</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với</a:t>
            </a:r>
            <a:r>
              <a:rPr lang="vi-VN" b="1" dirty="0">
                <a:solidFill>
                  <a:schemeClr val="tx1"/>
                </a:solidFill>
                <a:latin typeface="Times New Roman" panose="02020603050405020304" pitchFamily="18" charset="0"/>
                <a:cs typeface="Times New Roman" panose="02020603050405020304" pitchFamily="18" charset="0"/>
              </a:rPr>
              <a:t> công ty cung </a:t>
            </a:r>
            <a:r>
              <a:rPr lang="vi-VN" b="1" dirty="0" err="1">
                <a:solidFill>
                  <a:schemeClr val="tx1"/>
                </a:solidFill>
                <a:latin typeface="Times New Roman" panose="02020603050405020304" pitchFamily="18" charset="0"/>
                <a:cs typeface="Times New Roman" panose="02020603050405020304" pitchFamily="18" charset="0"/>
              </a:rPr>
              <a:t>cấp</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hỗ</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trợ</a:t>
            </a:r>
            <a:r>
              <a:rPr lang="vi-VN" b="1" dirty="0">
                <a:solidFill>
                  <a:schemeClr val="tx1"/>
                </a:solidFill>
                <a:latin typeface="Times New Roman" panose="02020603050405020304" pitchFamily="18" charset="0"/>
                <a:cs typeface="Times New Roman" panose="02020603050405020304" pitchFamily="18" charset="0"/>
              </a:rPr>
              <a:t> thương </a:t>
            </a:r>
            <a:r>
              <a:rPr lang="vi-VN" b="1" dirty="0" err="1">
                <a:solidFill>
                  <a:schemeClr val="tx1"/>
                </a:solidFill>
                <a:latin typeface="Times New Roman" panose="02020603050405020304" pitchFamily="18" charset="0"/>
                <a:cs typeface="Times New Roman" panose="02020603050405020304" pitchFamily="18" charset="0"/>
              </a:rPr>
              <a:t>mại</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và</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các</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dịch</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vụ</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khác</a:t>
            </a:r>
            <a:endParaRPr lang="en-US" b="1" dirty="0">
              <a:solidFill>
                <a:schemeClr val="tx1"/>
              </a:solidFill>
            </a:endParaRPr>
          </a:p>
        </p:txBody>
      </p:sp>
      <p:sp>
        <p:nvSpPr>
          <p:cNvPr id="48" name="Arrow: Up 47">
            <a:extLst>
              <a:ext uri="{FF2B5EF4-FFF2-40B4-BE49-F238E27FC236}">
                <a16:creationId xmlns:a16="http://schemas.microsoft.com/office/drawing/2014/main" id="{99151C75-37F0-4C71-BF7E-0C52C1A9A9F7}"/>
              </a:ext>
            </a:extLst>
          </p:cNvPr>
          <p:cNvSpPr/>
          <p:nvPr/>
        </p:nvSpPr>
        <p:spPr>
          <a:xfrm>
            <a:off x="5809854" y="5379998"/>
            <a:ext cx="282762" cy="474361"/>
          </a:xfrm>
          <a:prstGeom prs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58E2C9B-2C24-48A0-B554-1EBBBD6EFA62}"/>
              </a:ext>
            </a:extLst>
          </p:cNvPr>
          <p:cNvSpPr txBox="1"/>
          <p:nvPr/>
        </p:nvSpPr>
        <p:spPr>
          <a:xfrm>
            <a:off x="5394492" y="5935200"/>
            <a:ext cx="11587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a:t>
            </a:r>
            <a:r>
              <a:rPr lang="vi-VN" dirty="0">
                <a:latin typeface="Times New Roman" panose="02020603050405020304" pitchFamily="18" charset="0"/>
                <a:cs typeface="Times New Roman" panose="02020603050405020304" pitchFamily="18" charset="0"/>
              </a:rPr>
              <a:t>ăm 200</a:t>
            </a:r>
            <a:r>
              <a:rPr lang="en-US" dirty="0">
                <a:latin typeface="Times New Roman" panose="02020603050405020304" pitchFamily="18" charset="0"/>
                <a:cs typeface="Times New Roman" panose="02020603050405020304" pitchFamily="18" charset="0"/>
              </a:rPr>
              <a:t>9</a:t>
            </a:r>
            <a:endParaRPr lang="en-US" dirty="0"/>
          </a:p>
        </p:txBody>
      </p:sp>
      <p:sp>
        <p:nvSpPr>
          <p:cNvPr id="50" name="Callout: Down Arrow 49">
            <a:extLst>
              <a:ext uri="{FF2B5EF4-FFF2-40B4-BE49-F238E27FC236}">
                <a16:creationId xmlns:a16="http://schemas.microsoft.com/office/drawing/2014/main" id="{38CBEB3F-0B4C-4F73-81FD-3998EF178EB8}"/>
              </a:ext>
            </a:extLst>
          </p:cNvPr>
          <p:cNvSpPr/>
          <p:nvPr/>
        </p:nvSpPr>
        <p:spPr>
          <a:xfrm>
            <a:off x="8484689" y="2944322"/>
            <a:ext cx="2943665" cy="2232111"/>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vi-VN" b="1" dirty="0">
                <a:solidFill>
                  <a:schemeClr val="tx1"/>
                </a:solidFill>
                <a:latin typeface="Times New Roman" panose="02020603050405020304" pitchFamily="18" charset="0"/>
                <a:cs typeface="Times New Roman" panose="02020603050405020304" pitchFamily="18" charset="0"/>
              </a:rPr>
              <a:t>10gen </a:t>
            </a:r>
            <a:r>
              <a:rPr lang="vi-VN" b="1" dirty="0" err="1">
                <a:solidFill>
                  <a:schemeClr val="tx1"/>
                </a:solidFill>
                <a:latin typeface="Times New Roman" panose="02020603050405020304" pitchFamily="18" charset="0"/>
                <a:cs typeface="Times New Roman" panose="02020603050405020304" pitchFamily="18" charset="0"/>
              </a:rPr>
              <a:t>đổi</a:t>
            </a:r>
            <a:r>
              <a:rPr lang="vi-VN" b="1" dirty="0">
                <a:solidFill>
                  <a:schemeClr val="tx1"/>
                </a:solidFill>
                <a:latin typeface="Times New Roman" panose="02020603050405020304" pitchFamily="18" charset="0"/>
                <a:cs typeface="Times New Roman" panose="02020603050405020304" pitchFamily="18" charset="0"/>
              </a:rPr>
              <a:t> tên </a:t>
            </a:r>
            <a:r>
              <a:rPr lang="vi-VN" b="1" dirty="0" err="1">
                <a:solidFill>
                  <a:schemeClr val="tx1"/>
                </a:solidFill>
                <a:latin typeface="Times New Roman" panose="02020603050405020304" pitchFamily="18" charset="0"/>
                <a:cs typeface="Times New Roman" panose="02020603050405020304" pitchFamily="18" charset="0"/>
              </a:rPr>
              <a:t>thành</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MongoDB</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Inc</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Nó</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được</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một</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số</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tổ</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chức</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sử</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dụng</a:t>
            </a:r>
            <a:r>
              <a:rPr lang="vi-VN" b="1" dirty="0">
                <a:solidFill>
                  <a:schemeClr val="tx1"/>
                </a:solidFill>
                <a:latin typeface="Times New Roman" panose="02020603050405020304" pitchFamily="18" charset="0"/>
                <a:cs typeface="Times New Roman" panose="02020603050405020304" pitchFamily="18" charset="0"/>
              </a:rPr>
              <a:t> trong </a:t>
            </a:r>
            <a:r>
              <a:rPr lang="vi-VN" b="1" dirty="0" err="1">
                <a:solidFill>
                  <a:schemeClr val="tx1"/>
                </a:solidFill>
                <a:latin typeface="Times New Roman" panose="02020603050405020304" pitchFamily="18" charset="0"/>
                <a:cs typeface="Times New Roman" panose="02020603050405020304" pitchFamily="18" charset="0"/>
              </a:rPr>
              <a:t>thực</a:t>
            </a:r>
            <a:r>
              <a:rPr lang="vi-VN" b="1" dirty="0">
                <a:solidFill>
                  <a:schemeClr val="tx1"/>
                </a:solidFill>
                <a:latin typeface="Times New Roman" panose="02020603050405020304" pitchFamily="18" charset="0"/>
                <a:cs typeface="Times New Roman" panose="02020603050405020304" pitchFamily="18" charset="0"/>
              </a:rPr>
              <a:t> </a:t>
            </a:r>
            <a:r>
              <a:rPr lang="vi-VN" b="1" dirty="0" err="1">
                <a:solidFill>
                  <a:schemeClr val="tx1"/>
                </a:solidFill>
                <a:latin typeface="Times New Roman" panose="02020603050405020304" pitchFamily="18" charset="0"/>
                <a:cs typeface="Times New Roman" panose="02020603050405020304" pitchFamily="18" charset="0"/>
              </a:rPr>
              <a:t>tế</a:t>
            </a:r>
            <a:endParaRPr lang="en-US" b="1" dirty="0">
              <a:solidFill>
                <a:schemeClr val="tx1"/>
              </a:solidFill>
            </a:endParaRPr>
          </a:p>
        </p:txBody>
      </p:sp>
      <p:sp>
        <p:nvSpPr>
          <p:cNvPr id="51" name="Arrow: Up 50">
            <a:extLst>
              <a:ext uri="{FF2B5EF4-FFF2-40B4-BE49-F238E27FC236}">
                <a16:creationId xmlns:a16="http://schemas.microsoft.com/office/drawing/2014/main" id="{E9A9E6BB-D216-4E8C-B767-2D4F8EF02B52}"/>
              </a:ext>
            </a:extLst>
          </p:cNvPr>
          <p:cNvSpPr/>
          <p:nvPr/>
        </p:nvSpPr>
        <p:spPr>
          <a:xfrm>
            <a:off x="9838130" y="5393278"/>
            <a:ext cx="282762" cy="474361"/>
          </a:xfrm>
          <a:prstGeom prs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66DFE97-5417-473B-A389-436B237B04E0}"/>
              </a:ext>
            </a:extLst>
          </p:cNvPr>
          <p:cNvSpPr txBox="1"/>
          <p:nvPr/>
        </p:nvSpPr>
        <p:spPr>
          <a:xfrm>
            <a:off x="9422768" y="5948480"/>
            <a:ext cx="11587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a:t>
            </a:r>
            <a:r>
              <a:rPr lang="vi-VN" dirty="0">
                <a:latin typeface="Times New Roman" panose="02020603050405020304" pitchFamily="18" charset="0"/>
                <a:cs typeface="Times New Roman" panose="02020603050405020304" pitchFamily="18" charset="0"/>
              </a:rPr>
              <a:t>ăm </a:t>
            </a:r>
            <a:r>
              <a:rPr lang="en-US" dirty="0">
                <a:latin typeface="Times New Roman" panose="02020603050405020304" pitchFamily="18" charset="0"/>
                <a:cs typeface="Times New Roman" panose="02020603050405020304" pitchFamily="18" charset="0"/>
              </a:rPr>
              <a:t>2013</a:t>
            </a:r>
            <a:endParaRPr lang="en-US" dirty="0"/>
          </a:p>
        </p:txBody>
      </p:sp>
    </p:spTree>
    <p:extLst>
      <p:ext uri="{BB962C8B-B14F-4D97-AF65-F5344CB8AC3E}">
        <p14:creationId xmlns:p14="http://schemas.microsoft.com/office/powerpoint/2010/main" val="1446254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down)">
                                      <p:cBhvr>
                                        <p:cTn id="21" dur="500"/>
                                        <p:tgtEl>
                                          <p:spTgt spid="4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heel(1)">
                                      <p:cBhvr>
                                        <p:cTn id="32" dur="2000"/>
                                        <p:tgtEl>
                                          <p:spTgt spid="50"/>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heel(1)">
                                      <p:cBhvr>
                                        <p:cTn id="35" dur="2000"/>
                                        <p:tgtEl>
                                          <p:spTgt spid="51"/>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heel(1)">
                                      <p:cBhvr>
                                        <p:cTn id="38"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p:bldP spid="47" grpId="0" animBg="1"/>
      <p:bldP spid="48" grpId="0" animBg="1"/>
      <p:bldP spid="49" grpId="0"/>
      <p:bldP spid="50" grpId="0" animBg="1"/>
      <p:bldP spid="51" grpId="0" animBg="1"/>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EBEA7D-0225-46A4-8345-17F05776DB4D}"/>
              </a:ext>
            </a:extLst>
          </p:cNvPr>
          <p:cNvSpPr/>
          <p:nvPr/>
        </p:nvSpPr>
        <p:spPr>
          <a:xfrm>
            <a:off x="12877800" y="2641047"/>
            <a:ext cx="9144000" cy="1077218"/>
          </a:xfrm>
          <a:prstGeom prst="rect">
            <a:avLst/>
          </a:prstGeom>
        </p:spPr>
        <p:txBody>
          <a:bodyPr wrap="square">
            <a:spAutoFit/>
          </a:bodyPr>
          <a:lstStyle/>
          <a:p>
            <a:r>
              <a:rPr lang="en-US" sz="4000" b="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rPr>
              <a:t>Đứng</a:t>
            </a:r>
            <a:r>
              <a:rPr lang="en-US" sz="2400" dirty="0">
                <a:latin typeface="Times New Roman" panose="02020603050405020304" pitchFamily="18" charset="0"/>
                <a:ea typeface="SimSun" panose="02010600030101010101" pitchFamily="2" charset="-122"/>
              </a:rPr>
              <a:t> ở </a:t>
            </a:r>
            <a:r>
              <a:rPr lang="en-US" sz="2400" dirty="0" err="1">
                <a:latin typeface="Times New Roman" panose="02020603050405020304" pitchFamily="18" charset="0"/>
                <a:ea typeface="SimSun" panose="02010600030101010101" pitchFamily="2" charset="-122"/>
              </a:rPr>
              <a:t>tốp</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đầu</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trong</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danh</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sách</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các</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hệ</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quản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trị</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cơ</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sở</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dữ</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liệu</a:t>
            </a:r>
            <a:r>
              <a:rPr lang="en-US" sz="2400" dirty="0">
                <a:latin typeface="Times New Roman" panose="02020603050405020304" pitchFamily="18" charset="0"/>
                <a:ea typeface="SimSun" panose="02010600030101010101" pitchFamily="2" charset="-122"/>
              </a:rPr>
              <a:t> NoSQL. </a:t>
            </a:r>
            <a:endParaRPr lang="en-US" sz="2400" dirty="0"/>
          </a:p>
        </p:txBody>
      </p:sp>
      <p:sp>
        <p:nvSpPr>
          <p:cNvPr id="13" name="Rectangle 12">
            <a:extLst>
              <a:ext uri="{FF2B5EF4-FFF2-40B4-BE49-F238E27FC236}">
                <a16:creationId xmlns:a16="http://schemas.microsoft.com/office/drawing/2014/main" id="{D0CB3B50-2FF6-410A-B67B-0021A1252AD3}"/>
              </a:ext>
            </a:extLst>
          </p:cNvPr>
          <p:cNvSpPr/>
          <p:nvPr/>
        </p:nvSpPr>
        <p:spPr>
          <a:xfrm>
            <a:off x="12877742" y="4458154"/>
            <a:ext cx="9144000" cy="1077218"/>
          </a:xfrm>
          <a:prstGeom prst="rect">
            <a:avLst/>
          </a:prstGeom>
        </p:spPr>
        <p:txBody>
          <a:bodyPr wrap="square">
            <a:spAutoFit/>
          </a:bodyPr>
          <a:lstStyle/>
          <a:p>
            <a:r>
              <a:rPr lang="en-US" sz="4000" b="1" dirty="0">
                <a:solidFill>
                  <a:srgbClr val="00B0F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SimSun" panose="02010600030101010101" pitchFamily="2" charset="-122"/>
              </a:rPr>
              <a:t>MongoDB </a:t>
            </a:r>
            <a:r>
              <a:rPr lang="en-US" sz="2400" dirty="0" err="1">
                <a:latin typeface="Times New Roman" panose="02020603050405020304" pitchFamily="18" charset="0"/>
                <a:ea typeface="SimSun" panose="02010600030101010101" pitchFamily="2" charset="-122"/>
              </a:rPr>
              <a:t>có</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hai</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phiên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bản</a:t>
            </a:r>
            <a:r>
              <a:rPr lang="en-US" sz="2400" dirty="0">
                <a:latin typeface="Times New Roman" panose="02020603050405020304" pitchFamily="18" charset="0"/>
                <a:ea typeface="SimSun" panose="02010600030101010101" pitchFamily="2" charset="-122"/>
              </a:rPr>
              <a:t> Community (</a:t>
            </a:r>
            <a:r>
              <a:rPr lang="en-US" sz="2400" dirty="0" err="1">
                <a:latin typeface="Times New Roman" panose="02020603050405020304" pitchFamily="18" charset="0"/>
                <a:ea typeface="SimSun" panose="02010600030101010101" pitchFamily="2" charset="-122"/>
              </a:rPr>
              <a:t>miễn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phí</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và</a:t>
            </a:r>
            <a:r>
              <a:rPr lang="en-US" sz="2400" dirty="0">
                <a:latin typeface="Times New Roman" panose="02020603050405020304" pitchFamily="18" charset="0"/>
                <a:ea typeface="SimSun" panose="02010600030101010101" pitchFamily="2" charset="-122"/>
              </a:rPr>
              <a:t> Enterprise (</a:t>
            </a:r>
            <a:r>
              <a:rPr lang="en-US" sz="2400" dirty="0" err="1">
                <a:latin typeface="Times New Roman" panose="02020603050405020304" pitchFamily="18" charset="0"/>
                <a:ea typeface="SimSun" panose="02010600030101010101" pitchFamily="2" charset="-122"/>
              </a:rPr>
              <a:t>trả</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phí</a:t>
            </a:r>
            <a:r>
              <a:rPr lang="en-US" sz="2400" dirty="0">
                <a:latin typeface="Times New Roman" panose="02020603050405020304" pitchFamily="18" charset="0"/>
                <a:ea typeface="SimSun" panose="02010600030101010101" pitchFamily="2" charset="-122"/>
              </a:rPr>
              <a:t>)</a:t>
            </a:r>
            <a:endParaRPr lang="en-US" sz="2400" dirty="0"/>
          </a:p>
        </p:txBody>
      </p:sp>
      <p:sp>
        <p:nvSpPr>
          <p:cNvPr id="17" name="Rectangle 16">
            <a:extLst>
              <a:ext uri="{FF2B5EF4-FFF2-40B4-BE49-F238E27FC236}">
                <a16:creationId xmlns:a16="http://schemas.microsoft.com/office/drawing/2014/main" id="{6DF3F76F-65CA-43C8-AF63-49A2BBF18849}"/>
              </a:ext>
            </a:extLst>
          </p:cNvPr>
          <p:cNvSpPr/>
          <p:nvPr/>
        </p:nvSpPr>
        <p:spPr>
          <a:xfrm>
            <a:off x="12877800" y="1447800"/>
            <a:ext cx="9144000" cy="144655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sz="40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à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cơ </a:t>
            </a:r>
            <a:r>
              <a:rPr lang="vi-VN" sz="2400" dirty="0" err="1">
                <a:latin typeface="Times New Roman" panose="02020603050405020304" pitchFamily="18" charset="0"/>
                <a:cs typeface="Times New Roman" panose="02020603050405020304" pitchFamily="18" charset="0"/>
              </a:rPr>
              <a:t>sở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NoSQL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nguồn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thiết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a:t>
            </a:r>
            <a:r>
              <a:rPr lang="vi-VN" sz="2400" dirty="0">
                <a:latin typeface="Times New Roman" panose="02020603050405020304" pitchFamily="18" charset="0"/>
                <a:cs typeface="Times New Roman" panose="02020603050405020304" pitchFamily="18" charset="0"/>
              </a:rPr>
              <a:t> theo </a:t>
            </a:r>
            <a:r>
              <a:rPr lang="vi-VN" sz="2400" dirty="0" err="1">
                <a:latin typeface="Times New Roman" panose="02020603050405020304" pitchFamily="18" charset="0"/>
                <a:cs typeface="Times New Roman" panose="02020603050405020304" pitchFamily="18" charset="0"/>
              </a:rPr>
              <a:t>kiểu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hướng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đối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trữ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phức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tạp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đa </a:t>
            </a:r>
            <a:r>
              <a:rPr lang="vi-VN" sz="2400" dirty="0" err="1">
                <a:latin typeface="Times New Roman" panose="02020603050405020304" pitchFamily="18" charset="0"/>
                <a:cs typeface="Times New Roman" panose="02020603050405020304" pitchFamily="18" charset="0"/>
              </a:rPr>
              <a:t>dạng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không </a:t>
            </a:r>
            <a:r>
              <a:rPr lang="vi-VN" sz="2400" dirty="0" err="1">
                <a:latin typeface="Times New Roman" panose="02020603050405020304" pitchFamily="18" charset="0"/>
                <a:cs typeface="Times New Roman" panose="02020603050405020304" pitchFamily="18" charset="0"/>
              </a:rPr>
              <a:t>cố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(hay </a:t>
            </a:r>
            <a:r>
              <a:rPr lang="vi-VN" sz="2400" dirty="0" err="1">
                <a:latin typeface="Times New Roman" panose="02020603050405020304" pitchFamily="18" charset="0"/>
                <a:cs typeface="Times New Roman" panose="02020603050405020304" pitchFamily="18" charset="0"/>
              </a:rPr>
              <a:t>còn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gọi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Data</a:t>
            </a:r>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p:txBody>
      </p:sp>
      <p:sp>
        <p:nvSpPr>
          <p:cNvPr id="21" name="Rectangle 20">
            <a:extLst>
              <a:ext uri="{FF2B5EF4-FFF2-40B4-BE49-F238E27FC236}">
                <a16:creationId xmlns:a16="http://schemas.microsoft.com/office/drawing/2014/main" id="{62596499-7E66-461B-A6E4-480A7235E69C}"/>
              </a:ext>
            </a:extLst>
          </p:cNvPr>
          <p:cNvSpPr/>
          <p:nvPr/>
        </p:nvSpPr>
        <p:spPr>
          <a:xfrm>
            <a:off x="12877742" y="3557295"/>
            <a:ext cx="9144000" cy="1077218"/>
          </a:xfrm>
          <a:prstGeom prst="rect">
            <a:avLst/>
          </a:prstGeom>
        </p:spPr>
        <p:txBody>
          <a:bodyPr wrap="square">
            <a:spAutoFit/>
          </a:bodyPr>
          <a:lstStyle/>
          <a:p>
            <a:pPr algn="just"/>
            <a:r>
              <a:rPr lang="en-US" sz="4000" b="1" dirty="0">
                <a:solidFill>
                  <a:srgbClr val="FFC00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dưới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JSON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JavaScript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Object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Notation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gọi</a:t>
            </a:r>
            <a:r>
              <a:rPr lang="vi-VN" sz="2400" dirty="0">
                <a:latin typeface="Times New Roman" panose="02020603050405020304" pitchFamily="18" charset="0"/>
                <a:cs typeface="Times New Roman" panose="02020603050405020304" pitchFamily="18" charset="0"/>
              </a:rPr>
              <a:t> tên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BSON</a:t>
            </a:r>
            <a:r>
              <a:rPr lang="en-US" sz="2400" dirty="0">
                <a:latin typeface="Times New Roman" panose="02020603050405020304" pitchFamily="18" charset="0"/>
                <a:cs typeface="Times New Roman" panose="02020603050405020304" pitchFamily="18" charset="0"/>
              </a:rPr>
              <a:t>.</a:t>
            </a:r>
          </a:p>
        </p:txBody>
      </p:sp>
      <p:grpSp>
        <p:nvGrpSpPr>
          <p:cNvPr id="14" name="Group 13">
            <a:extLst>
              <a:ext uri="{FF2B5EF4-FFF2-40B4-BE49-F238E27FC236}">
                <a16:creationId xmlns:a16="http://schemas.microsoft.com/office/drawing/2014/main" id="{935F040A-819F-4547-A21B-FEF737EA1428}"/>
              </a:ext>
            </a:extLst>
          </p:cNvPr>
          <p:cNvGrpSpPr/>
          <p:nvPr/>
        </p:nvGrpSpPr>
        <p:grpSpPr>
          <a:xfrm>
            <a:off x="594983" y="1069488"/>
            <a:ext cx="5094894" cy="5376300"/>
            <a:chOff x="1478383" y="794467"/>
            <a:chExt cx="5094894" cy="5376300"/>
          </a:xfrm>
        </p:grpSpPr>
        <p:sp>
          <p:nvSpPr>
            <p:cNvPr id="15" name="Oval 14">
              <a:extLst>
                <a:ext uri="{FF2B5EF4-FFF2-40B4-BE49-F238E27FC236}">
                  <a16:creationId xmlns:a16="http://schemas.microsoft.com/office/drawing/2014/main" id="{351EACB8-15D8-42B1-A325-7DA00D1DA1B7}"/>
                </a:ext>
              </a:extLst>
            </p:cNvPr>
            <p:cNvSpPr/>
            <p:nvPr/>
          </p:nvSpPr>
          <p:spPr>
            <a:xfrm>
              <a:off x="1478383" y="1277371"/>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6" name="Oval 15">
              <a:extLst>
                <a:ext uri="{FF2B5EF4-FFF2-40B4-BE49-F238E27FC236}">
                  <a16:creationId xmlns:a16="http://schemas.microsoft.com/office/drawing/2014/main" id="{0C6A40F3-3BBE-4C66-8E17-31483FD07F65}"/>
                </a:ext>
              </a:extLst>
            </p:cNvPr>
            <p:cNvSpPr/>
            <p:nvPr/>
          </p:nvSpPr>
          <p:spPr>
            <a:xfrm>
              <a:off x="1850758" y="1649746"/>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8" name="Freeform: Shape 17">
              <a:extLst>
                <a:ext uri="{FF2B5EF4-FFF2-40B4-BE49-F238E27FC236}">
                  <a16:creationId xmlns:a16="http://schemas.microsoft.com/office/drawing/2014/main" id="{2CBAC787-EBBA-4B79-92F0-62E5A28AF4C6}"/>
                </a:ext>
              </a:extLst>
            </p:cNvPr>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19" name="Oval 18">
              <a:extLst>
                <a:ext uri="{FF2B5EF4-FFF2-40B4-BE49-F238E27FC236}">
                  <a16:creationId xmlns:a16="http://schemas.microsoft.com/office/drawing/2014/main" id="{6743E04B-337C-4BD4-9275-F1D70A9E9118}"/>
                </a:ext>
              </a:extLst>
            </p:cNvPr>
            <p:cNvSpPr/>
            <p:nvPr/>
          </p:nvSpPr>
          <p:spPr>
            <a:xfrm>
              <a:off x="1964415"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0" name="Oval 19">
              <a:extLst>
                <a:ext uri="{FF2B5EF4-FFF2-40B4-BE49-F238E27FC236}">
                  <a16:creationId xmlns:a16="http://schemas.microsoft.com/office/drawing/2014/main" id="{52938ACE-1E72-4834-8398-19842E51F399}"/>
                </a:ext>
              </a:extLst>
            </p:cNvPr>
            <p:cNvSpPr/>
            <p:nvPr/>
          </p:nvSpPr>
          <p:spPr>
            <a:xfrm>
              <a:off x="2018723"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2" name="Oval 21">
              <a:extLst>
                <a:ext uri="{FF2B5EF4-FFF2-40B4-BE49-F238E27FC236}">
                  <a16:creationId xmlns:a16="http://schemas.microsoft.com/office/drawing/2014/main" id="{8F9FD6CC-1633-492F-BEAF-943B37795549}"/>
                </a:ext>
              </a:extLst>
            </p:cNvPr>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3" name="Oval 22">
              <a:extLst>
                <a:ext uri="{FF2B5EF4-FFF2-40B4-BE49-F238E27FC236}">
                  <a16:creationId xmlns:a16="http://schemas.microsoft.com/office/drawing/2014/main" id="{E18782CE-2992-4C77-B3FA-8BD4B23316AA}"/>
                </a:ext>
              </a:extLst>
            </p:cNvPr>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4" name="Oval 23">
              <a:extLst>
                <a:ext uri="{FF2B5EF4-FFF2-40B4-BE49-F238E27FC236}">
                  <a16:creationId xmlns:a16="http://schemas.microsoft.com/office/drawing/2014/main" id="{B89B20BD-1371-42DB-BB0F-E5C4D6E87BF4}"/>
                </a:ext>
              </a:extLst>
            </p:cNvPr>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5" name="Oval 24">
              <a:extLst>
                <a:ext uri="{FF2B5EF4-FFF2-40B4-BE49-F238E27FC236}">
                  <a16:creationId xmlns:a16="http://schemas.microsoft.com/office/drawing/2014/main" id="{30662513-1030-4396-8E48-3467819C84E7}"/>
                </a:ext>
              </a:extLst>
            </p:cNvPr>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26" name="Graphic 71" descr="Single gear">
              <a:extLst>
                <a:ext uri="{FF2B5EF4-FFF2-40B4-BE49-F238E27FC236}">
                  <a16:creationId xmlns:a16="http://schemas.microsoft.com/office/drawing/2014/main" id="{5495F53A-7D09-4F48-A6D6-FEAA1658AD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27" name="Graphic 72" descr="Stopwatch">
              <a:extLst>
                <a:ext uri="{FF2B5EF4-FFF2-40B4-BE49-F238E27FC236}">
                  <a16:creationId xmlns:a16="http://schemas.microsoft.com/office/drawing/2014/main" id="{B7D1DE99-3CB5-4427-B707-74D9991C3F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28" name="Graphic 73" descr="Lightbulb">
              <a:extLst>
                <a:ext uri="{FF2B5EF4-FFF2-40B4-BE49-F238E27FC236}">
                  <a16:creationId xmlns:a16="http://schemas.microsoft.com/office/drawing/2014/main" id="{6FB2293C-188F-4BDC-BCBB-DBF80A4B0B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29" name="Graphic 74" descr="Head with Gears">
              <a:extLst>
                <a:ext uri="{FF2B5EF4-FFF2-40B4-BE49-F238E27FC236}">
                  <a16:creationId xmlns:a16="http://schemas.microsoft.com/office/drawing/2014/main" id="{402C9FC8-8ED2-4C51-8E9E-C5C46C9264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30" name="Oval 29">
              <a:extLst>
                <a:ext uri="{FF2B5EF4-FFF2-40B4-BE49-F238E27FC236}">
                  <a16:creationId xmlns:a16="http://schemas.microsoft.com/office/drawing/2014/main" id="{134C13F8-CD36-46CA-9B97-402E3F274A17}"/>
                </a:ext>
              </a:extLst>
            </p:cNvPr>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1" name="Oval 30">
              <a:extLst>
                <a:ext uri="{FF2B5EF4-FFF2-40B4-BE49-F238E27FC236}">
                  <a16:creationId xmlns:a16="http://schemas.microsoft.com/office/drawing/2014/main" id="{BAA6467C-2947-450D-806D-B20ED9C55493}"/>
                </a:ext>
              </a:extLst>
            </p:cNvPr>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2" name="Oval 31">
              <a:extLst>
                <a:ext uri="{FF2B5EF4-FFF2-40B4-BE49-F238E27FC236}">
                  <a16:creationId xmlns:a16="http://schemas.microsoft.com/office/drawing/2014/main" id="{6DFD6F38-54D0-4797-BE2C-11906A95D634}"/>
                </a:ext>
              </a:extLst>
            </p:cNvPr>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33" name="Graphic 78" descr="Teacher">
              <a:extLst>
                <a:ext uri="{FF2B5EF4-FFF2-40B4-BE49-F238E27FC236}">
                  <a16:creationId xmlns:a16="http://schemas.microsoft.com/office/drawing/2014/main" id="{02DA3833-1B65-4843-AEC3-2F042C8C600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33622" y="2169399"/>
              <a:ext cx="914400" cy="914400"/>
            </a:xfrm>
            <a:prstGeom prst="rect">
              <a:avLst/>
            </a:prstGeom>
          </p:spPr>
        </p:pic>
        <p:sp>
          <p:nvSpPr>
            <p:cNvPr id="34" name="TextBox 79">
              <a:extLst>
                <a:ext uri="{FF2B5EF4-FFF2-40B4-BE49-F238E27FC236}">
                  <a16:creationId xmlns:a16="http://schemas.microsoft.com/office/drawing/2014/main" id="{F247B0B6-8542-44DD-B8FD-89DB9602E16E}"/>
                </a:ext>
              </a:extLst>
            </p:cNvPr>
            <p:cNvSpPr txBox="1"/>
            <p:nvPr/>
          </p:nvSpPr>
          <p:spPr>
            <a:xfrm>
              <a:off x="2198411" y="3100673"/>
              <a:ext cx="300259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Ưu</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a:t>
              </a: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Điểm</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MongoDB</a:t>
              </a:r>
              <a:endParaRPr lang="en-IN" sz="2800" b="1" spc="300" dirty="0">
                <a:latin typeface="Times New Roman" panose="02020603050405020304" pitchFamily="18" charset="0"/>
                <a:ea typeface="Open Sans Condensed" panose="020B0806030504020204" pitchFamily="34" charset="0"/>
                <a:cs typeface="Times New Roman" panose="02020603050405020304" pitchFamily="18" charset="0"/>
              </a:endParaRPr>
            </a:p>
          </p:txBody>
        </p:sp>
      </p:grpSp>
      <p:sp>
        <p:nvSpPr>
          <p:cNvPr id="36" name="Rectangle: Rounded Corners 35">
            <a:extLst>
              <a:ext uri="{FF2B5EF4-FFF2-40B4-BE49-F238E27FC236}">
                <a16:creationId xmlns:a16="http://schemas.microsoft.com/office/drawing/2014/main" id="{77213D85-621E-4F9F-94E1-18394ECF91CE}"/>
              </a:ext>
            </a:extLst>
          </p:cNvPr>
          <p:cNvSpPr/>
          <p:nvPr/>
        </p:nvSpPr>
        <p:spPr>
          <a:xfrm>
            <a:off x="6130963" y="1752600"/>
            <a:ext cx="5438169" cy="771321"/>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FA802754-2D0A-427B-B8B4-A02718014AA5}"/>
              </a:ext>
            </a:extLst>
          </p:cNvPr>
          <p:cNvSpPr txBox="1"/>
          <p:nvPr/>
        </p:nvSpPr>
        <p:spPr>
          <a:xfrm>
            <a:off x="6213387" y="1881866"/>
            <a:ext cx="5140413" cy="461665"/>
          </a:xfrm>
          <a:prstGeom prst="rect">
            <a:avLst/>
          </a:prstGeom>
          <a:noFill/>
        </p:spPr>
        <p:txBody>
          <a:bodyPr wrap="square" rtlCol="0">
            <a:spAutoFit/>
          </a:bodyPr>
          <a:lstStyle/>
          <a:p>
            <a:pPr algn="ctr"/>
            <a:r>
              <a:rPr lang="en-ID" sz="2400" b="1" dirty="0" err="1">
                <a:effectLst>
                  <a:outerShdw blurRad="38100" dist="38100" dir="2700000" algn="tl">
                    <a:srgbClr val="000000">
                      <a:alpha val="43137"/>
                    </a:srgbClr>
                  </a:outerShdw>
                </a:effectLst>
                <a:latin typeface="Century" panose="02040604050505020304" pitchFamily="18" charset="0"/>
              </a:rPr>
              <a:t>Ít</a:t>
            </a:r>
            <a:r>
              <a:rPr lang="en-ID" sz="2400" b="1" dirty="0">
                <a:effectLst>
                  <a:outerShdw blurRad="38100" dist="38100" dir="2700000" algn="tl">
                    <a:srgbClr val="000000">
                      <a:alpha val="43137"/>
                    </a:srgbClr>
                  </a:outerShdw>
                </a:effectLst>
                <a:latin typeface="Century" panose="02040604050505020304" pitchFamily="18" charset="0"/>
              </a:rPr>
              <a:t> schema</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38" name="Rectangle: Rounded Corners 37">
            <a:extLst>
              <a:ext uri="{FF2B5EF4-FFF2-40B4-BE49-F238E27FC236}">
                <a16:creationId xmlns:a16="http://schemas.microsoft.com/office/drawing/2014/main" id="{35D5B66A-7005-4F2B-94D9-6FBE7B3EC399}"/>
              </a:ext>
            </a:extLst>
          </p:cNvPr>
          <p:cNvSpPr/>
          <p:nvPr/>
        </p:nvSpPr>
        <p:spPr>
          <a:xfrm>
            <a:off x="6130962" y="2711709"/>
            <a:ext cx="5438169" cy="771321"/>
          </a:xfrm>
          <a:prstGeom prst="roundRect">
            <a:avLst>
              <a:gd name="adj" fmla="val 50000"/>
            </a:avLst>
          </a:prstGeom>
          <a:solidFill>
            <a:srgbClr val="92D050"/>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E5ED665F-1AAE-4658-BB95-DE7C8FA3B7C6}"/>
              </a:ext>
            </a:extLst>
          </p:cNvPr>
          <p:cNvSpPr/>
          <p:nvPr/>
        </p:nvSpPr>
        <p:spPr>
          <a:xfrm>
            <a:off x="6099665" y="3789028"/>
            <a:ext cx="5438169" cy="771321"/>
          </a:xfrm>
          <a:prstGeom prst="roundRect">
            <a:avLst>
              <a:gd name="adj" fmla="val 50000"/>
            </a:avLst>
          </a:prstGeom>
          <a:solidFill>
            <a:srgbClr val="00B0F0"/>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0C5A539A-1BD1-439D-89FC-783920263E12}"/>
              </a:ext>
            </a:extLst>
          </p:cNvPr>
          <p:cNvSpPr/>
          <p:nvPr/>
        </p:nvSpPr>
        <p:spPr>
          <a:xfrm>
            <a:off x="6138018" y="4868754"/>
            <a:ext cx="5438169" cy="1077218"/>
          </a:xfrm>
          <a:prstGeom prst="roundRect">
            <a:avLst>
              <a:gd name="adj" fmla="val 50000"/>
            </a:avLst>
          </a:prstGeom>
          <a:solidFill>
            <a:schemeClr val="accent1">
              <a:lumMod val="40000"/>
              <a:lumOff val="60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0198D38C-5599-4786-B4A1-FB06A1B51C0E}"/>
              </a:ext>
            </a:extLst>
          </p:cNvPr>
          <p:cNvSpPr txBox="1"/>
          <p:nvPr/>
        </p:nvSpPr>
        <p:spPr>
          <a:xfrm>
            <a:off x="6204046" y="2829919"/>
            <a:ext cx="5140413" cy="461665"/>
          </a:xfrm>
          <a:prstGeom prst="rect">
            <a:avLst/>
          </a:prstGeom>
          <a:noFill/>
        </p:spPr>
        <p:txBody>
          <a:bodyPr wrap="square" rtlCol="0">
            <a:spAutoFit/>
          </a:bodyPr>
          <a:lstStyle/>
          <a:p>
            <a:pPr algn="ctr"/>
            <a:r>
              <a:rPr lang="en-ID" sz="2400" b="1" dirty="0" err="1">
                <a:effectLst>
                  <a:outerShdw blurRad="38100" dist="38100" dir="2700000" algn="tl">
                    <a:srgbClr val="000000">
                      <a:alpha val="43137"/>
                    </a:srgbClr>
                  </a:outerShdw>
                </a:effectLst>
                <a:latin typeface="Century" panose="02040604050505020304" pitchFamily="18" charset="0"/>
              </a:rPr>
              <a:t>Tốc</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độ</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truy</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cập</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dữ</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liệu</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nhanh</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42" name="TextBox 41">
            <a:extLst>
              <a:ext uri="{FF2B5EF4-FFF2-40B4-BE49-F238E27FC236}">
                <a16:creationId xmlns:a16="http://schemas.microsoft.com/office/drawing/2014/main" id="{8996218A-F899-49CA-88DE-2736CC7696EB}"/>
              </a:ext>
            </a:extLst>
          </p:cNvPr>
          <p:cNvSpPr txBox="1"/>
          <p:nvPr/>
        </p:nvSpPr>
        <p:spPr>
          <a:xfrm>
            <a:off x="6213387" y="3937402"/>
            <a:ext cx="5140413"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Century" panose="02040604050505020304" pitchFamily="18" charset="0"/>
              </a:rPr>
              <a:t>K</a:t>
            </a:r>
            <a:r>
              <a:rPr lang="vi-VN" sz="2400" b="1" dirty="0">
                <a:effectLst>
                  <a:outerShdw blurRad="38100" dist="38100" dir="2700000" algn="tl">
                    <a:srgbClr val="000000">
                      <a:alpha val="43137"/>
                    </a:srgbClr>
                  </a:outerShdw>
                </a:effectLst>
                <a:latin typeface="Century" panose="02040604050505020304" pitchFamily="18" charset="0"/>
              </a:rPr>
              <a:t>hông </a:t>
            </a:r>
            <a:r>
              <a:rPr lang="vi-VN" sz="2400" b="1" dirty="0" err="1">
                <a:effectLst>
                  <a:outerShdw blurRad="38100" dist="38100" dir="2700000" algn="tl">
                    <a:srgbClr val="000000">
                      <a:alpha val="43137"/>
                    </a:srgbClr>
                  </a:outerShdw>
                </a:effectLst>
                <a:latin typeface="Century" panose="02040604050505020304" pitchFamily="18" charset="0"/>
              </a:rPr>
              <a:t>có</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sự</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ràng</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buộc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lẫn</a:t>
            </a:r>
            <a:r>
              <a:rPr lang="vi-VN" sz="2400" b="1" dirty="0">
                <a:effectLst>
                  <a:outerShdw blurRad="38100" dist="38100" dir="2700000" algn="tl">
                    <a:srgbClr val="000000">
                      <a:alpha val="43137"/>
                    </a:srgbClr>
                  </a:outerShdw>
                </a:effectLst>
                <a:latin typeface="Century" panose="02040604050505020304" pitchFamily="18" charset="0"/>
              </a:rPr>
              <a:t> nhau</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43" name="TextBox 42">
            <a:extLst>
              <a:ext uri="{FF2B5EF4-FFF2-40B4-BE49-F238E27FC236}">
                <a16:creationId xmlns:a16="http://schemas.microsoft.com/office/drawing/2014/main" id="{CAEAE3AF-DFD7-4B20-806F-3EF9FC14D958}"/>
              </a:ext>
            </a:extLst>
          </p:cNvPr>
          <p:cNvSpPr txBox="1"/>
          <p:nvPr/>
        </p:nvSpPr>
        <p:spPr>
          <a:xfrm>
            <a:off x="6218562" y="5012493"/>
            <a:ext cx="5140413" cy="830997"/>
          </a:xfrm>
          <a:prstGeom prst="rect">
            <a:avLst/>
          </a:prstGeom>
          <a:noFill/>
        </p:spPr>
        <p:txBody>
          <a:bodyPr wrap="square" rtlCol="0">
            <a:spAutoFit/>
          </a:bodyPr>
          <a:lstStyle/>
          <a:p>
            <a:pPr algn="ctr"/>
            <a:r>
              <a:rPr lang="vi-VN" sz="2400" b="1" dirty="0" err="1">
                <a:effectLst>
                  <a:outerShdw blurRad="38100" dist="38100" dir="2700000" algn="tl">
                    <a:srgbClr val="000000">
                      <a:alpha val="43137"/>
                    </a:srgbClr>
                  </a:outerShdw>
                </a:effectLst>
                <a:latin typeface="Century" panose="02040604050505020304" pitchFamily="18" charset="0"/>
              </a:rPr>
              <a:t>Cấu</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trúc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của</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một</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đối</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tượng</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rõ</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ràng</a:t>
            </a:r>
            <a:r>
              <a:rPr lang="vi-VN" sz="2400" b="1" dirty="0">
                <a:effectLst>
                  <a:outerShdw blurRad="38100" dist="38100" dir="2700000" algn="tl">
                    <a:srgbClr val="000000">
                      <a:alpha val="43137"/>
                    </a:srgbClr>
                  </a:outerShdw>
                </a:effectLst>
                <a:latin typeface="Century" panose="02040604050505020304" pitchFamily="18" charset="0"/>
              </a:rPr>
              <a:t>.</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951447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EBEA7D-0225-46A4-8345-17F05776DB4D}"/>
              </a:ext>
            </a:extLst>
          </p:cNvPr>
          <p:cNvSpPr/>
          <p:nvPr/>
        </p:nvSpPr>
        <p:spPr>
          <a:xfrm>
            <a:off x="12877800" y="2641047"/>
            <a:ext cx="9144000" cy="1077218"/>
          </a:xfrm>
          <a:prstGeom prst="rect">
            <a:avLst/>
          </a:prstGeom>
        </p:spPr>
        <p:txBody>
          <a:bodyPr wrap="square">
            <a:spAutoFit/>
          </a:bodyPr>
          <a:lstStyle/>
          <a:p>
            <a:r>
              <a:rPr lang="en-US" sz="4000" b="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rPr>
              <a:t>Đứng</a:t>
            </a:r>
            <a:r>
              <a:rPr lang="en-US" sz="2400" dirty="0">
                <a:latin typeface="Times New Roman" panose="02020603050405020304" pitchFamily="18" charset="0"/>
                <a:ea typeface="SimSun" panose="02010600030101010101" pitchFamily="2" charset="-122"/>
              </a:rPr>
              <a:t> ở </a:t>
            </a:r>
            <a:r>
              <a:rPr lang="en-US" sz="2400" dirty="0" err="1">
                <a:latin typeface="Times New Roman" panose="02020603050405020304" pitchFamily="18" charset="0"/>
                <a:ea typeface="SimSun" panose="02010600030101010101" pitchFamily="2" charset="-122"/>
              </a:rPr>
              <a:t>tốp</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đầu</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trong</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danh</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sách</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các</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hệ</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quản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trị</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cơ</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sở</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dữ</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liệu</a:t>
            </a:r>
            <a:r>
              <a:rPr lang="en-US" sz="2400" dirty="0">
                <a:latin typeface="Times New Roman" panose="02020603050405020304" pitchFamily="18" charset="0"/>
                <a:ea typeface="SimSun" panose="02010600030101010101" pitchFamily="2" charset="-122"/>
              </a:rPr>
              <a:t> NoSQL. </a:t>
            </a:r>
            <a:endParaRPr lang="en-US" sz="2400" dirty="0"/>
          </a:p>
        </p:txBody>
      </p:sp>
      <p:sp>
        <p:nvSpPr>
          <p:cNvPr id="13" name="Rectangle 12">
            <a:extLst>
              <a:ext uri="{FF2B5EF4-FFF2-40B4-BE49-F238E27FC236}">
                <a16:creationId xmlns:a16="http://schemas.microsoft.com/office/drawing/2014/main" id="{D0CB3B50-2FF6-410A-B67B-0021A1252AD3}"/>
              </a:ext>
            </a:extLst>
          </p:cNvPr>
          <p:cNvSpPr/>
          <p:nvPr/>
        </p:nvSpPr>
        <p:spPr>
          <a:xfrm>
            <a:off x="12877742" y="4458154"/>
            <a:ext cx="9144000" cy="1077218"/>
          </a:xfrm>
          <a:prstGeom prst="rect">
            <a:avLst/>
          </a:prstGeom>
        </p:spPr>
        <p:txBody>
          <a:bodyPr wrap="square">
            <a:spAutoFit/>
          </a:bodyPr>
          <a:lstStyle/>
          <a:p>
            <a:r>
              <a:rPr lang="en-US" sz="4000" b="1" dirty="0">
                <a:solidFill>
                  <a:srgbClr val="00B0F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SimSun" panose="02010600030101010101" pitchFamily="2" charset="-122"/>
              </a:rPr>
              <a:t>MongoDB </a:t>
            </a:r>
            <a:r>
              <a:rPr lang="en-US" sz="2400" dirty="0" err="1">
                <a:latin typeface="Times New Roman" panose="02020603050405020304" pitchFamily="18" charset="0"/>
                <a:ea typeface="SimSun" panose="02010600030101010101" pitchFamily="2" charset="-122"/>
              </a:rPr>
              <a:t>có</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hai</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phiên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bản</a:t>
            </a:r>
            <a:r>
              <a:rPr lang="en-US" sz="2400" dirty="0">
                <a:latin typeface="Times New Roman" panose="02020603050405020304" pitchFamily="18" charset="0"/>
                <a:ea typeface="SimSun" panose="02010600030101010101" pitchFamily="2" charset="-122"/>
              </a:rPr>
              <a:t> Community (</a:t>
            </a:r>
            <a:r>
              <a:rPr lang="en-US" sz="2400" dirty="0" err="1">
                <a:latin typeface="Times New Roman" panose="02020603050405020304" pitchFamily="18" charset="0"/>
                <a:ea typeface="SimSun" panose="02010600030101010101" pitchFamily="2" charset="-122"/>
              </a:rPr>
              <a:t>miễn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phí</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và</a:t>
            </a:r>
            <a:r>
              <a:rPr lang="en-US" sz="2400" dirty="0">
                <a:latin typeface="Times New Roman" panose="02020603050405020304" pitchFamily="18" charset="0"/>
                <a:ea typeface="SimSun" panose="02010600030101010101" pitchFamily="2" charset="-122"/>
              </a:rPr>
              <a:t> Enterprise (</a:t>
            </a:r>
            <a:r>
              <a:rPr lang="en-US" sz="2400" dirty="0" err="1">
                <a:latin typeface="Times New Roman" panose="02020603050405020304" pitchFamily="18" charset="0"/>
                <a:ea typeface="SimSun" panose="02010600030101010101" pitchFamily="2" charset="-122"/>
              </a:rPr>
              <a:t>trả</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phí</a:t>
            </a:r>
            <a:r>
              <a:rPr lang="en-US" sz="2400" dirty="0">
                <a:latin typeface="Times New Roman" panose="02020603050405020304" pitchFamily="18" charset="0"/>
                <a:ea typeface="SimSun" panose="02010600030101010101" pitchFamily="2" charset="-122"/>
              </a:rPr>
              <a:t>)</a:t>
            </a:r>
            <a:endParaRPr lang="en-US" sz="2400" dirty="0"/>
          </a:p>
        </p:txBody>
      </p:sp>
      <p:sp>
        <p:nvSpPr>
          <p:cNvPr id="17" name="Rectangle 16">
            <a:extLst>
              <a:ext uri="{FF2B5EF4-FFF2-40B4-BE49-F238E27FC236}">
                <a16:creationId xmlns:a16="http://schemas.microsoft.com/office/drawing/2014/main" id="{6DF3F76F-65CA-43C8-AF63-49A2BBF18849}"/>
              </a:ext>
            </a:extLst>
          </p:cNvPr>
          <p:cNvSpPr/>
          <p:nvPr/>
        </p:nvSpPr>
        <p:spPr>
          <a:xfrm>
            <a:off x="12877800" y="1447800"/>
            <a:ext cx="9144000" cy="144655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sz="40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à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cơ </a:t>
            </a:r>
            <a:r>
              <a:rPr lang="vi-VN" sz="2400" dirty="0" err="1">
                <a:latin typeface="Times New Roman" panose="02020603050405020304" pitchFamily="18" charset="0"/>
                <a:cs typeface="Times New Roman" panose="02020603050405020304" pitchFamily="18" charset="0"/>
              </a:rPr>
              <a:t>sở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NoSQL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nguồn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thiết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a:t>
            </a:r>
            <a:r>
              <a:rPr lang="vi-VN" sz="2400" dirty="0">
                <a:latin typeface="Times New Roman" panose="02020603050405020304" pitchFamily="18" charset="0"/>
                <a:cs typeface="Times New Roman" panose="02020603050405020304" pitchFamily="18" charset="0"/>
              </a:rPr>
              <a:t> theo </a:t>
            </a:r>
            <a:r>
              <a:rPr lang="vi-VN" sz="2400" dirty="0" err="1">
                <a:latin typeface="Times New Roman" panose="02020603050405020304" pitchFamily="18" charset="0"/>
                <a:cs typeface="Times New Roman" panose="02020603050405020304" pitchFamily="18" charset="0"/>
              </a:rPr>
              <a:t>kiểu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hướng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đối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trữ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phức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tạp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đa </a:t>
            </a:r>
            <a:r>
              <a:rPr lang="vi-VN" sz="2400" dirty="0" err="1">
                <a:latin typeface="Times New Roman" panose="02020603050405020304" pitchFamily="18" charset="0"/>
                <a:cs typeface="Times New Roman" panose="02020603050405020304" pitchFamily="18" charset="0"/>
              </a:rPr>
              <a:t>dạng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không </a:t>
            </a:r>
            <a:r>
              <a:rPr lang="vi-VN" sz="2400" dirty="0" err="1">
                <a:latin typeface="Times New Roman" panose="02020603050405020304" pitchFamily="18" charset="0"/>
                <a:cs typeface="Times New Roman" panose="02020603050405020304" pitchFamily="18" charset="0"/>
              </a:rPr>
              <a:t>cố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(hay </a:t>
            </a:r>
            <a:r>
              <a:rPr lang="vi-VN" sz="2400" dirty="0" err="1">
                <a:latin typeface="Times New Roman" panose="02020603050405020304" pitchFamily="18" charset="0"/>
                <a:cs typeface="Times New Roman" panose="02020603050405020304" pitchFamily="18" charset="0"/>
              </a:rPr>
              <a:t>còn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gọi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Data</a:t>
            </a:r>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p:txBody>
      </p:sp>
      <p:sp>
        <p:nvSpPr>
          <p:cNvPr id="21" name="Rectangle 20">
            <a:extLst>
              <a:ext uri="{FF2B5EF4-FFF2-40B4-BE49-F238E27FC236}">
                <a16:creationId xmlns:a16="http://schemas.microsoft.com/office/drawing/2014/main" id="{62596499-7E66-461B-A6E4-480A7235E69C}"/>
              </a:ext>
            </a:extLst>
          </p:cNvPr>
          <p:cNvSpPr/>
          <p:nvPr/>
        </p:nvSpPr>
        <p:spPr>
          <a:xfrm>
            <a:off x="12877742" y="3557295"/>
            <a:ext cx="9144000" cy="1077218"/>
          </a:xfrm>
          <a:prstGeom prst="rect">
            <a:avLst/>
          </a:prstGeom>
        </p:spPr>
        <p:txBody>
          <a:bodyPr wrap="square">
            <a:spAutoFit/>
          </a:bodyPr>
          <a:lstStyle/>
          <a:p>
            <a:pPr algn="just"/>
            <a:r>
              <a:rPr lang="en-US" sz="4000" b="1" dirty="0">
                <a:solidFill>
                  <a:srgbClr val="FFC00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dưới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JSON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JavaScript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Object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Notation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gọi</a:t>
            </a:r>
            <a:r>
              <a:rPr lang="vi-VN" sz="2400" dirty="0">
                <a:latin typeface="Times New Roman" panose="02020603050405020304" pitchFamily="18" charset="0"/>
                <a:cs typeface="Times New Roman" panose="02020603050405020304" pitchFamily="18" charset="0"/>
              </a:rPr>
              <a:t> tên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BSON</a:t>
            </a:r>
            <a:r>
              <a:rPr lang="en-US" sz="2400" dirty="0">
                <a:latin typeface="Times New Roman" panose="02020603050405020304" pitchFamily="18" charset="0"/>
                <a:cs typeface="Times New Roman" panose="02020603050405020304" pitchFamily="18" charset="0"/>
              </a:rPr>
              <a:t>.</a:t>
            </a:r>
          </a:p>
        </p:txBody>
      </p:sp>
      <p:grpSp>
        <p:nvGrpSpPr>
          <p:cNvPr id="14" name="Group 13">
            <a:extLst>
              <a:ext uri="{FF2B5EF4-FFF2-40B4-BE49-F238E27FC236}">
                <a16:creationId xmlns:a16="http://schemas.microsoft.com/office/drawing/2014/main" id="{935F040A-819F-4547-A21B-FEF737EA1428}"/>
              </a:ext>
            </a:extLst>
          </p:cNvPr>
          <p:cNvGrpSpPr/>
          <p:nvPr/>
        </p:nvGrpSpPr>
        <p:grpSpPr>
          <a:xfrm>
            <a:off x="594983" y="1069488"/>
            <a:ext cx="5094894" cy="5376300"/>
            <a:chOff x="1478383" y="794467"/>
            <a:chExt cx="5094894" cy="5376300"/>
          </a:xfrm>
        </p:grpSpPr>
        <p:sp>
          <p:nvSpPr>
            <p:cNvPr id="15" name="Oval 14">
              <a:extLst>
                <a:ext uri="{FF2B5EF4-FFF2-40B4-BE49-F238E27FC236}">
                  <a16:creationId xmlns:a16="http://schemas.microsoft.com/office/drawing/2014/main" id="{351EACB8-15D8-42B1-A325-7DA00D1DA1B7}"/>
                </a:ext>
              </a:extLst>
            </p:cNvPr>
            <p:cNvSpPr/>
            <p:nvPr/>
          </p:nvSpPr>
          <p:spPr>
            <a:xfrm>
              <a:off x="1478383" y="1277371"/>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6" name="Oval 15">
              <a:extLst>
                <a:ext uri="{FF2B5EF4-FFF2-40B4-BE49-F238E27FC236}">
                  <a16:creationId xmlns:a16="http://schemas.microsoft.com/office/drawing/2014/main" id="{0C6A40F3-3BBE-4C66-8E17-31483FD07F65}"/>
                </a:ext>
              </a:extLst>
            </p:cNvPr>
            <p:cNvSpPr/>
            <p:nvPr/>
          </p:nvSpPr>
          <p:spPr>
            <a:xfrm>
              <a:off x="1850758" y="1649746"/>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8" name="Freeform: Shape 17">
              <a:extLst>
                <a:ext uri="{FF2B5EF4-FFF2-40B4-BE49-F238E27FC236}">
                  <a16:creationId xmlns:a16="http://schemas.microsoft.com/office/drawing/2014/main" id="{2CBAC787-EBBA-4B79-92F0-62E5A28AF4C6}"/>
                </a:ext>
              </a:extLst>
            </p:cNvPr>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19" name="Oval 18">
              <a:extLst>
                <a:ext uri="{FF2B5EF4-FFF2-40B4-BE49-F238E27FC236}">
                  <a16:creationId xmlns:a16="http://schemas.microsoft.com/office/drawing/2014/main" id="{6743E04B-337C-4BD4-9275-F1D70A9E9118}"/>
                </a:ext>
              </a:extLst>
            </p:cNvPr>
            <p:cNvSpPr/>
            <p:nvPr/>
          </p:nvSpPr>
          <p:spPr>
            <a:xfrm>
              <a:off x="1964415"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0" name="Oval 19">
              <a:extLst>
                <a:ext uri="{FF2B5EF4-FFF2-40B4-BE49-F238E27FC236}">
                  <a16:creationId xmlns:a16="http://schemas.microsoft.com/office/drawing/2014/main" id="{52938ACE-1E72-4834-8398-19842E51F399}"/>
                </a:ext>
              </a:extLst>
            </p:cNvPr>
            <p:cNvSpPr/>
            <p:nvPr/>
          </p:nvSpPr>
          <p:spPr>
            <a:xfrm>
              <a:off x="2018723"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2" name="Oval 21">
              <a:extLst>
                <a:ext uri="{FF2B5EF4-FFF2-40B4-BE49-F238E27FC236}">
                  <a16:creationId xmlns:a16="http://schemas.microsoft.com/office/drawing/2014/main" id="{8F9FD6CC-1633-492F-BEAF-943B37795549}"/>
                </a:ext>
              </a:extLst>
            </p:cNvPr>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3" name="Oval 22">
              <a:extLst>
                <a:ext uri="{FF2B5EF4-FFF2-40B4-BE49-F238E27FC236}">
                  <a16:creationId xmlns:a16="http://schemas.microsoft.com/office/drawing/2014/main" id="{E18782CE-2992-4C77-B3FA-8BD4B23316AA}"/>
                </a:ext>
              </a:extLst>
            </p:cNvPr>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4" name="Oval 23">
              <a:extLst>
                <a:ext uri="{FF2B5EF4-FFF2-40B4-BE49-F238E27FC236}">
                  <a16:creationId xmlns:a16="http://schemas.microsoft.com/office/drawing/2014/main" id="{B89B20BD-1371-42DB-BB0F-E5C4D6E87BF4}"/>
                </a:ext>
              </a:extLst>
            </p:cNvPr>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5" name="Oval 24">
              <a:extLst>
                <a:ext uri="{FF2B5EF4-FFF2-40B4-BE49-F238E27FC236}">
                  <a16:creationId xmlns:a16="http://schemas.microsoft.com/office/drawing/2014/main" id="{30662513-1030-4396-8E48-3467819C84E7}"/>
                </a:ext>
              </a:extLst>
            </p:cNvPr>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26" name="Graphic 71" descr="Single gear">
              <a:extLst>
                <a:ext uri="{FF2B5EF4-FFF2-40B4-BE49-F238E27FC236}">
                  <a16:creationId xmlns:a16="http://schemas.microsoft.com/office/drawing/2014/main" id="{5495F53A-7D09-4F48-A6D6-FEAA1658AD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27" name="Graphic 72" descr="Stopwatch">
              <a:extLst>
                <a:ext uri="{FF2B5EF4-FFF2-40B4-BE49-F238E27FC236}">
                  <a16:creationId xmlns:a16="http://schemas.microsoft.com/office/drawing/2014/main" id="{B7D1DE99-3CB5-4427-B707-74D9991C3F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28" name="Graphic 73" descr="Lightbulb">
              <a:extLst>
                <a:ext uri="{FF2B5EF4-FFF2-40B4-BE49-F238E27FC236}">
                  <a16:creationId xmlns:a16="http://schemas.microsoft.com/office/drawing/2014/main" id="{6FB2293C-188F-4BDC-BCBB-DBF80A4B0B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29" name="Graphic 74" descr="Head with Gears">
              <a:extLst>
                <a:ext uri="{FF2B5EF4-FFF2-40B4-BE49-F238E27FC236}">
                  <a16:creationId xmlns:a16="http://schemas.microsoft.com/office/drawing/2014/main" id="{402C9FC8-8ED2-4C51-8E9E-C5C46C9264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30" name="Oval 29">
              <a:extLst>
                <a:ext uri="{FF2B5EF4-FFF2-40B4-BE49-F238E27FC236}">
                  <a16:creationId xmlns:a16="http://schemas.microsoft.com/office/drawing/2014/main" id="{134C13F8-CD36-46CA-9B97-402E3F274A17}"/>
                </a:ext>
              </a:extLst>
            </p:cNvPr>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1" name="Oval 30">
              <a:extLst>
                <a:ext uri="{FF2B5EF4-FFF2-40B4-BE49-F238E27FC236}">
                  <a16:creationId xmlns:a16="http://schemas.microsoft.com/office/drawing/2014/main" id="{BAA6467C-2947-450D-806D-B20ED9C55493}"/>
                </a:ext>
              </a:extLst>
            </p:cNvPr>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2" name="Oval 31">
              <a:extLst>
                <a:ext uri="{FF2B5EF4-FFF2-40B4-BE49-F238E27FC236}">
                  <a16:creationId xmlns:a16="http://schemas.microsoft.com/office/drawing/2014/main" id="{6DFD6F38-54D0-4797-BE2C-11906A95D634}"/>
                </a:ext>
              </a:extLst>
            </p:cNvPr>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33" name="Graphic 78" descr="Teacher">
              <a:extLst>
                <a:ext uri="{FF2B5EF4-FFF2-40B4-BE49-F238E27FC236}">
                  <a16:creationId xmlns:a16="http://schemas.microsoft.com/office/drawing/2014/main" id="{02DA3833-1B65-4843-AEC3-2F042C8C600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33622" y="2169399"/>
              <a:ext cx="914400" cy="914400"/>
            </a:xfrm>
            <a:prstGeom prst="rect">
              <a:avLst/>
            </a:prstGeom>
          </p:spPr>
        </p:pic>
        <p:sp>
          <p:nvSpPr>
            <p:cNvPr id="34" name="TextBox 79">
              <a:extLst>
                <a:ext uri="{FF2B5EF4-FFF2-40B4-BE49-F238E27FC236}">
                  <a16:creationId xmlns:a16="http://schemas.microsoft.com/office/drawing/2014/main" id="{F247B0B6-8542-44DD-B8FD-89DB9602E16E}"/>
                </a:ext>
              </a:extLst>
            </p:cNvPr>
            <p:cNvSpPr txBox="1"/>
            <p:nvPr/>
          </p:nvSpPr>
          <p:spPr>
            <a:xfrm>
              <a:off x="2198411" y="3100673"/>
              <a:ext cx="300259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Nh</a:t>
              </a:r>
              <a:r>
                <a:rPr lang="vi-VN" sz="2800" b="1" spc="300" dirty="0">
                  <a:latin typeface="Times New Roman" panose="02020603050405020304" pitchFamily="18" charset="0"/>
                  <a:ea typeface="Open Sans Condensed" panose="020B0806030504020204" pitchFamily="34" charset="0"/>
                  <a:cs typeface="Times New Roman" panose="02020603050405020304" pitchFamily="18" charset="0"/>
                </a:rPr>
                <a:t>ư</a:t>
              </a: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ợc</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a:t>
              </a: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Điểm</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MongoDB</a:t>
              </a:r>
              <a:endParaRPr lang="en-IN" sz="2800" b="1" spc="300" dirty="0">
                <a:latin typeface="Times New Roman" panose="02020603050405020304" pitchFamily="18" charset="0"/>
                <a:ea typeface="Open Sans Condensed" panose="020B0806030504020204" pitchFamily="34" charset="0"/>
                <a:cs typeface="Times New Roman" panose="02020603050405020304" pitchFamily="18" charset="0"/>
              </a:endParaRPr>
            </a:p>
          </p:txBody>
        </p:sp>
      </p:grpSp>
      <p:sp>
        <p:nvSpPr>
          <p:cNvPr id="36" name="Rectangle: Rounded Corners 35">
            <a:extLst>
              <a:ext uri="{FF2B5EF4-FFF2-40B4-BE49-F238E27FC236}">
                <a16:creationId xmlns:a16="http://schemas.microsoft.com/office/drawing/2014/main" id="{77213D85-621E-4F9F-94E1-18394ECF91CE}"/>
              </a:ext>
            </a:extLst>
          </p:cNvPr>
          <p:cNvSpPr/>
          <p:nvPr/>
        </p:nvSpPr>
        <p:spPr>
          <a:xfrm>
            <a:off x="6130963" y="1528050"/>
            <a:ext cx="5438169" cy="995871"/>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FA802754-2D0A-427B-B8B4-A02718014AA5}"/>
              </a:ext>
            </a:extLst>
          </p:cNvPr>
          <p:cNvSpPr txBox="1"/>
          <p:nvPr/>
        </p:nvSpPr>
        <p:spPr>
          <a:xfrm>
            <a:off x="6140303" y="1617233"/>
            <a:ext cx="5428828" cy="830997"/>
          </a:xfrm>
          <a:prstGeom prst="rect">
            <a:avLst/>
          </a:prstGeom>
          <a:noFill/>
        </p:spPr>
        <p:txBody>
          <a:bodyPr wrap="square" rtlCol="0">
            <a:spAutoFit/>
          </a:bodyPr>
          <a:lstStyle/>
          <a:p>
            <a:pPr algn="ctr"/>
            <a:r>
              <a:rPr lang="vi-VN" sz="2400" b="1" dirty="0" err="1">
                <a:effectLst>
                  <a:outerShdw blurRad="38100" dist="38100" dir="2700000" algn="tl">
                    <a:srgbClr val="000000">
                      <a:alpha val="43137"/>
                    </a:srgbClr>
                  </a:outerShdw>
                </a:effectLst>
                <a:latin typeface="Century" panose="02040604050505020304" pitchFamily="18" charset="0"/>
              </a:rPr>
              <a:t>MongoDB</a:t>
            </a:r>
            <a:r>
              <a:rPr lang="vi-VN" sz="2400" b="1" dirty="0">
                <a:effectLst>
                  <a:outerShdw blurRad="38100" dist="38100" dir="2700000" algn="tl">
                    <a:srgbClr val="000000">
                      <a:alpha val="43137"/>
                    </a:srgbClr>
                  </a:outerShdw>
                </a:effectLst>
                <a:latin typeface="Century" panose="02040604050505020304" pitchFamily="18" charset="0"/>
              </a:rPr>
              <a:t> không </a:t>
            </a:r>
            <a:r>
              <a:rPr lang="vi-VN" sz="2400" b="1" dirty="0" err="1">
                <a:effectLst>
                  <a:outerShdw blurRad="38100" dist="38100" dir="2700000" algn="tl">
                    <a:srgbClr val="000000">
                      <a:alpha val="43137"/>
                    </a:srgbClr>
                  </a:outerShdw>
                </a:effectLst>
                <a:latin typeface="Century" panose="02040604050505020304" pitchFamily="18" charset="0"/>
              </a:rPr>
              <a:t>có</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các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tính</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chất</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ràng</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buộc</a:t>
            </a:r>
            <a:r>
              <a:rPr lang="vi-VN" sz="2400" b="1" dirty="0">
                <a:effectLst>
                  <a:outerShdw blurRad="38100" dist="38100" dir="2700000" algn="tl">
                    <a:srgbClr val="000000">
                      <a:alpha val="43137"/>
                    </a:srgbClr>
                  </a:outerShdw>
                </a:effectLst>
                <a:latin typeface="Century" panose="02040604050505020304" pitchFamily="18" charset="0"/>
              </a:rPr>
              <a:t> nên </a:t>
            </a:r>
            <a:r>
              <a:rPr lang="vi-VN" sz="2400" b="1" dirty="0" err="1">
                <a:effectLst>
                  <a:outerShdw blurRad="38100" dist="38100" dir="2700000" algn="tl">
                    <a:srgbClr val="000000">
                      <a:alpha val="43137"/>
                    </a:srgbClr>
                  </a:outerShdw>
                </a:effectLst>
                <a:latin typeface="Century" panose="02040604050505020304" pitchFamily="18" charset="0"/>
              </a:rPr>
              <a:t>dễ</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bị</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làm</a:t>
            </a:r>
            <a:r>
              <a:rPr lang="vi-VN" sz="2400" b="1" dirty="0">
                <a:effectLst>
                  <a:outerShdw blurRad="38100" dist="38100" dir="2700000" algn="tl">
                    <a:srgbClr val="000000">
                      <a:alpha val="43137"/>
                    </a:srgbClr>
                  </a:outerShdw>
                </a:effectLst>
                <a:latin typeface="Century" panose="02040604050505020304" pitchFamily="18" charset="0"/>
              </a:rPr>
              <a:t> sai </a:t>
            </a:r>
            <a:r>
              <a:rPr lang="vi-VN" sz="2400" b="1" dirty="0" err="1">
                <a:effectLst>
                  <a:outerShdw blurRad="38100" dist="38100" dir="2700000" algn="tl">
                    <a:srgbClr val="000000">
                      <a:alpha val="43137"/>
                    </a:srgbClr>
                  </a:outerShdw>
                </a:effectLst>
                <a:latin typeface="Century" panose="02040604050505020304" pitchFamily="18" charset="0"/>
              </a:rPr>
              <a:t>dữ</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liệu</a:t>
            </a:r>
            <a:r>
              <a:rPr lang="vi-VN" sz="2400" b="1" dirty="0">
                <a:effectLst>
                  <a:outerShdw blurRad="38100" dist="38100" dir="2700000" algn="tl">
                    <a:srgbClr val="000000">
                      <a:alpha val="43137"/>
                    </a:srgbClr>
                  </a:outerShdw>
                </a:effectLst>
                <a:latin typeface="Century" panose="02040604050505020304" pitchFamily="18" charset="0"/>
              </a:rPr>
              <a:t>.</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38" name="Rectangle: Rounded Corners 37">
            <a:extLst>
              <a:ext uri="{FF2B5EF4-FFF2-40B4-BE49-F238E27FC236}">
                <a16:creationId xmlns:a16="http://schemas.microsoft.com/office/drawing/2014/main" id="{35D5B66A-7005-4F2B-94D9-6FBE7B3EC399}"/>
              </a:ext>
            </a:extLst>
          </p:cNvPr>
          <p:cNvSpPr/>
          <p:nvPr/>
        </p:nvSpPr>
        <p:spPr>
          <a:xfrm>
            <a:off x="6130962" y="2711709"/>
            <a:ext cx="5438169" cy="1746445"/>
          </a:xfrm>
          <a:prstGeom prst="roundRect">
            <a:avLst>
              <a:gd name="adj" fmla="val 50000"/>
            </a:avLst>
          </a:prstGeom>
          <a:solidFill>
            <a:srgbClr val="92D050"/>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0C5A539A-1BD1-439D-89FC-783920263E12}"/>
              </a:ext>
            </a:extLst>
          </p:cNvPr>
          <p:cNvSpPr/>
          <p:nvPr/>
        </p:nvSpPr>
        <p:spPr>
          <a:xfrm>
            <a:off x="6095942" y="4664815"/>
            <a:ext cx="5438169" cy="995872"/>
          </a:xfrm>
          <a:prstGeom prst="roundRect">
            <a:avLst>
              <a:gd name="adj" fmla="val 50000"/>
            </a:avLst>
          </a:prstGeom>
          <a:solidFill>
            <a:schemeClr val="accent1">
              <a:lumMod val="40000"/>
              <a:lumOff val="60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0198D38C-5599-4786-B4A1-FB06A1B51C0E}"/>
              </a:ext>
            </a:extLst>
          </p:cNvPr>
          <p:cNvSpPr txBox="1"/>
          <p:nvPr/>
        </p:nvSpPr>
        <p:spPr>
          <a:xfrm>
            <a:off x="6204046" y="2829919"/>
            <a:ext cx="5140413" cy="1569660"/>
          </a:xfrm>
          <a:prstGeom prst="rect">
            <a:avLst/>
          </a:prstGeom>
          <a:noFill/>
        </p:spPr>
        <p:txBody>
          <a:bodyPr wrap="square" rtlCol="0">
            <a:spAutoFit/>
          </a:bodyPr>
          <a:lstStyle/>
          <a:p>
            <a:pPr algn="ctr"/>
            <a:r>
              <a:rPr lang="vi-VN" sz="2400" b="1" dirty="0">
                <a:effectLst>
                  <a:outerShdw blurRad="38100" dist="38100" dir="2700000" algn="tl">
                    <a:srgbClr val="000000">
                      <a:alpha val="43137"/>
                    </a:srgbClr>
                  </a:outerShdw>
                </a:effectLst>
                <a:latin typeface="Century" panose="02040604050505020304" pitchFamily="18" charset="0"/>
              </a:rPr>
              <a:t> Không </a:t>
            </a:r>
            <a:r>
              <a:rPr lang="vi-VN" sz="2400" b="1" dirty="0" err="1">
                <a:effectLst>
                  <a:outerShdw blurRad="38100" dist="38100" dir="2700000" algn="tl">
                    <a:srgbClr val="000000">
                      <a:alpha val="43137"/>
                    </a:srgbClr>
                  </a:outerShdw>
                </a:effectLst>
                <a:latin typeface="Century" panose="02040604050505020304" pitchFamily="18" charset="0"/>
              </a:rPr>
              <a:t>hỗ</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trợ</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join</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giống</a:t>
            </a:r>
            <a:r>
              <a:rPr lang="vi-VN" sz="2400" b="1" dirty="0">
                <a:effectLst>
                  <a:outerShdw blurRad="38100" dist="38100" dir="2700000" algn="tl">
                    <a:srgbClr val="000000">
                      <a:alpha val="43137"/>
                    </a:srgbClr>
                  </a:outerShdw>
                </a:effectLst>
                <a:latin typeface="Century" panose="02040604050505020304" pitchFamily="18" charset="0"/>
              </a:rPr>
              <a:t> như RDBMS nên khi </a:t>
            </a:r>
            <a:r>
              <a:rPr lang="vi-VN" sz="2400" b="1" dirty="0" err="1">
                <a:effectLst>
                  <a:outerShdw blurRad="38100" dist="38100" dir="2700000" algn="tl">
                    <a:srgbClr val="000000">
                      <a:alpha val="43137"/>
                    </a:srgbClr>
                  </a:outerShdw>
                </a:effectLst>
                <a:latin typeface="Century" panose="02040604050505020304" pitchFamily="18" charset="0"/>
              </a:rPr>
              <a:t>viết</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function</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join</a:t>
            </a:r>
            <a:r>
              <a:rPr lang="vi-VN" sz="2400" b="1" dirty="0">
                <a:effectLst>
                  <a:outerShdw blurRad="38100" dist="38100" dir="2700000" algn="tl">
                    <a:srgbClr val="000000">
                      <a:alpha val="43137"/>
                    </a:srgbClr>
                  </a:outerShdw>
                </a:effectLst>
                <a:latin typeface="Century" panose="02040604050505020304" pitchFamily="18" charset="0"/>
              </a:rPr>
              <a:t> trong </a:t>
            </a:r>
            <a:r>
              <a:rPr lang="vi-VN" sz="2400" b="1" dirty="0" err="1">
                <a:effectLst>
                  <a:outerShdw blurRad="38100" dist="38100" dir="2700000" algn="tl">
                    <a:srgbClr val="000000">
                      <a:alpha val="43137"/>
                    </a:srgbClr>
                  </a:outerShdw>
                </a:effectLst>
                <a:latin typeface="Century" panose="02040604050505020304" pitchFamily="18" charset="0"/>
              </a:rPr>
              <a:t>code</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phải</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tự</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làm</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khiến</a:t>
            </a:r>
            <a:r>
              <a:rPr lang="vi-VN" sz="2400" b="1" dirty="0">
                <a:effectLst>
                  <a:outerShdw blurRad="38100" dist="38100" dir="2700000" algn="tl">
                    <a:srgbClr val="000000">
                      <a:alpha val="43137"/>
                    </a:srgbClr>
                  </a:outerShdw>
                </a:effectLst>
                <a:latin typeface="Century" panose="02040604050505020304" pitchFamily="18" charset="0"/>
              </a:rPr>
              <a:t> cho </a:t>
            </a:r>
            <a:r>
              <a:rPr lang="vi-VN" sz="2400" b="1" dirty="0" err="1">
                <a:effectLst>
                  <a:outerShdw blurRad="38100" dist="38100" dir="2700000" algn="tl">
                    <a:srgbClr val="000000">
                      <a:alpha val="43137"/>
                    </a:srgbClr>
                  </a:outerShdw>
                </a:effectLst>
                <a:latin typeface="Century" panose="02040604050505020304" pitchFamily="18" charset="0"/>
              </a:rPr>
              <a:t>tốc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độ</a:t>
            </a:r>
            <a:r>
              <a:rPr lang="vi-VN" sz="2400" b="1" dirty="0">
                <a:effectLst>
                  <a:outerShdw blurRad="38100" dist="38100" dir="2700000" algn="tl">
                    <a:srgbClr val="000000">
                      <a:alpha val="43137"/>
                    </a:srgbClr>
                  </a:outerShdw>
                </a:effectLst>
                <a:latin typeface="Century" panose="02040604050505020304" pitchFamily="18" charset="0"/>
              </a:rPr>
              <a:t> truy </a:t>
            </a:r>
            <a:r>
              <a:rPr lang="vi-VN" sz="2400" b="1" dirty="0" err="1">
                <a:effectLst>
                  <a:outerShdw blurRad="38100" dist="38100" dir="2700000" algn="tl">
                    <a:srgbClr val="000000">
                      <a:alpha val="43137"/>
                    </a:srgbClr>
                  </a:outerShdw>
                </a:effectLst>
                <a:latin typeface="Century" panose="02040604050505020304" pitchFamily="18" charset="0"/>
              </a:rPr>
              <a:t>vấn</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bị</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giảm</a:t>
            </a:r>
            <a:r>
              <a:rPr lang="vi-VN" sz="2400" b="1" dirty="0">
                <a:effectLst>
                  <a:outerShdw blurRad="38100" dist="38100" dir="2700000" algn="tl">
                    <a:srgbClr val="000000">
                      <a:alpha val="43137"/>
                    </a:srgbClr>
                  </a:outerShdw>
                </a:effectLst>
                <a:latin typeface="Century" panose="02040604050505020304" pitchFamily="18" charset="0"/>
              </a:rPr>
              <a:t>.</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43" name="TextBox 42">
            <a:extLst>
              <a:ext uri="{FF2B5EF4-FFF2-40B4-BE49-F238E27FC236}">
                <a16:creationId xmlns:a16="http://schemas.microsoft.com/office/drawing/2014/main" id="{CAEAE3AF-DFD7-4B20-806F-3EF9FC14D958}"/>
              </a:ext>
            </a:extLst>
          </p:cNvPr>
          <p:cNvSpPr txBox="1"/>
          <p:nvPr/>
        </p:nvSpPr>
        <p:spPr>
          <a:xfrm>
            <a:off x="6230396" y="4948535"/>
            <a:ext cx="5140413" cy="461665"/>
          </a:xfrm>
          <a:prstGeom prst="rect">
            <a:avLst/>
          </a:prstGeom>
          <a:noFill/>
        </p:spPr>
        <p:txBody>
          <a:bodyPr wrap="square" rtlCol="0">
            <a:spAutoFit/>
          </a:bodyPr>
          <a:lstStyle/>
          <a:p>
            <a:pPr algn="ct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Bị</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giới</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hạn</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kích</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thước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bản</a:t>
            </a:r>
            <a:r>
              <a:rPr lang="vi-VN" sz="2400" b="1" dirty="0">
                <a:effectLst>
                  <a:outerShdw blurRad="38100" dist="38100" dir="2700000" algn="tl">
                    <a:srgbClr val="000000">
                      <a:alpha val="43137"/>
                    </a:srgbClr>
                  </a:outerShdw>
                </a:effectLst>
                <a:latin typeface="Century" panose="02040604050505020304" pitchFamily="18" charset="0"/>
              </a:rPr>
              <a:t> ghi</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33260428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35F040A-819F-4547-A21B-FEF737EA1428}"/>
              </a:ext>
            </a:extLst>
          </p:cNvPr>
          <p:cNvGrpSpPr/>
          <p:nvPr/>
        </p:nvGrpSpPr>
        <p:grpSpPr>
          <a:xfrm>
            <a:off x="3657324" y="1604104"/>
            <a:ext cx="4446163" cy="4446163"/>
            <a:chOff x="1478383" y="1277371"/>
            <a:chExt cx="4446163" cy="4446163"/>
          </a:xfrm>
        </p:grpSpPr>
        <p:sp>
          <p:nvSpPr>
            <p:cNvPr id="15" name="Oval 14">
              <a:extLst>
                <a:ext uri="{FF2B5EF4-FFF2-40B4-BE49-F238E27FC236}">
                  <a16:creationId xmlns:a16="http://schemas.microsoft.com/office/drawing/2014/main" id="{351EACB8-15D8-42B1-A325-7DA00D1DA1B7}"/>
                </a:ext>
              </a:extLst>
            </p:cNvPr>
            <p:cNvSpPr/>
            <p:nvPr/>
          </p:nvSpPr>
          <p:spPr>
            <a:xfrm>
              <a:off x="1478383" y="1277371"/>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6" name="Oval 15">
              <a:extLst>
                <a:ext uri="{FF2B5EF4-FFF2-40B4-BE49-F238E27FC236}">
                  <a16:creationId xmlns:a16="http://schemas.microsoft.com/office/drawing/2014/main" id="{0C6A40F3-3BBE-4C66-8E17-31483FD07F65}"/>
                </a:ext>
              </a:extLst>
            </p:cNvPr>
            <p:cNvSpPr/>
            <p:nvPr/>
          </p:nvSpPr>
          <p:spPr>
            <a:xfrm>
              <a:off x="1850758" y="1649746"/>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9" name="Oval 18">
              <a:extLst>
                <a:ext uri="{FF2B5EF4-FFF2-40B4-BE49-F238E27FC236}">
                  <a16:creationId xmlns:a16="http://schemas.microsoft.com/office/drawing/2014/main" id="{6743E04B-337C-4BD4-9275-F1D70A9E9118}"/>
                </a:ext>
              </a:extLst>
            </p:cNvPr>
            <p:cNvSpPr/>
            <p:nvPr/>
          </p:nvSpPr>
          <p:spPr>
            <a:xfrm>
              <a:off x="1964415"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0" name="Oval 19">
              <a:extLst>
                <a:ext uri="{FF2B5EF4-FFF2-40B4-BE49-F238E27FC236}">
                  <a16:creationId xmlns:a16="http://schemas.microsoft.com/office/drawing/2014/main" id="{52938ACE-1E72-4834-8398-19842E51F399}"/>
                </a:ext>
              </a:extLst>
            </p:cNvPr>
            <p:cNvSpPr/>
            <p:nvPr/>
          </p:nvSpPr>
          <p:spPr>
            <a:xfrm>
              <a:off x="2018723"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2" name="Oval 21">
              <a:extLst>
                <a:ext uri="{FF2B5EF4-FFF2-40B4-BE49-F238E27FC236}">
                  <a16:creationId xmlns:a16="http://schemas.microsoft.com/office/drawing/2014/main" id="{8F9FD6CC-1633-492F-BEAF-943B37795549}"/>
                </a:ext>
              </a:extLst>
            </p:cNvPr>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3" name="Oval 22">
              <a:extLst>
                <a:ext uri="{FF2B5EF4-FFF2-40B4-BE49-F238E27FC236}">
                  <a16:creationId xmlns:a16="http://schemas.microsoft.com/office/drawing/2014/main" id="{E18782CE-2992-4C77-B3FA-8BD4B23316AA}"/>
                </a:ext>
              </a:extLst>
            </p:cNvPr>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4" name="Oval 23">
              <a:extLst>
                <a:ext uri="{FF2B5EF4-FFF2-40B4-BE49-F238E27FC236}">
                  <a16:creationId xmlns:a16="http://schemas.microsoft.com/office/drawing/2014/main" id="{B89B20BD-1371-42DB-BB0F-E5C4D6E87BF4}"/>
                </a:ext>
              </a:extLst>
            </p:cNvPr>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5" name="Oval 24">
              <a:extLst>
                <a:ext uri="{FF2B5EF4-FFF2-40B4-BE49-F238E27FC236}">
                  <a16:creationId xmlns:a16="http://schemas.microsoft.com/office/drawing/2014/main" id="{30662513-1030-4396-8E48-3467819C84E7}"/>
                </a:ext>
              </a:extLst>
            </p:cNvPr>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26" name="Graphic 71" descr="Single gear">
              <a:extLst>
                <a:ext uri="{FF2B5EF4-FFF2-40B4-BE49-F238E27FC236}">
                  <a16:creationId xmlns:a16="http://schemas.microsoft.com/office/drawing/2014/main" id="{5495F53A-7D09-4F48-A6D6-FEAA1658AD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27" name="Graphic 72" descr="Stopwatch">
              <a:extLst>
                <a:ext uri="{FF2B5EF4-FFF2-40B4-BE49-F238E27FC236}">
                  <a16:creationId xmlns:a16="http://schemas.microsoft.com/office/drawing/2014/main" id="{B7D1DE99-3CB5-4427-B707-74D9991C3F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28" name="Graphic 73" descr="Lightbulb">
              <a:extLst>
                <a:ext uri="{FF2B5EF4-FFF2-40B4-BE49-F238E27FC236}">
                  <a16:creationId xmlns:a16="http://schemas.microsoft.com/office/drawing/2014/main" id="{6FB2293C-188F-4BDC-BCBB-DBF80A4B0B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29" name="Graphic 74" descr="Head with Gears">
              <a:extLst>
                <a:ext uri="{FF2B5EF4-FFF2-40B4-BE49-F238E27FC236}">
                  <a16:creationId xmlns:a16="http://schemas.microsoft.com/office/drawing/2014/main" id="{402C9FC8-8ED2-4C51-8E9E-C5C46C9264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30" name="Oval 29">
              <a:extLst>
                <a:ext uri="{FF2B5EF4-FFF2-40B4-BE49-F238E27FC236}">
                  <a16:creationId xmlns:a16="http://schemas.microsoft.com/office/drawing/2014/main" id="{134C13F8-CD36-46CA-9B97-402E3F274A17}"/>
                </a:ext>
              </a:extLst>
            </p:cNvPr>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1" name="Oval 30">
              <a:extLst>
                <a:ext uri="{FF2B5EF4-FFF2-40B4-BE49-F238E27FC236}">
                  <a16:creationId xmlns:a16="http://schemas.microsoft.com/office/drawing/2014/main" id="{BAA6467C-2947-450D-806D-B20ED9C55493}"/>
                </a:ext>
              </a:extLst>
            </p:cNvPr>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2" name="Oval 31">
              <a:extLst>
                <a:ext uri="{FF2B5EF4-FFF2-40B4-BE49-F238E27FC236}">
                  <a16:creationId xmlns:a16="http://schemas.microsoft.com/office/drawing/2014/main" id="{6DFD6F38-54D0-4797-BE2C-11906A95D634}"/>
                </a:ext>
              </a:extLst>
            </p:cNvPr>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33" name="Graphic 78" descr="Teacher">
              <a:extLst>
                <a:ext uri="{FF2B5EF4-FFF2-40B4-BE49-F238E27FC236}">
                  <a16:creationId xmlns:a16="http://schemas.microsoft.com/office/drawing/2014/main" id="{02DA3833-1B65-4843-AEC3-2F042C8C600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33622" y="2169399"/>
              <a:ext cx="914400" cy="914400"/>
            </a:xfrm>
            <a:prstGeom prst="rect">
              <a:avLst/>
            </a:prstGeom>
          </p:spPr>
        </p:pic>
        <p:sp>
          <p:nvSpPr>
            <p:cNvPr id="34" name="TextBox 79">
              <a:extLst>
                <a:ext uri="{FF2B5EF4-FFF2-40B4-BE49-F238E27FC236}">
                  <a16:creationId xmlns:a16="http://schemas.microsoft.com/office/drawing/2014/main" id="{F247B0B6-8542-44DD-B8FD-89DB9602E16E}"/>
                </a:ext>
              </a:extLst>
            </p:cNvPr>
            <p:cNvSpPr txBox="1"/>
            <p:nvPr/>
          </p:nvSpPr>
          <p:spPr>
            <a:xfrm>
              <a:off x="2286063" y="2949867"/>
              <a:ext cx="3002596"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Khi</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a:t>
              </a: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nào</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a:t>
              </a: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nên</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a:t>
              </a: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sử</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a:t>
              </a:r>
              <a:r>
                <a:rPr lang="en-US" sz="2800" b="1" spc="300" dirty="0" err="1">
                  <a:latin typeface="Times New Roman" panose="02020603050405020304" pitchFamily="18" charset="0"/>
                  <a:ea typeface="Open Sans Condensed" panose="020B0806030504020204" pitchFamily="34" charset="0"/>
                  <a:cs typeface="Times New Roman" panose="02020603050405020304" pitchFamily="18" charset="0"/>
                </a:rPr>
                <a:t>dụng</a:t>
              </a:r>
              <a:r>
                <a:rPr lang="en-US" sz="2800" b="1" spc="300" dirty="0">
                  <a:latin typeface="Times New Roman" panose="02020603050405020304" pitchFamily="18" charset="0"/>
                  <a:ea typeface="Open Sans Condensed" panose="020B0806030504020204" pitchFamily="34" charset="0"/>
                  <a:cs typeface="Times New Roman" panose="02020603050405020304" pitchFamily="18" charset="0"/>
                </a:rPr>
                <a:t> MongoDB ?</a:t>
              </a:r>
              <a:endParaRPr lang="en-IN" sz="2800" b="1" spc="300" dirty="0">
                <a:latin typeface="Times New Roman" panose="02020603050405020304" pitchFamily="18" charset="0"/>
                <a:ea typeface="Open Sans Condensed" panose="020B0806030504020204" pitchFamily="34" charset="0"/>
                <a:cs typeface="Times New Roman" panose="02020603050405020304" pitchFamily="18" charset="0"/>
              </a:endParaRPr>
            </a:p>
          </p:txBody>
        </p:sp>
      </p:grpSp>
      <p:sp>
        <p:nvSpPr>
          <p:cNvPr id="36" name="Rectangle: Rounded Corners 35">
            <a:extLst>
              <a:ext uri="{FF2B5EF4-FFF2-40B4-BE49-F238E27FC236}">
                <a16:creationId xmlns:a16="http://schemas.microsoft.com/office/drawing/2014/main" id="{77213D85-621E-4F9F-94E1-18394ECF91CE}"/>
              </a:ext>
            </a:extLst>
          </p:cNvPr>
          <p:cNvSpPr/>
          <p:nvPr/>
        </p:nvSpPr>
        <p:spPr>
          <a:xfrm>
            <a:off x="12792260" y="1595255"/>
            <a:ext cx="5438169" cy="995871"/>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FA802754-2D0A-427B-B8B4-A02718014AA5}"/>
              </a:ext>
            </a:extLst>
          </p:cNvPr>
          <p:cNvSpPr txBox="1"/>
          <p:nvPr/>
        </p:nvSpPr>
        <p:spPr>
          <a:xfrm>
            <a:off x="12801600" y="1684438"/>
            <a:ext cx="5428828" cy="830997"/>
          </a:xfrm>
          <a:prstGeom prst="rect">
            <a:avLst/>
          </a:prstGeom>
          <a:noFill/>
        </p:spPr>
        <p:txBody>
          <a:bodyPr wrap="square" rtlCol="0">
            <a:spAutoFit/>
          </a:bodyPr>
          <a:lstStyle/>
          <a:p>
            <a:pPr algn="ctr"/>
            <a:r>
              <a:rPr lang="vi-VN" sz="2400" b="1" dirty="0" err="1">
                <a:effectLst>
                  <a:outerShdw blurRad="38100" dist="38100" dir="2700000" algn="tl">
                    <a:srgbClr val="000000">
                      <a:alpha val="43137"/>
                    </a:srgbClr>
                  </a:outerShdw>
                </a:effectLst>
                <a:latin typeface="Century" panose="02040604050505020304" pitchFamily="18" charset="0"/>
              </a:rPr>
              <a:t>MongoDB</a:t>
            </a:r>
            <a:r>
              <a:rPr lang="vi-VN" sz="2400" b="1" dirty="0">
                <a:effectLst>
                  <a:outerShdw blurRad="38100" dist="38100" dir="2700000" algn="tl">
                    <a:srgbClr val="000000">
                      <a:alpha val="43137"/>
                    </a:srgbClr>
                  </a:outerShdw>
                </a:effectLst>
                <a:latin typeface="Century" panose="02040604050505020304" pitchFamily="18" charset="0"/>
              </a:rPr>
              <a:t> không </a:t>
            </a:r>
            <a:r>
              <a:rPr lang="vi-VN" sz="2400" b="1" dirty="0" err="1">
                <a:effectLst>
                  <a:outerShdw blurRad="38100" dist="38100" dir="2700000" algn="tl">
                    <a:srgbClr val="000000">
                      <a:alpha val="43137"/>
                    </a:srgbClr>
                  </a:outerShdw>
                </a:effectLst>
                <a:latin typeface="Century" panose="02040604050505020304" pitchFamily="18" charset="0"/>
              </a:rPr>
              <a:t>có</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các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tính</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chất</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ràng</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buộc</a:t>
            </a:r>
            <a:r>
              <a:rPr lang="vi-VN" sz="2400" b="1" dirty="0">
                <a:effectLst>
                  <a:outerShdw blurRad="38100" dist="38100" dir="2700000" algn="tl">
                    <a:srgbClr val="000000">
                      <a:alpha val="43137"/>
                    </a:srgbClr>
                  </a:outerShdw>
                </a:effectLst>
                <a:latin typeface="Century" panose="02040604050505020304" pitchFamily="18" charset="0"/>
              </a:rPr>
              <a:t> nên </a:t>
            </a:r>
            <a:r>
              <a:rPr lang="vi-VN" sz="2400" b="1" dirty="0" err="1">
                <a:effectLst>
                  <a:outerShdw blurRad="38100" dist="38100" dir="2700000" algn="tl">
                    <a:srgbClr val="000000">
                      <a:alpha val="43137"/>
                    </a:srgbClr>
                  </a:outerShdw>
                </a:effectLst>
                <a:latin typeface="Century" panose="02040604050505020304" pitchFamily="18" charset="0"/>
              </a:rPr>
              <a:t>dễ</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bị</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làm</a:t>
            </a:r>
            <a:r>
              <a:rPr lang="vi-VN" sz="2400" b="1" dirty="0">
                <a:effectLst>
                  <a:outerShdw blurRad="38100" dist="38100" dir="2700000" algn="tl">
                    <a:srgbClr val="000000">
                      <a:alpha val="43137"/>
                    </a:srgbClr>
                  </a:outerShdw>
                </a:effectLst>
                <a:latin typeface="Century" panose="02040604050505020304" pitchFamily="18" charset="0"/>
              </a:rPr>
              <a:t> sai </a:t>
            </a:r>
            <a:r>
              <a:rPr lang="vi-VN" sz="2400" b="1" dirty="0" err="1">
                <a:effectLst>
                  <a:outerShdw blurRad="38100" dist="38100" dir="2700000" algn="tl">
                    <a:srgbClr val="000000">
                      <a:alpha val="43137"/>
                    </a:srgbClr>
                  </a:outerShdw>
                </a:effectLst>
                <a:latin typeface="Century" panose="02040604050505020304" pitchFamily="18" charset="0"/>
              </a:rPr>
              <a:t>dữ</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liệu</a:t>
            </a:r>
            <a:r>
              <a:rPr lang="vi-VN" sz="2400" b="1" dirty="0">
                <a:effectLst>
                  <a:outerShdw blurRad="38100" dist="38100" dir="2700000" algn="tl">
                    <a:srgbClr val="000000">
                      <a:alpha val="43137"/>
                    </a:srgbClr>
                  </a:outerShdw>
                </a:effectLst>
                <a:latin typeface="Century" panose="02040604050505020304" pitchFamily="18" charset="0"/>
              </a:rPr>
              <a:t>.</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38" name="Rectangle: Rounded Corners 37">
            <a:extLst>
              <a:ext uri="{FF2B5EF4-FFF2-40B4-BE49-F238E27FC236}">
                <a16:creationId xmlns:a16="http://schemas.microsoft.com/office/drawing/2014/main" id="{35D5B66A-7005-4F2B-94D9-6FBE7B3EC399}"/>
              </a:ext>
            </a:extLst>
          </p:cNvPr>
          <p:cNvSpPr/>
          <p:nvPr/>
        </p:nvSpPr>
        <p:spPr>
          <a:xfrm>
            <a:off x="12792259" y="2778914"/>
            <a:ext cx="5438169" cy="1746445"/>
          </a:xfrm>
          <a:prstGeom prst="roundRect">
            <a:avLst>
              <a:gd name="adj" fmla="val 50000"/>
            </a:avLst>
          </a:prstGeom>
          <a:solidFill>
            <a:srgbClr val="92D050"/>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0C5A539A-1BD1-439D-89FC-783920263E12}"/>
              </a:ext>
            </a:extLst>
          </p:cNvPr>
          <p:cNvSpPr/>
          <p:nvPr/>
        </p:nvSpPr>
        <p:spPr>
          <a:xfrm>
            <a:off x="12757239" y="4732020"/>
            <a:ext cx="5438169" cy="995872"/>
          </a:xfrm>
          <a:prstGeom prst="roundRect">
            <a:avLst>
              <a:gd name="adj" fmla="val 50000"/>
            </a:avLst>
          </a:prstGeom>
          <a:solidFill>
            <a:schemeClr val="accent1">
              <a:lumMod val="40000"/>
              <a:lumOff val="60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0198D38C-5599-4786-B4A1-FB06A1B51C0E}"/>
              </a:ext>
            </a:extLst>
          </p:cNvPr>
          <p:cNvSpPr txBox="1"/>
          <p:nvPr/>
        </p:nvSpPr>
        <p:spPr>
          <a:xfrm>
            <a:off x="12865343" y="2897124"/>
            <a:ext cx="5140413" cy="1569660"/>
          </a:xfrm>
          <a:prstGeom prst="rect">
            <a:avLst/>
          </a:prstGeom>
          <a:noFill/>
        </p:spPr>
        <p:txBody>
          <a:bodyPr wrap="square" rtlCol="0">
            <a:spAutoFit/>
          </a:bodyPr>
          <a:lstStyle/>
          <a:p>
            <a:pPr algn="ctr"/>
            <a:r>
              <a:rPr lang="vi-VN" sz="2400" b="1" dirty="0">
                <a:effectLst>
                  <a:outerShdw blurRad="38100" dist="38100" dir="2700000" algn="tl">
                    <a:srgbClr val="000000">
                      <a:alpha val="43137"/>
                    </a:srgbClr>
                  </a:outerShdw>
                </a:effectLst>
                <a:latin typeface="Century" panose="02040604050505020304" pitchFamily="18" charset="0"/>
              </a:rPr>
              <a:t> Không </a:t>
            </a:r>
            <a:r>
              <a:rPr lang="vi-VN" sz="2400" b="1" dirty="0" err="1">
                <a:effectLst>
                  <a:outerShdw blurRad="38100" dist="38100" dir="2700000" algn="tl">
                    <a:srgbClr val="000000">
                      <a:alpha val="43137"/>
                    </a:srgbClr>
                  </a:outerShdw>
                </a:effectLst>
                <a:latin typeface="Century" panose="02040604050505020304" pitchFamily="18" charset="0"/>
              </a:rPr>
              <a:t>hỗ</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trợ</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join</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giống</a:t>
            </a:r>
            <a:r>
              <a:rPr lang="vi-VN" sz="2400" b="1" dirty="0">
                <a:effectLst>
                  <a:outerShdw blurRad="38100" dist="38100" dir="2700000" algn="tl">
                    <a:srgbClr val="000000">
                      <a:alpha val="43137"/>
                    </a:srgbClr>
                  </a:outerShdw>
                </a:effectLst>
                <a:latin typeface="Century" panose="02040604050505020304" pitchFamily="18" charset="0"/>
              </a:rPr>
              <a:t> như RDBMS nên khi </a:t>
            </a:r>
            <a:r>
              <a:rPr lang="vi-VN" sz="2400" b="1" dirty="0" err="1">
                <a:effectLst>
                  <a:outerShdw blurRad="38100" dist="38100" dir="2700000" algn="tl">
                    <a:srgbClr val="000000">
                      <a:alpha val="43137"/>
                    </a:srgbClr>
                  </a:outerShdw>
                </a:effectLst>
                <a:latin typeface="Century" panose="02040604050505020304" pitchFamily="18" charset="0"/>
              </a:rPr>
              <a:t>viết</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function</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join</a:t>
            </a:r>
            <a:r>
              <a:rPr lang="vi-VN" sz="2400" b="1" dirty="0">
                <a:effectLst>
                  <a:outerShdw blurRad="38100" dist="38100" dir="2700000" algn="tl">
                    <a:srgbClr val="000000">
                      <a:alpha val="43137"/>
                    </a:srgbClr>
                  </a:outerShdw>
                </a:effectLst>
                <a:latin typeface="Century" panose="02040604050505020304" pitchFamily="18" charset="0"/>
              </a:rPr>
              <a:t> trong </a:t>
            </a:r>
            <a:r>
              <a:rPr lang="vi-VN" sz="2400" b="1" dirty="0" err="1">
                <a:effectLst>
                  <a:outerShdw blurRad="38100" dist="38100" dir="2700000" algn="tl">
                    <a:srgbClr val="000000">
                      <a:alpha val="43137"/>
                    </a:srgbClr>
                  </a:outerShdw>
                </a:effectLst>
                <a:latin typeface="Century" panose="02040604050505020304" pitchFamily="18" charset="0"/>
              </a:rPr>
              <a:t>code</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phải</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tự</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làm</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khiến</a:t>
            </a:r>
            <a:r>
              <a:rPr lang="vi-VN" sz="2400" b="1" dirty="0">
                <a:effectLst>
                  <a:outerShdw blurRad="38100" dist="38100" dir="2700000" algn="tl">
                    <a:srgbClr val="000000">
                      <a:alpha val="43137"/>
                    </a:srgbClr>
                  </a:outerShdw>
                </a:effectLst>
                <a:latin typeface="Century" panose="02040604050505020304" pitchFamily="18" charset="0"/>
              </a:rPr>
              <a:t> cho </a:t>
            </a:r>
            <a:r>
              <a:rPr lang="vi-VN" sz="2400" b="1" dirty="0" err="1">
                <a:effectLst>
                  <a:outerShdw blurRad="38100" dist="38100" dir="2700000" algn="tl">
                    <a:srgbClr val="000000">
                      <a:alpha val="43137"/>
                    </a:srgbClr>
                  </a:outerShdw>
                </a:effectLst>
                <a:latin typeface="Century" panose="02040604050505020304" pitchFamily="18" charset="0"/>
              </a:rPr>
              <a:t>tốc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độ</a:t>
            </a:r>
            <a:r>
              <a:rPr lang="vi-VN" sz="2400" b="1" dirty="0">
                <a:effectLst>
                  <a:outerShdw blurRad="38100" dist="38100" dir="2700000" algn="tl">
                    <a:srgbClr val="000000">
                      <a:alpha val="43137"/>
                    </a:srgbClr>
                  </a:outerShdw>
                </a:effectLst>
                <a:latin typeface="Century" panose="02040604050505020304" pitchFamily="18" charset="0"/>
              </a:rPr>
              <a:t> truy </a:t>
            </a:r>
            <a:r>
              <a:rPr lang="vi-VN" sz="2400" b="1" dirty="0" err="1">
                <a:effectLst>
                  <a:outerShdw blurRad="38100" dist="38100" dir="2700000" algn="tl">
                    <a:srgbClr val="000000">
                      <a:alpha val="43137"/>
                    </a:srgbClr>
                  </a:outerShdw>
                </a:effectLst>
                <a:latin typeface="Century" panose="02040604050505020304" pitchFamily="18" charset="0"/>
              </a:rPr>
              <a:t>vấn</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bị</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giảm</a:t>
            </a:r>
            <a:r>
              <a:rPr lang="vi-VN" sz="2400" b="1" dirty="0">
                <a:effectLst>
                  <a:outerShdw blurRad="38100" dist="38100" dir="2700000" algn="tl">
                    <a:srgbClr val="000000">
                      <a:alpha val="43137"/>
                    </a:srgbClr>
                  </a:outerShdw>
                </a:effectLst>
                <a:latin typeface="Century" panose="02040604050505020304" pitchFamily="18" charset="0"/>
              </a:rPr>
              <a:t>.</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43" name="TextBox 42">
            <a:extLst>
              <a:ext uri="{FF2B5EF4-FFF2-40B4-BE49-F238E27FC236}">
                <a16:creationId xmlns:a16="http://schemas.microsoft.com/office/drawing/2014/main" id="{CAEAE3AF-DFD7-4B20-806F-3EF9FC14D958}"/>
              </a:ext>
            </a:extLst>
          </p:cNvPr>
          <p:cNvSpPr txBox="1"/>
          <p:nvPr/>
        </p:nvSpPr>
        <p:spPr>
          <a:xfrm>
            <a:off x="12891693" y="5015740"/>
            <a:ext cx="5140413" cy="461665"/>
          </a:xfrm>
          <a:prstGeom prst="rect">
            <a:avLst/>
          </a:prstGeom>
          <a:noFill/>
        </p:spPr>
        <p:txBody>
          <a:bodyPr wrap="square" rtlCol="0">
            <a:spAutoFit/>
          </a:bodyPr>
          <a:lstStyle/>
          <a:p>
            <a:pPr algn="ct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Bị</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giới</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hạn</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kích</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thước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bản</a:t>
            </a:r>
            <a:r>
              <a:rPr lang="vi-VN" sz="2400" b="1" dirty="0">
                <a:effectLst>
                  <a:outerShdw blurRad="38100" dist="38100" dir="2700000" algn="tl">
                    <a:srgbClr val="000000">
                      <a:alpha val="43137"/>
                    </a:srgbClr>
                  </a:outerShdw>
                </a:effectLst>
                <a:latin typeface="Century" panose="02040604050505020304" pitchFamily="18" charset="0"/>
              </a:rPr>
              <a:t> ghi</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3" name="Callout: Line 2">
            <a:extLst>
              <a:ext uri="{FF2B5EF4-FFF2-40B4-BE49-F238E27FC236}">
                <a16:creationId xmlns:a16="http://schemas.microsoft.com/office/drawing/2014/main" id="{3D84CDD3-07A0-4935-BB0C-E3DE55C001CF}"/>
              </a:ext>
            </a:extLst>
          </p:cNvPr>
          <p:cNvSpPr/>
          <p:nvPr/>
        </p:nvSpPr>
        <p:spPr>
          <a:xfrm>
            <a:off x="369552" y="1490336"/>
            <a:ext cx="3174113" cy="1219200"/>
          </a:xfrm>
          <a:prstGeom prst="borderCallout1">
            <a:avLst>
              <a:gd name="adj1" fmla="val 47917"/>
              <a:gd name="adj2" fmla="val 173318"/>
              <a:gd name="adj3" fmla="val 52083"/>
              <a:gd name="adj4" fmla="val 100505"/>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bigdata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endParaRPr lang="en-US" sz="2000" dirty="0">
              <a:latin typeface="Times New Roman" panose="02020603050405020304" pitchFamily="18" charset="0"/>
              <a:cs typeface="Times New Roman" panose="02020603050405020304" pitchFamily="18" charset="0"/>
            </a:endParaRPr>
          </a:p>
        </p:txBody>
      </p:sp>
      <p:sp>
        <p:nvSpPr>
          <p:cNvPr id="42" name="Callout: Line 41">
            <a:extLst>
              <a:ext uri="{FF2B5EF4-FFF2-40B4-BE49-F238E27FC236}">
                <a16:creationId xmlns:a16="http://schemas.microsoft.com/office/drawing/2014/main" id="{DA770737-F57A-43CB-89BC-897771F20633}"/>
              </a:ext>
            </a:extLst>
          </p:cNvPr>
          <p:cNvSpPr/>
          <p:nvPr/>
        </p:nvSpPr>
        <p:spPr>
          <a:xfrm>
            <a:off x="8308559" y="1429947"/>
            <a:ext cx="3174113" cy="1219200"/>
          </a:xfrm>
          <a:prstGeom prst="borderCallout1">
            <a:avLst>
              <a:gd name="adj1" fmla="val 192292"/>
              <a:gd name="adj2" fmla="val -20776"/>
              <a:gd name="adj3" fmla="val 55833"/>
              <a:gd name="adj4" fmla="val -323"/>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hệ</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thống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có</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lượng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request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lớn</a:t>
            </a:r>
            <a:endParaRPr lang="en-US" sz="2000" dirty="0">
              <a:latin typeface="Times New Roman" panose="02020603050405020304" pitchFamily="18" charset="0"/>
              <a:cs typeface="Times New Roman" panose="02020603050405020304" pitchFamily="18" charset="0"/>
            </a:endParaRPr>
          </a:p>
        </p:txBody>
      </p:sp>
      <p:sp>
        <p:nvSpPr>
          <p:cNvPr id="44" name="Callout: Line 43">
            <a:extLst>
              <a:ext uri="{FF2B5EF4-FFF2-40B4-BE49-F238E27FC236}">
                <a16:creationId xmlns:a16="http://schemas.microsoft.com/office/drawing/2014/main" id="{EEA1874C-28A1-48CB-8E5B-C91CF4BD3840}"/>
              </a:ext>
            </a:extLst>
          </p:cNvPr>
          <p:cNvSpPr/>
          <p:nvPr/>
        </p:nvSpPr>
        <p:spPr>
          <a:xfrm>
            <a:off x="8358200" y="4538972"/>
            <a:ext cx="3174113" cy="1219200"/>
          </a:xfrm>
          <a:prstGeom prst="borderCallout1">
            <a:avLst>
              <a:gd name="adj1" fmla="val 79792"/>
              <a:gd name="adj2" fmla="val -78392"/>
              <a:gd name="adj3" fmla="val 55833"/>
              <a:gd name="adj4" fmla="val -323"/>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atin typeface="Times New Roman" panose="02020603050405020304" pitchFamily="18" charset="0"/>
                <a:cs typeface="Times New Roman" panose="02020603050405020304" pitchFamily="18" charset="0"/>
              </a:rPr>
              <a:t>Lưu </a:t>
            </a:r>
            <a:r>
              <a:rPr lang="vi-VN" sz="2000" dirty="0" err="1">
                <a:latin typeface="Times New Roman" panose="02020603050405020304" pitchFamily="18" charset="0"/>
                <a:cs typeface="Times New Roman" panose="02020603050405020304" pitchFamily="18" charset="0"/>
              </a:rPr>
              <a:t>trữ</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dữ</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liệu</a:t>
            </a:r>
            <a:r>
              <a:rPr lang="vi-VN" sz="2000" dirty="0">
                <a:latin typeface="Times New Roman" panose="02020603050405020304" pitchFamily="18" charset="0"/>
                <a:cs typeface="Times New Roman" panose="02020603050405020304" pitchFamily="18" charset="0"/>
              </a:rPr>
              <a:t> không gian </a:t>
            </a:r>
            <a:r>
              <a:rPr lang="vi-VN" sz="2000" dirty="0" err="1">
                <a:latin typeface="Times New Roman" panose="02020603050405020304" pitchFamily="18" charset="0"/>
                <a:cs typeface="Times New Roman" panose="02020603050405020304" pitchFamily="18" charset="0"/>
              </a:rPr>
              <a:t>địa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lý</a:t>
            </a:r>
            <a:endParaRPr lang="en-US" sz="2000" dirty="0">
              <a:latin typeface="Times New Roman" panose="02020603050405020304" pitchFamily="18" charset="0"/>
              <a:cs typeface="Times New Roman" panose="02020603050405020304" pitchFamily="18" charset="0"/>
            </a:endParaRPr>
          </a:p>
        </p:txBody>
      </p:sp>
      <p:sp>
        <p:nvSpPr>
          <p:cNvPr id="46" name="Callout: Line 45">
            <a:extLst>
              <a:ext uri="{FF2B5EF4-FFF2-40B4-BE49-F238E27FC236}">
                <a16:creationId xmlns:a16="http://schemas.microsoft.com/office/drawing/2014/main" id="{6F02112B-0113-4EEB-AECF-632FB4A8BD4F}"/>
              </a:ext>
            </a:extLst>
          </p:cNvPr>
          <p:cNvSpPr/>
          <p:nvPr/>
        </p:nvSpPr>
        <p:spPr>
          <a:xfrm>
            <a:off x="307282" y="4525359"/>
            <a:ext cx="3174113" cy="1219200"/>
          </a:xfrm>
          <a:prstGeom prst="borderCallout1">
            <a:avLst>
              <a:gd name="adj1" fmla="val -59896"/>
              <a:gd name="adj2" fmla="val 121824"/>
              <a:gd name="adj3" fmla="val 52083"/>
              <a:gd name="adj4" fmla="val 100505"/>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Search Engine</a:t>
            </a:r>
          </a:p>
        </p:txBody>
      </p:sp>
      <p:grpSp>
        <p:nvGrpSpPr>
          <p:cNvPr id="47" name="Group 46">
            <a:extLst>
              <a:ext uri="{FF2B5EF4-FFF2-40B4-BE49-F238E27FC236}">
                <a16:creationId xmlns:a16="http://schemas.microsoft.com/office/drawing/2014/main" id="{9D4BDEB1-4F56-4B47-AE4C-E9A3FBD4A597}"/>
              </a:ext>
            </a:extLst>
          </p:cNvPr>
          <p:cNvGrpSpPr/>
          <p:nvPr/>
        </p:nvGrpSpPr>
        <p:grpSpPr>
          <a:xfrm>
            <a:off x="-2668578" y="1762527"/>
            <a:ext cx="1805441" cy="1894017"/>
            <a:chOff x="3884465" y="2182683"/>
            <a:chExt cx="1805441" cy="1894017"/>
          </a:xfrm>
        </p:grpSpPr>
        <p:sp>
          <p:nvSpPr>
            <p:cNvPr id="48" name="Rectangle: Top Corners Rounded 47">
              <a:extLst>
                <a:ext uri="{FF2B5EF4-FFF2-40B4-BE49-F238E27FC236}">
                  <a16:creationId xmlns:a16="http://schemas.microsoft.com/office/drawing/2014/main" id="{A074B7A5-2745-4FE9-BF3A-CBDFD862E040}"/>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8953FFED-EC7B-43A3-8DE5-4CE60FD33AEA}"/>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50" name="TextBox 49">
              <a:extLst>
                <a:ext uri="{FF2B5EF4-FFF2-40B4-BE49-F238E27FC236}">
                  <a16:creationId xmlns:a16="http://schemas.microsoft.com/office/drawing/2014/main" id="{00016FB3-B939-4884-A8AE-8BF62401C7D7}"/>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51" name="Freeform: Shape 50">
            <a:extLst>
              <a:ext uri="{FF2B5EF4-FFF2-40B4-BE49-F238E27FC236}">
                <a16:creationId xmlns:a16="http://schemas.microsoft.com/office/drawing/2014/main" id="{C7919E7C-AAE9-4323-B489-5775D45B5D6E}"/>
              </a:ext>
            </a:extLst>
          </p:cNvPr>
          <p:cNvSpPr/>
          <p:nvPr/>
        </p:nvSpPr>
        <p:spPr>
          <a:xfrm flipV="1">
            <a:off x="-2561648" y="272309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77688A1B-957E-4826-8F29-68936C981AA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13074" y="4494519"/>
            <a:ext cx="900162" cy="900162"/>
          </a:xfrm>
          <a:prstGeom prst="rect">
            <a:avLst/>
          </a:prstGeom>
        </p:spPr>
      </p:pic>
      <p:grpSp>
        <p:nvGrpSpPr>
          <p:cNvPr id="53" name="Group 52">
            <a:extLst>
              <a:ext uri="{FF2B5EF4-FFF2-40B4-BE49-F238E27FC236}">
                <a16:creationId xmlns:a16="http://schemas.microsoft.com/office/drawing/2014/main" id="{7579DC78-B5AA-4883-8FF7-C5345D12DFFF}"/>
              </a:ext>
            </a:extLst>
          </p:cNvPr>
          <p:cNvGrpSpPr/>
          <p:nvPr/>
        </p:nvGrpSpPr>
        <p:grpSpPr>
          <a:xfrm>
            <a:off x="-2575369" y="3161244"/>
            <a:ext cx="1591582" cy="1140382"/>
            <a:chOff x="3977674" y="3837442"/>
            <a:chExt cx="1591582" cy="1140382"/>
          </a:xfrm>
        </p:grpSpPr>
        <p:sp>
          <p:nvSpPr>
            <p:cNvPr id="54" name="TextBox 53">
              <a:extLst>
                <a:ext uri="{FF2B5EF4-FFF2-40B4-BE49-F238E27FC236}">
                  <a16:creationId xmlns:a16="http://schemas.microsoft.com/office/drawing/2014/main" id="{DBA1A59D-34E0-4866-9C07-FCE430FFFEFF}"/>
                </a:ext>
              </a:extLst>
            </p:cNvPr>
            <p:cNvSpPr txBox="1"/>
            <p:nvPr/>
          </p:nvSpPr>
          <p:spPr>
            <a:xfrm>
              <a:off x="3977674" y="3837442"/>
              <a:ext cx="1591582" cy="400110"/>
            </a:xfrm>
            <a:prstGeom prst="rect">
              <a:avLst/>
            </a:prstGeom>
            <a:noFill/>
          </p:spPr>
          <p:txBody>
            <a:bodyPr wrap="square" rtlCol="0">
              <a:spAutoFit/>
            </a:bodyPr>
            <a:lstStyle/>
            <a:p>
              <a:pPr algn="ctr"/>
              <a:endParaRPr lang="en-US" sz="2000" b="1" dirty="0">
                <a:solidFill>
                  <a:srgbClr val="03A1A4"/>
                </a:solidFill>
                <a:latin typeface="Tw Cen MT" panose="020B0602020104020603" pitchFamily="34" charset="0"/>
              </a:endParaRPr>
            </a:p>
          </p:txBody>
        </p:sp>
        <p:sp>
          <p:nvSpPr>
            <p:cNvPr id="55" name="TextBox 54">
              <a:extLst>
                <a:ext uri="{FF2B5EF4-FFF2-40B4-BE49-F238E27FC236}">
                  <a16:creationId xmlns:a16="http://schemas.microsoft.com/office/drawing/2014/main" id="{3CB43DCB-24AA-442E-B0B3-6DD210B76EB1}"/>
                </a:ext>
              </a:extLst>
            </p:cNvPr>
            <p:cNvSpPr txBox="1"/>
            <p:nvPr/>
          </p:nvSpPr>
          <p:spPr>
            <a:xfrm>
              <a:off x="3977674" y="4146827"/>
              <a:ext cx="1591582" cy="830997"/>
            </a:xfrm>
            <a:prstGeom prst="rect">
              <a:avLst/>
            </a:prstGeom>
            <a:noFill/>
          </p:spPr>
          <p:txBody>
            <a:bodyPr wrap="square" rtlCol="0">
              <a:spAutoFit/>
            </a:bodyPr>
            <a:lstStyle/>
            <a:p>
              <a:pPr algn="ctr"/>
              <a:r>
                <a:rPr lang="en-US" sz="1600" b="1" dirty="0" err="1">
                  <a:solidFill>
                    <a:srgbClr val="00B0F0"/>
                  </a:solidFill>
                  <a:latin typeface="Tw Cen MT" panose="020B0602020104020603" pitchFamily="34" charset="0"/>
                </a:rPr>
                <a:t>Các</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thuật</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ngữ</a:t>
              </a:r>
              <a:r>
                <a:rPr lang="en-US" sz="1600" b="1" dirty="0">
                  <a:solidFill>
                    <a:srgbClr val="00B0F0"/>
                  </a:solidFill>
                  <a:latin typeface="Tw Cen MT" panose="020B0602020104020603" pitchFamily="34" charset="0"/>
                </a:rPr>
                <a:t> hay </a:t>
              </a:r>
              <a:r>
                <a:rPr lang="en-US" sz="1600" b="1" dirty="0" err="1">
                  <a:solidFill>
                    <a:srgbClr val="00B0F0"/>
                  </a:solidFill>
                  <a:latin typeface="Tw Cen MT" panose="020B0602020104020603" pitchFamily="34" charset="0"/>
                </a:rPr>
                <a:t>sử</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dụng</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trong</a:t>
              </a:r>
              <a:r>
                <a:rPr lang="en-US" sz="1600" b="1" dirty="0">
                  <a:solidFill>
                    <a:srgbClr val="00B0F0"/>
                  </a:solidFill>
                  <a:latin typeface="Tw Cen MT" panose="020B0602020104020603" pitchFamily="34" charset="0"/>
                </a:rPr>
                <a:t> MongoDB</a:t>
              </a:r>
            </a:p>
          </p:txBody>
        </p:sp>
      </p:grpSp>
    </p:spTree>
    <p:extLst>
      <p:ext uri="{BB962C8B-B14F-4D97-AF65-F5344CB8AC3E}">
        <p14:creationId xmlns:p14="http://schemas.microsoft.com/office/powerpoint/2010/main" val="1930562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arn(inVertic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inVertical)">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animBg="1"/>
      <p:bldP spid="44" grpId="0" animBg="1"/>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53D9B50E-6DFD-483D-A0C7-1CC15FF07A56}"/>
              </a:ext>
            </a:extLst>
          </p:cNvPr>
          <p:cNvGrpSpPr/>
          <p:nvPr/>
        </p:nvGrpSpPr>
        <p:grpSpPr>
          <a:xfrm>
            <a:off x="1219200" y="1955982"/>
            <a:ext cx="1805441" cy="1894017"/>
            <a:chOff x="3884465" y="2182683"/>
            <a:chExt cx="1805441" cy="1894017"/>
          </a:xfrm>
        </p:grpSpPr>
        <p:sp>
          <p:nvSpPr>
            <p:cNvPr id="47" name="Rectangle: Top Corners Rounded 46">
              <a:extLst>
                <a:ext uri="{FF2B5EF4-FFF2-40B4-BE49-F238E27FC236}">
                  <a16:creationId xmlns:a16="http://schemas.microsoft.com/office/drawing/2014/main" id="{C097D970-07AE-4EAC-9E28-6A59FB29EB86}"/>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1059919-4495-4EB1-BD05-F65768243DA6}"/>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49" name="TextBox 48">
              <a:extLst>
                <a:ext uri="{FF2B5EF4-FFF2-40B4-BE49-F238E27FC236}">
                  <a16:creationId xmlns:a16="http://schemas.microsoft.com/office/drawing/2014/main" id="{6FBE430F-2BC8-4B7D-9374-95857C424360}"/>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50" name="Freeform: Shape 49">
            <a:extLst>
              <a:ext uri="{FF2B5EF4-FFF2-40B4-BE49-F238E27FC236}">
                <a16:creationId xmlns:a16="http://schemas.microsoft.com/office/drawing/2014/main" id="{D3DDBA6E-203E-4FB6-8FF0-2A8F080D51D3}"/>
              </a:ext>
            </a:extLst>
          </p:cNvPr>
          <p:cNvSpPr/>
          <p:nvPr/>
        </p:nvSpPr>
        <p:spPr>
          <a:xfrm flipV="1">
            <a:off x="1326130" y="2916549"/>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2980B022-2CF8-4010-8354-569E00200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704" y="4687974"/>
            <a:ext cx="900162" cy="900162"/>
          </a:xfrm>
          <a:prstGeom prst="rect">
            <a:avLst/>
          </a:prstGeom>
        </p:spPr>
      </p:pic>
      <p:grpSp>
        <p:nvGrpSpPr>
          <p:cNvPr id="52" name="Group 51">
            <a:extLst>
              <a:ext uri="{FF2B5EF4-FFF2-40B4-BE49-F238E27FC236}">
                <a16:creationId xmlns:a16="http://schemas.microsoft.com/office/drawing/2014/main" id="{B56DE13E-4F60-4C6A-B755-10236E4EAC06}"/>
              </a:ext>
            </a:extLst>
          </p:cNvPr>
          <p:cNvGrpSpPr/>
          <p:nvPr/>
        </p:nvGrpSpPr>
        <p:grpSpPr>
          <a:xfrm>
            <a:off x="1312409" y="3354699"/>
            <a:ext cx="1591582" cy="1386603"/>
            <a:chOff x="3977674" y="3837442"/>
            <a:chExt cx="1591582" cy="1386603"/>
          </a:xfrm>
        </p:grpSpPr>
        <p:sp>
          <p:nvSpPr>
            <p:cNvPr id="53" name="TextBox 52">
              <a:extLst>
                <a:ext uri="{FF2B5EF4-FFF2-40B4-BE49-F238E27FC236}">
                  <a16:creationId xmlns:a16="http://schemas.microsoft.com/office/drawing/2014/main" id="{0235A0D7-F1D2-4027-965D-0066CA071D4E}"/>
                </a:ext>
              </a:extLst>
            </p:cNvPr>
            <p:cNvSpPr txBox="1"/>
            <p:nvPr/>
          </p:nvSpPr>
          <p:spPr>
            <a:xfrm>
              <a:off x="3977674" y="3837442"/>
              <a:ext cx="1591582" cy="400110"/>
            </a:xfrm>
            <a:prstGeom prst="rect">
              <a:avLst/>
            </a:prstGeom>
            <a:noFill/>
          </p:spPr>
          <p:txBody>
            <a:bodyPr wrap="square" rtlCol="0">
              <a:spAutoFit/>
            </a:bodyPr>
            <a:lstStyle/>
            <a:p>
              <a:pPr algn="ctr"/>
              <a:endParaRPr lang="en-US" sz="2000" b="1" dirty="0">
                <a:solidFill>
                  <a:srgbClr val="03A1A4"/>
                </a:solidFill>
                <a:latin typeface="Tw Cen MT" panose="020B0602020104020603" pitchFamily="34" charset="0"/>
              </a:endParaRPr>
            </a:p>
          </p:txBody>
        </p:sp>
        <p:sp>
          <p:nvSpPr>
            <p:cNvPr id="54" name="TextBox 53">
              <a:extLst>
                <a:ext uri="{FF2B5EF4-FFF2-40B4-BE49-F238E27FC236}">
                  <a16:creationId xmlns:a16="http://schemas.microsoft.com/office/drawing/2014/main" id="{8AC4D4B9-E113-4BD5-A7BC-A891A985D8C3}"/>
                </a:ext>
              </a:extLst>
            </p:cNvPr>
            <p:cNvSpPr txBox="1"/>
            <p:nvPr/>
          </p:nvSpPr>
          <p:spPr>
            <a:xfrm>
              <a:off x="3977674" y="4146827"/>
              <a:ext cx="1591582" cy="1077218"/>
            </a:xfrm>
            <a:prstGeom prst="rect">
              <a:avLst/>
            </a:prstGeom>
            <a:noFill/>
          </p:spPr>
          <p:txBody>
            <a:bodyPr wrap="square" rtlCol="0">
              <a:spAutoFit/>
            </a:bodyPr>
            <a:lstStyle/>
            <a:p>
              <a:pPr algn="ctr"/>
              <a:r>
                <a:rPr lang="en-US" sz="1600" b="1" dirty="0" err="1">
                  <a:solidFill>
                    <a:srgbClr val="00B0F0"/>
                  </a:solidFill>
                  <a:latin typeface="Tw Cen MT" panose="020B0602020104020603" pitchFamily="34" charset="0"/>
                </a:rPr>
                <a:t>Một</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số</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thuật</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ngữ</a:t>
              </a:r>
              <a:r>
                <a:rPr lang="en-US" sz="1600" b="1" dirty="0">
                  <a:solidFill>
                    <a:srgbClr val="00B0F0"/>
                  </a:solidFill>
                  <a:latin typeface="Tw Cen MT" panose="020B0602020104020603" pitchFamily="34" charset="0"/>
                </a:rPr>
                <a:t> hay </a:t>
              </a:r>
              <a:r>
                <a:rPr lang="en-US" sz="1600" b="1" dirty="0" err="1">
                  <a:solidFill>
                    <a:srgbClr val="00B0F0"/>
                  </a:solidFill>
                  <a:latin typeface="Tw Cen MT" panose="020B0602020104020603" pitchFamily="34" charset="0"/>
                </a:rPr>
                <a:t>sử</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dụng</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trong</a:t>
              </a:r>
              <a:r>
                <a:rPr lang="en-US" sz="1600" b="1" dirty="0">
                  <a:solidFill>
                    <a:srgbClr val="00B0F0"/>
                  </a:solidFill>
                  <a:latin typeface="Tw Cen MT" panose="020B0602020104020603" pitchFamily="34" charset="0"/>
                </a:rPr>
                <a:t> MongoDB</a:t>
              </a:r>
            </a:p>
          </p:txBody>
        </p:sp>
      </p:grpSp>
      <p:sp>
        <p:nvSpPr>
          <p:cNvPr id="2" name="Rectangle 1">
            <a:extLst>
              <a:ext uri="{FF2B5EF4-FFF2-40B4-BE49-F238E27FC236}">
                <a16:creationId xmlns:a16="http://schemas.microsoft.com/office/drawing/2014/main" id="{E7591747-7CCD-441C-B4F9-63CD81A74C03}"/>
              </a:ext>
            </a:extLst>
          </p:cNvPr>
          <p:cNvSpPr/>
          <p:nvPr/>
        </p:nvSpPr>
        <p:spPr>
          <a:xfrm>
            <a:off x="4874008" y="1752981"/>
            <a:ext cx="5088252" cy="369332"/>
          </a:xfrm>
          <a:prstGeom prst="rect">
            <a:avLst/>
          </a:prstGeom>
        </p:spPr>
        <p:txBody>
          <a:bodyPr wrap="none">
            <a:spAutoFit/>
          </a:bodyPr>
          <a:lstStyle/>
          <a:p>
            <a:pPr algn="just"/>
            <a:r>
              <a:rPr lang="en-US" b="1" dirty="0">
                <a:solidFill>
                  <a:schemeClr val="accent4"/>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document.</a:t>
            </a:r>
          </a:p>
        </p:txBody>
      </p:sp>
      <p:sp>
        <p:nvSpPr>
          <p:cNvPr id="4" name="Rectangle 3">
            <a:extLst>
              <a:ext uri="{FF2B5EF4-FFF2-40B4-BE49-F238E27FC236}">
                <a16:creationId xmlns:a16="http://schemas.microsoft.com/office/drawing/2014/main" id="{26BB8F5B-7838-4AA0-896C-2D1DD2E5111E}"/>
              </a:ext>
            </a:extLst>
          </p:cNvPr>
          <p:cNvSpPr/>
          <p:nvPr/>
        </p:nvSpPr>
        <p:spPr>
          <a:xfrm>
            <a:off x="4876800" y="2521815"/>
            <a:ext cx="6096000" cy="646331"/>
          </a:xfrm>
          <a:prstGeom prst="rect">
            <a:avLst/>
          </a:prstGeom>
        </p:spPr>
        <p:txBody>
          <a:bodyPr>
            <a:spAutoFit/>
          </a:bodyPr>
          <a:lstStyle/>
          <a:p>
            <a:pPr algn="just"/>
            <a:r>
              <a:rPr lang="en-US" b="1" dirty="0">
                <a:solidFill>
                  <a:srgbClr val="00B0F0"/>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Database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Collection,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RDMS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id="{2B1EFD22-FAD0-4C38-B8E1-2BED4E1F9F98}"/>
              </a:ext>
            </a:extLst>
          </p:cNvPr>
          <p:cNvSpPr/>
          <p:nvPr/>
        </p:nvSpPr>
        <p:spPr>
          <a:xfrm>
            <a:off x="4874008" y="4461347"/>
            <a:ext cx="6096000" cy="646331"/>
          </a:xfrm>
          <a:prstGeom prst="rect">
            <a:avLst/>
          </a:prstGeom>
        </p:spPr>
        <p:txBody>
          <a:bodyPr>
            <a:spAutoFit/>
          </a:bodyPr>
          <a:lstStyle/>
          <a:p>
            <a:pPr algn="just"/>
            <a:r>
              <a:rPr lang="en-US" b="1" dirty="0">
                <a:solidFill>
                  <a:srgbClr val="7030A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Document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Collection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Document. </a:t>
            </a:r>
          </a:p>
        </p:txBody>
      </p:sp>
      <p:sp>
        <p:nvSpPr>
          <p:cNvPr id="12" name="Rectangle 11">
            <a:extLst>
              <a:ext uri="{FF2B5EF4-FFF2-40B4-BE49-F238E27FC236}">
                <a16:creationId xmlns:a16="http://schemas.microsoft.com/office/drawing/2014/main" id="{FBCC10D9-C6E2-4455-B660-CD7AD5DBC69F}"/>
              </a:ext>
            </a:extLst>
          </p:cNvPr>
          <p:cNvSpPr/>
          <p:nvPr/>
        </p:nvSpPr>
        <p:spPr>
          <a:xfrm>
            <a:off x="4876800" y="3485146"/>
            <a:ext cx="6096000" cy="646331"/>
          </a:xfrm>
          <a:prstGeom prst="rect">
            <a:avLst/>
          </a:prstGeom>
        </p:spPr>
        <p:txBody>
          <a:bodyPr>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(JavaScript Object Notation):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p>
        </p:txBody>
      </p:sp>
      <p:sp>
        <p:nvSpPr>
          <p:cNvPr id="13" name="Rectangle 12">
            <a:extLst>
              <a:ext uri="{FF2B5EF4-FFF2-40B4-BE49-F238E27FC236}">
                <a16:creationId xmlns:a16="http://schemas.microsoft.com/office/drawing/2014/main" id="{7A8E5BEC-68F7-4046-A77E-05A50EBAA488}"/>
              </a:ext>
            </a:extLst>
          </p:cNvPr>
          <p:cNvSpPr/>
          <p:nvPr/>
        </p:nvSpPr>
        <p:spPr>
          <a:xfrm>
            <a:off x="4871681" y="5410200"/>
            <a:ext cx="6096000" cy="923330"/>
          </a:xfrm>
          <a:prstGeom prst="rect">
            <a:avLst/>
          </a:prstGeom>
        </p:spPr>
        <p:txBody>
          <a:bodyPr>
            <a:spAutoFit/>
          </a:bodyPr>
          <a:lstStyle/>
          <a:p>
            <a:pPr algn="just"/>
            <a:r>
              <a:rPr lang="en-US" b="1" dirty="0">
                <a:solidFill>
                  <a:schemeClr val="bg1">
                    <a:lumMod val="50000"/>
                  </a:schemeClr>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document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MongoDB. Collection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RDBMS.</a:t>
            </a:r>
          </a:p>
        </p:txBody>
      </p:sp>
    </p:spTree>
    <p:extLst>
      <p:ext uri="{BB962C8B-B14F-4D97-AF65-F5344CB8AC3E}">
        <p14:creationId xmlns:p14="http://schemas.microsoft.com/office/powerpoint/2010/main" val="1273415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591747-7CCD-441C-B4F9-63CD81A74C03}"/>
              </a:ext>
            </a:extLst>
          </p:cNvPr>
          <p:cNvSpPr/>
          <p:nvPr/>
        </p:nvSpPr>
        <p:spPr>
          <a:xfrm>
            <a:off x="12208841" y="1771316"/>
            <a:ext cx="5088252" cy="369332"/>
          </a:xfrm>
          <a:prstGeom prst="rect">
            <a:avLst/>
          </a:prstGeom>
        </p:spPr>
        <p:txBody>
          <a:bodyPr wrap="none">
            <a:spAutoFit/>
          </a:bodyPr>
          <a:lstStyle/>
          <a:p>
            <a:pPr algn="just"/>
            <a:r>
              <a:rPr lang="en-US" b="1" dirty="0">
                <a:solidFill>
                  <a:schemeClr val="accent4"/>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document.</a:t>
            </a:r>
          </a:p>
        </p:txBody>
      </p:sp>
      <p:sp>
        <p:nvSpPr>
          <p:cNvPr id="4" name="Rectangle 3">
            <a:extLst>
              <a:ext uri="{FF2B5EF4-FFF2-40B4-BE49-F238E27FC236}">
                <a16:creationId xmlns:a16="http://schemas.microsoft.com/office/drawing/2014/main" id="{26BB8F5B-7838-4AA0-896C-2D1DD2E5111E}"/>
              </a:ext>
            </a:extLst>
          </p:cNvPr>
          <p:cNvSpPr/>
          <p:nvPr/>
        </p:nvSpPr>
        <p:spPr>
          <a:xfrm>
            <a:off x="12211633" y="2540150"/>
            <a:ext cx="6096000" cy="646331"/>
          </a:xfrm>
          <a:prstGeom prst="rect">
            <a:avLst/>
          </a:prstGeom>
        </p:spPr>
        <p:txBody>
          <a:bodyPr>
            <a:spAutoFit/>
          </a:bodyPr>
          <a:lstStyle/>
          <a:p>
            <a:pPr algn="just"/>
            <a:r>
              <a:rPr lang="en-US" b="1" dirty="0">
                <a:solidFill>
                  <a:srgbClr val="00B0F0"/>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Database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Collection,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RDMS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id="{2B1EFD22-FAD0-4C38-B8E1-2BED4E1F9F98}"/>
              </a:ext>
            </a:extLst>
          </p:cNvPr>
          <p:cNvSpPr/>
          <p:nvPr/>
        </p:nvSpPr>
        <p:spPr>
          <a:xfrm>
            <a:off x="12208841" y="4479682"/>
            <a:ext cx="6096000" cy="646331"/>
          </a:xfrm>
          <a:prstGeom prst="rect">
            <a:avLst/>
          </a:prstGeom>
        </p:spPr>
        <p:txBody>
          <a:bodyPr>
            <a:spAutoFit/>
          </a:bodyPr>
          <a:lstStyle/>
          <a:p>
            <a:pPr algn="just"/>
            <a:r>
              <a:rPr lang="en-US" b="1" dirty="0">
                <a:solidFill>
                  <a:srgbClr val="7030A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Document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Collection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Document. </a:t>
            </a:r>
          </a:p>
        </p:txBody>
      </p:sp>
      <p:sp>
        <p:nvSpPr>
          <p:cNvPr id="12" name="Rectangle 11">
            <a:extLst>
              <a:ext uri="{FF2B5EF4-FFF2-40B4-BE49-F238E27FC236}">
                <a16:creationId xmlns:a16="http://schemas.microsoft.com/office/drawing/2014/main" id="{FBCC10D9-C6E2-4455-B660-CD7AD5DBC69F}"/>
              </a:ext>
            </a:extLst>
          </p:cNvPr>
          <p:cNvSpPr/>
          <p:nvPr/>
        </p:nvSpPr>
        <p:spPr>
          <a:xfrm>
            <a:off x="12211633" y="3503481"/>
            <a:ext cx="6096000" cy="646331"/>
          </a:xfrm>
          <a:prstGeom prst="rect">
            <a:avLst/>
          </a:prstGeom>
        </p:spPr>
        <p:txBody>
          <a:bodyPr>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(JavaScript Object Notation):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p>
        </p:txBody>
      </p:sp>
      <p:sp>
        <p:nvSpPr>
          <p:cNvPr id="13" name="Rectangle 12">
            <a:extLst>
              <a:ext uri="{FF2B5EF4-FFF2-40B4-BE49-F238E27FC236}">
                <a16:creationId xmlns:a16="http://schemas.microsoft.com/office/drawing/2014/main" id="{7A8E5BEC-68F7-4046-A77E-05A50EBAA488}"/>
              </a:ext>
            </a:extLst>
          </p:cNvPr>
          <p:cNvSpPr/>
          <p:nvPr/>
        </p:nvSpPr>
        <p:spPr>
          <a:xfrm>
            <a:off x="12206514" y="5428535"/>
            <a:ext cx="6096000" cy="923330"/>
          </a:xfrm>
          <a:prstGeom prst="rect">
            <a:avLst/>
          </a:prstGeom>
        </p:spPr>
        <p:txBody>
          <a:bodyPr>
            <a:spAutoFit/>
          </a:bodyPr>
          <a:lstStyle/>
          <a:p>
            <a:pPr algn="just"/>
            <a:r>
              <a:rPr lang="en-US" b="1" dirty="0">
                <a:solidFill>
                  <a:schemeClr val="bg1">
                    <a:lumMod val="50000"/>
                  </a:schemeClr>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document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MongoDB. Collection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RDBMS.</a:t>
            </a:r>
          </a:p>
        </p:txBody>
      </p:sp>
      <p:grpSp>
        <p:nvGrpSpPr>
          <p:cNvPr id="23" name="Group 22">
            <a:extLst>
              <a:ext uri="{FF2B5EF4-FFF2-40B4-BE49-F238E27FC236}">
                <a16:creationId xmlns:a16="http://schemas.microsoft.com/office/drawing/2014/main" id="{11AE50FE-5A89-4F17-AE49-FEE34681D24F}"/>
              </a:ext>
            </a:extLst>
          </p:cNvPr>
          <p:cNvGrpSpPr/>
          <p:nvPr/>
        </p:nvGrpSpPr>
        <p:grpSpPr>
          <a:xfrm>
            <a:off x="-2015690" y="2239472"/>
            <a:ext cx="1805441" cy="1894017"/>
            <a:chOff x="6381342" y="2182683"/>
            <a:chExt cx="1805441" cy="1894017"/>
          </a:xfrm>
        </p:grpSpPr>
        <p:sp>
          <p:nvSpPr>
            <p:cNvPr id="24" name="Rectangle: Top Corners Rounded 23">
              <a:extLst>
                <a:ext uri="{FF2B5EF4-FFF2-40B4-BE49-F238E27FC236}">
                  <a16:creationId xmlns:a16="http://schemas.microsoft.com/office/drawing/2014/main" id="{8ED562E7-6477-4481-97C8-54BDC90B302F}"/>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09908C2-D3E4-4B3A-8832-8C66F9589B4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6" name="TextBox 25">
              <a:extLst>
                <a:ext uri="{FF2B5EF4-FFF2-40B4-BE49-F238E27FC236}">
                  <a16:creationId xmlns:a16="http://schemas.microsoft.com/office/drawing/2014/main" id="{E01E2753-E2A5-4332-A7ED-DF5D0846C4D2}"/>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27" name="Freeform: Shape 26">
            <a:extLst>
              <a:ext uri="{FF2B5EF4-FFF2-40B4-BE49-F238E27FC236}">
                <a16:creationId xmlns:a16="http://schemas.microsoft.com/office/drawing/2014/main" id="{056B2950-4B86-4598-A76F-A213D2ECCAD0}"/>
              </a:ext>
            </a:extLst>
          </p:cNvPr>
          <p:cNvSpPr/>
          <p:nvPr/>
        </p:nvSpPr>
        <p:spPr>
          <a:xfrm flipV="1">
            <a:off x="-1908760" y="3200039"/>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BC480E5-AEF6-4AA1-9365-865EFDF9C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855" y="4971464"/>
            <a:ext cx="905770" cy="905768"/>
          </a:xfrm>
          <a:prstGeom prst="rect">
            <a:avLst/>
          </a:prstGeom>
        </p:spPr>
      </p:pic>
      <p:grpSp>
        <p:nvGrpSpPr>
          <p:cNvPr id="29" name="Group 28">
            <a:extLst>
              <a:ext uri="{FF2B5EF4-FFF2-40B4-BE49-F238E27FC236}">
                <a16:creationId xmlns:a16="http://schemas.microsoft.com/office/drawing/2014/main" id="{343D03AE-3E94-472A-8FC4-013A47DC35FC}"/>
              </a:ext>
            </a:extLst>
          </p:cNvPr>
          <p:cNvGrpSpPr/>
          <p:nvPr/>
        </p:nvGrpSpPr>
        <p:grpSpPr>
          <a:xfrm>
            <a:off x="-1908760" y="3638189"/>
            <a:ext cx="1591582" cy="894160"/>
            <a:chOff x="6488272" y="3837442"/>
            <a:chExt cx="1591582" cy="894160"/>
          </a:xfrm>
        </p:grpSpPr>
        <p:sp>
          <p:nvSpPr>
            <p:cNvPr id="30" name="TextBox 29">
              <a:extLst>
                <a:ext uri="{FF2B5EF4-FFF2-40B4-BE49-F238E27FC236}">
                  <a16:creationId xmlns:a16="http://schemas.microsoft.com/office/drawing/2014/main" id="{7E47EFF4-083A-4AF2-8FD9-AFF1CFB80CDF}"/>
                </a:ext>
              </a:extLst>
            </p:cNvPr>
            <p:cNvSpPr txBox="1"/>
            <p:nvPr/>
          </p:nvSpPr>
          <p:spPr>
            <a:xfrm>
              <a:off x="6488272" y="3837442"/>
              <a:ext cx="1591582" cy="400110"/>
            </a:xfrm>
            <a:prstGeom prst="rect">
              <a:avLst/>
            </a:prstGeom>
            <a:noFill/>
          </p:spPr>
          <p:txBody>
            <a:bodyPr wrap="square" rtlCol="0">
              <a:spAutoFit/>
            </a:bodyPr>
            <a:lstStyle/>
            <a:p>
              <a:pPr algn="ctr"/>
              <a:endParaRPr lang="en-US" sz="2000" b="1" dirty="0">
                <a:solidFill>
                  <a:srgbClr val="EE9524"/>
                </a:solidFill>
                <a:latin typeface="Tw Cen MT" panose="020B0602020104020603" pitchFamily="34" charset="0"/>
              </a:endParaRPr>
            </a:p>
          </p:txBody>
        </p:sp>
        <p:sp>
          <p:nvSpPr>
            <p:cNvPr id="31" name="TextBox 30">
              <a:extLst>
                <a:ext uri="{FF2B5EF4-FFF2-40B4-BE49-F238E27FC236}">
                  <a16:creationId xmlns:a16="http://schemas.microsoft.com/office/drawing/2014/main" id="{A14D570E-388F-4B93-82A1-AAC5DFD01C62}"/>
                </a:ext>
              </a:extLst>
            </p:cNvPr>
            <p:cNvSpPr txBox="1"/>
            <p:nvPr/>
          </p:nvSpPr>
          <p:spPr>
            <a:xfrm>
              <a:off x="6488272" y="4146827"/>
              <a:ext cx="1591582" cy="584775"/>
            </a:xfrm>
            <a:prstGeom prst="rect">
              <a:avLst/>
            </a:prstGeom>
            <a:noFill/>
          </p:spPr>
          <p:txBody>
            <a:bodyPr wrap="square" rtlCol="0">
              <a:spAutoFit/>
            </a:bodyPr>
            <a:lstStyle/>
            <a:p>
              <a:pPr algn="ctr"/>
              <a:r>
                <a:rPr lang="en-US" sz="1600" b="1" dirty="0" err="1">
                  <a:solidFill>
                    <a:srgbClr val="FFC000"/>
                  </a:solidFill>
                  <a:latin typeface="Tw Cen MT" panose="020B0602020104020603" pitchFamily="34" charset="0"/>
                </a:rPr>
                <a:t>Cách</a:t>
              </a:r>
              <a:r>
                <a:rPr lang="en-US" sz="1600" b="1" dirty="0">
                  <a:solidFill>
                    <a:srgbClr val="FFC000"/>
                  </a:solidFill>
                  <a:latin typeface="Tw Cen MT" panose="020B0602020104020603" pitchFamily="34" charset="0"/>
                </a:rPr>
                <a:t> </a:t>
              </a:r>
              <a:r>
                <a:rPr lang="en-US" sz="1600" b="1" dirty="0" err="1">
                  <a:solidFill>
                    <a:srgbClr val="FFC000"/>
                  </a:solidFill>
                  <a:latin typeface="Tw Cen MT" panose="020B0602020104020603" pitchFamily="34" charset="0"/>
                </a:rPr>
                <a:t>sử</a:t>
              </a:r>
              <a:r>
                <a:rPr lang="en-US" sz="1600" b="1" dirty="0">
                  <a:solidFill>
                    <a:srgbClr val="FFC000"/>
                  </a:solidFill>
                  <a:latin typeface="Tw Cen MT" panose="020B0602020104020603" pitchFamily="34" charset="0"/>
                </a:rPr>
                <a:t> </a:t>
              </a:r>
              <a:r>
                <a:rPr lang="en-US" sz="1600" b="1" dirty="0" err="1">
                  <a:solidFill>
                    <a:srgbClr val="FFC000"/>
                  </a:solidFill>
                  <a:latin typeface="Tw Cen MT" panose="020B0602020104020603" pitchFamily="34" charset="0"/>
                </a:rPr>
                <a:t>dụng</a:t>
              </a:r>
              <a:r>
                <a:rPr lang="en-US" sz="1600" b="1" dirty="0">
                  <a:solidFill>
                    <a:srgbClr val="FFC000"/>
                  </a:solidFill>
                  <a:latin typeface="Tw Cen MT" panose="020B0602020104020603" pitchFamily="34" charset="0"/>
                </a:rPr>
                <a:t> MongoDB Cloud</a:t>
              </a:r>
            </a:p>
          </p:txBody>
        </p:sp>
      </p:grpSp>
      <p:sp>
        <p:nvSpPr>
          <p:cNvPr id="14" name="Flowchart: Alternate Process 13">
            <a:extLst>
              <a:ext uri="{FF2B5EF4-FFF2-40B4-BE49-F238E27FC236}">
                <a16:creationId xmlns:a16="http://schemas.microsoft.com/office/drawing/2014/main" id="{40835D57-F309-45C5-B40C-639049314D4B}"/>
              </a:ext>
            </a:extLst>
          </p:cNvPr>
          <p:cNvSpPr/>
          <p:nvPr/>
        </p:nvSpPr>
        <p:spPr>
          <a:xfrm>
            <a:off x="9030278" y="2455672"/>
            <a:ext cx="3161722" cy="28139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MongoDB Server</a:t>
            </a:r>
          </a:p>
        </p:txBody>
      </p:sp>
      <p:sp>
        <p:nvSpPr>
          <p:cNvPr id="15" name="Callout: Left-Right Arrow 14">
            <a:extLst>
              <a:ext uri="{FF2B5EF4-FFF2-40B4-BE49-F238E27FC236}">
                <a16:creationId xmlns:a16="http://schemas.microsoft.com/office/drawing/2014/main" id="{50BD96AB-D8A6-4A58-B47B-4CB559165CAE}"/>
              </a:ext>
            </a:extLst>
          </p:cNvPr>
          <p:cNvSpPr/>
          <p:nvPr/>
        </p:nvSpPr>
        <p:spPr>
          <a:xfrm>
            <a:off x="3209772" y="2331052"/>
            <a:ext cx="5781828" cy="2901921"/>
          </a:xfrm>
          <a:prstGeom prst="leftRight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MongoDB</a:t>
            </a:r>
          </a:p>
          <a:p>
            <a:pPr algn="ctr"/>
            <a:endParaRPr lang="en-US" sz="2800" dirty="0"/>
          </a:p>
        </p:txBody>
      </p:sp>
      <p:sp>
        <p:nvSpPr>
          <p:cNvPr id="44" name="Flowchart: Alternate Process 43">
            <a:extLst>
              <a:ext uri="{FF2B5EF4-FFF2-40B4-BE49-F238E27FC236}">
                <a16:creationId xmlns:a16="http://schemas.microsoft.com/office/drawing/2014/main" id="{45CB80C7-6827-41FD-A3A6-108755572244}"/>
              </a:ext>
            </a:extLst>
          </p:cNvPr>
          <p:cNvSpPr/>
          <p:nvPr/>
        </p:nvSpPr>
        <p:spPr>
          <a:xfrm>
            <a:off x="20372" y="2331052"/>
            <a:ext cx="3161722" cy="28139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MongoDB Cloud</a:t>
            </a:r>
          </a:p>
        </p:txBody>
      </p:sp>
    </p:spTree>
    <p:extLst>
      <p:ext uri="{BB962C8B-B14F-4D97-AF65-F5344CB8AC3E}">
        <p14:creationId xmlns:p14="http://schemas.microsoft.com/office/powerpoint/2010/main" val="1268566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591747-7CCD-441C-B4F9-63CD81A74C03}"/>
              </a:ext>
            </a:extLst>
          </p:cNvPr>
          <p:cNvSpPr/>
          <p:nvPr/>
        </p:nvSpPr>
        <p:spPr>
          <a:xfrm>
            <a:off x="12208841" y="1771316"/>
            <a:ext cx="5088252" cy="369332"/>
          </a:xfrm>
          <a:prstGeom prst="rect">
            <a:avLst/>
          </a:prstGeom>
        </p:spPr>
        <p:txBody>
          <a:bodyPr wrap="none">
            <a:spAutoFit/>
          </a:bodyPr>
          <a:lstStyle/>
          <a:p>
            <a:pPr algn="just"/>
            <a:r>
              <a:rPr lang="en-US" b="1" dirty="0">
                <a:solidFill>
                  <a:schemeClr val="accent4"/>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document.</a:t>
            </a:r>
          </a:p>
        </p:txBody>
      </p:sp>
      <p:sp>
        <p:nvSpPr>
          <p:cNvPr id="4" name="Rectangle 3">
            <a:extLst>
              <a:ext uri="{FF2B5EF4-FFF2-40B4-BE49-F238E27FC236}">
                <a16:creationId xmlns:a16="http://schemas.microsoft.com/office/drawing/2014/main" id="{26BB8F5B-7838-4AA0-896C-2D1DD2E5111E}"/>
              </a:ext>
            </a:extLst>
          </p:cNvPr>
          <p:cNvSpPr/>
          <p:nvPr/>
        </p:nvSpPr>
        <p:spPr>
          <a:xfrm>
            <a:off x="12211633" y="2540150"/>
            <a:ext cx="6096000" cy="646331"/>
          </a:xfrm>
          <a:prstGeom prst="rect">
            <a:avLst/>
          </a:prstGeom>
        </p:spPr>
        <p:txBody>
          <a:bodyPr>
            <a:spAutoFit/>
          </a:bodyPr>
          <a:lstStyle/>
          <a:p>
            <a:pPr algn="just"/>
            <a:r>
              <a:rPr lang="en-US" b="1" dirty="0">
                <a:solidFill>
                  <a:srgbClr val="00B0F0"/>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Database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Collection,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RDMS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id="{2B1EFD22-FAD0-4C38-B8E1-2BED4E1F9F98}"/>
              </a:ext>
            </a:extLst>
          </p:cNvPr>
          <p:cNvSpPr/>
          <p:nvPr/>
        </p:nvSpPr>
        <p:spPr>
          <a:xfrm>
            <a:off x="12208841" y="4479682"/>
            <a:ext cx="6096000" cy="646331"/>
          </a:xfrm>
          <a:prstGeom prst="rect">
            <a:avLst/>
          </a:prstGeom>
        </p:spPr>
        <p:txBody>
          <a:bodyPr>
            <a:spAutoFit/>
          </a:bodyPr>
          <a:lstStyle/>
          <a:p>
            <a:pPr algn="just"/>
            <a:r>
              <a:rPr lang="en-US" b="1" dirty="0">
                <a:solidFill>
                  <a:srgbClr val="7030A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Document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Collection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Document. </a:t>
            </a:r>
          </a:p>
        </p:txBody>
      </p:sp>
      <p:sp>
        <p:nvSpPr>
          <p:cNvPr id="12" name="Rectangle 11">
            <a:extLst>
              <a:ext uri="{FF2B5EF4-FFF2-40B4-BE49-F238E27FC236}">
                <a16:creationId xmlns:a16="http://schemas.microsoft.com/office/drawing/2014/main" id="{FBCC10D9-C6E2-4455-B660-CD7AD5DBC69F}"/>
              </a:ext>
            </a:extLst>
          </p:cNvPr>
          <p:cNvSpPr/>
          <p:nvPr/>
        </p:nvSpPr>
        <p:spPr>
          <a:xfrm>
            <a:off x="12211633" y="3503481"/>
            <a:ext cx="6096000" cy="646331"/>
          </a:xfrm>
          <a:prstGeom prst="rect">
            <a:avLst/>
          </a:prstGeom>
        </p:spPr>
        <p:txBody>
          <a:bodyPr>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(JavaScript Object Notation):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p>
        </p:txBody>
      </p:sp>
      <p:sp>
        <p:nvSpPr>
          <p:cNvPr id="13" name="Rectangle 12">
            <a:extLst>
              <a:ext uri="{FF2B5EF4-FFF2-40B4-BE49-F238E27FC236}">
                <a16:creationId xmlns:a16="http://schemas.microsoft.com/office/drawing/2014/main" id="{7A8E5BEC-68F7-4046-A77E-05A50EBAA488}"/>
              </a:ext>
            </a:extLst>
          </p:cNvPr>
          <p:cNvSpPr/>
          <p:nvPr/>
        </p:nvSpPr>
        <p:spPr>
          <a:xfrm>
            <a:off x="12206514" y="5428535"/>
            <a:ext cx="6096000" cy="923330"/>
          </a:xfrm>
          <a:prstGeom prst="rect">
            <a:avLst/>
          </a:prstGeom>
        </p:spPr>
        <p:txBody>
          <a:bodyPr>
            <a:spAutoFit/>
          </a:bodyPr>
          <a:lstStyle/>
          <a:p>
            <a:pPr algn="just"/>
            <a:r>
              <a:rPr lang="en-US" b="1" dirty="0">
                <a:solidFill>
                  <a:schemeClr val="bg1">
                    <a:lumMod val="50000"/>
                  </a:schemeClr>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document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MongoDB. Collection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RDBMS.</a:t>
            </a:r>
          </a:p>
        </p:txBody>
      </p:sp>
      <p:grpSp>
        <p:nvGrpSpPr>
          <p:cNvPr id="23" name="Group 22">
            <a:extLst>
              <a:ext uri="{FF2B5EF4-FFF2-40B4-BE49-F238E27FC236}">
                <a16:creationId xmlns:a16="http://schemas.microsoft.com/office/drawing/2014/main" id="{11AE50FE-5A89-4F17-AE49-FEE34681D24F}"/>
              </a:ext>
            </a:extLst>
          </p:cNvPr>
          <p:cNvGrpSpPr/>
          <p:nvPr/>
        </p:nvGrpSpPr>
        <p:grpSpPr>
          <a:xfrm>
            <a:off x="228600" y="1609464"/>
            <a:ext cx="1805441" cy="1894017"/>
            <a:chOff x="6381342" y="2182683"/>
            <a:chExt cx="1805441" cy="1894017"/>
          </a:xfrm>
        </p:grpSpPr>
        <p:sp>
          <p:nvSpPr>
            <p:cNvPr id="24" name="Rectangle: Top Corners Rounded 23">
              <a:extLst>
                <a:ext uri="{FF2B5EF4-FFF2-40B4-BE49-F238E27FC236}">
                  <a16:creationId xmlns:a16="http://schemas.microsoft.com/office/drawing/2014/main" id="{8ED562E7-6477-4481-97C8-54BDC90B302F}"/>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09908C2-D3E4-4B3A-8832-8C66F9589B4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6" name="TextBox 25">
              <a:extLst>
                <a:ext uri="{FF2B5EF4-FFF2-40B4-BE49-F238E27FC236}">
                  <a16:creationId xmlns:a16="http://schemas.microsoft.com/office/drawing/2014/main" id="{E01E2753-E2A5-4332-A7ED-DF5D0846C4D2}"/>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27" name="Freeform: Shape 26">
            <a:extLst>
              <a:ext uri="{FF2B5EF4-FFF2-40B4-BE49-F238E27FC236}">
                <a16:creationId xmlns:a16="http://schemas.microsoft.com/office/drawing/2014/main" id="{056B2950-4B86-4598-A76F-A213D2ECCAD0}"/>
              </a:ext>
            </a:extLst>
          </p:cNvPr>
          <p:cNvSpPr/>
          <p:nvPr/>
        </p:nvSpPr>
        <p:spPr>
          <a:xfrm flipV="1">
            <a:off x="335530" y="2570031"/>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BC480E5-AEF6-4AA1-9365-865EFDF9C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35" y="4341456"/>
            <a:ext cx="905770" cy="905768"/>
          </a:xfrm>
          <a:prstGeom prst="rect">
            <a:avLst/>
          </a:prstGeom>
        </p:spPr>
      </p:pic>
      <p:grpSp>
        <p:nvGrpSpPr>
          <p:cNvPr id="29" name="Group 28">
            <a:extLst>
              <a:ext uri="{FF2B5EF4-FFF2-40B4-BE49-F238E27FC236}">
                <a16:creationId xmlns:a16="http://schemas.microsoft.com/office/drawing/2014/main" id="{343D03AE-3E94-472A-8FC4-013A47DC35FC}"/>
              </a:ext>
            </a:extLst>
          </p:cNvPr>
          <p:cNvGrpSpPr/>
          <p:nvPr/>
        </p:nvGrpSpPr>
        <p:grpSpPr>
          <a:xfrm>
            <a:off x="335530" y="3008181"/>
            <a:ext cx="1591582" cy="894160"/>
            <a:chOff x="6488272" y="3837442"/>
            <a:chExt cx="1591582" cy="894160"/>
          </a:xfrm>
        </p:grpSpPr>
        <p:sp>
          <p:nvSpPr>
            <p:cNvPr id="30" name="TextBox 29">
              <a:extLst>
                <a:ext uri="{FF2B5EF4-FFF2-40B4-BE49-F238E27FC236}">
                  <a16:creationId xmlns:a16="http://schemas.microsoft.com/office/drawing/2014/main" id="{7E47EFF4-083A-4AF2-8FD9-AFF1CFB80CDF}"/>
                </a:ext>
              </a:extLst>
            </p:cNvPr>
            <p:cNvSpPr txBox="1"/>
            <p:nvPr/>
          </p:nvSpPr>
          <p:spPr>
            <a:xfrm>
              <a:off x="6488272" y="3837442"/>
              <a:ext cx="1591582" cy="400110"/>
            </a:xfrm>
            <a:prstGeom prst="rect">
              <a:avLst/>
            </a:prstGeom>
            <a:noFill/>
          </p:spPr>
          <p:txBody>
            <a:bodyPr wrap="square" rtlCol="0">
              <a:spAutoFit/>
            </a:bodyPr>
            <a:lstStyle/>
            <a:p>
              <a:pPr algn="ctr"/>
              <a:endParaRPr lang="en-US" sz="2000" b="1" dirty="0">
                <a:solidFill>
                  <a:srgbClr val="EE9524"/>
                </a:solidFill>
                <a:latin typeface="Tw Cen MT" panose="020B0602020104020603" pitchFamily="34" charset="0"/>
              </a:endParaRPr>
            </a:p>
          </p:txBody>
        </p:sp>
        <p:sp>
          <p:nvSpPr>
            <p:cNvPr id="31" name="TextBox 30">
              <a:extLst>
                <a:ext uri="{FF2B5EF4-FFF2-40B4-BE49-F238E27FC236}">
                  <a16:creationId xmlns:a16="http://schemas.microsoft.com/office/drawing/2014/main" id="{A14D570E-388F-4B93-82A1-AAC5DFD01C62}"/>
                </a:ext>
              </a:extLst>
            </p:cNvPr>
            <p:cNvSpPr txBox="1"/>
            <p:nvPr/>
          </p:nvSpPr>
          <p:spPr>
            <a:xfrm>
              <a:off x="6488272" y="4146827"/>
              <a:ext cx="1591582" cy="584775"/>
            </a:xfrm>
            <a:prstGeom prst="rect">
              <a:avLst/>
            </a:prstGeom>
            <a:noFill/>
          </p:spPr>
          <p:txBody>
            <a:bodyPr wrap="square" rtlCol="0">
              <a:spAutoFit/>
            </a:bodyPr>
            <a:lstStyle/>
            <a:p>
              <a:pPr algn="ctr"/>
              <a:r>
                <a:rPr lang="en-US" sz="1600" b="1" dirty="0" err="1">
                  <a:latin typeface="Tw Cen MT" panose="020B0602020104020603" pitchFamily="34" charset="0"/>
                </a:rPr>
                <a:t>Cách</a:t>
              </a:r>
              <a:r>
                <a:rPr lang="en-US" sz="1600" b="1" dirty="0">
                  <a:latin typeface="Tw Cen MT" panose="020B0602020104020603" pitchFamily="34" charset="0"/>
                </a:rPr>
                <a:t> </a:t>
              </a:r>
              <a:r>
                <a:rPr lang="en-US" sz="1600" b="1" dirty="0" err="1">
                  <a:latin typeface="Tw Cen MT" panose="020B0602020104020603" pitchFamily="34" charset="0"/>
                </a:rPr>
                <a:t>sử</a:t>
              </a:r>
              <a:r>
                <a:rPr lang="en-US" sz="1600" b="1" dirty="0">
                  <a:latin typeface="Tw Cen MT" panose="020B0602020104020603" pitchFamily="34" charset="0"/>
                </a:rPr>
                <a:t> </a:t>
              </a:r>
              <a:r>
                <a:rPr lang="en-US" sz="1600" b="1" dirty="0" err="1">
                  <a:latin typeface="Tw Cen MT" panose="020B0602020104020603" pitchFamily="34" charset="0"/>
                </a:rPr>
                <a:t>dụng</a:t>
              </a:r>
              <a:r>
                <a:rPr lang="en-US" sz="1600" b="1" dirty="0">
                  <a:latin typeface="Tw Cen MT" panose="020B0602020104020603" pitchFamily="34" charset="0"/>
                </a:rPr>
                <a:t> MongoDB Cloud</a:t>
              </a:r>
            </a:p>
          </p:txBody>
        </p:sp>
      </p:grpSp>
      <p:sp>
        <p:nvSpPr>
          <p:cNvPr id="3" name="Rectangle 2">
            <a:extLst>
              <a:ext uri="{FF2B5EF4-FFF2-40B4-BE49-F238E27FC236}">
                <a16:creationId xmlns:a16="http://schemas.microsoft.com/office/drawing/2014/main" id="{2ED70737-CD7B-4EB5-BA3D-6E5E9DE990A3}"/>
              </a:ext>
            </a:extLst>
          </p:cNvPr>
          <p:cNvSpPr/>
          <p:nvPr/>
        </p:nvSpPr>
        <p:spPr>
          <a:xfrm>
            <a:off x="2286000" y="1507980"/>
            <a:ext cx="5492593" cy="460895"/>
          </a:xfrm>
          <a:prstGeom prst="rect">
            <a:avLst/>
          </a:prstGeom>
        </p:spPr>
        <p:txBody>
          <a:bodyPr wrap="none">
            <a:spAutoFit/>
          </a:bodyPr>
          <a:lstStyle/>
          <a:p>
            <a:pPr algn="ctr">
              <a:lnSpc>
                <a:spcPct val="107000"/>
              </a:lnSpc>
              <a:spcAft>
                <a:spcPts val="800"/>
              </a:spcAft>
            </a:pPr>
            <a:r>
              <a:rPr lang="en-US" sz="2400" dirty="0" err="1">
                <a:latin typeface="Times New Roman" panose="02020603050405020304" pitchFamily="18" charset="0"/>
                <a:ea typeface="Times New Roman" panose="02020603050405020304" pitchFamily="18" charset="0"/>
              </a:rPr>
              <a:t>Truy</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cập</a:t>
            </a:r>
            <a:r>
              <a:rPr lang="en-US" sz="2400" dirty="0">
                <a:latin typeface="Times New Roman" panose="02020603050405020304" pitchFamily="18" charset="0"/>
                <a:ea typeface="Times New Roman" panose="02020603050405020304" pitchFamily="18" charset="0"/>
              </a:rPr>
              <a:t> : </a:t>
            </a:r>
            <a:r>
              <a:rPr lang="en-US" sz="2400" dirty="0">
                <a:latin typeface="Times New Roman" panose="02020603050405020304" pitchFamily="18" charset="0"/>
                <a:ea typeface="Times New Roman" panose="02020603050405020304" pitchFamily="18" charset="0"/>
                <a:hlinkClick r:id="rId4"/>
              </a:rPr>
              <a:t>https://cloud.mongodb.com/user</a:t>
            </a:r>
            <a:endParaRPr lang="en-US" sz="2400" dirty="0">
              <a:latin typeface="Times New Roman" panose="02020603050405020304" pitchFamily="18" charset="0"/>
              <a:ea typeface="Times New Roman" panose="02020603050405020304" pitchFamily="18" charset="0"/>
            </a:endParaRPr>
          </a:p>
        </p:txBody>
      </p:sp>
      <p:pic>
        <p:nvPicPr>
          <p:cNvPr id="17" name="Picture 16">
            <a:extLst>
              <a:ext uri="{FF2B5EF4-FFF2-40B4-BE49-F238E27FC236}">
                <a16:creationId xmlns:a16="http://schemas.microsoft.com/office/drawing/2014/main" id="{E85EF813-62B9-4707-863C-25C07D53ECF8}"/>
              </a:ext>
            </a:extLst>
          </p:cNvPr>
          <p:cNvPicPr>
            <a:picLocks noChangeAspect="1"/>
          </p:cNvPicPr>
          <p:nvPr/>
        </p:nvPicPr>
        <p:blipFill>
          <a:blip r:embed="rId5"/>
          <a:stretch>
            <a:fillRect/>
          </a:stretch>
        </p:blipFill>
        <p:spPr>
          <a:xfrm>
            <a:off x="8162395" y="1567996"/>
            <a:ext cx="3801005" cy="4667901"/>
          </a:xfrm>
          <a:prstGeom prst="rect">
            <a:avLst/>
          </a:prstGeom>
        </p:spPr>
      </p:pic>
      <p:sp>
        <p:nvSpPr>
          <p:cNvPr id="33" name="Rectangle 32">
            <a:extLst>
              <a:ext uri="{FF2B5EF4-FFF2-40B4-BE49-F238E27FC236}">
                <a16:creationId xmlns:a16="http://schemas.microsoft.com/office/drawing/2014/main" id="{609EB96E-AF72-4D3E-8B6A-C4E772E8CA56}"/>
              </a:ext>
            </a:extLst>
          </p:cNvPr>
          <p:cNvSpPr/>
          <p:nvPr/>
        </p:nvSpPr>
        <p:spPr>
          <a:xfrm>
            <a:off x="3045127" y="3006295"/>
            <a:ext cx="4097597" cy="460895"/>
          </a:xfrm>
          <a:prstGeom prst="rect">
            <a:avLst/>
          </a:prstGeom>
        </p:spPr>
        <p:txBody>
          <a:bodyPr wrap="none">
            <a:spAutoFit/>
          </a:bodyPr>
          <a:lstStyle/>
          <a:p>
            <a:pPr algn="ctr">
              <a:lnSpc>
                <a:spcPct val="107000"/>
              </a:lnSpc>
              <a:spcAft>
                <a:spcPts val="800"/>
              </a:spcAft>
            </a:pPr>
            <a:r>
              <a:rPr lang="en-US" sz="2400" dirty="0" err="1">
                <a:latin typeface="Times New Roman" panose="02020603050405020304" pitchFamily="18" charset="0"/>
                <a:ea typeface="Times New Roman" panose="02020603050405020304" pitchFamily="18" charset="0"/>
              </a:rPr>
              <a:t>Tạo</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tài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khoản</a:t>
            </a:r>
            <a:r>
              <a:rPr lang="en-US" sz="2400" dirty="0">
                <a:latin typeface="Times New Roman" panose="02020603050405020304" pitchFamily="18" charset="0"/>
                <a:ea typeface="Times New Roman" panose="02020603050405020304" pitchFamily="18" charset="0"/>
              </a:rPr>
              <a:t> MongoDB Cloud</a:t>
            </a:r>
          </a:p>
        </p:txBody>
      </p:sp>
      <p:sp>
        <p:nvSpPr>
          <p:cNvPr id="34" name="Rectangle 33">
            <a:extLst>
              <a:ext uri="{FF2B5EF4-FFF2-40B4-BE49-F238E27FC236}">
                <a16:creationId xmlns:a16="http://schemas.microsoft.com/office/drawing/2014/main" id="{A2DF510B-E065-4702-A771-DB3007A6C16A}"/>
              </a:ext>
            </a:extLst>
          </p:cNvPr>
          <p:cNvSpPr/>
          <p:nvPr/>
        </p:nvSpPr>
        <p:spPr>
          <a:xfrm>
            <a:off x="3391827" y="4448198"/>
            <a:ext cx="3142207" cy="460895"/>
          </a:xfrm>
          <a:prstGeom prst="rect">
            <a:avLst/>
          </a:prstGeom>
        </p:spPr>
        <p:txBody>
          <a:bodyPr wrap="none">
            <a:spAutoFit/>
          </a:bodyPr>
          <a:lstStyle/>
          <a:p>
            <a:pPr algn="ctr">
              <a:lnSpc>
                <a:spcPct val="107000"/>
              </a:lnSpc>
              <a:spcAft>
                <a:spcPts val="800"/>
              </a:spcAft>
            </a:pPr>
            <a:r>
              <a:rPr lang="en-US" sz="2400" dirty="0">
                <a:latin typeface="Times New Roman" panose="02020603050405020304" pitchFamily="18" charset="0"/>
                <a:ea typeface="Times New Roman" panose="02020603050405020304" pitchFamily="18" charset="0"/>
              </a:rPr>
              <a:t>Login MongoDB Cloud</a:t>
            </a:r>
          </a:p>
        </p:txBody>
      </p:sp>
      <p:sp>
        <p:nvSpPr>
          <p:cNvPr id="19" name="Arrow: Down 18">
            <a:extLst>
              <a:ext uri="{FF2B5EF4-FFF2-40B4-BE49-F238E27FC236}">
                <a16:creationId xmlns:a16="http://schemas.microsoft.com/office/drawing/2014/main" id="{63C3F539-7B2F-4FED-96EF-C0CA14B4DCF3}"/>
              </a:ext>
            </a:extLst>
          </p:cNvPr>
          <p:cNvSpPr/>
          <p:nvPr/>
        </p:nvSpPr>
        <p:spPr>
          <a:xfrm>
            <a:off x="4644861" y="2140648"/>
            <a:ext cx="1045045" cy="86564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Arrow: Down 34">
            <a:extLst>
              <a:ext uri="{FF2B5EF4-FFF2-40B4-BE49-F238E27FC236}">
                <a16:creationId xmlns:a16="http://schemas.microsoft.com/office/drawing/2014/main" id="{9548B651-EEF7-4A53-A5F1-6B9FF340173F}"/>
              </a:ext>
            </a:extLst>
          </p:cNvPr>
          <p:cNvSpPr/>
          <p:nvPr/>
        </p:nvSpPr>
        <p:spPr>
          <a:xfrm>
            <a:off x="4644861" y="3609953"/>
            <a:ext cx="1045045" cy="86564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5409570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4" grpId="0"/>
      <p:bldP spid="19"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11AE50FE-5A89-4F17-AE49-FEE34681D24F}"/>
              </a:ext>
            </a:extLst>
          </p:cNvPr>
          <p:cNvGrpSpPr/>
          <p:nvPr/>
        </p:nvGrpSpPr>
        <p:grpSpPr>
          <a:xfrm>
            <a:off x="-1977416" y="1609464"/>
            <a:ext cx="1805441" cy="1894017"/>
            <a:chOff x="6381342" y="2182683"/>
            <a:chExt cx="1805441" cy="1894017"/>
          </a:xfrm>
        </p:grpSpPr>
        <p:sp>
          <p:nvSpPr>
            <p:cNvPr id="24" name="Rectangle: Top Corners Rounded 23">
              <a:extLst>
                <a:ext uri="{FF2B5EF4-FFF2-40B4-BE49-F238E27FC236}">
                  <a16:creationId xmlns:a16="http://schemas.microsoft.com/office/drawing/2014/main" id="{8ED562E7-6477-4481-97C8-54BDC90B302F}"/>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09908C2-D3E4-4B3A-8832-8C66F9589B4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6" name="TextBox 25">
              <a:extLst>
                <a:ext uri="{FF2B5EF4-FFF2-40B4-BE49-F238E27FC236}">
                  <a16:creationId xmlns:a16="http://schemas.microsoft.com/office/drawing/2014/main" id="{E01E2753-E2A5-4332-A7ED-DF5D0846C4D2}"/>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27" name="Freeform: Shape 26">
            <a:extLst>
              <a:ext uri="{FF2B5EF4-FFF2-40B4-BE49-F238E27FC236}">
                <a16:creationId xmlns:a16="http://schemas.microsoft.com/office/drawing/2014/main" id="{056B2950-4B86-4598-A76F-A213D2ECCAD0}"/>
              </a:ext>
            </a:extLst>
          </p:cNvPr>
          <p:cNvSpPr/>
          <p:nvPr/>
        </p:nvSpPr>
        <p:spPr>
          <a:xfrm flipV="1">
            <a:off x="-1870486" y="2570031"/>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BC480E5-AEF6-4AA1-9365-865EFDF9C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581" y="4341456"/>
            <a:ext cx="905770" cy="905768"/>
          </a:xfrm>
          <a:prstGeom prst="rect">
            <a:avLst/>
          </a:prstGeom>
        </p:spPr>
      </p:pic>
      <p:grpSp>
        <p:nvGrpSpPr>
          <p:cNvPr id="29" name="Group 28">
            <a:extLst>
              <a:ext uri="{FF2B5EF4-FFF2-40B4-BE49-F238E27FC236}">
                <a16:creationId xmlns:a16="http://schemas.microsoft.com/office/drawing/2014/main" id="{343D03AE-3E94-472A-8FC4-013A47DC35FC}"/>
              </a:ext>
            </a:extLst>
          </p:cNvPr>
          <p:cNvGrpSpPr/>
          <p:nvPr/>
        </p:nvGrpSpPr>
        <p:grpSpPr>
          <a:xfrm>
            <a:off x="-1870486" y="3008181"/>
            <a:ext cx="1591582" cy="894160"/>
            <a:chOff x="6488272" y="3837442"/>
            <a:chExt cx="1591582" cy="894160"/>
          </a:xfrm>
        </p:grpSpPr>
        <p:sp>
          <p:nvSpPr>
            <p:cNvPr id="30" name="TextBox 29">
              <a:extLst>
                <a:ext uri="{FF2B5EF4-FFF2-40B4-BE49-F238E27FC236}">
                  <a16:creationId xmlns:a16="http://schemas.microsoft.com/office/drawing/2014/main" id="{7E47EFF4-083A-4AF2-8FD9-AFF1CFB80CDF}"/>
                </a:ext>
              </a:extLst>
            </p:cNvPr>
            <p:cNvSpPr txBox="1"/>
            <p:nvPr/>
          </p:nvSpPr>
          <p:spPr>
            <a:xfrm>
              <a:off x="6488272" y="3837442"/>
              <a:ext cx="1591582" cy="400110"/>
            </a:xfrm>
            <a:prstGeom prst="rect">
              <a:avLst/>
            </a:prstGeom>
            <a:noFill/>
          </p:spPr>
          <p:txBody>
            <a:bodyPr wrap="square" rtlCol="0">
              <a:spAutoFit/>
            </a:bodyPr>
            <a:lstStyle/>
            <a:p>
              <a:pPr algn="ctr"/>
              <a:endParaRPr lang="en-US" sz="2000" b="1" dirty="0">
                <a:solidFill>
                  <a:srgbClr val="EE9524"/>
                </a:solidFill>
                <a:latin typeface="Tw Cen MT" panose="020B0602020104020603" pitchFamily="34" charset="0"/>
              </a:endParaRPr>
            </a:p>
          </p:txBody>
        </p:sp>
        <p:sp>
          <p:nvSpPr>
            <p:cNvPr id="31" name="TextBox 30">
              <a:extLst>
                <a:ext uri="{FF2B5EF4-FFF2-40B4-BE49-F238E27FC236}">
                  <a16:creationId xmlns:a16="http://schemas.microsoft.com/office/drawing/2014/main" id="{A14D570E-388F-4B93-82A1-AAC5DFD01C62}"/>
                </a:ext>
              </a:extLst>
            </p:cNvPr>
            <p:cNvSpPr txBox="1"/>
            <p:nvPr/>
          </p:nvSpPr>
          <p:spPr>
            <a:xfrm>
              <a:off x="6488272" y="4146827"/>
              <a:ext cx="1591582" cy="584775"/>
            </a:xfrm>
            <a:prstGeom prst="rect">
              <a:avLst/>
            </a:prstGeom>
            <a:noFill/>
          </p:spPr>
          <p:txBody>
            <a:bodyPr wrap="square" rtlCol="0">
              <a:spAutoFit/>
            </a:bodyPr>
            <a:lstStyle/>
            <a:p>
              <a:pPr algn="ctr"/>
              <a:r>
                <a:rPr lang="en-US" sz="1600" b="1" dirty="0" err="1">
                  <a:latin typeface="Tw Cen MT" panose="020B0602020104020603" pitchFamily="34" charset="0"/>
                </a:rPr>
                <a:t>Cách</a:t>
              </a:r>
              <a:r>
                <a:rPr lang="en-US" sz="1600" b="1" dirty="0">
                  <a:latin typeface="Tw Cen MT" panose="020B0602020104020603" pitchFamily="34" charset="0"/>
                </a:rPr>
                <a:t> </a:t>
              </a:r>
              <a:r>
                <a:rPr lang="en-US" sz="1600" b="1" dirty="0" err="1">
                  <a:latin typeface="Tw Cen MT" panose="020B0602020104020603" pitchFamily="34" charset="0"/>
                </a:rPr>
                <a:t>sử</a:t>
              </a:r>
              <a:r>
                <a:rPr lang="en-US" sz="1600" b="1" dirty="0">
                  <a:latin typeface="Tw Cen MT" panose="020B0602020104020603" pitchFamily="34" charset="0"/>
                </a:rPr>
                <a:t> </a:t>
              </a:r>
              <a:r>
                <a:rPr lang="en-US" sz="1600" b="1" dirty="0" err="1">
                  <a:latin typeface="Tw Cen MT" panose="020B0602020104020603" pitchFamily="34" charset="0"/>
                </a:rPr>
                <a:t>dụng</a:t>
              </a:r>
              <a:r>
                <a:rPr lang="en-US" sz="1600" b="1" dirty="0">
                  <a:latin typeface="Tw Cen MT" panose="020B0602020104020603" pitchFamily="34" charset="0"/>
                </a:rPr>
                <a:t> MongoDB Cloud</a:t>
              </a:r>
            </a:p>
          </p:txBody>
        </p:sp>
      </p:grpSp>
      <p:pic>
        <p:nvPicPr>
          <p:cNvPr id="14" name="Picture 13">
            <a:extLst>
              <a:ext uri="{FF2B5EF4-FFF2-40B4-BE49-F238E27FC236}">
                <a16:creationId xmlns:a16="http://schemas.microsoft.com/office/drawing/2014/main" id="{022A15BB-D64C-4D02-9326-971BB1632712}"/>
              </a:ext>
            </a:extLst>
          </p:cNvPr>
          <p:cNvPicPr>
            <a:picLocks noChangeAspect="1"/>
          </p:cNvPicPr>
          <p:nvPr/>
        </p:nvPicPr>
        <p:blipFill>
          <a:blip r:embed="rId4"/>
          <a:stretch>
            <a:fillRect/>
          </a:stretch>
        </p:blipFill>
        <p:spPr>
          <a:xfrm>
            <a:off x="0" y="1105379"/>
            <a:ext cx="12070557" cy="5752621"/>
          </a:xfrm>
          <a:prstGeom prst="rect">
            <a:avLst/>
          </a:prstGeom>
        </p:spPr>
      </p:pic>
      <p:sp>
        <p:nvSpPr>
          <p:cNvPr id="15" name="Flowchart: Terminator 14">
            <a:extLst>
              <a:ext uri="{FF2B5EF4-FFF2-40B4-BE49-F238E27FC236}">
                <a16:creationId xmlns:a16="http://schemas.microsoft.com/office/drawing/2014/main" id="{BA02CA61-0625-4B03-851D-1B583F8B3A57}"/>
              </a:ext>
            </a:extLst>
          </p:cNvPr>
          <p:cNvSpPr/>
          <p:nvPr/>
        </p:nvSpPr>
        <p:spPr>
          <a:xfrm>
            <a:off x="3922572" y="1329930"/>
            <a:ext cx="4346740" cy="94038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err="1"/>
              <a:t>Giao</a:t>
            </a:r>
            <a:r>
              <a:rPr lang="en-US" sz="2400" b="1" dirty="0"/>
              <a:t> </a:t>
            </a:r>
            <a:r>
              <a:rPr lang="en-US" sz="2400" b="1" dirty="0" err="1"/>
              <a:t>Diện</a:t>
            </a:r>
            <a:r>
              <a:rPr lang="en-US" sz="2400" b="1" dirty="0"/>
              <a:t> </a:t>
            </a:r>
            <a:r>
              <a:rPr lang="en-US" sz="2400" b="1" dirty="0" err="1"/>
              <a:t>Của</a:t>
            </a:r>
            <a:r>
              <a:rPr lang="en-US" sz="2400" b="1" dirty="0"/>
              <a:t> MongoDB Cloud</a:t>
            </a:r>
          </a:p>
        </p:txBody>
      </p:sp>
    </p:spTree>
    <p:extLst>
      <p:ext uri="{BB962C8B-B14F-4D97-AF65-F5344CB8AC3E}">
        <p14:creationId xmlns:p14="http://schemas.microsoft.com/office/powerpoint/2010/main" val="1818350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Terminator 14">
            <a:extLst>
              <a:ext uri="{FF2B5EF4-FFF2-40B4-BE49-F238E27FC236}">
                <a16:creationId xmlns:a16="http://schemas.microsoft.com/office/drawing/2014/main" id="{BA02CA61-0625-4B03-851D-1B583F8B3A57}"/>
              </a:ext>
            </a:extLst>
          </p:cNvPr>
          <p:cNvSpPr/>
          <p:nvPr/>
        </p:nvSpPr>
        <p:spPr>
          <a:xfrm>
            <a:off x="69670" y="1315415"/>
            <a:ext cx="4346740" cy="940380"/>
          </a:xfrm>
          <a:prstGeom prst="flowChartTerminator">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dirty="0" err="1"/>
              <a:t>Tạo</a:t>
            </a:r>
            <a:r>
              <a:rPr lang="en-US" sz="2400" b="1" dirty="0"/>
              <a:t> Project MongoDB Cloud</a:t>
            </a:r>
          </a:p>
        </p:txBody>
      </p:sp>
      <p:pic>
        <p:nvPicPr>
          <p:cNvPr id="2" name="Picture 1">
            <a:extLst>
              <a:ext uri="{FF2B5EF4-FFF2-40B4-BE49-F238E27FC236}">
                <a16:creationId xmlns:a16="http://schemas.microsoft.com/office/drawing/2014/main" id="{2C52CA25-6B40-4E84-A899-B337A7850032}"/>
              </a:ext>
            </a:extLst>
          </p:cNvPr>
          <p:cNvPicPr>
            <a:picLocks noChangeAspect="1"/>
          </p:cNvPicPr>
          <p:nvPr/>
        </p:nvPicPr>
        <p:blipFill>
          <a:blip r:embed="rId3"/>
          <a:stretch>
            <a:fillRect/>
          </a:stretch>
        </p:blipFill>
        <p:spPr>
          <a:xfrm>
            <a:off x="2024603" y="2498463"/>
            <a:ext cx="8954750" cy="4210638"/>
          </a:xfrm>
          <a:prstGeom prst="rect">
            <a:avLst/>
          </a:prstGeom>
        </p:spPr>
      </p:pic>
      <p:sp>
        <p:nvSpPr>
          <p:cNvPr id="3" name="Callout: Up Arrow 2">
            <a:extLst>
              <a:ext uri="{FF2B5EF4-FFF2-40B4-BE49-F238E27FC236}">
                <a16:creationId xmlns:a16="http://schemas.microsoft.com/office/drawing/2014/main" id="{BEAB0482-2AB4-49FD-A51D-1222CD5985C0}"/>
              </a:ext>
            </a:extLst>
          </p:cNvPr>
          <p:cNvSpPr/>
          <p:nvPr/>
        </p:nvSpPr>
        <p:spPr>
          <a:xfrm>
            <a:off x="5041789" y="5570754"/>
            <a:ext cx="2298806" cy="787981"/>
          </a:xfrm>
          <a:prstGeom prst="up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64790108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Terminator 14">
            <a:extLst>
              <a:ext uri="{FF2B5EF4-FFF2-40B4-BE49-F238E27FC236}">
                <a16:creationId xmlns:a16="http://schemas.microsoft.com/office/drawing/2014/main" id="{BA02CA61-0625-4B03-851D-1B583F8B3A57}"/>
              </a:ext>
            </a:extLst>
          </p:cNvPr>
          <p:cNvSpPr/>
          <p:nvPr/>
        </p:nvSpPr>
        <p:spPr>
          <a:xfrm>
            <a:off x="9287" y="995948"/>
            <a:ext cx="5620236" cy="1152257"/>
          </a:xfrm>
          <a:prstGeom prst="flowChartTerminator">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endParaRPr lang="en-US" sz="28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31F8F52-F45D-4656-AC02-A8053A83360D}"/>
              </a:ext>
            </a:extLst>
          </p:cNvPr>
          <p:cNvPicPr/>
          <p:nvPr/>
        </p:nvPicPr>
        <p:blipFill>
          <a:blip r:embed="rId3"/>
          <a:stretch>
            <a:fillRect/>
          </a:stretch>
        </p:blipFill>
        <p:spPr>
          <a:xfrm>
            <a:off x="4633290" y="2148205"/>
            <a:ext cx="7558710" cy="4709795"/>
          </a:xfrm>
          <a:prstGeom prst="rect">
            <a:avLst/>
          </a:prstGeom>
        </p:spPr>
      </p:pic>
      <p:sp>
        <p:nvSpPr>
          <p:cNvPr id="13" name="Callout: Up Arrow 12">
            <a:extLst>
              <a:ext uri="{FF2B5EF4-FFF2-40B4-BE49-F238E27FC236}">
                <a16:creationId xmlns:a16="http://schemas.microsoft.com/office/drawing/2014/main" id="{63947D07-D048-4051-A1F1-41801DF3D3E8}"/>
              </a:ext>
            </a:extLst>
          </p:cNvPr>
          <p:cNvSpPr/>
          <p:nvPr/>
        </p:nvSpPr>
        <p:spPr>
          <a:xfrm>
            <a:off x="8153400" y="4343401"/>
            <a:ext cx="3048000" cy="685800"/>
          </a:xfrm>
          <a:prstGeom prst="up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Users or email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Invite</a:t>
            </a:r>
          </a:p>
        </p:txBody>
      </p:sp>
    </p:spTree>
    <p:extLst>
      <p:ext uri="{BB962C8B-B14F-4D97-AF65-F5344CB8AC3E}">
        <p14:creationId xmlns:p14="http://schemas.microsoft.com/office/powerpoint/2010/main" val="34857245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Placeholder 45">
            <a:extLst>
              <a:ext uri="{FF2B5EF4-FFF2-40B4-BE49-F238E27FC236}">
                <a16:creationId xmlns:a16="http://schemas.microsoft.com/office/drawing/2014/main" id="{8154B9AD-C094-4C7F-94E6-C65CD0C80296}"/>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6225" t="16796" r="16381" b="16641"/>
          <a:stretch/>
        </p:blipFill>
        <p:spPr>
          <a:xfrm>
            <a:off x="609600" y="381000"/>
            <a:ext cx="10972800" cy="6096000"/>
          </a:xfrm>
        </p:spPr>
      </p:pic>
      <p:sp>
        <p:nvSpPr>
          <p:cNvPr id="18" name="Freeform: Shape 17">
            <a:extLst>
              <a:ext uri="{FF2B5EF4-FFF2-40B4-BE49-F238E27FC236}">
                <a16:creationId xmlns:a16="http://schemas.microsoft.com/office/drawing/2014/main" id="{239116E0-5B2F-4937-954F-D229D99514A2}"/>
              </a:ext>
            </a:extLst>
          </p:cNvPr>
          <p:cNvSpPr/>
          <p:nvPr/>
        </p:nvSpPr>
        <p:spPr>
          <a:xfrm>
            <a:off x="609600" y="381000"/>
            <a:ext cx="5098788" cy="6096000"/>
          </a:xfrm>
          <a:custGeom>
            <a:avLst/>
            <a:gdLst>
              <a:gd name="connsiteX0" fmla="*/ 0 w 5098788"/>
              <a:gd name="connsiteY0" fmla="*/ 0 h 6096000"/>
              <a:gd name="connsiteX1" fmla="*/ 5098788 w 5098788"/>
              <a:gd name="connsiteY1" fmla="*/ 0 h 6096000"/>
              <a:gd name="connsiteX2" fmla="*/ 2281787 w 5098788"/>
              <a:gd name="connsiteY2" fmla="*/ 6096000 h 6096000"/>
              <a:gd name="connsiteX3" fmla="*/ 0 w 5098788"/>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5098788" h="6096000">
                <a:moveTo>
                  <a:pt x="0" y="0"/>
                </a:moveTo>
                <a:lnTo>
                  <a:pt x="5098788" y="0"/>
                </a:lnTo>
                <a:lnTo>
                  <a:pt x="2281787" y="6096000"/>
                </a:lnTo>
                <a:lnTo>
                  <a:pt x="0" y="6096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endParaRPr lang="en-US" dirty="0"/>
          </a:p>
        </p:txBody>
      </p:sp>
      <p:sp>
        <p:nvSpPr>
          <p:cNvPr id="27" name="Freeform: Shape 26">
            <a:extLst>
              <a:ext uri="{FF2B5EF4-FFF2-40B4-BE49-F238E27FC236}">
                <a16:creationId xmlns:a16="http://schemas.microsoft.com/office/drawing/2014/main" id="{E49A3E34-D210-4939-9319-84865A1795CB}"/>
              </a:ext>
            </a:extLst>
          </p:cNvPr>
          <p:cNvSpPr/>
          <p:nvPr/>
        </p:nvSpPr>
        <p:spPr>
          <a:xfrm rot="1488118">
            <a:off x="4327266" y="-232389"/>
            <a:ext cx="1314347" cy="7322777"/>
          </a:xfrm>
          <a:custGeom>
            <a:avLst/>
            <a:gdLst>
              <a:gd name="connsiteX0" fmla="*/ 0 w 1314347"/>
              <a:gd name="connsiteY0" fmla="*/ 607368 h 7322777"/>
              <a:gd name="connsiteX1" fmla="*/ 1314347 w 1314347"/>
              <a:gd name="connsiteY1" fmla="*/ 0 h 7322777"/>
              <a:gd name="connsiteX2" fmla="*/ 1314347 w 1314347"/>
              <a:gd name="connsiteY2" fmla="*/ 6715409 h 7322777"/>
              <a:gd name="connsiteX3" fmla="*/ 0 w 1314347"/>
              <a:gd name="connsiteY3" fmla="*/ 7322777 h 7322777"/>
            </a:gdLst>
            <a:ahLst/>
            <a:cxnLst>
              <a:cxn ang="0">
                <a:pos x="connsiteX0" y="connsiteY0"/>
              </a:cxn>
              <a:cxn ang="0">
                <a:pos x="connsiteX1" y="connsiteY1"/>
              </a:cxn>
              <a:cxn ang="0">
                <a:pos x="connsiteX2" y="connsiteY2"/>
              </a:cxn>
              <a:cxn ang="0">
                <a:pos x="connsiteX3" y="connsiteY3"/>
              </a:cxn>
            </a:cxnLst>
            <a:rect l="l" t="t" r="r" b="b"/>
            <a:pathLst>
              <a:path w="1314347" h="7322777">
                <a:moveTo>
                  <a:pt x="0" y="607368"/>
                </a:moveTo>
                <a:lnTo>
                  <a:pt x="1314347" y="0"/>
                </a:lnTo>
                <a:lnTo>
                  <a:pt x="1314347" y="6715409"/>
                </a:lnTo>
                <a:lnTo>
                  <a:pt x="0" y="7322777"/>
                </a:lnTo>
                <a:close/>
              </a:path>
            </a:pathLst>
          </a:custGeom>
          <a:gradFill flip="none" rotWithShape="1">
            <a:gsLst>
              <a:gs pos="0">
                <a:schemeClr val="tx1">
                  <a:alpha val="40000"/>
                </a:schemeClr>
              </a:gs>
              <a:gs pos="100000">
                <a:schemeClr val="bg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0FD0017A-08FE-4DC4-89A5-828C46B40C45}"/>
              </a:ext>
            </a:extLst>
          </p:cNvPr>
          <p:cNvSpPr/>
          <p:nvPr/>
        </p:nvSpPr>
        <p:spPr>
          <a:xfrm rot="1488118">
            <a:off x="5755467" y="-232390"/>
            <a:ext cx="1314347" cy="7322777"/>
          </a:xfrm>
          <a:custGeom>
            <a:avLst/>
            <a:gdLst>
              <a:gd name="connsiteX0" fmla="*/ 0 w 1314347"/>
              <a:gd name="connsiteY0" fmla="*/ 607368 h 7322777"/>
              <a:gd name="connsiteX1" fmla="*/ 1314347 w 1314347"/>
              <a:gd name="connsiteY1" fmla="*/ 0 h 7322777"/>
              <a:gd name="connsiteX2" fmla="*/ 1314347 w 1314347"/>
              <a:gd name="connsiteY2" fmla="*/ 6715409 h 7322777"/>
              <a:gd name="connsiteX3" fmla="*/ 0 w 1314347"/>
              <a:gd name="connsiteY3" fmla="*/ 7322777 h 7322777"/>
            </a:gdLst>
            <a:ahLst/>
            <a:cxnLst>
              <a:cxn ang="0">
                <a:pos x="connsiteX0" y="connsiteY0"/>
              </a:cxn>
              <a:cxn ang="0">
                <a:pos x="connsiteX1" y="connsiteY1"/>
              </a:cxn>
              <a:cxn ang="0">
                <a:pos x="connsiteX2" y="connsiteY2"/>
              </a:cxn>
              <a:cxn ang="0">
                <a:pos x="connsiteX3" y="connsiteY3"/>
              </a:cxn>
            </a:cxnLst>
            <a:rect l="l" t="t" r="r" b="b"/>
            <a:pathLst>
              <a:path w="1314347" h="7322777">
                <a:moveTo>
                  <a:pt x="0" y="607368"/>
                </a:moveTo>
                <a:lnTo>
                  <a:pt x="1314347" y="0"/>
                </a:lnTo>
                <a:lnTo>
                  <a:pt x="1314347" y="6715409"/>
                </a:lnTo>
                <a:lnTo>
                  <a:pt x="0" y="7322777"/>
                </a:lnTo>
                <a:close/>
              </a:path>
            </a:pathLst>
          </a:custGeom>
          <a:gradFill flip="none" rotWithShape="1">
            <a:gsLst>
              <a:gs pos="0">
                <a:schemeClr val="tx1">
                  <a:alpha val="20000"/>
                </a:schemeClr>
              </a:gs>
              <a:gs pos="100000">
                <a:schemeClr val="bg1">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TextBox 32">
            <a:extLst>
              <a:ext uri="{FF2B5EF4-FFF2-40B4-BE49-F238E27FC236}">
                <a16:creationId xmlns:a16="http://schemas.microsoft.com/office/drawing/2014/main" id="{A64E0EB1-3543-43F1-8219-2AF9651F25A6}"/>
              </a:ext>
            </a:extLst>
          </p:cNvPr>
          <p:cNvSpPr txBox="1"/>
          <p:nvPr/>
        </p:nvSpPr>
        <p:spPr>
          <a:xfrm>
            <a:off x="537415" y="506520"/>
            <a:ext cx="4983207" cy="923330"/>
          </a:xfrm>
          <a:prstGeom prst="rect">
            <a:avLst/>
          </a:prstGeom>
          <a:noFill/>
        </p:spPr>
        <p:txBody>
          <a:bodyPr wrap="square" rtlCol="0">
            <a:spAutoFit/>
          </a:bodyPr>
          <a:lstStyle/>
          <a:p>
            <a:r>
              <a:rPr lang="en-US" sz="5400" dirty="0">
                <a:solidFill>
                  <a:schemeClr val="tx1">
                    <a:lumMod val="85000"/>
                    <a:lumOff val="15000"/>
                  </a:schemeClr>
                </a:solidFill>
                <a:latin typeface="Haettenschweiler" panose="020B0706040902060204" pitchFamily="34" charset="0"/>
              </a:rPr>
              <a:t>Advanced Database</a:t>
            </a:r>
          </a:p>
        </p:txBody>
      </p:sp>
      <p:sp>
        <p:nvSpPr>
          <p:cNvPr id="35" name="TextBox 34">
            <a:extLst>
              <a:ext uri="{FF2B5EF4-FFF2-40B4-BE49-F238E27FC236}">
                <a16:creationId xmlns:a16="http://schemas.microsoft.com/office/drawing/2014/main" id="{44B4175C-6E45-4045-9868-912E848273B3}"/>
              </a:ext>
            </a:extLst>
          </p:cNvPr>
          <p:cNvSpPr txBox="1"/>
          <p:nvPr/>
        </p:nvSpPr>
        <p:spPr>
          <a:xfrm>
            <a:off x="662080" y="3778199"/>
            <a:ext cx="4975854" cy="2308324"/>
          </a:xfrm>
          <a:prstGeom prst="rect">
            <a:avLst/>
          </a:prstGeom>
          <a:noFill/>
        </p:spPr>
        <p:txBody>
          <a:bodyPr wrap="square" rtlCol="0">
            <a:spAutoFit/>
          </a:bodyPr>
          <a:lstStyle/>
          <a:p>
            <a:r>
              <a:rPr lang="vi-VN" sz="2400" b="1" dirty="0">
                <a:solidFill>
                  <a:srgbClr val="0070C0"/>
                </a:solidFill>
                <a:latin typeface="+mj-lt"/>
              </a:rPr>
              <a:t>Trương </a:t>
            </a:r>
            <a:r>
              <a:rPr lang="vi-VN" sz="2400" b="1" dirty="0" err="1">
                <a:solidFill>
                  <a:srgbClr val="0070C0"/>
                </a:solidFill>
                <a:latin typeface="+mj-lt"/>
              </a:rPr>
              <a:t>Chí</a:t>
            </a:r>
            <a:r>
              <a:rPr lang="vi-VN" sz="2400" b="1" dirty="0">
                <a:solidFill>
                  <a:srgbClr val="0070C0"/>
                </a:solidFill>
                <a:latin typeface="+mj-lt"/>
              </a:rPr>
              <a:t> Lâm - 43.01.104.089 </a:t>
            </a:r>
            <a:endParaRPr lang="en-US" sz="2400" b="1" dirty="0">
              <a:solidFill>
                <a:srgbClr val="0070C0"/>
              </a:solidFill>
              <a:latin typeface="+mj-lt"/>
            </a:endParaRPr>
          </a:p>
          <a:p>
            <a:r>
              <a:rPr lang="vi-VN" sz="2400" b="1" dirty="0">
                <a:solidFill>
                  <a:srgbClr val="0070C0"/>
                </a:solidFill>
                <a:latin typeface="+mj-lt"/>
              </a:rPr>
              <a:t>Nguyễn </a:t>
            </a:r>
            <a:r>
              <a:rPr lang="vi-VN" sz="2400" b="1" dirty="0" err="1">
                <a:solidFill>
                  <a:srgbClr val="0070C0"/>
                </a:solidFill>
                <a:latin typeface="+mj-lt"/>
              </a:rPr>
              <a:t>Tấn</a:t>
            </a:r>
            <a:r>
              <a:rPr lang="vi-VN" sz="2400" b="1" dirty="0">
                <a:solidFill>
                  <a:srgbClr val="0070C0"/>
                </a:solidFill>
                <a:latin typeface="+mj-lt"/>
              </a:rPr>
              <a:t> </a:t>
            </a:r>
            <a:r>
              <a:rPr lang="vi-VN" sz="2400" b="1" dirty="0" err="1">
                <a:solidFill>
                  <a:srgbClr val="0070C0"/>
                </a:solidFill>
                <a:latin typeface="+mj-lt"/>
              </a:rPr>
              <a:t>Tài</a:t>
            </a:r>
            <a:r>
              <a:rPr lang="vi-VN" sz="2400" b="1" dirty="0">
                <a:solidFill>
                  <a:srgbClr val="0070C0"/>
                </a:solidFill>
                <a:latin typeface="+mj-lt"/>
              </a:rPr>
              <a:t> - 43.01.104.152 </a:t>
            </a:r>
            <a:endParaRPr lang="en-US" sz="2400" b="1" dirty="0">
              <a:solidFill>
                <a:srgbClr val="0070C0"/>
              </a:solidFill>
              <a:latin typeface="+mj-lt"/>
            </a:endParaRPr>
          </a:p>
          <a:p>
            <a:r>
              <a:rPr lang="vi-VN" sz="2400" b="1" dirty="0">
                <a:solidFill>
                  <a:srgbClr val="0070C0"/>
                </a:solidFill>
                <a:latin typeface="+mj-lt"/>
              </a:rPr>
              <a:t>Nguyễn Cảnh Quyết - 43.01.104.146</a:t>
            </a:r>
            <a:endParaRPr lang="en-US" sz="2400" b="1" dirty="0">
              <a:solidFill>
                <a:srgbClr val="0070C0"/>
              </a:solidFill>
              <a:latin typeface="+mj-lt"/>
            </a:endParaRPr>
          </a:p>
          <a:p>
            <a:r>
              <a:rPr lang="vi-VN" sz="2400" b="1" dirty="0">
                <a:solidFill>
                  <a:srgbClr val="0070C0"/>
                </a:solidFill>
                <a:latin typeface="+mj-lt"/>
              </a:rPr>
              <a:t>Lâm </a:t>
            </a:r>
            <a:r>
              <a:rPr lang="vi-VN" sz="2400" b="1" dirty="0" err="1">
                <a:solidFill>
                  <a:srgbClr val="0070C0"/>
                </a:solidFill>
                <a:latin typeface="+mj-lt"/>
              </a:rPr>
              <a:t>Kiết</a:t>
            </a:r>
            <a:r>
              <a:rPr lang="vi-VN" sz="2400" b="1" dirty="0">
                <a:solidFill>
                  <a:srgbClr val="0070C0"/>
                </a:solidFill>
                <a:latin typeface="+mj-lt"/>
              </a:rPr>
              <a:t> </a:t>
            </a:r>
            <a:r>
              <a:rPr lang="vi-VN" sz="2400" b="1" dirty="0" err="1">
                <a:solidFill>
                  <a:srgbClr val="0070C0"/>
                </a:solidFill>
                <a:latin typeface="+mj-lt"/>
              </a:rPr>
              <a:t>Tường</a:t>
            </a:r>
            <a:r>
              <a:rPr lang="vi-VN" sz="2400" b="1" dirty="0">
                <a:solidFill>
                  <a:srgbClr val="0070C0"/>
                </a:solidFill>
                <a:latin typeface="+mj-lt"/>
              </a:rPr>
              <a:t> - 43.01.104.202 </a:t>
            </a:r>
            <a:endParaRPr lang="en-US" sz="2400" b="1" dirty="0">
              <a:solidFill>
                <a:srgbClr val="0070C0"/>
              </a:solidFill>
              <a:latin typeface="+mj-lt"/>
            </a:endParaRPr>
          </a:p>
          <a:p>
            <a:r>
              <a:rPr lang="vi-VN" sz="2400" b="1" dirty="0">
                <a:solidFill>
                  <a:srgbClr val="0070C0"/>
                </a:solidFill>
                <a:latin typeface="+mj-lt"/>
              </a:rPr>
              <a:t>Lê Văn </a:t>
            </a:r>
            <a:r>
              <a:rPr lang="vi-VN" sz="2400" b="1" dirty="0" err="1">
                <a:solidFill>
                  <a:srgbClr val="0070C0"/>
                </a:solidFill>
                <a:latin typeface="+mj-lt"/>
              </a:rPr>
              <a:t>Tiến</a:t>
            </a:r>
            <a:r>
              <a:rPr lang="vi-VN" sz="2400" b="1" dirty="0">
                <a:solidFill>
                  <a:srgbClr val="0070C0"/>
                </a:solidFill>
                <a:latin typeface="+mj-lt"/>
              </a:rPr>
              <a:t> - 43.01.104.180 </a:t>
            </a:r>
            <a:endParaRPr lang="en-US" sz="2400" b="1" dirty="0">
              <a:solidFill>
                <a:srgbClr val="0070C0"/>
              </a:solidFill>
              <a:latin typeface="+mj-lt"/>
            </a:endParaRPr>
          </a:p>
          <a:p>
            <a:r>
              <a:rPr lang="vi-VN" sz="2400" b="1" dirty="0">
                <a:solidFill>
                  <a:srgbClr val="0070C0"/>
                </a:solidFill>
                <a:latin typeface="+mj-lt"/>
              </a:rPr>
              <a:t>Nguyễn Long </a:t>
            </a:r>
            <a:r>
              <a:rPr lang="vi-VN" sz="2400" b="1" dirty="0" err="1">
                <a:solidFill>
                  <a:srgbClr val="0070C0"/>
                </a:solidFill>
                <a:latin typeface="+mj-lt"/>
              </a:rPr>
              <a:t>Hồ</a:t>
            </a:r>
            <a:r>
              <a:rPr lang="vi-VN" sz="2400" b="1" dirty="0">
                <a:solidFill>
                  <a:srgbClr val="0070C0"/>
                </a:solidFill>
                <a:latin typeface="+mj-lt"/>
              </a:rPr>
              <a:t>. - 43.01.104.053</a:t>
            </a:r>
            <a:endParaRPr lang="en-US" sz="2400" b="1" dirty="0">
              <a:solidFill>
                <a:srgbClr val="0070C0"/>
              </a:solidFill>
              <a:latin typeface="+mj-lt"/>
            </a:endParaRPr>
          </a:p>
        </p:txBody>
      </p:sp>
      <p:sp>
        <p:nvSpPr>
          <p:cNvPr id="39" name="Rectangle 38">
            <a:extLst>
              <a:ext uri="{FF2B5EF4-FFF2-40B4-BE49-F238E27FC236}">
                <a16:creationId xmlns:a16="http://schemas.microsoft.com/office/drawing/2014/main" id="{3356DAAF-3C1E-4E75-A9CF-D1A717D294A8}"/>
              </a:ext>
            </a:extLst>
          </p:cNvPr>
          <p:cNvSpPr/>
          <p:nvPr/>
        </p:nvSpPr>
        <p:spPr>
          <a:xfrm>
            <a:off x="8153401" y="2935932"/>
            <a:ext cx="1635206" cy="1519256"/>
          </a:xfrm>
          <a:prstGeom prst="rect">
            <a:avLst/>
          </a:prstGeom>
          <a:noFill/>
          <a:ln w="6350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1C7027A5-B1DF-41EB-B914-8D17E1E85EBB}"/>
              </a:ext>
            </a:extLst>
          </p:cNvPr>
          <p:cNvCxnSpPr>
            <a:cxnSpLocks/>
          </p:cNvCxnSpPr>
          <p:nvPr/>
        </p:nvCxnSpPr>
        <p:spPr>
          <a:xfrm>
            <a:off x="9788606" y="2374216"/>
            <a:ext cx="0" cy="112343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6EAC9C7-6404-49ED-82F5-87215B25471F}"/>
              </a:ext>
            </a:extLst>
          </p:cNvPr>
          <p:cNvCxnSpPr>
            <a:cxnSpLocks/>
          </p:cNvCxnSpPr>
          <p:nvPr/>
        </p:nvCxnSpPr>
        <p:spPr>
          <a:xfrm>
            <a:off x="9218612" y="2935932"/>
            <a:ext cx="113998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DA516D7-27E2-4709-9FF7-0983004C1EAF}"/>
              </a:ext>
            </a:extLst>
          </p:cNvPr>
          <p:cNvSpPr txBox="1"/>
          <p:nvPr/>
        </p:nvSpPr>
        <p:spPr>
          <a:xfrm>
            <a:off x="10019516" y="3072685"/>
            <a:ext cx="1351652" cy="707886"/>
          </a:xfrm>
          <a:prstGeom prst="rect">
            <a:avLst/>
          </a:prstGeom>
          <a:noFill/>
        </p:spPr>
        <p:txBody>
          <a:bodyPr wrap="none" rtlCol="0">
            <a:spAutoFit/>
          </a:bodyPr>
          <a:lstStyle/>
          <a:p>
            <a:r>
              <a:rPr lang="en-US" sz="4000" dirty="0">
                <a:solidFill>
                  <a:schemeClr val="accent1">
                    <a:lumMod val="60000"/>
                    <a:lumOff val="40000"/>
                  </a:schemeClr>
                </a:solidFill>
                <a:latin typeface="Bauhaus 93" panose="04030905020B02020C02" pitchFamily="82" charset="0"/>
              </a:rPr>
              <a:t>2019</a:t>
            </a:r>
          </a:p>
        </p:txBody>
      </p:sp>
      <p:pic>
        <p:nvPicPr>
          <p:cNvPr id="15" name="Picture 14" descr="Kết quả hình ảnh cho logo đại học sư phạm tphcm">
            <a:extLst>
              <a:ext uri="{FF2B5EF4-FFF2-40B4-BE49-F238E27FC236}">
                <a16:creationId xmlns:a16="http://schemas.microsoft.com/office/drawing/2014/main" id="{2C8E83A0-3543-47E0-BBBD-C52B4802F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0010" y="352404"/>
            <a:ext cx="2286000" cy="12939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F4891F8-D4A1-4A36-B145-239964BBB629}"/>
              </a:ext>
            </a:extLst>
          </p:cNvPr>
          <p:cNvSpPr/>
          <p:nvPr/>
        </p:nvSpPr>
        <p:spPr>
          <a:xfrm>
            <a:off x="587660" y="2478699"/>
            <a:ext cx="4236160" cy="408125"/>
          </a:xfrm>
          <a:prstGeom prst="rect">
            <a:avLst/>
          </a:prstGeom>
        </p:spPr>
        <p:txBody>
          <a:bodyPr wrap="none">
            <a:spAutoFit/>
          </a:bodyPr>
          <a:lstStyle/>
          <a:p>
            <a:pPr>
              <a:lnSpc>
                <a:spcPct val="107000"/>
              </a:lnSpc>
              <a:spcAft>
                <a:spcPts val="800"/>
              </a:spcAft>
            </a:pPr>
            <a:r>
              <a:rPr lang="en-US" sz="2000" b="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GVHD:</a:t>
            </a:r>
            <a:r>
              <a:rPr lang="en-US" sz="2000" b="1" i="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 </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Ths</a:t>
            </a:r>
            <a:r>
              <a:rPr lang="en-US" sz="2000" b="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 </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L</a:t>
            </a:r>
            <a:r>
              <a:rPr lang="en-US" sz="2000" b="1" dirty="0" err="1">
                <a:solidFill>
                  <a:srgbClr val="C00000"/>
                </a:solidFill>
                <a:latin typeface="Cambria" panose="02040503050406030204" pitchFamily="18" charset="0"/>
                <a:ea typeface="SimSun" panose="02010600030101010101" pitchFamily="2" charset="-122"/>
                <a:cs typeface="Cambria" panose="02040503050406030204" pitchFamily="18" charset="0"/>
              </a:rPr>
              <a:t>ươ</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ng</a:t>
            </a:r>
            <a:r>
              <a:rPr lang="en-US" sz="2000" b="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 </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Tr</a:t>
            </a:r>
            <a:r>
              <a:rPr lang="en-US" sz="2000" b="1" dirty="0" err="1">
                <a:solidFill>
                  <a:srgbClr val="C00000"/>
                </a:solidFill>
                <a:latin typeface="Cambria" panose="02040503050406030204" pitchFamily="18" charset="0"/>
                <a:ea typeface="SimSun" panose="02010600030101010101" pitchFamily="2" charset="-122"/>
                <a:cs typeface="Cambria" panose="02040503050406030204" pitchFamily="18" charset="0"/>
              </a:rPr>
              <a:t>ầ</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n</a:t>
            </a:r>
            <a:r>
              <a:rPr lang="en-US" sz="2000" b="1" dirty="0">
                <a:solidFill>
                  <a:srgbClr val="C00000"/>
                </a:solidFill>
                <a:latin typeface="Book Antiqua" panose="02040602050305030304" pitchFamily="18" charset="0"/>
                <a:ea typeface="SimSun" panose="02010600030101010101" pitchFamily="2" charset="-122"/>
                <a:cs typeface="Times New Roman" panose="02020603050405020304" pitchFamily="18" charset="0"/>
              </a:rPr>
              <a:t> Hy </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Hi</a:t>
            </a:r>
            <a:r>
              <a:rPr lang="en-US" sz="2000" b="1" dirty="0" err="1">
                <a:solidFill>
                  <a:srgbClr val="C00000"/>
                </a:solidFill>
                <a:latin typeface="Cambria" panose="02040503050406030204" pitchFamily="18" charset="0"/>
                <a:ea typeface="SimSun" panose="02010600030101010101" pitchFamily="2" charset="-122"/>
                <a:cs typeface="Cambria" panose="02040503050406030204" pitchFamily="18" charset="0"/>
              </a:rPr>
              <a:t>ế</a:t>
            </a:r>
            <a:r>
              <a:rPr lang="en-US" sz="2000" b="1" dirty="0" err="1">
                <a:solidFill>
                  <a:srgbClr val="C00000"/>
                </a:solidFill>
                <a:latin typeface="Book Antiqua" panose="02040602050305030304" pitchFamily="18" charset="0"/>
                <a:ea typeface="SimSun" panose="02010600030101010101" pitchFamily="2" charset="-122"/>
                <a:cs typeface="Times New Roman" panose="02020603050405020304" pitchFamily="18" charset="0"/>
              </a:rPr>
              <a:t>n</a:t>
            </a:r>
            <a:endParaRPr lang="en-US" sz="1600" b="1" dirty="0">
              <a:solidFill>
                <a:srgbClr val="C00000"/>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2193C673-5428-4A7A-B414-0E3E556468E3}"/>
              </a:ext>
            </a:extLst>
          </p:cNvPr>
          <p:cNvSpPr/>
          <p:nvPr/>
        </p:nvSpPr>
        <p:spPr>
          <a:xfrm>
            <a:off x="715022" y="3486001"/>
            <a:ext cx="1197764" cy="369332"/>
          </a:xfrm>
          <a:prstGeom prst="rect">
            <a:avLst/>
          </a:prstGeom>
        </p:spPr>
        <p:txBody>
          <a:bodyPr wrap="none">
            <a:spAutoFit/>
          </a:bodyPr>
          <a:lstStyle/>
          <a:p>
            <a:r>
              <a:rPr lang="en-US" b="1" i="1" dirty="0" err="1">
                <a:latin typeface="Times New Roman" panose="02020603050405020304" pitchFamily="18" charset="0"/>
                <a:ea typeface="SimSun" panose="02010600030101010101" pitchFamily="2" charset="-122"/>
                <a:cs typeface="Times New Roman" panose="02020603050405020304" pitchFamily="18" charset="0"/>
              </a:rPr>
              <a:t>Nhóm</a:t>
            </a:r>
            <a:r>
              <a:rPr lang="en-US" b="1" i="1" dirty="0">
                <a:latin typeface="Times New Roman" panose="02020603050405020304" pitchFamily="18" charset="0"/>
                <a:ea typeface="SimSun" panose="02010600030101010101" pitchFamily="2" charset="-122"/>
                <a:cs typeface="Times New Roman" panose="02020603050405020304" pitchFamily="18" charset="0"/>
              </a:rPr>
              <a:t> 10 :</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9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Terminator 14">
            <a:extLst>
              <a:ext uri="{FF2B5EF4-FFF2-40B4-BE49-F238E27FC236}">
                <a16:creationId xmlns:a16="http://schemas.microsoft.com/office/drawing/2014/main" id="{BA02CA61-0625-4B03-851D-1B583F8B3A57}"/>
              </a:ext>
            </a:extLst>
          </p:cNvPr>
          <p:cNvSpPr/>
          <p:nvPr/>
        </p:nvSpPr>
        <p:spPr>
          <a:xfrm>
            <a:off x="9287" y="995948"/>
            <a:ext cx="3114913" cy="1152257"/>
          </a:xfrm>
          <a:prstGeom prst="flowChartTerminator">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Cluster</a:t>
            </a:r>
            <a:endParaRPr lang="en-US" sz="40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265F7503-5763-47FD-AE45-216E4E4A43E6}"/>
              </a:ext>
            </a:extLst>
          </p:cNvPr>
          <p:cNvPicPr/>
          <p:nvPr/>
        </p:nvPicPr>
        <p:blipFill>
          <a:blip r:embed="rId3"/>
          <a:stretch>
            <a:fillRect/>
          </a:stretch>
        </p:blipFill>
        <p:spPr>
          <a:xfrm>
            <a:off x="3066145" y="1919480"/>
            <a:ext cx="8961755" cy="4881563"/>
          </a:xfrm>
          <a:prstGeom prst="rect">
            <a:avLst/>
          </a:prstGeom>
        </p:spPr>
      </p:pic>
    </p:spTree>
    <p:extLst>
      <p:ext uri="{BB962C8B-B14F-4D97-AF65-F5344CB8AC3E}">
        <p14:creationId xmlns:p14="http://schemas.microsoft.com/office/powerpoint/2010/main" val="18910216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Terminator 14">
            <a:extLst>
              <a:ext uri="{FF2B5EF4-FFF2-40B4-BE49-F238E27FC236}">
                <a16:creationId xmlns:a16="http://schemas.microsoft.com/office/drawing/2014/main" id="{BA02CA61-0625-4B03-851D-1B583F8B3A57}"/>
              </a:ext>
            </a:extLst>
          </p:cNvPr>
          <p:cNvSpPr/>
          <p:nvPr/>
        </p:nvSpPr>
        <p:spPr>
          <a:xfrm>
            <a:off x="9287" y="995948"/>
            <a:ext cx="4635574" cy="1152257"/>
          </a:xfrm>
          <a:prstGeom prst="flowChartTerminator">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gói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Clusters</a:t>
            </a:r>
            <a:endParaRPr lang="en-US" sz="5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D53A8C6-8271-47B2-85F0-038176D17E89}"/>
              </a:ext>
            </a:extLst>
          </p:cNvPr>
          <p:cNvPicPr/>
          <p:nvPr/>
        </p:nvPicPr>
        <p:blipFill>
          <a:blip r:embed="rId3"/>
          <a:stretch>
            <a:fillRect/>
          </a:stretch>
        </p:blipFill>
        <p:spPr>
          <a:xfrm>
            <a:off x="3048000" y="2148206"/>
            <a:ext cx="9144000" cy="4652838"/>
          </a:xfrm>
          <a:prstGeom prst="rect">
            <a:avLst/>
          </a:prstGeom>
        </p:spPr>
      </p:pic>
    </p:spTree>
    <p:extLst>
      <p:ext uri="{BB962C8B-B14F-4D97-AF65-F5344CB8AC3E}">
        <p14:creationId xmlns:p14="http://schemas.microsoft.com/office/powerpoint/2010/main" val="297275665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Terminator 14">
            <a:extLst>
              <a:ext uri="{FF2B5EF4-FFF2-40B4-BE49-F238E27FC236}">
                <a16:creationId xmlns:a16="http://schemas.microsoft.com/office/drawing/2014/main" id="{BA02CA61-0625-4B03-851D-1B583F8B3A57}"/>
              </a:ext>
            </a:extLst>
          </p:cNvPr>
          <p:cNvSpPr/>
          <p:nvPr/>
        </p:nvSpPr>
        <p:spPr>
          <a:xfrm>
            <a:off x="9287" y="995948"/>
            <a:ext cx="4635574" cy="1152257"/>
          </a:xfrm>
          <a:prstGeom prst="flowChartTerminator">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dirty="0" err="1">
                <a:latin typeface="Times New Roman" panose="02020603050405020304" pitchFamily="18" charset="0"/>
                <a:cs typeface="Times New Roman" panose="02020603050405020304" pitchFamily="18" charset="0"/>
              </a:rPr>
              <a:t>Lựa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server cloud</a:t>
            </a:r>
            <a:endParaRPr lang="en-US" sz="80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BE175FD-70EA-466B-9538-6A2381726A6B}"/>
              </a:ext>
            </a:extLst>
          </p:cNvPr>
          <p:cNvPicPr/>
          <p:nvPr/>
        </p:nvPicPr>
        <p:blipFill>
          <a:blip r:embed="rId3"/>
          <a:stretch>
            <a:fillRect/>
          </a:stretch>
        </p:blipFill>
        <p:spPr>
          <a:xfrm>
            <a:off x="4572000" y="1595562"/>
            <a:ext cx="7610713" cy="5262438"/>
          </a:xfrm>
          <a:prstGeom prst="rect">
            <a:avLst/>
          </a:prstGeom>
        </p:spPr>
      </p:pic>
    </p:spTree>
    <p:extLst>
      <p:ext uri="{BB962C8B-B14F-4D97-AF65-F5344CB8AC3E}">
        <p14:creationId xmlns:p14="http://schemas.microsoft.com/office/powerpoint/2010/main" val="21274971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2879098-C351-48CA-AE19-2B021A6A5F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99216"/>
            <a:ext cx="9067799" cy="4177784"/>
          </a:xfrm>
          <a:prstGeom prst="rect">
            <a:avLst/>
          </a:prstGeom>
          <a:noFill/>
          <a:ln>
            <a:noFill/>
          </a:ln>
        </p:spPr>
      </p:pic>
      <p:sp>
        <p:nvSpPr>
          <p:cNvPr id="16" name="Flowchart: Terminator 15">
            <a:extLst>
              <a:ext uri="{FF2B5EF4-FFF2-40B4-BE49-F238E27FC236}">
                <a16:creationId xmlns:a16="http://schemas.microsoft.com/office/drawing/2014/main" id="{68F69C83-6240-48D9-ACD3-E0DC410EB42D}"/>
              </a:ext>
            </a:extLst>
          </p:cNvPr>
          <p:cNvSpPr/>
          <p:nvPr/>
        </p:nvSpPr>
        <p:spPr>
          <a:xfrm>
            <a:off x="9286" y="995948"/>
            <a:ext cx="5369469" cy="1152257"/>
          </a:xfrm>
          <a:prstGeom prst="flowChartTerminator">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Sau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chờ</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=&gt; Click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setup connect</a:t>
            </a:r>
            <a:endParaRPr lang="en-US" sz="80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0996BFAE-4EF7-4143-8A9F-01736BB2E2B1}"/>
              </a:ext>
            </a:extLst>
          </p:cNvPr>
          <p:cNvPicPr/>
          <p:nvPr/>
        </p:nvPicPr>
        <p:blipFill>
          <a:blip r:embed="rId4"/>
          <a:stretch>
            <a:fillRect/>
          </a:stretch>
        </p:blipFill>
        <p:spPr>
          <a:xfrm>
            <a:off x="-7213850" y="76200"/>
            <a:ext cx="7102369" cy="6781800"/>
          </a:xfrm>
          <a:prstGeom prst="rect">
            <a:avLst/>
          </a:prstGeom>
        </p:spPr>
      </p:pic>
      <p:sp>
        <p:nvSpPr>
          <p:cNvPr id="18" name="Arrow: Notched Right 17">
            <a:extLst>
              <a:ext uri="{FF2B5EF4-FFF2-40B4-BE49-F238E27FC236}">
                <a16:creationId xmlns:a16="http://schemas.microsoft.com/office/drawing/2014/main" id="{A6989D02-330F-4EA0-A9C1-1451EBFBC016}"/>
              </a:ext>
            </a:extLst>
          </p:cNvPr>
          <p:cNvSpPr/>
          <p:nvPr/>
        </p:nvSpPr>
        <p:spPr>
          <a:xfrm>
            <a:off x="-10719049" y="3047999"/>
            <a:ext cx="3428999" cy="1981200"/>
          </a:xfrm>
          <a:prstGeom prst="notched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Setup Connection Security</a:t>
            </a:r>
          </a:p>
        </p:txBody>
      </p:sp>
    </p:spTree>
    <p:extLst>
      <p:ext uri="{BB962C8B-B14F-4D97-AF65-F5344CB8AC3E}">
        <p14:creationId xmlns:p14="http://schemas.microsoft.com/office/powerpoint/2010/main" val="31707529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962495" y="898231"/>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2902162" cy="7879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BEE211F-DEC6-482B-96AC-DF7A5AFD73D0}"/>
              </a:ext>
            </a:extLst>
          </p:cNvPr>
          <p:cNvPicPr/>
          <p:nvPr/>
        </p:nvPicPr>
        <p:blipFill>
          <a:blip r:embed="rId3"/>
          <a:stretch>
            <a:fillRect/>
          </a:stretch>
        </p:blipFill>
        <p:spPr>
          <a:xfrm>
            <a:off x="3505199" y="76201"/>
            <a:ext cx="7102369" cy="6781800"/>
          </a:xfrm>
          <a:prstGeom prst="rect">
            <a:avLst/>
          </a:prstGeom>
        </p:spPr>
      </p:pic>
      <p:sp>
        <p:nvSpPr>
          <p:cNvPr id="3" name="Arrow: Notched Right 2">
            <a:extLst>
              <a:ext uri="{FF2B5EF4-FFF2-40B4-BE49-F238E27FC236}">
                <a16:creationId xmlns:a16="http://schemas.microsoft.com/office/drawing/2014/main" id="{DD7D93A0-8B51-40F9-892F-2905C82B3EE6}"/>
              </a:ext>
            </a:extLst>
          </p:cNvPr>
          <p:cNvSpPr/>
          <p:nvPr/>
        </p:nvSpPr>
        <p:spPr>
          <a:xfrm>
            <a:off x="0" y="3048000"/>
            <a:ext cx="3428999" cy="1981200"/>
          </a:xfrm>
          <a:prstGeom prst="notched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Setup Connection Security</a:t>
            </a:r>
          </a:p>
        </p:txBody>
      </p:sp>
      <p:sp>
        <p:nvSpPr>
          <p:cNvPr id="14" name="Arrow: Notched Right 13">
            <a:extLst>
              <a:ext uri="{FF2B5EF4-FFF2-40B4-BE49-F238E27FC236}">
                <a16:creationId xmlns:a16="http://schemas.microsoft.com/office/drawing/2014/main" id="{6CEDC061-0C33-4B43-AB73-42C2C5722667}"/>
              </a:ext>
            </a:extLst>
          </p:cNvPr>
          <p:cNvSpPr/>
          <p:nvPr/>
        </p:nvSpPr>
        <p:spPr>
          <a:xfrm>
            <a:off x="-11049000" y="3048000"/>
            <a:ext cx="3962400" cy="1981200"/>
          </a:xfrm>
          <a:prstGeom prst="notched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Choose A Connection Method</a:t>
            </a:r>
            <a:endParaRPr lang="en-US" sz="28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F7EA60DF-A533-438E-8575-16410AC3D4C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676400"/>
            <a:ext cx="5727700" cy="4744720"/>
          </a:xfrm>
          <a:prstGeom prst="rect">
            <a:avLst/>
          </a:prstGeom>
          <a:noFill/>
          <a:ln>
            <a:noFill/>
          </a:ln>
        </p:spPr>
      </p:pic>
    </p:spTree>
    <p:extLst>
      <p:ext uri="{BB962C8B-B14F-4D97-AF65-F5344CB8AC3E}">
        <p14:creationId xmlns:p14="http://schemas.microsoft.com/office/powerpoint/2010/main" val="693675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962495" y="898231"/>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2902162" cy="7879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BEE211F-DEC6-482B-96AC-DF7A5AFD73D0}"/>
              </a:ext>
            </a:extLst>
          </p:cNvPr>
          <p:cNvPicPr/>
          <p:nvPr/>
        </p:nvPicPr>
        <p:blipFill>
          <a:blip r:embed="rId3"/>
          <a:stretch>
            <a:fillRect/>
          </a:stretch>
        </p:blipFill>
        <p:spPr>
          <a:xfrm>
            <a:off x="16154400" y="76200"/>
            <a:ext cx="7102369" cy="6781800"/>
          </a:xfrm>
          <a:prstGeom prst="rect">
            <a:avLst/>
          </a:prstGeom>
        </p:spPr>
      </p:pic>
      <p:sp>
        <p:nvSpPr>
          <p:cNvPr id="3" name="Arrow: Notched Right 2">
            <a:extLst>
              <a:ext uri="{FF2B5EF4-FFF2-40B4-BE49-F238E27FC236}">
                <a16:creationId xmlns:a16="http://schemas.microsoft.com/office/drawing/2014/main" id="{DD7D93A0-8B51-40F9-892F-2905C82B3EE6}"/>
              </a:ext>
            </a:extLst>
          </p:cNvPr>
          <p:cNvSpPr/>
          <p:nvPr/>
        </p:nvSpPr>
        <p:spPr>
          <a:xfrm>
            <a:off x="12649201" y="3047999"/>
            <a:ext cx="3428999" cy="1981200"/>
          </a:xfrm>
          <a:prstGeom prst="notched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Setup Connection Security</a:t>
            </a:r>
          </a:p>
        </p:txBody>
      </p:sp>
      <p:sp>
        <p:nvSpPr>
          <p:cNvPr id="11" name="Arrow: Notched Right 10">
            <a:extLst>
              <a:ext uri="{FF2B5EF4-FFF2-40B4-BE49-F238E27FC236}">
                <a16:creationId xmlns:a16="http://schemas.microsoft.com/office/drawing/2014/main" id="{D61388A1-D331-4D3F-B689-6272388DDD98}"/>
              </a:ext>
            </a:extLst>
          </p:cNvPr>
          <p:cNvSpPr/>
          <p:nvPr/>
        </p:nvSpPr>
        <p:spPr>
          <a:xfrm>
            <a:off x="1823" y="3048000"/>
            <a:ext cx="3962400" cy="1981200"/>
          </a:xfrm>
          <a:prstGeom prst="notched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Choose A Connection Method</a:t>
            </a:r>
            <a:endParaRPr lang="en-US" sz="28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4C1D83C-9B2F-425E-98CE-29CC8701B9D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64222" y="1088731"/>
            <a:ext cx="7117739" cy="5332389"/>
          </a:xfrm>
          <a:prstGeom prst="rect">
            <a:avLst/>
          </a:prstGeom>
          <a:noFill/>
          <a:ln>
            <a:noFill/>
          </a:ln>
        </p:spPr>
      </p:pic>
    </p:spTree>
    <p:extLst>
      <p:ext uri="{BB962C8B-B14F-4D97-AF65-F5344CB8AC3E}">
        <p14:creationId xmlns:p14="http://schemas.microsoft.com/office/powerpoint/2010/main" val="3303129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Notched Right 10">
            <a:extLst>
              <a:ext uri="{FF2B5EF4-FFF2-40B4-BE49-F238E27FC236}">
                <a16:creationId xmlns:a16="http://schemas.microsoft.com/office/drawing/2014/main" id="{D61388A1-D331-4D3F-B689-6272388DDD98}"/>
              </a:ext>
            </a:extLst>
          </p:cNvPr>
          <p:cNvSpPr/>
          <p:nvPr/>
        </p:nvSpPr>
        <p:spPr>
          <a:xfrm>
            <a:off x="17068801" y="3484880"/>
            <a:ext cx="3962400" cy="1981200"/>
          </a:xfrm>
          <a:prstGeom prst="notched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Choose A Connection Method</a:t>
            </a:r>
            <a:endParaRPr lang="en-US" sz="28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4C1D83C-9B2F-425E-98CE-29CC8701B9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031200" y="1525611"/>
            <a:ext cx="7117739" cy="5332389"/>
          </a:xfrm>
          <a:prstGeom prst="rect">
            <a:avLst/>
          </a:prstGeom>
          <a:noFill/>
          <a:ln>
            <a:noFill/>
          </a:ln>
        </p:spPr>
      </p:pic>
      <p:pic>
        <p:nvPicPr>
          <p:cNvPr id="14" name="Picture 13">
            <a:extLst>
              <a:ext uri="{FF2B5EF4-FFF2-40B4-BE49-F238E27FC236}">
                <a16:creationId xmlns:a16="http://schemas.microsoft.com/office/drawing/2014/main" id="{45C9B219-1BDD-420F-8082-76B2A083A285}"/>
              </a:ext>
            </a:extLst>
          </p:cNvPr>
          <p:cNvPicPr/>
          <p:nvPr/>
        </p:nvPicPr>
        <p:blipFill>
          <a:blip r:embed="rId4"/>
          <a:stretch>
            <a:fillRect/>
          </a:stretch>
        </p:blipFill>
        <p:spPr>
          <a:xfrm>
            <a:off x="3706617" y="1496582"/>
            <a:ext cx="6961383" cy="5332389"/>
          </a:xfrm>
          <a:prstGeom prst="rect">
            <a:avLst/>
          </a:prstGeom>
        </p:spPr>
      </p:pic>
      <p:pic>
        <p:nvPicPr>
          <p:cNvPr id="15" name="Picture 14">
            <a:extLst>
              <a:ext uri="{FF2B5EF4-FFF2-40B4-BE49-F238E27FC236}">
                <a16:creationId xmlns:a16="http://schemas.microsoft.com/office/drawing/2014/main" id="{6607801D-44D1-416E-B102-DF70337FFF98}"/>
              </a:ext>
            </a:extLst>
          </p:cNvPr>
          <p:cNvPicPr/>
          <p:nvPr/>
        </p:nvPicPr>
        <p:blipFill>
          <a:blip r:embed="rId5"/>
          <a:stretch>
            <a:fillRect/>
          </a:stretch>
        </p:blipFill>
        <p:spPr>
          <a:xfrm>
            <a:off x="7543800" y="5638800"/>
            <a:ext cx="45719" cy="45719"/>
          </a:xfrm>
          <a:prstGeom prst="rect">
            <a:avLst/>
          </a:prstGeom>
        </p:spPr>
      </p:pic>
      <p:sp>
        <p:nvSpPr>
          <p:cNvPr id="4" name="Flowchart: Terminator 3">
            <a:extLst>
              <a:ext uri="{FF2B5EF4-FFF2-40B4-BE49-F238E27FC236}">
                <a16:creationId xmlns:a16="http://schemas.microsoft.com/office/drawing/2014/main" id="{29E421BF-E6D9-4CB7-9919-04DAD71060E5}"/>
              </a:ext>
            </a:extLst>
          </p:cNvPr>
          <p:cNvSpPr/>
          <p:nvPr/>
        </p:nvSpPr>
        <p:spPr>
          <a:xfrm>
            <a:off x="19172" y="1084902"/>
            <a:ext cx="3475355" cy="78798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latin typeface="Times New Roman" panose="02020603050405020304" pitchFamily="18" charset="0"/>
                <a:cs typeface="Times New Roman" panose="02020603050405020304" pitchFamily="18" charset="0"/>
              </a:rPr>
              <a:t>Lựa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Ngôn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229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Notched Right 10">
            <a:extLst>
              <a:ext uri="{FF2B5EF4-FFF2-40B4-BE49-F238E27FC236}">
                <a16:creationId xmlns:a16="http://schemas.microsoft.com/office/drawing/2014/main" id="{D61388A1-D331-4D3F-B689-6272388DDD98}"/>
              </a:ext>
            </a:extLst>
          </p:cNvPr>
          <p:cNvSpPr/>
          <p:nvPr/>
        </p:nvSpPr>
        <p:spPr>
          <a:xfrm>
            <a:off x="17068801" y="3484880"/>
            <a:ext cx="3962400" cy="1981200"/>
          </a:xfrm>
          <a:prstGeom prst="notched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Choose A Connection Method</a:t>
            </a:r>
            <a:endParaRPr lang="en-US" sz="28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4C1D83C-9B2F-425E-98CE-29CC8701B9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031200" y="1525611"/>
            <a:ext cx="7117739" cy="5332389"/>
          </a:xfrm>
          <a:prstGeom prst="rect">
            <a:avLst/>
          </a:prstGeom>
          <a:noFill/>
          <a:ln>
            <a:noFill/>
          </a:ln>
        </p:spPr>
      </p:pic>
      <p:pic>
        <p:nvPicPr>
          <p:cNvPr id="15" name="Picture 14">
            <a:extLst>
              <a:ext uri="{FF2B5EF4-FFF2-40B4-BE49-F238E27FC236}">
                <a16:creationId xmlns:a16="http://schemas.microsoft.com/office/drawing/2014/main" id="{6607801D-44D1-416E-B102-DF70337FFF98}"/>
              </a:ext>
            </a:extLst>
          </p:cNvPr>
          <p:cNvPicPr/>
          <p:nvPr/>
        </p:nvPicPr>
        <p:blipFill>
          <a:blip r:embed="rId4"/>
          <a:stretch>
            <a:fillRect/>
          </a:stretch>
        </p:blipFill>
        <p:spPr>
          <a:xfrm>
            <a:off x="3000786" y="2351405"/>
            <a:ext cx="6818372" cy="2266950"/>
          </a:xfrm>
          <a:prstGeom prst="rect">
            <a:avLst/>
          </a:prstGeom>
        </p:spPr>
      </p:pic>
      <p:sp>
        <p:nvSpPr>
          <p:cNvPr id="4" name="Flowchart: Terminator 3">
            <a:extLst>
              <a:ext uri="{FF2B5EF4-FFF2-40B4-BE49-F238E27FC236}">
                <a16:creationId xmlns:a16="http://schemas.microsoft.com/office/drawing/2014/main" id="{29E421BF-E6D9-4CB7-9919-04DAD71060E5}"/>
              </a:ext>
            </a:extLst>
          </p:cNvPr>
          <p:cNvSpPr/>
          <p:nvPr/>
        </p:nvSpPr>
        <p:spPr>
          <a:xfrm>
            <a:off x="19172" y="1084902"/>
            <a:ext cx="3475355" cy="78798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Chuỗi</a:t>
            </a:r>
            <a:r>
              <a:rPr lang="en-US" dirty="0"/>
              <a:t> </a:t>
            </a:r>
            <a:r>
              <a:rPr lang="en-US" dirty="0" err="1"/>
              <a:t>kết</a:t>
            </a:r>
            <a:r>
              <a:rPr lang="en-US" dirty="0"/>
              <a:t> </a:t>
            </a:r>
            <a:r>
              <a:rPr lang="en-US" dirty="0" err="1"/>
              <a:t>nối</a:t>
            </a:r>
            <a:r>
              <a:rPr lang="en-US" dirty="0"/>
              <a:t> </a:t>
            </a:r>
            <a:r>
              <a:rPr lang="en-US" dirty="0" err="1"/>
              <a:t>tới</a:t>
            </a:r>
            <a:r>
              <a:rPr lang="en-US" dirty="0"/>
              <a:t> APP</a:t>
            </a:r>
            <a:endParaRPr lang="en-US" b="1" dirty="0">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56FF4571-53B3-403B-A495-3CCFB2B7F80D}"/>
              </a:ext>
            </a:extLst>
          </p:cNvPr>
          <p:cNvGrpSpPr/>
          <p:nvPr/>
        </p:nvGrpSpPr>
        <p:grpSpPr>
          <a:xfrm>
            <a:off x="-1907036" y="1107540"/>
            <a:ext cx="1805441" cy="1894017"/>
            <a:chOff x="8985148" y="2182683"/>
            <a:chExt cx="1805441" cy="1894017"/>
          </a:xfrm>
        </p:grpSpPr>
        <p:sp>
          <p:nvSpPr>
            <p:cNvPr id="26" name="Rectangle: Top Corners Rounded 25">
              <a:extLst>
                <a:ext uri="{FF2B5EF4-FFF2-40B4-BE49-F238E27FC236}">
                  <a16:creationId xmlns:a16="http://schemas.microsoft.com/office/drawing/2014/main" id="{D27B1E84-E9FC-4326-800D-48DA4BC18DC9}"/>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F342ABA-AF1B-4D21-B7EF-CAE6142C6885}"/>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28" name="TextBox 27">
              <a:extLst>
                <a:ext uri="{FF2B5EF4-FFF2-40B4-BE49-F238E27FC236}">
                  <a16:creationId xmlns:a16="http://schemas.microsoft.com/office/drawing/2014/main" id="{2BC0022B-C592-431C-9F2C-18C78041E92D}"/>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sp>
        <p:nvSpPr>
          <p:cNvPr id="29" name="Freeform: Shape 28">
            <a:extLst>
              <a:ext uri="{FF2B5EF4-FFF2-40B4-BE49-F238E27FC236}">
                <a16:creationId xmlns:a16="http://schemas.microsoft.com/office/drawing/2014/main" id="{F7469D4F-6CA1-4717-8DE8-8C2ECAD217FF}"/>
              </a:ext>
            </a:extLst>
          </p:cNvPr>
          <p:cNvSpPr/>
          <p:nvPr/>
        </p:nvSpPr>
        <p:spPr>
          <a:xfrm flipV="1">
            <a:off x="-1800106" y="2068107"/>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D0839247-8D08-47C3-BAA1-7A694E24A2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376" y="3804128"/>
            <a:ext cx="932120" cy="932120"/>
          </a:xfrm>
          <a:prstGeom prst="rect">
            <a:avLst/>
          </a:prstGeom>
        </p:spPr>
      </p:pic>
      <p:grpSp>
        <p:nvGrpSpPr>
          <p:cNvPr id="31" name="Group 30">
            <a:extLst>
              <a:ext uri="{FF2B5EF4-FFF2-40B4-BE49-F238E27FC236}">
                <a16:creationId xmlns:a16="http://schemas.microsoft.com/office/drawing/2014/main" id="{6E476834-62E6-4A87-B836-76754308EA96}"/>
              </a:ext>
            </a:extLst>
          </p:cNvPr>
          <p:cNvGrpSpPr/>
          <p:nvPr/>
        </p:nvGrpSpPr>
        <p:grpSpPr>
          <a:xfrm>
            <a:off x="-1804942" y="2506257"/>
            <a:ext cx="1591582" cy="1140382"/>
            <a:chOff x="9087242" y="3837442"/>
            <a:chExt cx="1591582" cy="1140382"/>
          </a:xfrm>
        </p:grpSpPr>
        <p:sp>
          <p:nvSpPr>
            <p:cNvPr id="32" name="TextBox 31">
              <a:extLst>
                <a:ext uri="{FF2B5EF4-FFF2-40B4-BE49-F238E27FC236}">
                  <a16:creationId xmlns:a16="http://schemas.microsoft.com/office/drawing/2014/main" id="{B89AA42B-B546-42DC-A47B-63DAFD66F19F}"/>
                </a:ext>
              </a:extLst>
            </p:cNvPr>
            <p:cNvSpPr txBox="1"/>
            <p:nvPr/>
          </p:nvSpPr>
          <p:spPr>
            <a:xfrm>
              <a:off x="9087242" y="3837442"/>
              <a:ext cx="1591582" cy="400110"/>
            </a:xfrm>
            <a:prstGeom prst="rect">
              <a:avLst/>
            </a:prstGeom>
            <a:noFill/>
          </p:spPr>
          <p:txBody>
            <a:bodyPr wrap="square" rtlCol="0">
              <a:spAutoFit/>
            </a:bodyPr>
            <a:lstStyle/>
            <a:p>
              <a:pPr algn="ctr"/>
              <a:endParaRPr lang="en-US" sz="2000" b="1" dirty="0">
                <a:solidFill>
                  <a:srgbClr val="1C7CBB"/>
                </a:solidFill>
                <a:latin typeface="Tw Cen MT" panose="020B0602020104020603" pitchFamily="34" charset="0"/>
              </a:endParaRPr>
            </a:p>
          </p:txBody>
        </p:sp>
        <p:sp>
          <p:nvSpPr>
            <p:cNvPr id="33" name="TextBox 32">
              <a:extLst>
                <a:ext uri="{FF2B5EF4-FFF2-40B4-BE49-F238E27FC236}">
                  <a16:creationId xmlns:a16="http://schemas.microsoft.com/office/drawing/2014/main" id="{24C1BCD7-99CD-47C3-A3AF-5EC7A6F81F4F}"/>
                </a:ext>
              </a:extLst>
            </p:cNvPr>
            <p:cNvSpPr txBox="1"/>
            <p:nvPr/>
          </p:nvSpPr>
          <p:spPr>
            <a:xfrm>
              <a:off x="9087242" y="4146827"/>
              <a:ext cx="1591582" cy="830997"/>
            </a:xfrm>
            <a:prstGeom prst="rect">
              <a:avLst/>
            </a:prstGeom>
            <a:noFill/>
          </p:spPr>
          <p:txBody>
            <a:bodyPr wrap="square" rtlCol="0">
              <a:spAutoFit/>
            </a:bodyPr>
            <a:lstStyle/>
            <a:p>
              <a:pPr algn="ctr"/>
              <a:r>
                <a:rPr lang="en-US" sz="1600" b="1" dirty="0" err="1">
                  <a:solidFill>
                    <a:schemeClr val="accent1"/>
                  </a:solidFill>
                  <a:latin typeface="Tw Cen MT" panose="020B0602020104020603" pitchFamily="34" charset="0"/>
                </a:rPr>
                <a:t>Sử</a:t>
              </a:r>
              <a:r>
                <a:rPr lang="en-US" sz="1600" b="1" dirty="0">
                  <a:solidFill>
                    <a:schemeClr val="accent1"/>
                  </a:solidFill>
                  <a:latin typeface="Tw Cen MT" panose="020B0602020104020603" pitchFamily="34" charset="0"/>
                </a:rPr>
                <a:t> </a:t>
              </a:r>
              <a:r>
                <a:rPr lang="en-US" sz="1600" b="1" dirty="0" err="1">
                  <a:solidFill>
                    <a:schemeClr val="accent1"/>
                  </a:solidFill>
                  <a:latin typeface="Tw Cen MT" panose="020B0602020104020603" pitchFamily="34" charset="0"/>
                </a:rPr>
                <a:t>dụng</a:t>
              </a:r>
              <a:r>
                <a:rPr lang="en-US" sz="1600" b="1" dirty="0">
                  <a:solidFill>
                    <a:schemeClr val="accent1"/>
                  </a:solidFill>
                  <a:latin typeface="Tw Cen MT" panose="020B0602020104020603" pitchFamily="34" charset="0"/>
                </a:rPr>
                <a:t> MongoDB </a:t>
              </a:r>
              <a:r>
                <a:rPr lang="en-US" sz="1600" b="1" dirty="0" err="1">
                  <a:solidFill>
                    <a:schemeClr val="accent1"/>
                  </a:solidFill>
                  <a:latin typeface="Tw Cen MT" panose="020B0602020104020603" pitchFamily="34" charset="0"/>
                </a:rPr>
                <a:t>trên</a:t>
              </a:r>
              <a:r>
                <a:rPr lang="en-US" sz="1600" b="1" dirty="0">
                  <a:solidFill>
                    <a:schemeClr val="accent1"/>
                  </a:solidFill>
                  <a:latin typeface="Tw Cen MT" panose="020B0602020104020603" pitchFamily="34" charset="0"/>
                </a:rPr>
                <a:t> NodeJS</a:t>
              </a:r>
            </a:p>
          </p:txBody>
        </p:sp>
      </p:grpSp>
    </p:spTree>
    <p:extLst>
      <p:ext uri="{BB962C8B-B14F-4D97-AF65-F5344CB8AC3E}">
        <p14:creationId xmlns:p14="http://schemas.microsoft.com/office/powerpoint/2010/main" val="22730417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Terminator 3">
            <a:extLst>
              <a:ext uri="{FF2B5EF4-FFF2-40B4-BE49-F238E27FC236}">
                <a16:creationId xmlns:a16="http://schemas.microsoft.com/office/drawing/2014/main" id="{29E421BF-E6D9-4CB7-9919-04DAD71060E5}"/>
              </a:ext>
            </a:extLst>
          </p:cNvPr>
          <p:cNvSpPr/>
          <p:nvPr/>
        </p:nvSpPr>
        <p:spPr>
          <a:xfrm>
            <a:off x="-3733800" y="1106220"/>
            <a:ext cx="3475355" cy="78798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Chuỗi</a:t>
            </a:r>
            <a:r>
              <a:rPr lang="en-US" dirty="0"/>
              <a:t> </a:t>
            </a:r>
            <a:r>
              <a:rPr lang="en-US" dirty="0" err="1"/>
              <a:t>kết</a:t>
            </a:r>
            <a:r>
              <a:rPr lang="en-US" dirty="0"/>
              <a:t> </a:t>
            </a:r>
            <a:r>
              <a:rPr lang="en-US" dirty="0" err="1"/>
              <a:t>nối</a:t>
            </a:r>
            <a:r>
              <a:rPr lang="en-US" dirty="0"/>
              <a:t> </a:t>
            </a:r>
            <a:r>
              <a:rPr lang="en-US" dirty="0" err="1"/>
              <a:t>tới</a:t>
            </a:r>
            <a:r>
              <a:rPr lang="en-US" dirty="0"/>
              <a:t> APP</a:t>
            </a:r>
            <a:endParaRPr lang="en-US" b="1"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20A959A5-EC18-4BC7-9B53-2FE16E1B6E5E}"/>
              </a:ext>
            </a:extLst>
          </p:cNvPr>
          <p:cNvGrpSpPr/>
          <p:nvPr/>
        </p:nvGrpSpPr>
        <p:grpSpPr>
          <a:xfrm>
            <a:off x="202443" y="1106220"/>
            <a:ext cx="1805441" cy="1894017"/>
            <a:chOff x="8985148" y="2182683"/>
            <a:chExt cx="1805441" cy="1894017"/>
          </a:xfrm>
        </p:grpSpPr>
        <p:sp>
          <p:nvSpPr>
            <p:cNvPr id="17" name="Rectangle: Top Corners Rounded 16">
              <a:extLst>
                <a:ext uri="{FF2B5EF4-FFF2-40B4-BE49-F238E27FC236}">
                  <a16:creationId xmlns:a16="http://schemas.microsoft.com/office/drawing/2014/main" id="{5E6BB422-4EEC-4EAD-B0B1-3314C22A91C1}"/>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098457-0654-4B63-8211-3A0C8E418CEE}"/>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19" name="TextBox 18">
              <a:extLst>
                <a:ext uri="{FF2B5EF4-FFF2-40B4-BE49-F238E27FC236}">
                  <a16:creationId xmlns:a16="http://schemas.microsoft.com/office/drawing/2014/main" id="{4437B8EB-C231-41DF-B8C6-86154E591F44}"/>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sp>
        <p:nvSpPr>
          <p:cNvPr id="20" name="Freeform: Shape 19">
            <a:extLst>
              <a:ext uri="{FF2B5EF4-FFF2-40B4-BE49-F238E27FC236}">
                <a16:creationId xmlns:a16="http://schemas.microsoft.com/office/drawing/2014/main" id="{EF9699B9-FE54-4B83-B6D8-624E48F292EA}"/>
              </a:ext>
            </a:extLst>
          </p:cNvPr>
          <p:cNvSpPr/>
          <p:nvPr/>
        </p:nvSpPr>
        <p:spPr>
          <a:xfrm flipV="1">
            <a:off x="309373" y="2066787"/>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C411985-4B13-4810-9479-0AA149BF8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03" y="3802808"/>
            <a:ext cx="932120" cy="932120"/>
          </a:xfrm>
          <a:prstGeom prst="rect">
            <a:avLst/>
          </a:prstGeom>
        </p:spPr>
      </p:pic>
      <p:grpSp>
        <p:nvGrpSpPr>
          <p:cNvPr id="22" name="Group 21">
            <a:extLst>
              <a:ext uri="{FF2B5EF4-FFF2-40B4-BE49-F238E27FC236}">
                <a16:creationId xmlns:a16="http://schemas.microsoft.com/office/drawing/2014/main" id="{4E9F7B69-AAF5-485B-920E-9E839E1FA387}"/>
              </a:ext>
            </a:extLst>
          </p:cNvPr>
          <p:cNvGrpSpPr/>
          <p:nvPr/>
        </p:nvGrpSpPr>
        <p:grpSpPr>
          <a:xfrm>
            <a:off x="304537" y="2504937"/>
            <a:ext cx="1591582" cy="1140382"/>
            <a:chOff x="9087242" y="3837442"/>
            <a:chExt cx="1591582" cy="1140382"/>
          </a:xfrm>
        </p:grpSpPr>
        <p:sp>
          <p:nvSpPr>
            <p:cNvPr id="23" name="TextBox 22">
              <a:extLst>
                <a:ext uri="{FF2B5EF4-FFF2-40B4-BE49-F238E27FC236}">
                  <a16:creationId xmlns:a16="http://schemas.microsoft.com/office/drawing/2014/main" id="{9D0C0103-F670-4DBF-B236-D3109E645782}"/>
                </a:ext>
              </a:extLst>
            </p:cNvPr>
            <p:cNvSpPr txBox="1"/>
            <p:nvPr/>
          </p:nvSpPr>
          <p:spPr>
            <a:xfrm>
              <a:off x="9087242" y="3837442"/>
              <a:ext cx="1591582" cy="400110"/>
            </a:xfrm>
            <a:prstGeom prst="rect">
              <a:avLst/>
            </a:prstGeom>
            <a:noFill/>
          </p:spPr>
          <p:txBody>
            <a:bodyPr wrap="square" rtlCol="0">
              <a:spAutoFit/>
            </a:bodyPr>
            <a:lstStyle/>
            <a:p>
              <a:pPr algn="ctr"/>
              <a:endParaRPr lang="en-US" sz="2000" b="1" dirty="0">
                <a:solidFill>
                  <a:srgbClr val="1C7CBB"/>
                </a:solidFill>
                <a:latin typeface="Tw Cen MT" panose="020B0602020104020603" pitchFamily="34" charset="0"/>
              </a:endParaRPr>
            </a:p>
          </p:txBody>
        </p:sp>
        <p:sp>
          <p:nvSpPr>
            <p:cNvPr id="24" name="TextBox 23">
              <a:extLst>
                <a:ext uri="{FF2B5EF4-FFF2-40B4-BE49-F238E27FC236}">
                  <a16:creationId xmlns:a16="http://schemas.microsoft.com/office/drawing/2014/main" id="{0ED898EA-62D2-490F-8EA5-343FC3FAF687}"/>
                </a:ext>
              </a:extLst>
            </p:cNvPr>
            <p:cNvSpPr txBox="1"/>
            <p:nvPr/>
          </p:nvSpPr>
          <p:spPr>
            <a:xfrm>
              <a:off x="9087242" y="4146827"/>
              <a:ext cx="1591582" cy="830997"/>
            </a:xfrm>
            <a:prstGeom prst="rect">
              <a:avLst/>
            </a:prstGeom>
            <a:noFill/>
          </p:spPr>
          <p:txBody>
            <a:bodyPr wrap="square" rtlCol="0">
              <a:spAutoFit/>
            </a:bodyPr>
            <a:lstStyle/>
            <a:p>
              <a:pPr algn="ctr"/>
              <a:r>
                <a:rPr lang="en-US" sz="1600" b="1" dirty="0" err="1">
                  <a:solidFill>
                    <a:schemeClr val="accent1"/>
                  </a:solidFill>
                  <a:latin typeface="Tw Cen MT" panose="020B0602020104020603" pitchFamily="34" charset="0"/>
                </a:rPr>
                <a:t>Sử</a:t>
              </a:r>
              <a:r>
                <a:rPr lang="en-US" sz="1600" b="1" dirty="0">
                  <a:solidFill>
                    <a:schemeClr val="accent1"/>
                  </a:solidFill>
                  <a:latin typeface="Tw Cen MT" panose="020B0602020104020603" pitchFamily="34" charset="0"/>
                </a:rPr>
                <a:t> </a:t>
              </a:r>
              <a:r>
                <a:rPr lang="en-US" sz="1600" b="1" dirty="0" err="1">
                  <a:solidFill>
                    <a:schemeClr val="accent1"/>
                  </a:solidFill>
                  <a:latin typeface="Tw Cen MT" panose="020B0602020104020603" pitchFamily="34" charset="0"/>
                </a:rPr>
                <a:t>dụng</a:t>
              </a:r>
              <a:r>
                <a:rPr lang="en-US" sz="1600" b="1" dirty="0">
                  <a:solidFill>
                    <a:schemeClr val="accent1"/>
                  </a:solidFill>
                  <a:latin typeface="Tw Cen MT" panose="020B0602020104020603" pitchFamily="34" charset="0"/>
                </a:rPr>
                <a:t> MongoDB </a:t>
              </a:r>
              <a:r>
                <a:rPr lang="en-US" sz="1600" b="1" dirty="0" err="1">
                  <a:solidFill>
                    <a:schemeClr val="accent1"/>
                  </a:solidFill>
                  <a:latin typeface="Tw Cen MT" panose="020B0602020104020603" pitchFamily="34" charset="0"/>
                </a:rPr>
                <a:t>trên</a:t>
              </a:r>
              <a:r>
                <a:rPr lang="en-US" sz="1600" b="1" dirty="0">
                  <a:solidFill>
                    <a:schemeClr val="accent1"/>
                  </a:solidFill>
                  <a:latin typeface="Tw Cen MT" panose="020B0602020104020603" pitchFamily="34" charset="0"/>
                </a:rPr>
                <a:t> NodeJS</a:t>
              </a:r>
            </a:p>
          </p:txBody>
        </p:sp>
      </p:grpSp>
      <p:pic>
        <p:nvPicPr>
          <p:cNvPr id="25" name="Picture 24">
            <a:extLst>
              <a:ext uri="{FF2B5EF4-FFF2-40B4-BE49-F238E27FC236}">
                <a16:creationId xmlns:a16="http://schemas.microsoft.com/office/drawing/2014/main" id="{F2824F0C-A462-40D2-9B8D-931CF0EE220D}"/>
              </a:ext>
            </a:extLst>
          </p:cNvPr>
          <p:cNvPicPr/>
          <p:nvPr/>
        </p:nvPicPr>
        <p:blipFill>
          <a:blip r:embed="rId4"/>
          <a:stretch>
            <a:fillRect/>
          </a:stretch>
        </p:blipFill>
        <p:spPr>
          <a:xfrm>
            <a:off x="2643812" y="3737466"/>
            <a:ext cx="8934485" cy="2808555"/>
          </a:xfrm>
          <a:prstGeom prst="rect">
            <a:avLst/>
          </a:prstGeom>
        </p:spPr>
      </p:pic>
      <p:sp>
        <p:nvSpPr>
          <p:cNvPr id="3" name="Arrow: Down 2">
            <a:extLst>
              <a:ext uri="{FF2B5EF4-FFF2-40B4-BE49-F238E27FC236}">
                <a16:creationId xmlns:a16="http://schemas.microsoft.com/office/drawing/2014/main" id="{5E61812E-8687-49C7-B648-8267A2C86E64}"/>
              </a:ext>
            </a:extLst>
          </p:cNvPr>
          <p:cNvSpPr/>
          <p:nvPr/>
        </p:nvSpPr>
        <p:spPr>
          <a:xfrm>
            <a:off x="1950352" y="915720"/>
            <a:ext cx="3657600" cy="279634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Connect </a:t>
            </a:r>
            <a:r>
              <a:rPr lang="en-US" b="1" dirty="0" err="1">
                <a:latin typeface="Times New Roman" panose="02020603050405020304" pitchFamily="18" charset="0"/>
                <a:cs typeface="Times New Roman" panose="02020603050405020304" pitchFamily="18" charset="0"/>
              </a:rPr>
              <a:t>tới</a:t>
            </a:r>
            <a:r>
              <a:rPr lang="en-US" b="1" dirty="0">
                <a:latin typeface="Times New Roman" panose="02020603050405020304" pitchFamily="18" charset="0"/>
                <a:cs typeface="Times New Roman" panose="02020603050405020304" pitchFamily="18" charset="0"/>
              </a:rPr>
              <a:t> MongoDB Cloud</a:t>
            </a:r>
          </a:p>
          <a:p>
            <a:pPr algn="ctr"/>
            <a:endParaRPr lang="en-US" dirty="0"/>
          </a:p>
        </p:txBody>
      </p:sp>
      <p:sp>
        <p:nvSpPr>
          <p:cNvPr id="12" name="Rectangle 11">
            <a:extLst>
              <a:ext uri="{FF2B5EF4-FFF2-40B4-BE49-F238E27FC236}">
                <a16:creationId xmlns:a16="http://schemas.microsoft.com/office/drawing/2014/main" id="{E8FD0207-7775-4644-8F8A-1E6FEBB8D85A}"/>
              </a:ext>
            </a:extLst>
          </p:cNvPr>
          <p:cNvSpPr/>
          <p:nvPr/>
        </p:nvSpPr>
        <p:spPr>
          <a:xfrm>
            <a:off x="5555558" y="5444460"/>
            <a:ext cx="6022739" cy="523220"/>
          </a:xfrm>
          <a:prstGeom prst="rect">
            <a:avLst/>
          </a:prstGeom>
        </p:spPr>
        <p:txBody>
          <a:bodyPr wrap="none">
            <a:spAutoFit/>
          </a:bodyPr>
          <a:lstStyle/>
          <a:p>
            <a:r>
              <a:rPr lang="en-US" sz="2800" b="1" dirty="0" err="1">
                <a:solidFill>
                  <a:srgbClr val="FFC000"/>
                </a:solidFill>
                <a:latin typeface="Times New Roman" panose="02020603050405020304" pitchFamily="18" charset="0"/>
                <a:ea typeface="SimSun" panose="02010600030101010101" pitchFamily="2" charset="-122"/>
                <a:cs typeface="Times New Roman" panose="02020603050405020304" pitchFamily="18" charset="0"/>
              </a:rPr>
              <a:t>Thêm</a:t>
            </a:r>
            <a:r>
              <a:rPr lang="en-US" sz="2800" b="1" dirty="0">
                <a:solidFill>
                  <a:srgbClr val="FFC000"/>
                </a:solidFill>
                <a:latin typeface="Times New Roman" panose="02020603050405020304" pitchFamily="18" charset="0"/>
                <a:ea typeface="SimSun" panose="02010600030101010101" pitchFamily="2" charset="-122"/>
                <a:cs typeface="Times New Roman" panose="02020603050405020304" pitchFamily="18" charset="0"/>
              </a:rPr>
              <a:t> Express Mongoose Cho NodeJS</a:t>
            </a:r>
            <a:endParaRPr lang="en-US" sz="2800" b="1" dirty="0">
              <a:solidFill>
                <a:srgbClr val="FFC000"/>
              </a:solidFill>
              <a:latin typeface="Times New Roman" panose="02020603050405020304" pitchFamily="18" charset="0"/>
              <a:cs typeface="Times New Roman" panose="02020603050405020304" pitchFamily="18" charset="0"/>
            </a:endParaRPr>
          </a:p>
        </p:txBody>
      </p:sp>
      <p:sp>
        <p:nvSpPr>
          <p:cNvPr id="14" name="Arrow: Up 13">
            <a:extLst>
              <a:ext uri="{FF2B5EF4-FFF2-40B4-BE49-F238E27FC236}">
                <a16:creationId xmlns:a16="http://schemas.microsoft.com/office/drawing/2014/main" id="{16C0D4D7-B46B-45AA-B8B5-882877FF13E4}"/>
              </a:ext>
            </a:extLst>
          </p:cNvPr>
          <p:cNvSpPr/>
          <p:nvPr/>
        </p:nvSpPr>
        <p:spPr>
          <a:xfrm>
            <a:off x="8610600" y="2667000"/>
            <a:ext cx="1524000" cy="1045066"/>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B92B993D-4F08-4E60-8574-FFE4CD9A7EBB}"/>
              </a:ext>
            </a:extLst>
          </p:cNvPr>
          <p:cNvPicPr/>
          <p:nvPr/>
        </p:nvPicPr>
        <p:blipFill>
          <a:blip r:embed="rId5"/>
          <a:stretch>
            <a:fillRect/>
          </a:stretch>
        </p:blipFill>
        <p:spPr>
          <a:xfrm>
            <a:off x="7329559" y="1034800"/>
            <a:ext cx="4086081" cy="1619500"/>
          </a:xfrm>
          <a:prstGeom prst="rect">
            <a:avLst/>
          </a:prstGeom>
        </p:spPr>
      </p:pic>
    </p:spTree>
    <p:extLst>
      <p:ext uri="{BB962C8B-B14F-4D97-AF65-F5344CB8AC3E}">
        <p14:creationId xmlns:p14="http://schemas.microsoft.com/office/powerpoint/2010/main" val="689109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20A959A5-EC18-4BC7-9B53-2FE16E1B6E5E}"/>
              </a:ext>
            </a:extLst>
          </p:cNvPr>
          <p:cNvGrpSpPr/>
          <p:nvPr/>
        </p:nvGrpSpPr>
        <p:grpSpPr>
          <a:xfrm>
            <a:off x="202443" y="1106220"/>
            <a:ext cx="1805441" cy="1894017"/>
            <a:chOff x="8985148" y="2182683"/>
            <a:chExt cx="1805441" cy="1894017"/>
          </a:xfrm>
        </p:grpSpPr>
        <p:sp>
          <p:nvSpPr>
            <p:cNvPr id="17" name="Rectangle: Top Corners Rounded 16">
              <a:extLst>
                <a:ext uri="{FF2B5EF4-FFF2-40B4-BE49-F238E27FC236}">
                  <a16:creationId xmlns:a16="http://schemas.microsoft.com/office/drawing/2014/main" id="{5E6BB422-4EEC-4EAD-B0B1-3314C22A91C1}"/>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098457-0654-4B63-8211-3A0C8E418CEE}"/>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19" name="TextBox 18">
              <a:extLst>
                <a:ext uri="{FF2B5EF4-FFF2-40B4-BE49-F238E27FC236}">
                  <a16:creationId xmlns:a16="http://schemas.microsoft.com/office/drawing/2014/main" id="{4437B8EB-C231-41DF-B8C6-86154E591F44}"/>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sp>
        <p:nvSpPr>
          <p:cNvPr id="20" name="Freeform: Shape 19">
            <a:extLst>
              <a:ext uri="{FF2B5EF4-FFF2-40B4-BE49-F238E27FC236}">
                <a16:creationId xmlns:a16="http://schemas.microsoft.com/office/drawing/2014/main" id="{EF9699B9-FE54-4B83-B6D8-624E48F292EA}"/>
              </a:ext>
            </a:extLst>
          </p:cNvPr>
          <p:cNvSpPr/>
          <p:nvPr/>
        </p:nvSpPr>
        <p:spPr>
          <a:xfrm flipV="1">
            <a:off x="309373" y="2316033"/>
            <a:ext cx="1591582" cy="96056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Notched Right 1">
            <a:extLst>
              <a:ext uri="{FF2B5EF4-FFF2-40B4-BE49-F238E27FC236}">
                <a16:creationId xmlns:a16="http://schemas.microsoft.com/office/drawing/2014/main" id="{EBF3A514-5E3A-474E-B4CA-AC36F39FDFFD}"/>
              </a:ext>
            </a:extLst>
          </p:cNvPr>
          <p:cNvSpPr/>
          <p:nvPr/>
        </p:nvSpPr>
        <p:spPr>
          <a:xfrm>
            <a:off x="21532" y="3870464"/>
            <a:ext cx="3758846" cy="133896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Lệch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collection</a:t>
            </a:r>
          </a:p>
        </p:txBody>
      </p:sp>
      <p:pic>
        <p:nvPicPr>
          <p:cNvPr id="26" name="Picture 25">
            <a:extLst>
              <a:ext uri="{FF2B5EF4-FFF2-40B4-BE49-F238E27FC236}">
                <a16:creationId xmlns:a16="http://schemas.microsoft.com/office/drawing/2014/main" id="{B526E970-8A2E-4580-9BBA-A7E3C2CB7C9C}"/>
              </a:ext>
            </a:extLst>
          </p:cNvPr>
          <p:cNvPicPr/>
          <p:nvPr/>
        </p:nvPicPr>
        <p:blipFill>
          <a:blip r:embed="rId3"/>
          <a:stretch>
            <a:fillRect/>
          </a:stretch>
        </p:blipFill>
        <p:spPr>
          <a:xfrm>
            <a:off x="4302373" y="1276404"/>
            <a:ext cx="7499562" cy="4155768"/>
          </a:xfrm>
          <a:prstGeom prst="rect">
            <a:avLst/>
          </a:prstGeom>
        </p:spPr>
      </p:pic>
      <p:sp>
        <p:nvSpPr>
          <p:cNvPr id="11" name="Rectangle 10">
            <a:extLst>
              <a:ext uri="{FF2B5EF4-FFF2-40B4-BE49-F238E27FC236}">
                <a16:creationId xmlns:a16="http://schemas.microsoft.com/office/drawing/2014/main" id="{27C425E8-2B89-431B-9D79-43C75E30E70C}"/>
              </a:ext>
            </a:extLst>
          </p:cNvPr>
          <p:cNvSpPr/>
          <p:nvPr/>
        </p:nvSpPr>
        <p:spPr>
          <a:xfrm>
            <a:off x="7043901" y="3123455"/>
            <a:ext cx="4895892" cy="461665"/>
          </a:xfrm>
          <a:prstGeom prst="rect">
            <a:avLst/>
          </a:prstGeom>
        </p:spPr>
        <p:txBody>
          <a:bodyPr wrap="none">
            <a:spAutoFit/>
          </a:bodyPr>
          <a:lstStyle/>
          <a:p>
            <a:r>
              <a:rPr lang="en-US" sz="2400" b="1" i="1" u="sng"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Cú</a:t>
            </a:r>
            <a:r>
              <a:rPr lang="en-US" sz="24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u="sng"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pháp</a:t>
            </a:r>
            <a:r>
              <a:rPr lang="en-US" sz="24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u="sng"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tạo</a:t>
            </a:r>
            <a:r>
              <a:rPr lang="en-US" sz="24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Schema </a:t>
            </a:r>
            <a:r>
              <a:rPr lang="en-US" sz="2400" b="1" i="1" u="sng"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bằng</a:t>
            </a:r>
            <a:r>
              <a:rPr lang="en-US" sz="24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mongoose</a:t>
            </a:r>
            <a:endParaRPr lang="en-US" sz="2400" b="1" u="sng" dirty="0">
              <a:solidFill>
                <a:srgbClr val="FF0000"/>
              </a:solidFill>
              <a:effectLst>
                <a:outerShdw blurRad="38100" dist="38100" dir="2700000" algn="tl">
                  <a:srgbClr val="000000">
                    <a:alpha val="43137"/>
                  </a:srgbClr>
                </a:outerShdw>
              </a:effectLst>
            </a:endParaRPr>
          </a:p>
        </p:txBody>
      </p:sp>
      <p:pic>
        <p:nvPicPr>
          <p:cNvPr id="21" name="Picture 20">
            <a:extLst>
              <a:ext uri="{FF2B5EF4-FFF2-40B4-BE49-F238E27FC236}">
                <a16:creationId xmlns:a16="http://schemas.microsoft.com/office/drawing/2014/main" id="{CC33B6D5-E333-4D58-88AF-CBD2FEAB2B28}"/>
              </a:ext>
            </a:extLst>
          </p:cNvPr>
          <p:cNvPicPr/>
          <p:nvPr/>
        </p:nvPicPr>
        <p:blipFill>
          <a:blip r:embed="rId4"/>
          <a:stretch>
            <a:fillRect/>
          </a:stretch>
        </p:blipFill>
        <p:spPr>
          <a:xfrm>
            <a:off x="4182956" y="5581597"/>
            <a:ext cx="5113444" cy="937614"/>
          </a:xfrm>
          <a:prstGeom prst="rect">
            <a:avLst/>
          </a:prstGeom>
        </p:spPr>
      </p:pic>
      <p:sp>
        <p:nvSpPr>
          <p:cNvPr id="3" name="Rectangle 2">
            <a:extLst>
              <a:ext uri="{FF2B5EF4-FFF2-40B4-BE49-F238E27FC236}">
                <a16:creationId xmlns:a16="http://schemas.microsoft.com/office/drawing/2014/main" id="{DF3C03CB-9CCA-48EE-9C22-8E34ACD88973}"/>
              </a:ext>
            </a:extLst>
          </p:cNvPr>
          <p:cNvSpPr/>
          <p:nvPr/>
        </p:nvSpPr>
        <p:spPr>
          <a:xfrm>
            <a:off x="9143999" y="6050404"/>
            <a:ext cx="3048001" cy="461665"/>
          </a:xfrm>
          <a:prstGeom prst="rect">
            <a:avLst/>
          </a:prstGeom>
        </p:spPr>
        <p:txBody>
          <a:bodyPr wrap="square">
            <a:spAutoFit/>
          </a:bodyPr>
          <a:lstStyle/>
          <a:p>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Khai</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báo</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khi</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sử</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dụng</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endParaRPr lang="en-US" sz="2400" b="1" dirty="0">
              <a:solidFill>
                <a:srgbClr val="FF0000"/>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89755E40-EC4B-4976-BBBB-50762BFC0720}"/>
              </a:ext>
            </a:extLst>
          </p:cNvPr>
          <p:cNvCxnSpPr/>
          <p:nvPr/>
        </p:nvCxnSpPr>
        <p:spPr>
          <a:xfrm>
            <a:off x="4182956" y="5432171"/>
            <a:ext cx="8009044" cy="0"/>
          </a:xfrm>
          <a:prstGeom prst="line">
            <a:avLst/>
          </a:prstGeom>
          <a:ln w="539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5242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219989C-6534-4081-88F9-01A1845F375C}"/>
              </a:ext>
            </a:extLst>
          </p:cNvPr>
          <p:cNvGrpSpPr/>
          <p:nvPr/>
        </p:nvGrpSpPr>
        <p:grpSpPr>
          <a:xfrm>
            <a:off x="8985148" y="2182683"/>
            <a:ext cx="1805441" cy="1894017"/>
            <a:chOff x="8985148" y="2182683"/>
            <a:chExt cx="1805441" cy="1894017"/>
          </a:xfrm>
        </p:grpSpPr>
        <p:sp>
          <p:nvSpPr>
            <p:cNvPr id="23" name="Rectangle: Top Corners Rounded 22">
              <a:extLst>
                <a:ext uri="{FF2B5EF4-FFF2-40B4-BE49-F238E27FC236}">
                  <a16:creationId xmlns:a16="http://schemas.microsoft.com/office/drawing/2014/main" id="{303A4C65-5C87-4C63-A0E1-4DF161B02937}"/>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447283-DB73-4C8A-99DE-552ACE3319FB}"/>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26" name="TextBox 25">
              <a:extLst>
                <a:ext uri="{FF2B5EF4-FFF2-40B4-BE49-F238E27FC236}">
                  <a16:creationId xmlns:a16="http://schemas.microsoft.com/office/drawing/2014/main" id="{6BEC5E5B-C4A7-4BE2-9DAD-E90FC41E4DCA}"/>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grpSp>
        <p:nvGrpSpPr>
          <p:cNvPr id="58" name="Group 57">
            <a:extLst>
              <a:ext uri="{FF2B5EF4-FFF2-40B4-BE49-F238E27FC236}">
                <a16:creationId xmlns:a16="http://schemas.microsoft.com/office/drawing/2014/main" id="{A2198942-3878-4909-884B-7CA0E318DFD7}"/>
              </a:ext>
            </a:extLst>
          </p:cNvPr>
          <p:cNvGrpSpPr/>
          <p:nvPr/>
        </p:nvGrpSpPr>
        <p:grpSpPr>
          <a:xfrm>
            <a:off x="6381342" y="2182683"/>
            <a:ext cx="1805441" cy="1894017"/>
            <a:chOff x="6381342" y="2182683"/>
            <a:chExt cx="1805441" cy="1894017"/>
          </a:xfrm>
        </p:grpSpPr>
        <p:sp>
          <p:nvSpPr>
            <p:cNvPr id="19" name="Rectangle: Top Corners Rounded 18">
              <a:extLst>
                <a:ext uri="{FF2B5EF4-FFF2-40B4-BE49-F238E27FC236}">
                  <a16:creationId xmlns:a16="http://schemas.microsoft.com/office/drawing/2014/main"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BFDA63-D1BE-4B0B-A1BF-19B81E35575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7" name="TextBox 26">
              <a:extLst>
                <a:ext uri="{FF2B5EF4-FFF2-40B4-BE49-F238E27FC236}">
                  <a16:creationId xmlns:a16="http://schemas.microsoft.com/office/drawing/2014/main"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57" name="Group 56">
            <a:extLst>
              <a:ext uri="{FF2B5EF4-FFF2-40B4-BE49-F238E27FC236}">
                <a16:creationId xmlns:a16="http://schemas.microsoft.com/office/drawing/2014/main" id="{A430A81F-25E0-4239-B494-46C9D4937700}"/>
              </a:ext>
            </a:extLst>
          </p:cNvPr>
          <p:cNvGrpSpPr/>
          <p:nvPr/>
        </p:nvGrpSpPr>
        <p:grpSpPr>
          <a:xfrm>
            <a:off x="3884465" y="2182683"/>
            <a:ext cx="1805441" cy="1894017"/>
            <a:chOff x="3884465" y="2182683"/>
            <a:chExt cx="1805441"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1387588" y="2182683"/>
            <a:ext cx="1805441" cy="1894017"/>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149451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3991395"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992BDF-F7C4-4374-886A-86270F68E5B1}"/>
              </a:ext>
            </a:extLst>
          </p:cNvPr>
          <p:cNvSpPr/>
          <p:nvPr/>
        </p:nvSpPr>
        <p:spPr>
          <a:xfrm flipV="1">
            <a:off x="6488272"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066C7CC-77EF-41CA-B323-66B868940684}"/>
              </a:ext>
            </a:extLst>
          </p:cNvPr>
          <p:cNvSpPr/>
          <p:nvPr/>
        </p:nvSpPr>
        <p:spPr>
          <a:xfrm flipV="1">
            <a:off x="909207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149AF21-2235-48F7-BCB5-97AAA5BB7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756" y="4905623"/>
            <a:ext cx="905768" cy="905768"/>
          </a:xfrm>
          <a:prstGeom prst="rect">
            <a:avLst/>
          </a:prstGeom>
        </p:spPr>
      </p:pic>
      <p:pic>
        <p:nvPicPr>
          <p:cNvPr id="40" name="Picture 39">
            <a:extLst>
              <a:ext uri="{FF2B5EF4-FFF2-40B4-BE49-F238E27FC236}">
                <a16:creationId xmlns:a16="http://schemas.microsoft.com/office/drawing/2014/main" id="{9E50AA9A-FAB8-4A36-BCFC-AE5A9E810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969" y="4914675"/>
            <a:ext cx="900162" cy="900162"/>
          </a:xfrm>
          <a:prstGeom prst="rect">
            <a:avLst/>
          </a:prstGeom>
        </p:spPr>
      </p:pic>
      <p:pic>
        <p:nvPicPr>
          <p:cNvPr id="42" name="Picture 41">
            <a:extLst>
              <a:ext uri="{FF2B5EF4-FFF2-40B4-BE49-F238E27FC236}">
                <a16:creationId xmlns:a16="http://schemas.microsoft.com/office/drawing/2014/main" id="{E45F41EB-76B8-4D33-BDB3-4A3E0743A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177" y="4914675"/>
            <a:ext cx="905770" cy="905768"/>
          </a:xfrm>
          <a:prstGeom prst="rect">
            <a:avLst/>
          </a:prstGeom>
        </p:spPr>
      </p:pic>
      <p:pic>
        <p:nvPicPr>
          <p:cNvPr id="44" name="Picture 43">
            <a:extLst>
              <a:ext uri="{FF2B5EF4-FFF2-40B4-BE49-F238E27FC236}">
                <a16:creationId xmlns:a16="http://schemas.microsoft.com/office/drawing/2014/main" id="{82320AA8-1E5E-496F-9945-24C0399B8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1808" y="4879271"/>
            <a:ext cx="932120" cy="932120"/>
          </a:xfrm>
          <a:prstGeom prst="rect">
            <a:avLst/>
          </a:prstGeom>
        </p:spPr>
      </p:pic>
      <p:grpSp>
        <p:nvGrpSpPr>
          <p:cNvPr id="55" name="Group 54">
            <a:extLst>
              <a:ext uri="{FF2B5EF4-FFF2-40B4-BE49-F238E27FC236}">
                <a16:creationId xmlns:a16="http://schemas.microsoft.com/office/drawing/2014/main" id="{5BD90705-18BB-473B-A34A-340D3FE7B602}"/>
              </a:ext>
            </a:extLst>
          </p:cNvPr>
          <p:cNvGrpSpPr/>
          <p:nvPr/>
        </p:nvGrpSpPr>
        <p:grpSpPr>
          <a:xfrm>
            <a:off x="1488849" y="3581400"/>
            <a:ext cx="1591582" cy="1140382"/>
            <a:chOff x="1488849" y="3837442"/>
            <a:chExt cx="1591582" cy="1140382"/>
          </a:xfrm>
        </p:grpSpPr>
        <p:sp>
          <p:nvSpPr>
            <p:cNvPr id="46" name="TextBox 45">
              <a:extLst>
                <a:ext uri="{FF2B5EF4-FFF2-40B4-BE49-F238E27FC236}">
                  <a16:creationId xmlns:a16="http://schemas.microsoft.com/office/drawing/2014/main" id="{596EA5B9-609B-41D8-BAEB-1AB2F8B9359E}"/>
                </a:ext>
              </a:extLst>
            </p:cNvPr>
            <p:cNvSpPr txBox="1"/>
            <p:nvPr/>
          </p:nvSpPr>
          <p:spPr>
            <a:xfrm>
              <a:off x="1488849" y="3837442"/>
              <a:ext cx="1591582"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 </a:t>
              </a:r>
            </a:p>
          </p:txBody>
        </p:sp>
        <p:sp>
          <p:nvSpPr>
            <p:cNvPr id="47" name="TextBox 46">
              <a:extLst>
                <a:ext uri="{FF2B5EF4-FFF2-40B4-BE49-F238E27FC236}">
                  <a16:creationId xmlns:a16="http://schemas.microsoft.com/office/drawing/2014/main" id="{DAFD7EC4-BD0C-414A-BAC7-6A87FBE0FD33}"/>
                </a:ext>
              </a:extLst>
            </p:cNvPr>
            <p:cNvSpPr txBox="1"/>
            <p:nvPr/>
          </p:nvSpPr>
          <p:spPr>
            <a:xfrm>
              <a:off x="1488849" y="4146827"/>
              <a:ext cx="1591582" cy="830997"/>
            </a:xfrm>
            <a:prstGeom prst="rect">
              <a:avLst/>
            </a:prstGeom>
            <a:noFill/>
          </p:spPr>
          <p:txBody>
            <a:bodyPr wrap="square" rtlCol="0">
              <a:spAutoFit/>
            </a:bodyPr>
            <a:lstStyle/>
            <a:p>
              <a:pPr algn="ctr"/>
              <a:r>
                <a:rPr lang="en-US" sz="1600" b="1" dirty="0" err="1">
                  <a:solidFill>
                    <a:srgbClr val="EF3078"/>
                  </a:solidFill>
                  <a:latin typeface="Tw Cen MT" panose="020B0602020104020603" pitchFamily="34" charset="0"/>
                </a:rPr>
                <a:t>Tìm</a:t>
              </a:r>
              <a:r>
                <a:rPr lang="en-US" sz="1600" b="1" dirty="0">
                  <a:solidFill>
                    <a:srgbClr val="EF3078"/>
                  </a:solidFill>
                  <a:latin typeface="Tw Cen MT" panose="020B0602020104020603" pitchFamily="34" charset="0"/>
                </a:rPr>
                <a:t> </a:t>
              </a:r>
              <a:r>
                <a:rPr lang="en-US" sz="1600" b="1" dirty="0" err="1">
                  <a:solidFill>
                    <a:srgbClr val="EF3078"/>
                  </a:solidFill>
                  <a:latin typeface="Tw Cen MT" panose="020B0602020104020603" pitchFamily="34" charset="0"/>
                </a:rPr>
                <a:t>hiểu</a:t>
              </a:r>
              <a:r>
                <a:rPr lang="en-US" sz="1600" b="1" dirty="0">
                  <a:solidFill>
                    <a:srgbClr val="EF3078"/>
                  </a:solidFill>
                  <a:latin typeface="Tw Cen MT" panose="020B0602020104020603" pitchFamily="34" charset="0"/>
                </a:rPr>
                <a:t> </a:t>
              </a:r>
              <a:r>
                <a:rPr lang="en-US" sz="1600" b="1" dirty="0" err="1">
                  <a:solidFill>
                    <a:srgbClr val="EF3078"/>
                  </a:solidFill>
                  <a:latin typeface="Tw Cen MT" panose="020B0602020104020603" pitchFamily="34" charset="0"/>
                </a:rPr>
                <a:t>về</a:t>
              </a:r>
              <a:r>
                <a:rPr lang="en-US" sz="1600" b="1" dirty="0">
                  <a:solidFill>
                    <a:srgbClr val="EF3078"/>
                  </a:solidFill>
                  <a:latin typeface="Tw Cen MT" panose="020B0602020104020603" pitchFamily="34" charset="0"/>
                </a:rPr>
                <a:t> NoSQL </a:t>
              </a:r>
              <a:r>
                <a:rPr lang="en-US" sz="1600" b="1" dirty="0" err="1">
                  <a:solidFill>
                    <a:srgbClr val="EF3078"/>
                  </a:solidFill>
                  <a:latin typeface="Tw Cen MT" panose="020B0602020104020603" pitchFamily="34" charset="0"/>
                </a:rPr>
                <a:t>và</a:t>
              </a:r>
              <a:r>
                <a:rPr lang="en-US" sz="1600" b="1" dirty="0">
                  <a:solidFill>
                    <a:srgbClr val="EF3078"/>
                  </a:solidFill>
                  <a:latin typeface="Tw Cen MT" panose="020B0602020104020603" pitchFamily="34" charset="0"/>
                </a:rPr>
                <a:t> MongoDB</a:t>
              </a: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3977674" y="3581400"/>
            <a:ext cx="1591582" cy="1229618"/>
            <a:chOff x="3977674" y="3837442"/>
            <a:chExt cx="1591582" cy="1229618"/>
          </a:xfrm>
        </p:grpSpPr>
        <p:sp>
          <p:nvSpPr>
            <p:cNvPr id="48" name="TextBox 47">
              <a:extLst>
                <a:ext uri="{FF2B5EF4-FFF2-40B4-BE49-F238E27FC236}">
                  <a16:creationId xmlns:a16="http://schemas.microsoft.com/office/drawing/2014/main" id="{2CF8B1AD-BE20-4D97-80BF-AC12A3B886DB}"/>
                </a:ext>
              </a:extLst>
            </p:cNvPr>
            <p:cNvSpPr txBox="1"/>
            <p:nvPr/>
          </p:nvSpPr>
          <p:spPr>
            <a:xfrm>
              <a:off x="3977674" y="3837442"/>
              <a:ext cx="1591582" cy="400110"/>
            </a:xfrm>
            <a:prstGeom prst="rect">
              <a:avLst/>
            </a:prstGeom>
            <a:noFill/>
          </p:spPr>
          <p:txBody>
            <a:bodyPr wrap="square" rtlCol="0">
              <a:spAutoFit/>
            </a:bodyPr>
            <a:lstStyle/>
            <a:p>
              <a:pPr algn="ctr"/>
              <a:endParaRPr lang="en-US" sz="2000" b="1" dirty="0">
                <a:solidFill>
                  <a:srgbClr val="03A1A4"/>
                </a:solidFill>
                <a:latin typeface="Tw Cen MT" panose="020B0602020104020603" pitchFamily="34" charset="0"/>
              </a:endParaRPr>
            </a:p>
          </p:txBody>
        </p:sp>
        <p:sp>
          <p:nvSpPr>
            <p:cNvPr id="49" name="TextBox 48">
              <a:extLst>
                <a:ext uri="{FF2B5EF4-FFF2-40B4-BE49-F238E27FC236}">
                  <a16:creationId xmlns:a16="http://schemas.microsoft.com/office/drawing/2014/main" id="{1F2BC42F-0899-4CCE-A35A-4E495A05687C}"/>
                </a:ext>
              </a:extLst>
            </p:cNvPr>
            <p:cNvSpPr txBox="1"/>
            <p:nvPr/>
          </p:nvSpPr>
          <p:spPr>
            <a:xfrm>
              <a:off x="3977674" y="3989842"/>
              <a:ext cx="1591582" cy="1077218"/>
            </a:xfrm>
            <a:prstGeom prst="rect">
              <a:avLst/>
            </a:prstGeom>
            <a:noFill/>
          </p:spPr>
          <p:txBody>
            <a:bodyPr wrap="square" rtlCol="0">
              <a:spAutoFit/>
            </a:bodyPr>
            <a:lstStyle/>
            <a:p>
              <a:pPr algn="ctr"/>
              <a:r>
                <a:rPr lang="en-US" sz="1600" b="1" dirty="0" err="1">
                  <a:solidFill>
                    <a:srgbClr val="00B0F0"/>
                  </a:solidFill>
                  <a:latin typeface="Tw Cen MT" panose="020B0602020104020603" pitchFamily="34" charset="0"/>
                </a:rPr>
                <a:t>Một</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số</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thuật</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ngữ</a:t>
              </a:r>
              <a:r>
                <a:rPr lang="en-US" sz="1600" b="1" dirty="0">
                  <a:solidFill>
                    <a:srgbClr val="00B0F0"/>
                  </a:solidFill>
                  <a:latin typeface="Tw Cen MT" panose="020B0602020104020603" pitchFamily="34" charset="0"/>
                </a:rPr>
                <a:t> hay </a:t>
              </a:r>
              <a:r>
                <a:rPr lang="en-US" sz="1600" b="1" dirty="0" err="1">
                  <a:solidFill>
                    <a:srgbClr val="00B0F0"/>
                  </a:solidFill>
                  <a:latin typeface="Tw Cen MT" panose="020B0602020104020603" pitchFamily="34" charset="0"/>
                </a:rPr>
                <a:t>sử</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dụng</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trong</a:t>
              </a:r>
              <a:r>
                <a:rPr lang="en-US" sz="1600" b="1" dirty="0">
                  <a:solidFill>
                    <a:srgbClr val="00B0F0"/>
                  </a:solidFill>
                  <a:latin typeface="Tw Cen MT" panose="020B0602020104020603" pitchFamily="34" charset="0"/>
                </a:rPr>
                <a:t> MongoDB</a:t>
              </a:r>
            </a:p>
          </p:txBody>
        </p:sp>
      </p:grpSp>
      <p:grpSp>
        <p:nvGrpSpPr>
          <p:cNvPr id="59" name="Group 58">
            <a:extLst>
              <a:ext uri="{FF2B5EF4-FFF2-40B4-BE49-F238E27FC236}">
                <a16:creationId xmlns:a16="http://schemas.microsoft.com/office/drawing/2014/main" id="{FC1746BE-76D9-44D6-8ED0-355F952A375E}"/>
              </a:ext>
            </a:extLst>
          </p:cNvPr>
          <p:cNvGrpSpPr/>
          <p:nvPr/>
        </p:nvGrpSpPr>
        <p:grpSpPr>
          <a:xfrm>
            <a:off x="6488272" y="3581400"/>
            <a:ext cx="1591582" cy="894160"/>
            <a:chOff x="6488272" y="3837442"/>
            <a:chExt cx="1591582" cy="894160"/>
          </a:xfrm>
        </p:grpSpPr>
        <p:sp>
          <p:nvSpPr>
            <p:cNvPr id="50" name="TextBox 49">
              <a:extLst>
                <a:ext uri="{FF2B5EF4-FFF2-40B4-BE49-F238E27FC236}">
                  <a16:creationId xmlns:a16="http://schemas.microsoft.com/office/drawing/2014/main" id="{3F85E69A-BADF-47FA-97F2-BF77348F278C}"/>
                </a:ext>
              </a:extLst>
            </p:cNvPr>
            <p:cNvSpPr txBox="1"/>
            <p:nvPr/>
          </p:nvSpPr>
          <p:spPr>
            <a:xfrm>
              <a:off x="6488272" y="3837442"/>
              <a:ext cx="1591582" cy="400110"/>
            </a:xfrm>
            <a:prstGeom prst="rect">
              <a:avLst/>
            </a:prstGeom>
            <a:noFill/>
          </p:spPr>
          <p:txBody>
            <a:bodyPr wrap="square" rtlCol="0">
              <a:spAutoFit/>
            </a:bodyPr>
            <a:lstStyle/>
            <a:p>
              <a:pPr algn="ctr"/>
              <a:endParaRPr lang="en-US" sz="2000" b="1" dirty="0">
                <a:solidFill>
                  <a:srgbClr val="EE9524"/>
                </a:solidFill>
                <a:latin typeface="Tw Cen MT" panose="020B0602020104020603" pitchFamily="34" charset="0"/>
              </a:endParaRPr>
            </a:p>
          </p:txBody>
        </p:sp>
        <p:sp>
          <p:nvSpPr>
            <p:cNvPr id="51" name="TextBox 50">
              <a:extLst>
                <a:ext uri="{FF2B5EF4-FFF2-40B4-BE49-F238E27FC236}">
                  <a16:creationId xmlns:a16="http://schemas.microsoft.com/office/drawing/2014/main" id="{94CFAA18-F935-43EC-B7D9-4E19F5F37090}"/>
                </a:ext>
              </a:extLst>
            </p:cNvPr>
            <p:cNvSpPr txBox="1"/>
            <p:nvPr/>
          </p:nvSpPr>
          <p:spPr>
            <a:xfrm>
              <a:off x="6488272" y="4146827"/>
              <a:ext cx="1591582" cy="584775"/>
            </a:xfrm>
            <a:prstGeom prst="rect">
              <a:avLst/>
            </a:prstGeom>
            <a:noFill/>
          </p:spPr>
          <p:txBody>
            <a:bodyPr wrap="square" rtlCol="0">
              <a:spAutoFit/>
            </a:bodyPr>
            <a:lstStyle/>
            <a:p>
              <a:pPr algn="ctr"/>
              <a:r>
                <a:rPr lang="en-US" sz="1600" b="1" dirty="0" err="1">
                  <a:solidFill>
                    <a:srgbClr val="FFC000"/>
                  </a:solidFill>
                  <a:latin typeface="Tw Cen MT" panose="020B0602020104020603" pitchFamily="34" charset="0"/>
                </a:rPr>
                <a:t>Cách</a:t>
              </a:r>
              <a:r>
                <a:rPr lang="en-US" sz="1600" b="1" dirty="0">
                  <a:solidFill>
                    <a:srgbClr val="FFC000"/>
                  </a:solidFill>
                  <a:latin typeface="Tw Cen MT" panose="020B0602020104020603" pitchFamily="34" charset="0"/>
                </a:rPr>
                <a:t> </a:t>
              </a:r>
              <a:r>
                <a:rPr lang="en-US" sz="1600" b="1" dirty="0" err="1">
                  <a:solidFill>
                    <a:srgbClr val="FFC000"/>
                  </a:solidFill>
                  <a:latin typeface="Tw Cen MT" panose="020B0602020104020603" pitchFamily="34" charset="0"/>
                </a:rPr>
                <a:t>sử</a:t>
              </a:r>
              <a:r>
                <a:rPr lang="en-US" sz="1600" b="1" dirty="0">
                  <a:solidFill>
                    <a:srgbClr val="FFC000"/>
                  </a:solidFill>
                  <a:latin typeface="Tw Cen MT" panose="020B0602020104020603" pitchFamily="34" charset="0"/>
                </a:rPr>
                <a:t> </a:t>
              </a:r>
              <a:r>
                <a:rPr lang="en-US" sz="1600" b="1" dirty="0" err="1">
                  <a:solidFill>
                    <a:srgbClr val="FFC000"/>
                  </a:solidFill>
                  <a:latin typeface="Tw Cen MT" panose="020B0602020104020603" pitchFamily="34" charset="0"/>
                </a:rPr>
                <a:t>dụng</a:t>
              </a:r>
              <a:r>
                <a:rPr lang="en-US" sz="1600" b="1" dirty="0">
                  <a:solidFill>
                    <a:srgbClr val="FFC000"/>
                  </a:solidFill>
                  <a:latin typeface="Tw Cen MT" panose="020B0602020104020603" pitchFamily="34" charset="0"/>
                </a:rPr>
                <a:t> MongoDB Cloud</a:t>
              </a:r>
            </a:p>
          </p:txBody>
        </p:sp>
      </p:grpSp>
      <p:grpSp>
        <p:nvGrpSpPr>
          <p:cNvPr id="60" name="Group 59">
            <a:extLst>
              <a:ext uri="{FF2B5EF4-FFF2-40B4-BE49-F238E27FC236}">
                <a16:creationId xmlns:a16="http://schemas.microsoft.com/office/drawing/2014/main" id="{CEAB50F2-56A8-4020-BA7E-223D0388029E}"/>
              </a:ext>
            </a:extLst>
          </p:cNvPr>
          <p:cNvGrpSpPr/>
          <p:nvPr/>
        </p:nvGrpSpPr>
        <p:grpSpPr>
          <a:xfrm>
            <a:off x="9087242" y="3581400"/>
            <a:ext cx="1591582" cy="1140382"/>
            <a:chOff x="9087242" y="3837442"/>
            <a:chExt cx="1591582" cy="1140382"/>
          </a:xfrm>
        </p:grpSpPr>
        <p:sp>
          <p:nvSpPr>
            <p:cNvPr id="52" name="TextBox 51">
              <a:extLst>
                <a:ext uri="{FF2B5EF4-FFF2-40B4-BE49-F238E27FC236}">
                  <a16:creationId xmlns:a16="http://schemas.microsoft.com/office/drawing/2014/main" id="{8FDFCA09-96C1-48B9-A4BF-FC3BC14E65FF}"/>
                </a:ext>
              </a:extLst>
            </p:cNvPr>
            <p:cNvSpPr txBox="1"/>
            <p:nvPr/>
          </p:nvSpPr>
          <p:spPr>
            <a:xfrm>
              <a:off x="9087242" y="3837442"/>
              <a:ext cx="1591582" cy="400110"/>
            </a:xfrm>
            <a:prstGeom prst="rect">
              <a:avLst/>
            </a:prstGeom>
            <a:noFill/>
          </p:spPr>
          <p:txBody>
            <a:bodyPr wrap="square" rtlCol="0">
              <a:spAutoFit/>
            </a:bodyPr>
            <a:lstStyle/>
            <a:p>
              <a:pPr algn="ctr"/>
              <a:endParaRPr lang="en-US" sz="2000" b="1" dirty="0">
                <a:solidFill>
                  <a:srgbClr val="1C7CBB"/>
                </a:solidFill>
                <a:latin typeface="Tw Cen MT" panose="020B0602020104020603" pitchFamily="34" charset="0"/>
              </a:endParaRPr>
            </a:p>
          </p:txBody>
        </p:sp>
        <p:sp>
          <p:nvSpPr>
            <p:cNvPr id="53" name="TextBox 52">
              <a:extLst>
                <a:ext uri="{FF2B5EF4-FFF2-40B4-BE49-F238E27FC236}">
                  <a16:creationId xmlns:a16="http://schemas.microsoft.com/office/drawing/2014/main" id="{390ABEF2-EA94-4E61-B642-F3A2B133F939}"/>
                </a:ext>
              </a:extLst>
            </p:cNvPr>
            <p:cNvSpPr txBox="1"/>
            <p:nvPr/>
          </p:nvSpPr>
          <p:spPr>
            <a:xfrm>
              <a:off x="9087242" y="4146827"/>
              <a:ext cx="1591582" cy="830997"/>
            </a:xfrm>
            <a:prstGeom prst="rect">
              <a:avLst/>
            </a:prstGeom>
            <a:noFill/>
          </p:spPr>
          <p:txBody>
            <a:bodyPr wrap="square" rtlCol="0">
              <a:spAutoFit/>
            </a:bodyPr>
            <a:lstStyle/>
            <a:p>
              <a:pPr algn="ctr"/>
              <a:r>
                <a:rPr lang="en-US" sz="1600" b="1" dirty="0" err="1">
                  <a:solidFill>
                    <a:schemeClr val="accent1"/>
                  </a:solidFill>
                  <a:latin typeface="Tw Cen MT" panose="020B0602020104020603" pitchFamily="34" charset="0"/>
                </a:rPr>
                <a:t>Sử</a:t>
              </a:r>
              <a:r>
                <a:rPr lang="en-US" sz="1600" b="1" dirty="0">
                  <a:solidFill>
                    <a:schemeClr val="accent1"/>
                  </a:solidFill>
                  <a:latin typeface="Tw Cen MT" panose="020B0602020104020603" pitchFamily="34" charset="0"/>
                </a:rPr>
                <a:t> </a:t>
              </a:r>
              <a:r>
                <a:rPr lang="en-US" sz="1600" b="1" dirty="0" err="1">
                  <a:solidFill>
                    <a:schemeClr val="accent1"/>
                  </a:solidFill>
                  <a:latin typeface="Tw Cen MT" panose="020B0602020104020603" pitchFamily="34" charset="0"/>
                </a:rPr>
                <a:t>dụng</a:t>
              </a:r>
              <a:r>
                <a:rPr lang="en-US" sz="1600" b="1" dirty="0">
                  <a:solidFill>
                    <a:schemeClr val="accent1"/>
                  </a:solidFill>
                  <a:latin typeface="Tw Cen MT" panose="020B0602020104020603" pitchFamily="34" charset="0"/>
                </a:rPr>
                <a:t> MongoDB </a:t>
              </a:r>
              <a:r>
                <a:rPr lang="en-US" sz="1600" b="1" dirty="0" err="1">
                  <a:solidFill>
                    <a:schemeClr val="accent1"/>
                  </a:solidFill>
                  <a:latin typeface="Tw Cen MT" panose="020B0602020104020603" pitchFamily="34" charset="0"/>
                </a:rPr>
                <a:t>trên</a:t>
              </a:r>
              <a:r>
                <a:rPr lang="en-US" sz="1600" b="1" dirty="0">
                  <a:solidFill>
                    <a:schemeClr val="accent1"/>
                  </a:solidFill>
                  <a:latin typeface="Tw Cen MT" panose="020B0602020104020603" pitchFamily="34" charset="0"/>
                </a:rPr>
                <a:t> NodeJS</a:t>
              </a:r>
            </a:p>
          </p:txBody>
        </p:sp>
      </p:grpSp>
      <p:sp>
        <p:nvSpPr>
          <p:cNvPr id="2" name="TextBox 1">
            <a:extLst>
              <a:ext uri="{FF2B5EF4-FFF2-40B4-BE49-F238E27FC236}">
                <a16:creationId xmlns:a16="http://schemas.microsoft.com/office/drawing/2014/main" id="{DBE24250-2E9D-4837-8FEC-3498AEB754AC}"/>
              </a:ext>
            </a:extLst>
          </p:cNvPr>
          <p:cNvSpPr txBox="1"/>
          <p:nvPr/>
        </p:nvSpPr>
        <p:spPr>
          <a:xfrm>
            <a:off x="5306520" y="351830"/>
            <a:ext cx="1578844" cy="461665"/>
          </a:xfrm>
          <a:prstGeom prst="rect">
            <a:avLst/>
          </a:prstGeom>
          <a:noFill/>
        </p:spPr>
        <p:txBody>
          <a:bodyPr wrap="square" rtlCol="0">
            <a:spAutoFit/>
          </a:bodyPr>
          <a:lstStyle/>
          <a:p>
            <a:r>
              <a:rPr lang="en-US" sz="2400" b="1" dirty="0">
                <a:latin typeface="Baskerville Old Face" panose="02020602080505020303" pitchFamily="18" charset="0"/>
                <a:cs typeface="Times New Roman" panose="02020603050405020304" pitchFamily="18" charset="0"/>
              </a:rPr>
              <a:t>NHÓM 10</a:t>
            </a:r>
          </a:p>
        </p:txBody>
      </p:sp>
    </p:spTree>
    <p:extLst>
      <p:ext uri="{BB962C8B-B14F-4D97-AF65-F5344CB8AC3E}">
        <p14:creationId xmlns:p14="http://schemas.microsoft.com/office/powerpoint/2010/main" val="412847979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par>
                                <p:cTn id="22" presetID="53" presetClass="entr" presetSubtype="16"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anim calcmode="lin" valueType="num">
                                      <p:cBhvr>
                                        <p:cTn id="37" dur="500" fill="hold"/>
                                        <p:tgtEl>
                                          <p:spTgt spid="57"/>
                                        </p:tgtEl>
                                        <p:attrNameLst>
                                          <p:attrName>ppt_x</p:attrName>
                                        </p:attrNameLst>
                                      </p:cBhvr>
                                      <p:tavLst>
                                        <p:tav tm="0">
                                          <p:val>
                                            <p:strVal val="#ppt_x"/>
                                          </p:val>
                                        </p:tav>
                                        <p:tav tm="100000">
                                          <p:val>
                                            <p:strVal val="#ppt_x"/>
                                          </p:val>
                                        </p:tav>
                                      </p:tavLst>
                                    </p:anim>
                                    <p:anim calcmode="lin" valueType="num">
                                      <p:cBhvr>
                                        <p:cTn id="38" dur="500" fill="hold"/>
                                        <p:tgtEl>
                                          <p:spTgt spid="57"/>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par>
                                <p:cTn id="45" presetID="53" presetClass="entr" presetSubtype="16"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anim calcmode="lin" valueType="num">
                                      <p:cBhvr>
                                        <p:cTn id="54" dur="500" fill="hold"/>
                                        <p:tgtEl>
                                          <p:spTgt spid="20"/>
                                        </p:tgtEl>
                                        <p:attrNameLst>
                                          <p:attrName>ppt_x</p:attrName>
                                        </p:attrNameLst>
                                      </p:cBhvr>
                                      <p:tavLst>
                                        <p:tav tm="0">
                                          <p:val>
                                            <p:strVal val="#ppt_x"/>
                                          </p:val>
                                        </p:tav>
                                        <p:tav tm="100000">
                                          <p:val>
                                            <p:strVal val="#ppt_x"/>
                                          </p:val>
                                        </p:tav>
                                      </p:tavLst>
                                    </p:anim>
                                    <p:anim calcmode="lin" valueType="num">
                                      <p:cBhvr>
                                        <p:cTn id="55" dur="5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anim calcmode="lin" valueType="num">
                                      <p:cBhvr>
                                        <p:cTn id="60" dur="500" fill="hold"/>
                                        <p:tgtEl>
                                          <p:spTgt spid="58"/>
                                        </p:tgtEl>
                                        <p:attrNameLst>
                                          <p:attrName>ppt_x</p:attrName>
                                        </p:attrNameLst>
                                      </p:cBhvr>
                                      <p:tavLst>
                                        <p:tav tm="0">
                                          <p:val>
                                            <p:strVal val="#ppt_x"/>
                                          </p:val>
                                        </p:tav>
                                        <p:tav tm="100000">
                                          <p:val>
                                            <p:strVal val="#ppt_x"/>
                                          </p:val>
                                        </p:tav>
                                      </p:tavLst>
                                    </p:anim>
                                    <p:anim calcmode="lin" valueType="num">
                                      <p:cBhvr>
                                        <p:cTn id="61" dur="500" fill="hold"/>
                                        <p:tgtEl>
                                          <p:spTgt spid="58"/>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p:cTn id="65" dur="500" fill="hold"/>
                                        <p:tgtEl>
                                          <p:spTgt spid="59"/>
                                        </p:tgtEl>
                                        <p:attrNameLst>
                                          <p:attrName>ppt_w</p:attrName>
                                        </p:attrNameLst>
                                      </p:cBhvr>
                                      <p:tavLst>
                                        <p:tav tm="0">
                                          <p:val>
                                            <p:fltVal val="0"/>
                                          </p:val>
                                        </p:tav>
                                        <p:tav tm="100000">
                                          <p:val>
                                            <p:strVal val="#ppt_w"/>
                                          </p:val>
                                        </p:tav>
                                      </p:tavLst>
                                    </p:anim>
                                    <p:anim calcmode="lin" valueType="num">
                                      <p:cBhvr>
                                        <p:cTn id="66" dur="500" fill="hold"/>
                                        <p:tgtEl>
                                          <p:spTgt spid="59"/>
                                        </p:tgtEl>
                                        <p:attrNameLst>
                                          <p:attrName>ppt_h</p:attrName>
                                        </p:attrNameLst>
                                      </p:cBhvr>
                                      <p:tavLst>
                                        <p:tav tm="0">
                                          <p:val>
                                            <p:fltVal val="0"/>
                                          </p:val>
                                        </p:tav>
                                        <p:tav tm="100000">
                                          <p:val>
                                            <p:strVal val="#ppt_h"/>
                                          </p:val>
                                        </p:tav>
                                      </p:tavLst>
                                    </p:anim>
                                    <p:animEffect transition="in" filter="fade">
                                      <p:cBhvr>
                                        <p:cTn id="67" dur="500"/>
                                        <p:tgtEl>
                                          <p:spTgt spid="59"/>
                                        </p:tgtEl>
                                      </p:cBhvr>
                                    </p:animEffect>
                                  </p:childTnLst>
                                </p:cTn>
                              </p:par>
                              <p:par>
                                <p:cTn id="68" presetID="53" presetClass="entr" presetSubtype="16"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par>
                          <p:cTn id="73" fill="hold">
                            <p:stCondLst>
                              <p:cond delay="5750"/>
                            </p:stCondLst>
                            <p:childTnLst>
                              <p:par>
                                <p:cTn id="74" presetID="42" presetClass="entr" presetSubtype="0" fill="hold" grpId="0" nodeType="afterEffect">
                                  <p:stCondLst>
                                    <p:cond delay="25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anim calcmode="lin" valueType="num">
                                      <p:cBhvr>
                                        <p:cTn id="77" dur="500" fill="hold"/>
                                        <p:tgtEl>
                                          <p:spTgt spid="24"/>
                                        </p:tgtEl>
                                        <p:attrNameLst>
                                          <p:attrName>ppt_x</p:attrName>
                                        </p:attrNameLst>
                                      </p:cBhvr>
                                      <p:tavLst>
                                        <p:tav tm="0">
                                          <p:val>
                                            <p:strVal val="#ppt_x"/>
                                          </p:val>
                                        </p:tav>
                                        <p:tav tm="100000">
                                          <p:val>
                                            <p:strVal val="#ppt_x"/>
                                          </p:val>
                                        </p:tav>
                                      </p:tavLst>
                                    </p:anim>
                                    <p:anim calcmode="lin" valueType="num">
                                      <p:cBhvr>
                                        <p:cTn id="78" dur="500" fill="hold"/>
                                        <p:tgtEl>
                                          <p:spTgt spid="24"/>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2" presetClass="entr" presetSubtype="0" fill="hold" nodeType="afterEffect">
                                  <p:stCondLst>
                                    <p:cond delay="25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anim calcmode="lin" valueType="num">
                                      <p:cBhvr>
                                        <p:cTn id="83" dur="500" fill="hold"/>
                                        <p:tgtEl>
                                          <p:spTgt spid="62"/>
                                        </p:tgtEl>
                                        <p:attrNameLst>
                                          <p:attrName>ppt_x</p:attrName>
                                        </p:attrNameLst>
                                      </p:cBhvr>
                                      <p:tavLst>
                                        <p:tav tm="0">
                                          <p:val>
                                            <p:strVal val="#ppt_x"/>
                                          </p:val>
                                        </p:tav>
                                        <p:tav tm="100000">
                                          <p:val>
                                            <p:strVal val="#ppt_x"/>
                                          </p:val>
                                        </p:tav>
                                      </p:tavLst>
                                    </p:anim>
                                    <p:anim calcmode="lin" valueType="num">
                                      <p:cBhvr>
                                        <p:cTn id="84" dur="500" fill="hold"/>
                                        <p:tgtEl>
                                          <p:spTgt spid="62"/>
                                        </p:tgtEl>
                                        <p:attrNameLst>
                                          <p:attrName>ppt_y</p:attrName>
                                        </p:attrNameLst>
                                      </p:cBhvr>
                                      <p:tavLst>
                                        <p:tav tm="0">
                                          <p:val>
                                            <p:strVal val="#ppt_y+.1"/>
                                          </p:val>
                                        </p:tav>
                                        <p:tav tm="100000">
                                          <p:val>
                                            <p:strVal val="#ppt_y"/>
                                          </p:val>
                                        </p:tav>
                                      </p:tavLst>
                                    </p:anim>
                                  </p:childTnLst>
                                </p:cTn>
                              </p:par>
                            </p:childTnLst>
                          </p:cTn>
                        </p:par>
                        <p:par>
                          <p:cTn id="85" fill="hold">
                            <p:stCondLst>
                              <p:cond delay="7250"/>
                            </p:stCondLst>
                            <p:childTnLst>
                              <p:par>
                                <p:cTn id="86" presetID="53" presetClass="entr" presetSubtype="16" fill="hold" nodeType="after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p:cTn id="88" dur="500" fill="hold"/>
                                        <p:tgtEl>
                                          <p:spTgt spid="60"/>
                                        </p:tgtEl>
                                        <p:attrNameLst>
                                          <p:attrName>ppt_w</p:attrName>
                                        </p:attrNameLst>
                                      </p:cBhvr>
                                      <p:tavLst>
                                        <p:tav tm="0">
                                          <p:val>
                                            <p:fltVal val="0"/>
                                          </p:val>
                                        </p:tav>
                                        <p:tav tm="100000">
                                          <p:val>
                                            <p:strVal val="#ppt_w"/>
                                          </p:val>
                                        </p:tav>
                                      </p:tavLst>
                                    </p:anim>
                                    <p:anim calcmode="lin" valueType="num">
                                      <p:cBhvr>
                                        <p:cTn id="89" dur="500" fill="hold"/>
                                        <p:tgtEl>
                                          <p:spTgt spid="60"/>
                                        </p:tgtEl>
                                        <p:attrNameLst>
                                          <p:attrName>ppt_h</p:attrName>
                                        </p:attrNameLst>
                                      </p:cBhvr>
                                      <p:tavLst>
                                        <p:tav tm="0">
                                          <p:val>
                                            <p:fltVal val="0"/>
                                          </p:val>
                                        </p:tav>
                                        <p:tav tm="100000">
                                          <p:val>
                                            <p:strVal val="#ppt_h"/>
                                          </p:val>
                                        </p:tav>
                                      </p:tavLst>
                                    </p:anim>
                                    <p:animEffect transition="in" filter="fade">
                                      <p:cBhvr>
                                        <p:cTn id="90" dur="500"/>
                                        <p:tgtEl>
                                          <p:spTgt spid="60"/>
                                        </p:tgtEl>
                                      </p:cBhvr>
                                    </p:animEffect>
                                  </p:childTnLst>
                                </p:cTn>
                              </p:par>
                              <p:par>
                                <p:cTn id="91" presetID="53" presetClass="entr" presetSubtype="16"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p:cTn id="93" dur="500" fill="hold"/>
                                        <p:tgtEl>
                                          <p:spTgt spid="44"/>
                                        </p:tgtEl>
                                        <p:attrNameLst>
                                          <p:attrName>ppt_w</p:attrName>
                                        </p:attrNameLst>
                                      </p:cBhvr>
                                      <p:tavLst>
                                        <p:tav tm="0">
                                          <p:val>
                                            <p:fltVal val="0"/>
                                          </p:val>
                                        </p:tav>
                                        <p:tav tm="100000">
                                          <p:val>
                                            <p:strVal val="#ppt_w"/>
                                          </p:val>
                                        </p:tav>
                                      </p:tavLst>
                                    </p:anim>
                                    <p:anim calcmode="lin" valueType="num">
                                      <p:cBhvr>
                                        <p:cTn id="94" dur="500" fill="hold"/>
                                        <p:tgtEl>
                                          <p:spTgt spid="44"/>
                                        </p:tgtEl>
                                        <p:attrNameLst>
                                          <p:attrName>ppt_h</p:attrName>
                                        </p:attrNameLst>
                                      </p:cBhvr>
                                      <p:tavLst>
                                        <p:tav tm="0">
                                          <p:val>
                                            <p:fltVal val="0"/>
                                          </p:val>
                                        </p:tav>
                                        <p:tav tm="100000">
                                          <p:val>
                                            <p:strVal val="#ppt_h"/>
                                          </p:val>
                                        </p:tav>
                                      </p:tavLst>
                                    </p:anim>
                                    <p:animEffect transition="in" filter="fade">
                                      <p:cBhvr>
                                        <p:cTn id="9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0"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20A959A5-EC18-4BC7-9B53-2FE16E1B6E5E}"/>
              </a:ext>
            </a:extLst>
          </p:cNvPr>
          <p:cNvGrpSpPr/>
          <p:nvPr/>
        </p:nvGrpSpPr>
        <p:grpSpPr>
          <a:xfrm>
            <a:off x="202443" y="1106220"/>
            <a:ext cx="1805441" cy="1894017"/>
            <a:chOff x="8985148" y="2182683"/>
            <a:chExt cx="1805441" cy="1894017"/>
          </a:xfrm>
        </p:grpSpPr>
        <p:sp>
          <p:nvSpPr>
            <p:cNvPr id="17" name="Rectangle: Top Corners Rounded 16">
              <a:extLst>
                <a:ext uri="{FF2B5EF4-FFF2-40B4-BE49-F238E27FC236}">
                  <a16:creationId xmlns:a16="http://schemas.microsoft.com/office/drawing/2014/main" id="{5E6BB422-4EEC-4EAD-B0B1-3314C22A91C1}"/>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098457-0654-4B63-8211-3A0C8E418CEE}"/>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19" name="TextBox 18">
              <a:extLst>
                <a:ext uri="{FF2B5EF4-FFF2-40B4-BE49-F238E27FC236}">
                  <a16:creationId xmlns:a16="http://schemas.microsoft.com/office/drawing/2014/main" id="{4437B8EB-C231-41DF-B8C6-86154E591F44}"/>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sp>
        <p:nvSpPr>
          <p:cNvPr id="20" name="Freeform: Shape 19">
            <a:extLst>
              <a:ext uri="{FF2B5EF4-FFF2-40B4-BE49-F238E27FC236}">
                <a16:creationId xmlns:a16="http://schemas.microsoft.com/office/drawing/2014/main" id="{EF9699B9-FE54-4B83-B6D8-624E48F292EA}"/>
              </a:ext>
            </a:extLst>
          </p:cNvPr>
          <p:cNvSpPr/>
          <p:nvPr/>
        </p:nvSpPr>
        <p:spPr>
          <a:xfrm flipV="1">
            <a:off x="309373" y="2316033"/>
            <a:ext cx="1591582" cy="96056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Notched Right 1">
            <a:extLst>
              <a:ext uri="{FF2B5EF4-FFF2-40B4-BE49-F238E27FC236}">
                <a16:creationId xmlns:a16="http://schemas.microsoft.com/office/drawing/2014/main" id="{EBF3A514-5E3A-474E-B4CA-AC36F39FDFFD}"/>
              </a:ext>
            </a:extLst>
          </p:cNvPr>
          <p:cNvSpPr/>
          <p:nvPr/>
        </p:nvSpPr>
        <p:spPr>
          <a:xfrm>
            <a:off x="21532" y="3870464"/>
            <a:ext cx="3758846" cy="133896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Lệch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collection</a:t>
            </a:r>
          </a:p>
        </p:txBody>
      </p:sp>
      <p:pic>
        <p:nvPicPr>
          <p:cNvPr id="26" name="Picture 25">
            <a:extLst>
              <a:ext uri="{FF2B5EF4-FFF2-40B4-BE49-F238E27FC236}">
                <a16:creationId xmlns:a16="http://schemas.microsoft.com/office/drawing/2014/main" id="{B526E970-8A2E-4580-9BBA-A7E3C2CB7C9C}"/>
              </a:ext>
            </a:extLst>
          </p:cNvPr>
          <p:cNvPicPr/>
          <p:nvPr/>
        </p:nvPicPr>
        <p:blipFill>
          <a:blip r:embed="rId3"/>
          <a:stretch>
            <a:fillRect/>
          </a:stretch>
        </p:blipFill>
        <p:spPr>
          <a:xfrm>
            <a:off x="12496800" y="1351116"/>
            <a:ext cx="7499562" cy="4155768"/>
          </a:xfrm>
          <a:prstGeom prst="rect">
            <a:avLst/>
          </a:prstGeom>
        </p:spPr>
      </p:pic>
      <p:sp>
        <p:nvSpPr>
          <p:cNvPr id="11" name="Rectangle 10">
            <a:extLst>
              <a:ext uri="{FF2B5EF4-FFF2-40B4-BE49-F238E27FC236}">
                <a16:creationId xmlns:a16="http://schemas.microsoft.com/office/drawing/2014/main" id="{27C425E8-2B89-431B-9D79-43C75E30E70C}"/>
              </a:ext>
            </a:extLst>
          </p:cNvPr>
          <p:cNvSpPr/>
          <p:nvPr/>
        </p:nvSpPr>
        <p:spPr>
          <a:xfrm>
            <a:off x="15238328" y="3198167"/>
            <a:ext cx="4895892" cy="461665"/>
          </a:xfrm>
          <a:prstGeom prst="rect">
            <a:avLst/>
          </a:prstGeom>
        </p:spPr>
        <p:txBody>
          <a:bodyPr wrap="none">
            <a:spAutoFit/>
          </a:bodyPr>
          <a:lstStyle/>
          <a:p>
            <a:r>
              <a:rPr lang="en-US" sz="2400" b="1" i="1" u="sng"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Cú</a:t>
            </a:r>
            <a:r>
              <a:rPr lang="en-US" sz="24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u="sng"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pháp</a:t>
            </a:r>
            <a:r>
              <a:rPr lang="en-US" sz="24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u="sng"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tạo</a:t>
            </a:r>
            <a:r>
              <a:rPr lang="en-US" sz="24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Schema </a:t>
            </a:r>
            <a:r>
              <a:rPr lang="en-US" sz="2400" b="1" i="1" u="sng"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bằng</a:t>
            </a:r>
            <a:r>
              <a:rPr lang="en-US" sz="24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mongoose</a:t>
            </a:r>
            <a:endParaRPr lang="en-US" sz="2400" b="1" u="sng" dirty="0">
              <a:solidFill>
                <a:srgbClr val="FF0000"/>
              </a:solidFill>
              <a:effectLst>
                <a:outerShdw blurRad="38100" dist="38100" dir="2700000" algn="tl">
                  <a:srgbClr val="000000">
                    <a:alpha val="43137"/>
                  </a:srgbClr>
                </a:outerShdw>
              </a:effectLst>
            </a:endParaRPr>
          </a:p>
        </p:txBody>
      </p:sp>
      <p:pic>
        <p:nvPicPr>
          <p:cNvPr id="21" name="Picture 20">
            <a:extLst>
              <a:ext uri="{FF2B5EF4-FFF2-40B4-BE49-F238E27FC236}">
                <a16:creationId xmlns:a16="http://schemas.microsoft.com/office/drawing/2014/main" id="{CC33B6D5-E333-4D58-88AF-CBD2FEAB2B28}"/>
              </a:ext>
            </a:extLst>
          </p:cNvPr>
          <p:cNvPicPr/>
          <p:nvPr/>
        </p:nvPicPr>
        <p:blipFill>
          <a:blip r:embed="rId4"/>
          <a:stretch>
            <a:fillRect/>
          </a:stretch>
        </p:blipFill>
        <p:spPr>
          <a:xfrm>
            <a:off x="12377383" y="5656309"/>
            <a:ext cx="5113444" cy="937614"/>
          </a:xfrm>
          <a:prstGeom prst="rect">
            <a:avLst/>
          </a:prstGeom>
        </p:spPr>
      </p:pic>
      <p:sp>
        <p:nvSpPr>
          <p:cNvPr id="3" name="Rectangle 2">
            <a:extLst>
              <a:ext uri="{FF2B5EF4-FFF2-40B4-BE49-F238E27FC236}">
                <a16:creationId xmlns:a16="http://schemas.microsoft.com/office/drawing/2014/main" id="{DF3C03CB-9CCA-48EE-9C22-8E34ACD88973}"/>
              </a:ext>
            </a:extLst>
          </p:cNvPr>
          <p:cNvSpPr/>
          <p:nvPr/>
        </p:nvSpPr>
        <p:spPr>
          <a:xfrm>
            <a:off x="17338426" y="6125116"/>
            <a:ext cx="3048001" cy="461665"/>
          </a:xfrm>
          <a:prstGeom prst="rect">
            <a:avLst/>
          </a:prstGeom>
        </p:spPr>
        <p:txBody>
          <a:bodyPr wrap="square">
            <a:spAutoFit/>
          </a:bodyPr>
          <a:lstStyle/>
          <a:p>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Khai</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báo</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khi</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sử</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dụng</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endParaRPr lang="en-US" sz="2400" b="1" dirty="0">
              <a:solidFill>
                <a:srgbClr val="FF0000"/>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89755E40-EC4B-4976-BBBB-50762BFC0720}"/>
              </a:ext>
            </a:extLst>
          </p:cNvPr>
          <p:cNvCxnSpPr/>
          <p:nvPr/>
        </p:nvCxnSpPr>
        <p:spPr>
          <a:xfrm>
            <a:off x="12377383" y="5506883"/>
            <a:ext cx="8009044" cy="0"/>
          </a:xfrm>
          <a:prstGeom prst="line">
            <a:avLst/>
          </a:prstGeom>
          <a:ln w="539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8CCF823-9C0F-4A34-AAEE-1F1FD5B27EA0}"/>
              </a:ext>
            </a:extLst>
          </p:cNvPr>
          <p:cNvSpPr/>
          <p:nvPr/>
        </p:nvSpPr>
        <p:spPr>
          <a:xfrm>
            <a:off x="6126117" y="6171282"/>
            <a:ext cx="3536546" cy="461665"/>
          </a:xfrm>
          <a:prstGeom prst="rect">
            <a:avLst/>
          </a:prstGeom>
        </p:spPr>
        <p:txBody>
          <a:bodyPr wrap="none">
            <a:spAutoFit/>
          </a:bodyPr>
          <a:lstStyle/>
          <a:p>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Cú</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pháp</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thêm</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mới</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model</a:t>
            </a:r>
            <a:endParaRPr lang="en-US" sz="2400" b="1" dirty="0">
              <a:solidFill>
                <a:schemeClr val="tx1">
                  <a:lumMod val="85000"/>
                  <a:lumOff val="15000"/>
                </a:schemeClr>
              </a:solidFill>
              <a:effectLst>
                <a:outerShdw blurRad="38100" dist="38100" dir="2700000" algn="tl">
                  <a:srgbClr val="000000">
                    <a:alpha val="43137"/>
                  </a:srgbClr>
                </a:outerShdw>
              </a:effectLst>
            </a:endParaRPr>
          </a:p>
        </p:txBody>
      </p:sp>
      <p:pic>
        <p:nvPicPr>
          <p:cNvPr id="22" name="Picture 21">
            <a:extLst>
              <a:ext uri="{FF2B5EF4-FFF2-40B4-BE49-F238E27FC236}">
                <a16:creationId xmlns:a16="http://schemas.microsoft.com/office/drawing/2014/main" id="{4CFFF752-2784-4495-A6DF-66DCFC87BF34}"/>
              </a:ext>
            </a:extLst>
          </p:cNvPr>
          <p:cNvPicPr/>
          <p:nvPr/>
        </p:nvPicPr>
        <p:blipFill>
          <a:blip r:embed="rId5"/>
          <a:stretch>
            <a:fillRect/>
          </a:stretch>
        </p:blipFill>
        <p:spPr>
          <a:xfrm>
            <a:off x="4285431" y="1487388"/>
            <a:ext cx="7373169" cy="4604358"/>
          </a:xfrm>
          <a:prstGeom prst="rect">
            <a:avLst/>
          </a:prstGeom>
        </p:spPr>
      </p:pic>
    </p:spTree>
    <p:extLst>
      <p:ext uri="{BB962C8B-B14F-4D97-AF65-F5344CB8AC3E}">
        <p14:creationId xmlns:p14="http://schemas.microsoft.com/office/powerpoint/2010/main" val="18401062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20A959A5-EC18-4BC7-9B53-2FE16E1B6E5E}"/>
              </a:ext>
            </a:extLst>
          </p:cNvPr>
          <p:cNvGrpSpPr/>
          <p:nvPr/>
        </p:nvGrpSpPr>
        <p:grpSpPr>
          <a:xfrm>
            <a:off x="202443" y="1106220"/>
            <a:ext cx="1805441" cy="1894017"/>
            <a:chOff x="8985148" y="2182683"/>
            <a:chExt cx="1805441" cy="1894017"/>
          </a:xfrm>
        </p:grpSpPr>
        <p:sp>
          <p:nvSpPr>
            <p:cNvPr id="17" name="Rectangle: Top Corners Rounded 16">
              <a:extLst>
                <a:ext uri="{FF2B5EF4-FFF2-40B4-BE49-F238E27FC236}">
                  <a16:creationId xmlns:a16="http://schemas.microsoft.com/office/drawing/2014/main" id="{5E6BB422-4EEC-4EAD-B0B1-3314C22A91C1}"/>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098457-0654-4B63-8211-3A0C8E418CEE}"/>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19" name="TextBox 18">
              <a:extLst>
                <a:ext uri="{FF2B5EF4-FFF2-40B4-BE49-F238E27FC236}">
                  <a16:creationId xmlns:a16="http://schemas.microsoft.com/office/drawing/2014/main" id="{4437B8EB-C231-41DF-B8C6-86154E591F44}"/>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sp>
        <p:nvSpPr>
          <p:cNvPr id="20" name="Freeform: Shape 19">
            <a:extLst>
              <a:ext uri="{FF2B5EF4-FFF2-40B4-BE49-F238E27FC236}">
                <a16:creationId xmlns:a16="http://schemas.microsoft.com/office/drawing/2014/main" id="{EF9699B9-FE54-4B83-B6D8-624E48F292EA}"/>
              </a:ext>
            </a:extLst>
          </p:cNvPr>
          <p:cNvSpPr/>
          <p:nvPr/>
        </p:nvSpPr>
        <p:spPr>
          <a:xfrm flipV="1">
            <a:off x="309373" y="2316033"/>
            <a:ext cx="1591582" cy="96056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Notched Right 1">
            <a:extLst>
              <a:ext uri="{FF2B5EF4-FFF2-40B4-BE49-F238E27FC236}">
                <a16:creationId xmlns:a16="http://schemas.microsoft.com/office/drawing/2014/main" id="{EBF3A514-5E3A-474E-B4CA-AC36F39FDFFD}"/>
              </a:ext>
            </a:extLst>
          </p:cNvPr>
          <p:cNvSpPr/>
          <p:nvPr/>
        </p:nvSpPr>
        <p:spPr>
          <a:xfrm>
            <a:off x="21532" y="3870464"/>
            <a:ext cx="3758846" cy="133896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Lệch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collection</a:t>
            </a:r>
          </a:p>
        </p:txBody>
      </p:sp>
      <p:sp>
        <p:nvSpPr>
          <p:cNvPr id="4" name="Rectangle 3">
            <a:extLst>
              <a:ext uri="{FF2B5EF4-FFF2-40B4-BE49-F238E27FC236}">
                <a16:creationId xmlns:a16="http://schemas.microsoft.com/office/drawing/2014/main" id="{B8CCF823-9C0F-4A34-AAEE-1F1FD5B27EA0}"/>
              </a:ext>
            </a:extLst>
          </p:cNvPr>
          <p:cNvSpPr/>
          <p:nvPr/>
        </p:nvSpPr>
        <p:spPr>
          <a:xfrm>
            <a:off x="6126117" y="6171282"/>
            <a:ext cx="3188693" cy="461665"/>
          </a:xfrm>
          <a:prstGeom prst="rect">
            <a:avLst/>
          </a:prstGeom>
        </p:spPr>
        <p:txBody>
          <a:bodyPr wrap="none">
            <a:spAutoFit/>
          </a:bodyPr>
          <a:lstStyle/>
          <a:p>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Cú</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pháp</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update model</a:t>
            </a:r>
            <a:endParaRPr lang="en-US" sz="2400" b="1" dirty="0">
              <a:solidFill>
                <a:schemeClr val="tx1">
                  <a:lumMod val="85000"/>
                  <a:lumOff val="15000"/>
                </a:schemeClr>
              </a:solidFill>
              <a:effectLst>
                <a:outerShdw blurRad="38100" dist="38100" dir="2700000" algn="tl">
                  <a:srgbClr val="000000">
                    <a:alpha val="43137"/>
                  </a:srgbClr>
                </a:outerShdw>
              </a:effectLst>
            </a:endParaRPr>
          </a:p>
        </p:txBody>
      </p:sp>
      <p:pic>
        <p:nvPicPr>
          <p:cNvPr id="23" name="Picture 22">
            <a:extLst>
              <a:ext uri="{FF2B5EF4-FFF2-40B4-BE49-F238E27FC236}">
                <a16:creationId xmlns:a16="http://schemas.microsoft.com/office/drawing/2014/main" id="{836EE362-D51F-45F3-A28F-2313E3C524CB}"/>
              </a:ext>
            </a:extLst>
          </p:cNvPr>
          <p:cNvPicPr/>
          <p:nvPr/>
        </p:nvPicPr>
        <p:blipFill>
          <a:blip r:embed="rId3"/>
          <a:stretch>
            <a:fillRect/>
          </a:stretch>
        </p:blipFill>
        <p:spPr>
          <a:xfrm>
            <a:off x="4178254" y="1487388"/>
            <a:ext cx="7251746" cy="4454892"/>
          </a:xfrm>
          <a:prstGeom prst="rect">
            <a:avLst/>
          </a:prstGeom>
        </p:spPr>
      </p:pic>
    </p:spTree>
    <p:extLst>
      <p:ext uri="{BB962C8B-B14F-4D97-AF65-F5344CB8AC3E}">
        <p14:creationId xmlns:p14="http://schemas.microsoft.com/office/powerpoint/2010/main" val="2210054778"/>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20A959A5-EC18-4BC7-9B53-2FE16E1B6E5E}"/>
              </a:ext>
            </a:extLst>
          </p:cNvPr>
          <p:cNvGrpSpPr/>
          <p:nvPr/>
        </p:nvGrpSpPr>
        <p:grpSpPr>
          <a:xfrm>
            <a:off x="202443" y="1106220"/>
            <a:ext cx="1805441" cy="1894017"/>
            <a:chOff x="8985148" y="2182683"/>
            <a:chExt cx="1805441" cy="1894017"/>
          </a:xfrm>
        </p:grpSpPr>
        <p:sp>
          <p:nvSpPr>
            <p:cNvPr id="17" name="Rectangle: Top Corners Rounded 16">
              <a:extLst>
                <a:ext uri="{FF2B5EF4-FFF2-40B4-BE49-F238E27FC236}">
                  <a16:creationId xmlns:a16="http://schemas.microsoft.com/office/drawing/2014/main" id="{5E6BB422-4EEC-4EAD-B0B1-3314C22A91C1}"/>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098457-0654-4B63-8211-3A0C8E418CEE}"/>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19" name="TextBox 18">
              <a:extLst>
                <a:ext uri="{FF2B5EF4-FFF2-40B4-BE49-F238E27FC236}">
                  <a16:creationId xmlns:a16="http://schemas.microsoft.com/office/drawing/2014/main" id="{4437B8EB-C231-41DF-B8C6-86154E591F44}"/>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sp>
        <p:nvSpPr>
          <p:cNvPr id="20" name="Freeform: Shape 19">
            <a:extLst>
              <a:ext uri="{FF2B5EF4-FFF2-40B4-BE49-F238E27FC236}">
                <a16:creationId xmlns:a16="http://schemas.microsoft.com/office/drawing/2014/main" id="{EF9699B9-FE54-4B83-B6D8-624E48F292EA}"/>
              </a:ext>
            </a:extLst>
          </p:cNvPr>
          <p:cNvSpPr/>
          <p:nvPr/>
        </p:nvSpPr>
        <p:spPr>
          <a:xfrm flipV="1">
            <a:off x="309373" y="2316033"/>
            <a:ext cx="1591582" cy="96056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Notched Right 1">
            <a:extLst>
              <a:ext uri="{FF2B5EF4-FFF2-40B4-BE49-F238E27FC236}">
                <a16:creationId xmlns:a16="http://schemas.microsoft.com/office/drawing/2014/main" id="{EBF3A514-5E3A-474E-B4CA-AC36F39FDFFD}"/>
              </a:ext>
            </a:extLst>
          </p:cNvPr>
          <p:cNvSpPr/>
          <p:nvPr/>
        </p:nvSpPr>
        <p:spPr>
          <a:xfrm>
            <a:off x="21532" y="3870464"/>
            <a:ext cx="3758846" cy="133896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Lệch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collection</a:t>
            </a:r>
          </a:p>
        </p:txBody>
      </p:sp>
      <p:sp>
        <p:nvSpPr>
          <p:cNvPr id="4" name="Rectangle 3">
            <a:extLst>
              <a:ext uri="{FF2B5EF4-FFF2-40B4-BE49-F238E27FC236}">
                <a16:creationId xmlns:a16="http://schemas.microsoft.com/office/drawing/2014/main" id="{B8CCF823-9C0F-4A34-AAEE-1F1FD5B27EA0}"/>
              </a:ext>
            </a:extLst>
          </p:cNvPr>
          <p:cNvSpPr/>
          <p:nvPr/>
        </p:nvSpPr>
        <p:spPr>
          <a:xfrm>
            <a:off x="6126117" y="6171282"/>
            <a:ext cx="2743059" cy="461665"/>
          </a:xfrm>
          <a:prstGeom prst="rect">
            <a:avLst/>
          </a:prstGeom>
        </p:spPr>
        <p:txBody>
          <a:bodyPr wrap="none">
            <a:spAutoFit/>
          </a:bodyPr>
          <a:lstStyle/>
          <a:p>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Cú</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pháp</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xóa</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model</a:t>
            </a:r>
            <a:endParaRPr lang="en-US" sz="2400" b="1" dirty="0">
              <a:solidFill>
                <a:schemeClr val="tx1">
                  <a:lumMod val="85000"/>
                  <a:lumOff val="15000"/>
                </a:schemeClr>
              </a:solidFill>
              <a:effectLst>
                <a:outerShdw blurRad="38100" dist="38100" dir="2700000" algn="tl">
                  <a:srgbClr val="000000">
                    <a:alpha val="43137"/>
                  </a:srgbClr>
                </a:outerShdw>
              </a:effectLst>
            </a:endParaRPr>
          </a:p>
        </p:txBody>
      </p:sp>
      <p:pic>
        <p:nvPicPr>
          <p:cNvPr id="21" name="Picture 20">
            <a:extLst>
              <a:ext uri="{FF2B5EF4-FFF2-40B4-BE49-F238E27FC236}">
                <a16:creationId xmlns:a16="http://schemas.microsoft.com/office/drawing/2014/main" id="{E43EB3B6-443B-41F7-8309-E6ABC87045F6}"/>
              </a:ext>
            </a:extLst>
          </p:cNvPr>
          <p:cNvPicPr/>
          <p:nvPr/>
        </p:nvPicPr>
        <p:blipFill>
          <a:blip r:embed="rId3"/>
          <a:stretch>
            <a:fillRect/>
          </a:stretch>
        </p:blipFill>
        <p:spPr>
          <a:xfrm>
            <a:off x="4128952" y="1731784"/>
            <a:ext cx="7534411" cy="4059416"/>
          </a:xfrm>
          <a:prstGeom prst="rect">
            <a:avLst/>
          </a:prstGeom>
        </p:spPr>
      </p:pic>
    </p:spTree>
    <p:extLst>
      <p:ext uri="{BB962C8B-B14F-4D97-AF65-F5344CB8AC3E}">
        <p14:creationId xmlns:p14="http://schemas.microsoft.com/office/powerpoint/2010/main" val="830413891"/>
      </p:ext>
    </p:extLst>
  </p:cSld>
  <p:clrMapOvr>
    <a:masterClrMapping/>
  </p:clrMapOvr>
  <p:transition spd="slow">
    <p:comb/>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20A959A5-EC18-4BC7-9B53-2FE16E1B6E5E}"/>
              </a:ext>
            </a:extLst>
          </p:cNvPr>
          <p:cNvGrpSpPr/>
          <p:nvPr/>
        </p:nvGrpSpPr>
        <p:grpSpPr>
          <a:xfrm>
            <a:off x="202443" y="1106220"/>
            <a:ext cx="1805441" cy="1894017"/>
            <a:chOff x="8985148" y="2182683"/>
            <a:chExt cx="1805441" cy="1894017"/>
          </a:xfrm>
        </p:grpSpPr>
        <p:sp>
          <p:nvSpPr>
            <p:cNvPr id="17" name="Rectangle: Top Corners Rounded 16">
              <a:extLst>
                <a:ext uri="{FF2B5EF4-FFF2-40B4-BE49-F238E27FC236}">
                  <a16:creationId xmlns:a16="http://schemas.microsoft.com/office/drawing/2014/main" id="{5E6BB422-4EEC-4EAD-B0B1-3314C22A91C1}"/>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098457-0654-4B63-8211-3A0C8E418CEE}"/>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19" name="TextBox 18">
              <a:extLst>
                <a:ext uri="{FF2B5EF4-FFF2-40B4-BE49-F238E27FC236}">
                  <a16:creationId xmlns:a16="http://schemas.microsoft.com/office/drawing/2014/main" id="{4437B8EB-C231-41DF-B8C6-86154E591F44}"/>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sp>
        <p:nvSpPr>
          <p:cNvPr id="20" name="Freeform: Shape 19">
            <a:extLst>
              <a:ext uri="{FF2B5EF4-FFF2-40B4-BE49-F238E27FC236}">
                <a16:creationId xmlns:a16="http://schemas.microsoft.com/office/drawing/2014/main" id="{EF9699B9-FE54-4B83-B6D8-624E48F292EA}"/>
              </a:ext>
            </a:extLst>
          </p:cNvPr>
          <p:cNvSpPr/>
          <p:nvPr/>
        </p:nvSpPr>
        <p:spPr>
          <a:xfrm flipV="1">
            <a:off x="309373" y="2316033"/>
            <a:ext cx="1591582" cy="96056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Notched Right 1">
            <a:extLst>
              <a:ext uri="{FF2B5EF4-FFF2-40B4-BE49-F238E27FC236}">
                <a16:creationId xmlns:a16="http://schemas.microsoft.com/office/drawing/2014/main" id="{EBF3A514-5E3A-474E-B4CA-AC36F39FDFFD}"/>
              </a:ext>
            </a:extLst>
          </p:cNvPr>
          <p:cNvSpPr/>
          <p:nvPr/>
        </p:nvSpPr>
        <p:spPr>
          <a:xfrm>
            <a:off x="21532" y="3870464"/>
            <a:ext cx="3758846" cy="133896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Lệch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collection</a:t>
            </a:r>
          </a:p>
        </p:txBody>
      </p:sp>
      <p:sp>
        <p:nvSpPr>
          <p:cNvPr id="4" name="Rectangle 3">
            <a:extLst>
              <a:ext uri="{FF2B5EF4-FFF2-40B4-BE49-F238E27FC236}">
                <a16:creationId xmlns:a16="http://schemas.microsoft.com/office/drawing/2014/main" id="{B8CCF823-9C0F-4A34-AAEE-1F1FD5B27EA0}"/>
              </a:ext>
            </a:extLst>
          </p:cNvPr>
          <p:cNvSpPr/>
          <p:nvPr/>
        </p:nvSpPr>
        <p:spPr>
          <a:xfrm>
            <a:off x="6126117" y="6171282"/>
            <a:ext cx="2743059" cy="461665"/>
          </a:xfrm>
          <a:prstGeom prst="rect">
            <a:avLst/>
          </a:prstGeom>
        </p:spPr>
        <p:txBody>
          <a:bodyPr wrap="none">
            <a:spAutoFit/>
          </a:bodyPr>
          <a:lstStyle/>
          <a:p>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Cú</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pháp</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a:t>
            </a:r>
            <a:r>
              <a:rPr lang="en-US" sz="2400" b="1"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xóa</a:t>
            </a:r>
            <a:r>
              <a:rPr lang="en-US" sz="2400" b="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rPr>
              <a:t> model</a:t>
            </a:r>
            <a:endParaRPr lang="en-US" sz="2400" b="1" dirty="0">
              <a:solidFill>
                <a:schemeClr val="tx1">
                  <a:lumMod val="85000"/>
                  <a:lumOff val="15000"/>
                </a:schemeClr>
              </a:solidFill>
              <a:effectLst>
                <a:outerShdw blurRad="38100" dist="38100" dir="2700000" algn="tl">
                  <a:srgbClr val="000000">
                    <a:alpha val="43137"/>
                  </a:srgbClr>
                </a:outerShdw>
              </a:effectLst>
            </a:endParaRPr>
          </a:p>
        </p:txBody>
      </p:sp>
      <p:pic>
        <p:nvPicPr>
          <p:cNvPr id="21" name="Picture 20">
            <a:extLst>
              <a:ext uri="{FF2B5EF4-FFF2-40B4-BE49-F238E27FC236}">
                <a16:creationId xmlns:a16="http://schemas.microsoft.com/office/drawing/2014/main" id="{E43EB3B6-443B-41F7-8309-E6ABC87045F6}"/>
              </a:ext>
            </a:extLst>
          </p:cNvPr>
          <p:cNvPicPr/>
          <p:nvPr/>
        </p:nvPicPr>
        <p:blipFill>
          <a:blip r:embed="rId3"/>
          <a:stretch>
            <a:fillRect/>
          </a:stretch>
        </p:blipFill>
        <p:spPr>
          <a:xfrm>
            <a:off x="4128952" y="1731784"/>
            <a:ext cx="7534411" cy="4059416"/>
          </a:xfrm>
          <a:prstGeom prst="rect">
            <a:avLst/>
          </a:prstGeom>
        </p:spPr>
      </p:pic>
      <p:pic>
        <p:nvPicPr>
          <p:cNvPr id="23" name="Picture 2" descr="Kết quả hình ảnh cho DEMO">
            <a:extLst>
              <a:ext uri="{FF2B5EF4-FFF2-40B4-BE49-F238E27FC236}">
                <a16:creationId xmlns:a16="http://schemas.microsoft.com/office/drawing/2014/main" id="{EDA385D3-F2DA-44E0-97E8-835A76F04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4172" y="7013029"/>
            <a:ext cx="7603655" cy="556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71565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070733" y="91572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38" y="93689"/>
            <a:ext cx="2902162" cy="78798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Kết quả hình ảnh cho DEMO">
            <a:extLst>
              <a:ext uri="{FF2B5EF4-FFF2-40B4-BE49-F238E27FC236}">
                <a16:creationId xmlns:a16="http://schemas.microsoft.com/office/drawing/2014/main" id="{F2AA08DD-F6B5-4CD3-968A-94E46733B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091" y="1297827"/>
            <a:ext cx="7603655" cy="556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473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B413807-6F41-4CF9-A33E-39C3483B26BF}"/>
              </a:ext>
            </a:extLst>
          </p:cNvPr>
          <p:cNvGrpSpPr/>
          <p:nvPr/>
        </p:nvGrpSpPr>
        <p:grpSpPr>
          <a:xfrm>
            <a:off x="426174" y="-1661352"/>
            <a:ext cx="1805441" cy="1353819"/>
            <a:chOff x="8985148" y="2182683"/>
            <a:chExt cx="1805441" cy="1894017"/>
          </a:xfrm>
        </p:grpSpPr>
        <p:sp>
          <p:nvSpPr>
            <p:cNvPr id="54" name="Rectangle: Top Corners Rounded 53">
              <a:extLst>
                <a:ext uri="{FF2B5EF4-FFF2-40B4-BE49-F238E27FC236}">
                  <a16:creationId xmlns:a16="http://schemas.microsoft.com/office/drawing/2014/main" id="{86B25987-0BD9-4842-ADDC-1B1D7070820F}"/>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D5B3CB6A-557D-45C3-AFEC-E29DD590E106}"/>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56" name="TextBox 55">
              <a:extLst>
                <a:ext uri="{FF2B5EF4-FFF2-40B4-BE49-F238E27FC236}">
                  <a16:creationId xmlns:a16="http://schemas.microsoft.com/office/drawing/2014/main" id="{7DDC0B0D-46AB-4FE5-BE5D-AD9C61314A84}"/>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sp>
        <p:nvSpPr>
          <p:cNvPr id="57" name="Freeform: Shape 56">
            <a:extLst>
              <a:ext uri="{FF2B5EF4-FFF2-40B4-BE49-F238E27FC236}">
                <a16:creationId xmlns:a16="http://schemas.microsoft.com/office/drawing/2014/main" id="{71C55972-BB72-448D-8048-4C40C1D2370F}"/>
              </a:ext>
            </a:extLst>
          </p:cNvPr>
          <p:cNvSpPr/>
          <p:nvPr/>
        </p:nvSpPr>
        <p:spPr>
          <a:xfrm flipV="1">
            <a:off x="533104" y="-662918"/>
            <a:ext cx="1591582" cy="60845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Notched Right 26">
            <a:extLst>
              <a:ext uri="{FF2B5EF4-FFF2-40B4-BE49-F238E27FC236}">
                <a16:creationId xmlns:a16="http://schemas.microsoft.com/office/drawing/2014/main" id="{58D6BA96-C473-4F72-B5D5-8FF5D1352B07}"/>
              </a:ext>
            </a:extLst>
          </p:cNvPr>
          <p:cNvSpPr/>
          <p:nvPr/>
        </p:nvSpPr>
        <p:spPr>
          <a:xfrm>
            <a:off x="2184287" y="-1761558"/>
            <a:ext cx="2057400" cy="725980"/>
          </a:xfrm>
          <a:prstGeom prst="notchedRightArrow">
            <a:avLst/>
          </a:prstGeom>
          <a:solidFill>
            <a:srgbClr val="1C7C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croll: Horizontal 27">
            <a:extLst>
              <a:ext uri="{FF2B5EF4-FFF2-40B4-BE49-F238E27FC236}">
                <a16:creationId xmlns:a16="http://schemas.microsoft.com/office/drawing/2014/main" id="{67077410-F97E-4957-802E-7A90EA02C757}"/>
              </a:ext>
            </a:extLst>
          </p:cNvPr>
          <p:cNvSpPr/>
          <p:nvPr/>
        </p:nvSpPr>
        <p:spPr>
          <a:xfrm>
            <a:off x="4648200" y="-2011326"/>
            <a:ext cx="6975362" cy="1821527"/>
          </a:xfrm>
          <a:prstGeom prst="horizontalScroll">
            <a:avLst/>
          </a:prstGeom>
          <a:solidFill>
            <a:srgbClr val="1C7C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sto MT" panose="02040603050505030304" pitchFamily="18" charset="0"/>
              </a:rPr>
              <a:t>Everyone is waiting for the moment when the ball of fireworks explodes falling, marking the end of the old year to the new year.</a:t>
            </a:r>
          </a:p>
        </p:txBody>
      </p:sp>
      <p:sp>
        <p:nvSpPr>
          <p:cNvPr id="11" name="AutoShape 2" descr="Kết quả hình ảnh cho chờ đón bắn pháo hoa">
            <a:extLst>
              <a:ext uri="{FF2B5EF4-FFF2-40B4-BE49-F238E27FC236}">
                <a16:creationId xmlns:a16="http://schemas.microsoft.com/office/drawing/2014/main" id="{C148803D-7890-4993-9E15-E990A83F9D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6" name="Group 25">
            <a:extLst>
              <a:ext uri="{FF2B5EF4-FFF2-40B4-BE49-F238E27FC236}">
                <a16:creationId xmlns:a16="http://schemas.microsoft.com/office/drawing/2014/main" id="{935F040A-819F-4547-A21B-FEF737EA1428}"/>
              </a:ext>
            </a:extLst>
          </p:cNvPr>
          <p:cNvGrpSpPr/>
          <p:nvPr/>
        </p:nvGrpSpPr>
        <p:grpSpPr>
          <a:xfrm>
            <a:off x="-6400800" y="1142414"/>
            <a:ext cx="5094894" cy="5376300"/>
            <a:chOff x="1478383" y="794467"/>
            <a:chExt cx="5094894" cy="5376300"/>
          </a:xfrm>
        </p:grpSpPr>
        <p:sp>
          <p:nvSpPr>
            <p:cNvPr id="29" name="Oval 28">
              <a:extLst>
                <a:ext uri="{FF2B5EF4-FFF2-40B4-BE49-F238E27FC236}">
                  <a16:creationId xmlns:a16="http://schemas.microsoft.com/office/drawing/2014/main" id="{351EACB8-15D8-42B1-A325-7DA00D1DA1B7}"/>
                </a:ext>
              </a:extLst>
            </p:cNvPr>
            <p:cNvSpPr/>
            <p:nvPr/>
          </p:nvSpPr>
          <p:spPr>
            <a:xfrm>
              <a:off x="1478383" y="1277371"/>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0C6A40F3-3BBE-4C66-8E17-31483FD07F65}"/>
                </a:ext>
              </a:extLst>
            </p:cNvPr>
            <p:cNvSpPr/>
            <p:nvPr/>
          </p:nvSpPr>
          <p:spPr>
            <a:xfrm>
              <a:off x="1850758" y="1649746"/>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2CBAC787-EBBA-4B79-92F0-62E5A28AF4C6}"/>
                </a:ext>
              </a:extLst>
            </p:cNvPr>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Oval 51">
              <a:extLst>
                <a:ext uri="{FF2B5EF4-FFF2-40B4-BE49-F238E27FC236}">
                  <a16:creationId xmlns:a16="http://schemas.microsoft.com/office/drawing/2014/main" id="{6743E04B-337C-4BD4-9275-F1D70A9E9118}"/>
                </a:ext>
              </a:extLst>
            </p:cNvPr>
            <p:cNvSpPr/>
            <p:nvPr/>
          </p:nvSpPr>
          <p:spPr>
            <a:xfrm>
              <a:off x="1964415"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52938ACE-1E72-4834-8398-19842E51F399}"/>
                </a:ext>
              </a:extLst>
            </p:cNvPr>
            <p:cNvSpPr/>
            <p:nvPr/>
          </p:nvSpPr>
          <p:spPr>
            <a:xfrm>
              <a:off x="2018723"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8F9FD6CC-1633-492F-BEAF-943B37795549}"/>
                </a:ext>
              </a:extLst>
            </p:cNvPr>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E18782CE-2992-4C77-B3FA-8BD4B23316AA}"/>
                </a:ext>
              </a:extLst>
            </p:cNvPr>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B89B20BD-1371-42DB-BB0F-E5C4D6E87BF4}"/>
                </a:ext>
              </a:extLst>
            </p:cNvPr>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30662513-1030-4396-8E48-3467819C84E7}"/>
                </a:ext>
              </a:extLst>
            </p:cNvPr>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2" name="Graphic 71" descr="Single gear">
              <a:extLst>
                <a:ext uri="{FF2B5EF4-FFF2-40B4-BE49-F238E27FC236}">
                  <a16:creationId xmlns:a16="http://schemas.microsoft.com/office/drawing/2014/main" id="{5495F53A-7D09-4F48-A6D6-FEAA1658AD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73" name="Graphic 72" descr="Stopwatch">
              <a:extLst>
                <a:ext uri="{FF2B5EF4-FFF2-40B4-BE49-F238E27FC236}">
                  <a16:creationId xmlns:a16="http://schemas.microsoft.com/office/drawing/2014/main" id="{B7D1DE99-3CB5-4427-B707-74D9991C3F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74" name="Graphic 73" descr="Lightbulb">
              <a:extLst>
                <a:ext uri="{FF2B5EF4-FFF2-40B4-BE49-F238E27FC236}">
                  <a16:creationId xmlns:a16="http://schemas.microsoft.com/office/drawing/2014/main" id="{6FB2293C-188F-4BDC-BCBB-DBF80A4B0B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75" name="Graphic 74" descr="Head with Gears">
              <a:extLst>
                <a:ext uri="{FF2B5EF4-FFF2-40B4-BE49-F238E27FC236}">
                  <a16:creationId xmlns:a16="http://schemas.microsoft.com/office/drawing/2014/main" id="{402C9FC8-8ED2-4C51-8E9E-C5C46C9264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76" name="Oval 75">
              <a:extLst>
                <a:ext uri="{FF2B5EF4-FFF2-40B4-BE49-F238E27FC236}">
                  <a16:creationId xmlns:a16="http://schemas.microsoft.com/office/drawing/2014/main" id="{134C13F8-CD36-46CA-9B97-402E3F274A17}"/>
                </a:ext>
              </a:extLst>
            </p:cNvPr>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BAA6467C-2947-450D-806D-B20ED9C55493}"/>
                </a:ext>
              </a:extLst>
            </p:cNvPr>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6DFD6F38-54D0-4797-BE2C-11906A95D634}"/>
                </a:ext>
              </a:extLst>
            </p:cNvPr>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9" name="Graphic 78" descr="Teacher">
              <a:extLst>
                <a:ext uri="{FF2B5EF4-FFF2-40B4-BE49-F238E27FC236}">
                  <a16:creationId xmlns:a16="http://schemas.microsoft.com/office/drawing/2014/main" id="{02DA3833-1B65-4843-AEC3-2F042C8C600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33622" y="2169399"/>
              <a:ext cx="914400" cy="914400"/>
            </a:xfrm>
            <a:prstGeom prst="rect">
              <a:avLst/>
            </a:prstGeom>
          </p:spPr>
        </p:pic>
        <p:sp>
          <p:nvSpPr>
            <p:cNvPr id="80" name="TextBox 79">
              <a:extLst>
                <a:ext uri="{FF2B5EF4-FFF2-40B4-BE49-F238E27FC236}">
                  <a16:creationId xmlns:a16="http://schemas.microsoft.com/office/drawing/2014/main" id="{F247B0B6-8542-44DD-B8FD-89DB9602E16E}"/>
                </a:ext>
              </a:extLst>
            </p:cNvPr>
            <p:cNvSpPr txBox="1"/>
            <p:nvPr/>
          </p:nvSpPr>
          <p:spPr>
            <a:xfrm>
              <a:off x="2214523" y="3204716"/>
              <a:ext cx="3002596" cy="523220"/>
            </a:xfrm>
            <a:prstGeom prst="rect">
              <a:avLst/>
            </a:prstGeom>
            <a:noFill/>
          </p:spPr>
          <p:txBody>
            <a:bodyPr wrap="square" rtlCol="0">
              <a:spAutoFit/>
            </a:bodyPr>
            <a:lstStyle/>
            <a:p>
              <a:pPr algn="ctr"/>
              <a:r>
                <a:rPr lang="en-IN" sz="2800" b="1" spc="300" dirty="0">
                  <a:solidFill>
                    <a:srgbClr val="FF0000"/>
                  </a:solidFill>
                  <a:latin typeface="FS Fabrizio" panose="02000000000000000000" pitchFamily="2" charset="0"/>
                  <a:ea typeface="Open Sans Condensed" panose="020B0806030504020204" pitchFamily="34" charset="0"/>
                  <a:cs typeface="Open Sans Condensed" panose="020B0806030504020204" pitchFamily="34" charset="0"/>
                </a:rPr>
                <a:t>In Conclusion</a:t>
              </a:r>
            </a:p>
          </p:txBody>
        </p:sp>
      </p:grpSp>
      <p:sp>
        <p:nvSpPr>
          <p:cNvPr id="92" name="Rectangle: Rounded Corners 91">
            <a:extLst>
              <a:ext uri="{FF2B5EF4-FFF2-40B4-BE49-F238E27FC236}">
                <a16:creationId xmlns:a16="http://schemas.microsoft.com/office/drawing/2014/main" id="{EFA6FCFB-2E92-4114-B328-1F9C7AC5A6EB}"/>
              </a:ext>
            </a:extLst>
          </p:cNvPr>
          <p:cNvSpPr/>
          <p:nvPr/>
        </p:nvSpPr>
        <p:spPr>
          <a:xfrm>
            <a:off x="12725400" y="2215378"/>
            <a:ext cx="6370896" cy="3230373"/>
          </a:xfrm>
          <a:prstGeom prst="roundRect">
            <a:avLst>
              <a:gd name="adj" fmla="val 50000"/>
            </a:avLst>
          </a:prstGeom>
          <a:gradFill flip="none" rotWithShape="1">
            <a:gsLst>
              <a:gs pos="0">
                <a:srgbClr val="473E8F"/>
              </a:gs>
              <a:gs pos="100000">
                <a:srgbClr val="6957A1"/>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sto MT" panose="02040603050505030304" pitchFamily="18" charset="0"/>
              </a:rPr>
              <a:t>Any  country during the Lunar New Year wishes good things about the meaning of life. They look forward to the best things for the life of the family and the country. The life of peace, happiness, warmth …</a:t>
            </a:r>
            <a:endParaRPr lang="en-IN" sz="2400" dirty="0">
              <a:latin typeface="Calisto MT" panose="02040603050505030304" pitchFamily="18" charset="0"/>
            </a:endParaRPr>
          </a:p>
        </p:txBody>
      </p:sp>
      <p:pic>
        <p:nvPicPr>
          <p:cNvPr id="2" name="Picture 1">
            <a:extLst>
              <a:ext uri="{FF2B5EF4-FFF2-40B4-BE49-F238E27FC236}">
                <a16:creationId xmlns:a16="http://schemas.microsoft.com/office/drawing/2014/main" id="{A4ED2583-E704-4323-B2E3-14B0612AB469}"/>
              </a:ext>
            </a:extLst>
          </p:cNvPr>
          <p:cNvPicPr>
            <a:picLocks noChangeAspect="1"/>
          </p:cNvPicPr>
          <p:nvPr/>
        </p:nvPicPr>
        <p:blipFill>
          <a:blip r:embed="rId13"/>
          <a:stretch>
            <a:fillRect/>
          </a:stretch>
        </p:blipFill>
        <p:spPr>
          <a:xfrm>
            <a:off x="3917491" y="2045461"/>
            <a:ext cx="4296462" cy="2904229"/>
          </a:xfrm>
          <a:prstGeom prst="rect">
            <a:avLst/>
          </a:prstGeom>
        </p:spPr>
      </p:pic>
    </p:spTree>
    <p:extLst>
      <p:ext uri="{BB962C8B-B14F-4D97-AF65-F5344CB8AC3E}">
        <p14:creationId xmlns:p14="http://schemas.microsoft.com/office/powerpoint/2010/main" val="4278550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219989C-6534-4081-88F9-01A1845F375C}"/>
              </a:ext>
            </a:extLst>
          </p:cNvPr>
          <p:cNvGrpSpPr/>
          <p:nvPr/>
        </p:nvGrpSpPr>
        <p:grpSpPr>
          <a:xfrm>
            <a:off x="9226551" y="7848600"/>
            <a:ext cx="1805441" cy="1894017"/>
            <a:chOff x="8985148" y="2182683"/>
            <a:chExt cx="1805441" cy="1894017"/>
          </a:xfrm>
        </p:grpSpPr>
        <p:sp>
          <p:nvSpPr>
            <p:cNvPr id="23" name="Rectangle: Top Corners Rounded 22">
              <a:extLst>
                <a:ext uri="{FF2B5EF4-FFF2-40B4-BE49-F238E27FC236}">
                  <a16:creationId xmlns:a16="http://schemas.microsoft.com/office/drawing/2014/main" id="{303A4C65-5C87-4C63-A0E1-4DF161B02937}"/>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447283-DB73-4C8A-99DE-552ACE3319FB}"/>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26" name="TextBox 25">
              <a:extLst>
                <a:ext uri="{FF2B5EF4-FFF2-40B4-BE49-F238E27FC236}">
                  <a16:creationId xmlns:a16="http://schemas.microsoft.com/office/drawing/2014/main" id="{6BEC5E5B-C4A7-4BE2-9DAD-E90FC41E4DCA}"/>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grpSp>
      <p:grpSp>
        <p:nvGrpSpPr>
          <p:cNvPr id="58" name="Group 57">
            <a:extLst>
              <a:ext uri="{FF2B5EF4-FFF2-40B4-BE49-F238E27FC236}">
                <a16:creationId xmlns:a16="http://schemas.microsoft.com/office/drawing/2014/main" id="{A2198942-3878-4909-884B-7CA0E318DFD7}"/>
              </a:ext>
            </a:extLst>
          </p:cNvPr>
          <p:cNvGrpSpPr/>
          <p:nvPr/>
        </p:nvGrpSpPr>
        <p:grpSpPr>
          <a:xfrm>
            <a:off x="6622745" y="7848600"/>
            <a:ext cx="1805441" cy="1894017"/>
            <a:chOff x="6381342" y="2182683"/>
            <a:chExt cx="1805441" cy="1894017"/>
          </a:xfrm>
        </p:grpSpPr>
        <p:sp>
          <p:nvSpPr>
            <p:cNvPr id="19" name="Rectangle: Top Corners Rounded 18">
              <a:extLst>
                <a:ext uri="{FF2B5EF4-FFF2-40B4-BE49-F238E27FC236}">
                  <a16:creationId xmlns:a16="http://schemas.microsoft.com/office/drawing/2014/main"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BFDA63-D1BE-4B0B-A1BF-19B81E35575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7" name="TextBox 26">
              <a:extLst>
                <a:ext uri="{FF2B5EF4-FFF2-40B4-BE49-F238E27FC236}">
                  <a16:creationId xmlns:a16="http://schemas.microsoft.com/office/drawing/2014/main"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57" name="Group 56">
            <a:extLst>
              <a:ext uri="{FF2B5EF4-FFF2-40B4-BE49-F238E27FC236}">
                <a16:creationId xmlns:a16="http://schemas.microsoft.com/office/drawing/2014/main" id="{A430A81F-25E0-4239-B494-46C9D4937700}"/>
              </a:ext>
            </a:extLst>
          </p:cNvPr>
          <p:cNvGrpSpPr/>
          <p:nvPr/>
        </p:nvGrpSpPr>
        <p:grpSpPr>
          <a:xfrm>
            <a:off x="4125868" y="7848600"/>
            <a:ext cx="1805441" cy="1894017"/>
            <a:chOff x="3884465" y="2182683"/>
            <a:chExt cx="1805441"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5045904" y="2221588"/>
            <a:ext cx="1805441" cy="1894017"/>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5152834" y="3182155"/>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4232798" y="8809167"/>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992BDF-F7C4-4374-886A-86270F68E5B1}"/>
              </a:ext>
            </a:extLst>
          </p:cNvPr>
          <p:cNvSpPr/>
          <p:nvPr/>
        </p:nvSpPr>
        <p:spPr>
          <a:xfrm flipV="1">
            <a:off x="6729675" y="8809167"/>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066C7CC-77EF-41CA-B323-66B868940684}"/>
              </a:ext>
            </a:extLst>
          </p:cNvPr>
          <p:cNvSpPr/>
          <p:nvPr/>
        </p:nvSpPr>
        <p:spPr>
          <a:xfrm flipV="1">
            <a:off x="9333481" y="8809167"/>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149AF21-2235-48F7-BCB5-97AAA5BB7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072" y="4944528"/>
            <a:ext cx="905768" cy="905768"/>
          </a:xfrm>
          <a:prstGeom prst="rect">
            <a:avLst/>
          </a:prstGeom>
        </p:spPr>
      </p:pic>
      <p:pic>
        <p:nvPicPr>
          <p:cNvPr id="40" name="Picture 39">
            <a:extLst>
              <a:ext uri="{FF2B5EF4-FFF2-40B4-BE49-F238E27FC236}">
                <a16:creationId xmlns:a16="http://schemas.microsoft.com/office/drawing/2014/main" id="{9E50AA9A-FAB8-4A36-BCFC-AE5A9E810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372" y="10580592"/>
            <a:ext cx="900162" cy="900162"/>
          </a:xfrm>
          <a:prstGeom prst="rect">
            <a:avLst/>
          </a:prstGeom>
        </p:spPr>
      </p:pic>
      <p:pic>
        <p:nvPicPr>
          <p:cNvPr id="42" name="Picture 41">
            <a:extLst>
              <a:ext uri="{FF2B5EF4-FFF2-40B4-BE49-F238E27FC236}">
                <a16:creationId xmlns:a16="http://schemas.microsoft.com/office/drawing/2014/main" id="{E45F41EB-76B8-4D33-BDB3-4A3E0743A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580" y="10580592"/>
            <a:ext cx="905770" cy="905768"/>
          </a:xfrm>
          <a:prstGeom prst="rect">
            <a:avLst/>
          </a:prstGeom>
        </p:spPr>
      </p:pic>
      <p:pic>
        <p:nvPicPr>
          <p:cNvPr id="44" name="Picture 43">
            <a:extLst>
              <a:ext uri="{FF2B5EF4-FFF2-40B4-BE49-F238E27FC236}">
                <a16:creationId xmlns:a16="http://schemas.microsoft.com/office/drawing/2014/main" id="{82320AA8-1E5E-496F-9945-24C0399B8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3211" y="10545188"/>
            <a:ext cx="932120" cy="932120"/>
          </a:xfrm>
          <a:prstGeom prst="rect">
            <a:avLst/>
          </a:prstGeom>
        </p:spPr>
      </p:pic>
      <p:grpSp>
        <p:nvGrpSpPr>
          <p:cNvPr id="55" name="Group 54">
            <a:extLst>
              <a:ext uri="{FF2B5EF4-FFF2-40B4-BE49-F238E27FC236}">
                <a16:creationId xmlns:a16="http://schemas.microsoft.com/office/drawing/2014/main" id="{5BD90705-18BB-473B-A34A-340D3FE7B602}"/>
              </a:ext>
            </a:extLst>
          </p:cNvPr>
          <p:cNvGrpSpPr/>
          <p:nvPr/>
        </p:nvGrpSpPr>
        <p:grpSpPr>
          <a:xfrm>
            <a:off x="5147165" y="3620305"/>
            <a:ext cx="1591582" cy="1140382"/>
            <a:chOff x="1488849" y="3837442"/>
            <a:chExt cx="1591582" cy="1140382"/>
          </a:xfrm>
        </p:grpSpPr>
        <p:sp>
          <p:nvSpPr>
            <p:cNvPr id="46" name="TextBox 45">
              <a:extLst>
                <a:ext uri="{FF2B5EF4-FFF2-40B4-BE49-F238E27FC236}">
                  <a16:creationId xmlns:a16="http://schemas.microsoft.com/office/drawing/2014/main" id="{596EA5B9-609B-41D8-BAEB-1AB2F8B9359E}"/>
                </a:ext>
              </a:extLst>
            </p:cNvPr>
            <p:cNvSpPr txBox="1"/>
            <p:nvPr/>
          </p:nvSpPr>
          <p:spPr>
            <a:xfrm>
              <a:off x="1488849" y="3837442"/>
              <a:ext cx="1591582"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 </a:t>
              </a:r>
            </a:p>
          </p:txBody>
        </p:sp>
        <p:sp>
          <p:nvSpPr>
            <p:cNvPr id="47" name="TextBox 46">
              <a:extLst>
                <a:ext uri="{FF2B5EF4-FFF2-40B4-BE49-F238E27FC236}">
                  <a16:creationId xmlns:a16="http://schemas.microsoft.com/office/drawing/2014/main" id="{DAFD7EC4-BD0C-414A-BAC7-6A87FBE0FD33}"/>
                </a:ext>
              </a:extLst>
            </p:cNvPr>
            <p:cNvSpPr txBox="1"/>
            <p:nvPr/>
          </p:nvSpPr>
          <p:spPr>
            <a:xfrm>
              <a:off x="1488849" y="4146827"/>
              <a:ext cx="1591582" cy="830997"/>
            </a:xfrm>
            <a:prstGeom prst="rect">
              <a:avLst/>
            </a:prstGeom>
            <a:noFill/>
          </p:spPr>
          <p:txBody>
            <a:bodyPr wrap="square" rtlCol="0">
              <a:spAutoFit/>
            </a:bodyPr>
            <a:lstStyle/>
            <a:p>
              <a:pPr algn="ctr"/>
              <a:r>
                <a:rPr lang="en-US" sz="1600" b="1" dirty="0" err="1">
                  <a:solidFill>
                    <a:srgbClr val="EF3078"/>
                  </a:solidFill>
                  <a:latin typeface="Tw Cen MT" panose="020B0602020104020603" pitchFamily="34" charset="0"/>
                </a:rPr>
                <a:t>Tìm</a:t>
              </a:r>
              <a:r>
                <a:rPr lang="en-US" sz="1600" b="1" dirty="0">
                  <a:solidFill>
                    <a:srgbClr val="EF3078"/>
                  </a:solidFill>
                  <a:latin typeface="Tw Cen MT" panose="020B0602020104020603" pitchFamily="34" charset="0"/>
                </a:rPr>
                <a:t> </a:t>
              </a:r>
              <a:r>
                <a:rPr lang="en-US" sz="1600" b="1" dirty="0" err="1">
                  <a:solidFill>
                    <a:srgbClr val="EF3078"/>
                  </a:solidFill>
                  <a:latin typeface="Tw Cen MT" panose="020B0602020104020603" pitchFamily="34" charset="0"/>
                </a:rPr>
                <a:t>hiểu</a:t>
              </a:r>
              <a:r>
                <a:rPr lang="en-US" sz="1600" b="1" dirty="0">
                  <a:solidFill>
                    <a:srgbClr val="EF3078"/>
                  </a:solidFill>
                  <a:latin typeface="Tw Cen MT" panose="020B0602020104020603" pitchFamily="34" charset="0"/>
                </a:rPr>
                <a:t> </a:t>
              </a:r>
              <a:r>
                <a:rPr lang="en-US" sz="1600" b="1" dirty="0" err="1">
                  <a:solidFill>
                    <a:srgbClr val="EF3078"/>
                  </a:solidFill>
                  <a:latin typeface="Tw Cen MT" panose="020B0602020104020603" pitchFamily="34" charset="0"/>
                </a:rPr>
                <a:t>về</a:t>
              </a:r>
              <a:r>
                <a:rPr lang="en-US" sz="1600" b="1" dirty="0">
                  <a:solidFill>
                    <a:srgbClr val="EF3078"/>
                  </a:solidFill>
                  <a:latin typeface="Tw Cen MT" panose="020B0602020104020603" pitchFamily="34" charset="0"/>
                </a:rPr>
                <a:t> NoSQL </a:t>
              </a:r>
              <a:r>
                <a:rPr lang="en-US" sz="1600" b="1" dirty="0" err="1">
                  <a:solidFill>
                    <a:srgbClr val="EF3078"/>
                  </a:solidFill>
                  <a:latin typeface="Tw Cen MT" panose="020B0602020104020603" pitchFamily="34" charset="0"/>
                </a:rPr>
                <a:t>và</a:t>
              </a:r>
              <a:r>
                <a:rPr lang="en-US" sz="1600" b="1" dirty="0">
                  <a:solidFill>
                    <a:srgbClr val="EF3078"/>
                  </a:solidFill>
                  <a:latin typeface="Tw Cen MT" panose="020B0602020104020603" pitchFamily="34" charset="0"/>
                </a:rPr>
                <a:t> MongoDB</a:t>
              </a: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4219077" y="9247317"/>
            <a:ext cx="1591582" cy="1140382"/>
            <a:chOff x="3977674" y="3837442"/>
            <a:chExt cx="1591582" cy="1140382"/>
          </a:xfrm>
        </p:grpSpPr>
        <p:sp>
          <p:nvSpPr>
            <p:cNvPr id="48" name="TextBox 47">
              <a:extLst>
                <a:ext uri="{FF2B5EF4-FFF2-40B4-BE49-F238E27FC236}">
                  <a16:creationId xmlns:a16="http://schemas.microsoft.com/office/drawing/2014/main" id="{2CF8B1AD-BE20-4D97-80BF-AC12A3B886DB}"/>
                </a:ext>
              </a:extLst>
            </p:cNvPr>
            <p:cNvSpPr txBox="1"/>
            <p:nvPr/>
          </p:nvSpPr>
          <p:spPr>
            <a:xfrm>
              <a:off x="3977674" y="3837442"/>
              <a:ext cx="1591582" cy="400110"/>
            </a:xfrm>
            <a:prstGeom prst="rect">
              <a:avLst/>
            </a:prstGeom>
            <a:noFill/>
          </p:spPr>
          <p:txBody>
            <a:bodyPr wrap="square" rtlCol="0">
              <a:spAutoFit/>
            </a:bodyPr>
            <a:lstStyle/>
            <a:p>
              <a:pPr algn="ctr"/>
              <a:endParaRPr lang="en-US" sz="2000" b="1" dirty="0">
                <a:solidFill>
                  <a:srgbClr val="03A1A4"/>
                </a:solidFill>
                <a:latin typeface="Tw Cen MT" panose="020B0602020104020603" pitchFamily="34" charset="0"/>
              </a:endParaRPr>
            </a:p>
          </p:txBody>
        </p:sp>
        <p:sp>
          <p:nvSpPr>
            <p:cNvPr id="49" name="TextBox 48">
              <a:extLst>
                <a:ext uri="{FF2B5EF4-FFF2-40B4-BE49-F238E27FC236}">
                  <a16:creationId xmlns:a16="http://schemas.microsoft.com/office/drawing/2014/main" id="{1F2BC42F-0899-4CCE-A35A-4E495A05687C}"/>
                </a:ext>
              </a:extLst>
            </p:cNvPr>
            <p:cNvSpPr txBox="1"/>
            <p:nvPr/>
          </p:nvSpPr>
          <p:spPr>
            <a:xfrm>
              <a:off x="3977674" y="4146827"/>
              <a:ext cx="1591582" cy="830997"/>
            </a:xfrm>
            <a:prstGeom prst="rect">
              <a:avLst/>
            </a:prstGeom>
            <a:noFill/>
          </p:spPr>
          <p:txBody>
            <a:bodyPr wrap="square" rtlCol="0">
              <a:spAutoFit/>
            </a:bodyPr>
            <a:lstStyle/>
            <a:p>
              <a:pPr algn="ctr"/>
              <a:r>
                <a:rPr lang="en-US" sz="1600" b="1" dirty="0" err="1">
                  <a:solidFill>
                    <a:srgbClr val="00B0F0"/>
                  </a:solidFill>
                  <a:latin typeface="Tw Cen MT" panose="020B0602020104020603" pitchFamily="34" charset="0"/>
                </a:rPr>
                <a:t>Các</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thuật</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ngữ</a:t>
              </a:r>
              <a:r>
                <a:rPr lang="en-US" sz="1600" b="1" dirty="0">
                  <a:solidFill>
                    <a:srgbClr val="00B0F0"/>
                  </a:solidFill>
                  <a:latin typeface="Tw Cen MT" panose="020B0602020104020603" pitchFamily="34" charset="0"/>
                </a:rPr>
                <a:t> hay </a:t>
              </a:r>
              <a:r>
                <a:rPr lang="en-US" sz="1600" b="1" dirty="0" err="1">
                  <a:solidFill>
                    <a:srgbClr val="00B0F0"/>
                  </a:solidFill>
                  <a:latin typeface="Tw Cen MT" panose="020B0602020104020603" pitchFamily="34" charset="0"/>
                </a:rPr>
                <a:t>sử</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dụng</a:t>
              </a:r>
              <a:r>
                <a:rPr lang="en-US" sz="1600" b="1" dirty="0">
                  <a:solidFill>
                    <a:srgbClr val="00B0F0"/>
                  </a:solidFill>
                  <a:latin typeface="Tw Cen MT" panose="020B0602020104020603" pitchFamily="34" charset="0"/>
                </a:rPr>
                <a:t> </a:t>
              </a:r>
              <a:r>
                <a:rPr lang="en-US" sz="1600" b="1" dirty="0" err="1">
                  <a:solidFill>
                    <a:srgbClr val="00B0F0"/>
                  </a:solidFill>
                  <a:latin typeface="Tw Cen MT" panose="020B0602020104020603" pitchFamily="34" charset="0"/>
                </a:rPr>
                <a:t>trong</a:t>
              </a:r>
              <a:r>
                <a:rPr lang="en-US" sz="1600" b="1" dirty="0">
                  <a:solidFill>
                    <a:srgbClr val="00B0F0"/>
                  </a:solidFill>
                  <a:latin typeface="Tw Cen MT" panose="020B0602020104020603" pitchFamily="34" charset="0"/>
                </a:rPr>
                <a:t> MongoDB</a:t>
              </a:r>
            </a:p>
          </p:txBody>
        </p:sp>
      </p:grpSp>
      <p:grpSp>
        <p:nvGrpSpPr>
          <p:cNvPr id="59" name="Group 58">
            <a:extLst>
              <a:ext uri="{FF2B5EF4-FFF2-40B4-BE49-F238E27FC236}">
                <a16:creationId xmlns:a16="http://schemas.microsoft.com/office/drawing/2014/main" id="{FC1746BE-76D9-44D6-8ED0-355F952A375E}"/>
              </a:ext>
            </a:extLst>
          </p:cNvPr>
          <p:cNvGrpSpPr/>
          <p:nvPr/>
        </p:nvGrpSpPr>
        <p:grpSpPr>
          <a:xfrm>
            <a:off x="6729675" y="9247317"/>
            <a:ext cx="1591582" cy="894160"/>
            <a:chOff x="6488272" y="3837442"/>
            <a:chExt cx="1591582" cy="894160"/>
          </a:xfrm>
        </p:grpSpPr>
        <p:sp>
          <p:nvSpPr>
            <p:cNvPr id="50" name="TextBox 49">
              <a:extLst>
                <a:ext uri="{FF2B5EF4-FFF2-40B4-BE49-F238E27FC236}">
                  <a16:creationId xmlns:a16="http://schemas.microsoft.com/office/drawing/2014/main" id="{3F85E69A-BADF-47FA-97F2-BF77348F278C}"/>
                </a:ext>
              </a:extLst>
            </p:cNvPr>
            <p:cNvSpPr txBox="1"/>
            <p:nvPr/>
          </p:nvSpPr>
          <p:spPr>
            <a:xfrm>
              <a:off x="6488272" y="3837442"/>
              <a:ext cx="1591582" cy="400110"/>
            </a:xfrm>
            <a:prstGeom prst="rect">
              <a:avLst/>
            </a:prstGeom>
            <a:noFill/>
          </p:spPr>
          <p:txBody>
            <a:bodyPr wrap="square" rtlCol="0">
              <a:spAutoFit/>
            </a:bodyPr>
            <a:lstStyle/>
            <a:p>
              <a:pPr algn="ctr"/>
              <a:endParaRPr lang="en-US" sz="2000" b="1" dirty="0">
                <a:solidFill>
                  <a:srgbClr val="EE9524"/>
                </a:solidFill>
                <a:latin typeface="Tw Cen MT" panose="020B0602020104020603" pitchFamily="34" charset="0"/>
              </a:endParaRPr>
            </a:p>
          </p:txBody>
        </p:sp>
        <p:sp>
          <p:nvSpPr>
            <p:cNvPr id="51" name="TextBox 50">
              <a:extLst>
                <a:ext uri="{FF2B5EF4-FFF2-40B4-BE49-F238E27FC236}">
                  <a16:creationId xmlns:a16="http://schemas.microsoft.com/office/drawing/2014/main" id="{94CFAA18-F935-43EC-B7D9-4E19F5F37090}"/>
                </a:ext>
              </a:extLst>
            </p:cNvPr>
            <p:cNvSpPr txBox="1"/>
            <p:nvPr/>
          </p:nvSpPr>
          <p:spPr>
            <a:xfrm>
              <a:off x="6488272" y="4146827"/>
              <a:ext cx="1591582" cy="584775"/>
            </a:xfrm>
            <a:prstGeom prst="rect">
              <a:avLst/>
            </a:prstGeom>
            <a:noFill/>
          </p:spPr>
          <p:txBody>
            <a:bodyPr wrap="square" rtlCol="0">
              <a:spAutoFit/>
            </a:bodyPr>
            <a:lstStyle/>
            <a:p>
              <a:pPr algn="ctr"/>
              <a:r>
                <a:rPr lang="en-US" sz="1600" b="1" dirty="0" err="1">
                  <a:solidFill>
                    <a:srgbClr val="FFC000"/>
                  </a:solidFill>
                  <a:latin typeface="Tw Cen MT" panose="020B0602020104020603" pitchFamily="34" charset="0"/>
                </a:rPr>
                <a:t>Cách</a:t>
              </a:r>
              <a:r>
                <a:rPr lang="en-US" sz="1600" b="1" dirty="0">
                  <a:solidFill>
                    <a:srgbClr val="FFC000"/>
                  </a:solidFill>
                  <a:latin typeface="Tw Cen MT" panose="020B0602020104020603" pitchFamily="34" charset="0"/>
                </a:rPr>
                <a:t> </a:t>
              </a:r>
              <a:r>
                <a:rPr lang="en-US" sz="1600" b="1" dirty="0" err="1">
                  <a:solidFill>
                    <a:srgbClr val="FFC000"/>
                  </a:solidFill>
                  <a:latin typeface="Tw Cen MT" panose="020B0602020104020603" pitchFamily="34" charset="0"/>
                </a:rPr>
                <a:t>sử</a:t>
              </a:r>
              <a:r>
                <a:rPr lang="en-US" sz="1600" b="1" dirty="0">
                  <a:solidFill>
                    <a:srgbClr val="FFC000"/>
                  </a:solidFill>
                  <a:latin typeface="Tw Cen MT" panose="020B0602020104020603" pitchFamily="34" charset="0"/>
                </a:rPr>
                <a:t> </a:t>
              </a:r>
              <a:r>
                <a:rPr lang="en-US" sz="1600" b="1" dirty="0" err="1">
                  <a:solidFill>
                    <a:srgbClr val="FFC000"/>
                  </a:solidFill>
                  <a:latin typeface="Tw Cen MT" panose="020B0602020104020603" pitchFamily="34" charset="0"/>
                </a:rPr>
                <a:t>dụng</a:t>
              </a:r>
              <a:r>
                <a:rPr lang="en-US" sz="1600" b="1" dirty="0">
                  <a:solidFill>
                    <a:srgbClr val="FFC000"/>
                  </a:solidFill>
                  <a:latin typeface="Tw Cen MT" panose="020B0602020104020603" pitchFamily="34" charset="0"/>
                </a:rPr>
                <a:t> MongoDB Cloud</a:t>
              </a:r>
            </a:p>
          </p:txBody>
        </p:sp>
      </p:grpSp>
      <p:grpSp>
        <p:nvGrpSpPr>
          <p:cNvPr id="60" name="Group 59">
            <a:extLst>
              <a:ext uri="{FF2B5EF4-FFF2-40B4-BE49-F238E27FC236}">
                <a16:creationId xmlns:a16="http://schemas.microsoft.com/office/drawing/2014/main" id="{CEAB50F2-56A8-4020-BA7E-223D0388029E}"/>
              </a:ext>
            </a:extLst>
          </p:cNvPr>
          <p:cNvGrpSpPr/>
          <p:nvPr/>
        </p:nvGrpSpPr>
        <p:grpSpPr>
          <a:xfrm>
            <a:off x="9328645" y="9247317"/>
            <a:ext cx="1591582" cy="1140382"/>
            <a:chOff x="9087242" y="3837442"/>
            <a:chExt cx="1591582" cy="1140382"/>
          </a:xfrm>
        </p:grpSpPr>
        <p:sp>
          <p:nvSpPr>
            <p:cNvPr id="52" name="TextBox 51">
              <a:extLst>
                <a:ext uri="{FF2B5EF4-FFF2-40B4-BE49-F238E27FC236}">
                  <a16:creationId xmlns:a16="http://schemas.microsoft.com/office/drawing/2014/main" id="{8FDFCA09-96C1-48B9-A4BF-FC3BC14E65FF}"/>
                </a:ext>
              </a:extLst>
            </p:cNvPr>
            <p:cNvSpPr txBox="1"/>
            <p:nvPr/>
          </p:nvSpPr>
          <p:spPr>
            <a:xfrm>
              <a:off x="9087242" y="3837442"/>
              <a:ext cx="1591582" cy="400110"/>
            </a:xfrm>
            <a:prstGeom prst="rect">
              <a:avLst/>
            </a:prstGeom>
            <a:noFill/>
          </p:spPr>
          <p:txBody>
            <a:bodyPr wrap="square" rtlCol="0">
              <a:spAutoFit/>
            </a:bodyPr>
            <a:lstStyle/>
            <a:p>
              <a:pPr algn="ctr"/>
              <a:endParaRPr lang="en-US" sz="2000" b="1" dirty="0">
                <a:solidFill>
                  <a:srgbClr val="1C7CBB"/>
                </a:solidFill>
                <a:latin typeface="Tw Cen MT" panose="020B0602020104020603" pitchFamily="34" charset="0"/>
              </a:endParaRPr>
            </a:p>
          </p:txBody>
        </p:sp>
        <p:sp>
          <p:nvSpPr>
            <p:cNvPr id="53" name="TextBox 52">
              <a:extLst>
                <a:ext uri="{FF2B5EF4-FFF2-40B4-BE49-F238E27FC236}">
                  <a16:creationId xmlns:a16="http://schemas.microsoft.com/office/drawing/2014/main" id="{390ABEF2-EA94-4E61-B642-F3A2B133F939}"/>
                </a:ext>
              </a:extLst>
            </p:cNvPr>
            <p:cNvSpPr txBox="1"/>
            <p:nvPr/>
          </p:nvSpPr>
          <p:spPr>
            <a:xfrm>
              <a:off x="9087242" y="4146827"/>
              <a:ext cx="1591582" cy="830997"/>
            </a:xfrm>
            <a:prstGeom prst="rect">
              <a:avLst/>
            </a:prstGeom>
            <a:noFill/>
          </p:spPr>
          <p:txBody>
            <a:bodyPr wrap="square" rtlCol="0">
              <a:spAutoFit/>
            </a:bodyPr>
            <a:lstStyle/>
            <a:p>
              <a:pPr algn="ctr"/>
              <a:r>
                <a:rPr lang="en-US" sz="1600" b="1" dirty="0" err="1">
                  <a:solidFill>
                    <a:schemeClr val="accent1"/>
                  </a:solidFill>
                  <a:latin typeface="Tw Cen MT" panose="020B0602020104020603" pitchFamily="34" charset="0"/>
                </a:rPr>
                <a:t>Sử</a:t>
              </a:r>
              <a:r>
                <a:rPr lang="en-US" sz="1600" b="1" dirty="0">
                  <a:solidFill>
                    <a:schemeClr val="accent1"/>
                  </a:solidFill>
                  <a:latin typeface="Tw Cen MT" panose="020B0602020104020603" pitchFamily="34" charset="0"/>
                </a:rPr>
                <a:t> </a:t>
              </a:r>
              <a:r>
                <a:rPr lang="en-US" sz="1600" b="1" dirty="0" err="1">
                  <a:solidFill>
                    <a:schemeClr val="accent1"/>
                  </a:solidFill>
                  <a:latin typeface="Tw Cen MT" panose="020B0602020104020603" pitchFamily="34" charset="0"/>
                </a:rPr>
                <a:t>dụng</a:t>
              </a:r>
              <a:r>
                <a:rPr lang="en-US" sz="1600" b="1" dirty="0">
                  <a:solidFill>
                    <a:schemeClr val="accent1"/>
                  </a:solidFill>
                  <a:latin typeface="Tw Cen MT" panose="020B0602020104020603" pitchFamily="34" charset="0"/>
                </a:rPr>
                <a:t> MongoDB </a:t>
              </a:r>
              <a:r>
                <a:rPr lang="en-US" sz="1600" b="1" dirty="0" err="1">
                  <a:solidFill>
                    <a:schemeClr val="accent1"/>
                  </a:solidFill>
                  <a:latin typeface="Tw Cen MT" panose="020B0602020104020603" pitchFamily="34" charset="0"/>
                </a:rPr>
                <a:t>trên</a:t>
              </a:r>
              <a:r>
                <a:rPr lang="en-US" sz="1600" b="1" dirty="0">
                  <a:solidFill>
                    <a:schemeClr val="accent1"/>
                  </a:solidFill>
                  <a:latin typeface="Tw Cen MT" panose="020B0602020104020603" pitchFamily="34" charset="0"/>
                </a:rPr>
                <a:t> NodeJS</a:t>
              </a:r>
            </a:p>
          </p:txBody>
        </p:sp>
      </p:grpSp>
      <p:sp>
        <p:nvSpPr>
          <p:cNvPr id="45" name="Thought Bubble: Cloud 44">
            <a:extLst>
              <a:ext uri="{FF2B5EF4-FFF2-40B4-BE49-F238E27FC236}">
                <a16:creationId xmlns:a16="http://schemas.microsoft.com/office/drawing/2014/main" id="{D6438672-23F8-45E5-A22B-842D8026B2DF}"/>
              </a:ext>
            </a:extLst>
          </p:cNvPr>
          <p:cNvSpPr/>
          <p:nvPr/>
        </p:nvSpPr>
        <p:spPr>
          <a:xfrm>
            <a:off x="15849600" y="1219200"/>
            <a:ext cx="6163852" cy="2209800"/>
          </a:xfrm>
          <a:prstGeom prst="cloudCallout">
            <a:avLst>
              <a:gd name="adj1" fmla="val -97957"/>
              <a:gd name="adj2" fmla="val 4266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Arial Rounded MT Bold" panose="020F0704030504030204" pitchFamily="34" charset="0"/>
                <a:cs typeface="Times New Roman" panose="02020603050405020304" pitchFamily="18" charset="0"/>
              </a:rPr>
              <a:t>NoSQL </a:t>
            </a:r>
            <a:r>
              <a:rPr lang="en-US" sz="3200" dirty="0" err="1">
                <a:latin typeface="Arial Rounded MT Bold" panose="020F0704030504030204" pitchFamily="34" charset="0"/>
                <a:cs typeface="Times New Roman" panose="02020603050405020304" pitchFamily="18" charset="0"/>
              </a:rPr>
              <a:t>là</a:t>
            </a:r>
            <a:r>
              <a:rPr lang="en-US" sz="3200" dirty="0">
                <a:latin typeface="Arial Rounded MT Bold" panose="020F0704030504030204" pitchFamily="34" charset="0"/>
                <a:cs typeface="Times New Roman" panose="02020603050405020304" pitchFamily="18" charset="0"/>
              </a:rPr>
              <a:t> </a:t>
            </a:r>
            <a:r>
              <a:rPr lang="en-US" sz="3200" dirty="0" err="1">
                <a:latin typeface="Arial Rounded MT Bold" panose="020F0704030504030204" pitchFamily="34" charset="0"/>
                <a:cs typeface="Times New Roman" panose="02020603050405020304" pitchFamily="18" charset="0"/>
              </a:rPr>
              <a:t>gì</a:t>
            </a:r>
            <a:r>
              <a:rPr lang="en-US" sz="3200" dirty="0">
                <a:latin typeface="Arial Rounded MT Bold" panose="020F0704030504030204" pitchFamily="34" charset="0"/>
                <a:cs typeface="Times New Roman" panose="02020603050405020304" pitchFamily="18" charset="0"/>
              </a:rPr>
              <a:t> ?</a:t>
            </a:r>
          </a:p>
        </p:txBody>
      </p:sp>
      <p:sp>
        <p:nvSpPr>
          <p:cNvPr id="61" name="Thought Bubble: Cloud 60">
            <a:extLst>
              <a:ext uri="{FF2B5EF4-FFF2-40B4-BE49-F238E27FC236}">
                <a16:creationId xmlns:a16="http://schemas.microsoft.com/office/drawing/2014/main" id="{A5985A04-0F06-452B-80FA-0381510E09B8}"/>
              </a:ext>
            </a:extLst>
          </p:cNvPr>
          <p:cNvSpPr/>
          <p:nvPr/>
        </p:nvSpPr>
        <p:spPr>
          <a:xfrm>
            <a:off x="15849601" y="4107652"/>
            <a:ext cx="6163851" cy="2209800"/>
          </a:xfrm>
          <a:prstGeom prst="cloudCallout">
            <a:avLst>
              <a:gd name="adj1" fmla="val -97868"/>
              <a:gd name="adj2" fmla="val -8721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Arial Rounded MT Bold" panose="020F0704030504030204" pitchFamily="34" charset="0"/>
                <a:cs typeface="Times New Roman" panose="02020603050405020304" pitchFamily="18" charset="0"/>
              </a:rPr>
              <a:t>MongoDB </a:t>
            </a:r>
            <a:r>
              <a:rPr lang="en-US" sz="3200" dirty="0" err="1">
                <a:latin typeface="Arial Rounded MT Bold" panose="020F0704030504030204" pitchFamily="34" charset="0"/>
                <a:cs typeface="Times New Roman" panose="02020603050405020304" pitchFamily="18" charset="0"/>
              </a:rPr>
              <a:t>là</a:t>
            </a:r>
            <a:r>
              <a:rPr lang="en-US" sz="3200" dirty="0">
                <a:latin typeface="Arial Rounded MT Bold" panose="020F0704030504030204" pitchFamily="34" charset="0"/>
                <a:cs typeface="Times New Roman" panose="02020603050405020304" pitchFamily="18" charset="0"/>
              </a:rPr>
              <a:t> </a:t>
            </a:r>
            <a:r>
              <a:rPr lang="en-US" sz="3200" dirty="0" err="1">
                <a:latin typeface="Arial Rounded MT Bold" panose="020F0704030504030204" pitchFamily="34" charset="0"/>
                <a:cs typeface="Times New Roman" panose="02020603050405020304" pitchFamily="18" charset="0"/>
              </a:rPr>
              <a:t>gì</a:t>
            </a:r>
            <a:r>
              <a:rPr lang="en-US" sz="3200" dirty="0">
                <a:latin typeface="Arial Rounded MT Bold" panose="020F0704030504030204" pitchFamily="34" charset="0"/>
                <a:cs typeface="Times New Roman" panose="02020603050405020304" pitchFamily="18" charset="0"/>
              </a:rPr>
              <a:t> ?</a:t>
            </a:r>
          </a:p>
        </p:txBody>
      </p:sp>
      <p:sp>
        <p:nvSpPr>
          <p:cNvPr id="64" name="TextBox 63">
            <a:extLst>
              <a:ext uri="{FF2B5EF4-FFF2-40B4-BE49-F238E27FC236}">
                <a16:creationId xmlns:a16="http://schemas.microsoft.com/office/drawing/2014/main" id="{765F1EB8-13D2-4EB7-99D4-917E9ABF4607}"/>
              </a:ext>
            </a:extLst>
          </p:cNvPr>
          <p:cNvSpPr txBox="1"/>
          <p:nvPr/>
        </p:nvSpPr>
        <p:spPr>
          <a:xfrm>
            <a:off x="5306520" y="351830"/>
            <a:ext cx="1578844" cy="461665"/>
          </a:xfrm>
          <a:prstGeom prst="rect">
            <a:avLst/>
          </a:prstGeom>
          <a:noFill/>
        </p:spPr>
        <p:txBody>
          <a:bodyPr wrap="square" rtlCol="0">
            <a:spAutoFit/>
          </a:bodyPr>
          <a:lstStyle/>
          <a:p>
            <a:r>
              <a:rPr lang="en-US" sz="2400" b="1" dirty="0">
                <a:latin typeface="Baskerville Old Face" panose="02020602080505020303" pitchFamily="18" charset="0"/>
                <a:cs typeface="Times New Roman" panose="02020603050405020304" pitchFamily="18" charset="0"/>
              </a:rPr>
              <a:t>NHÓM 10</a:t>
            </a:r>
          </a:p>
        </p:txBody>
      </p:sp>
    </p:spTree>
    <p:extLst>
      <p:ext uri="{BB962C8B-B14F-4D97-AF65-F5344CB8AC3E}">
        <p14:creationId xmlns:p14="http://schemas.microsoft.com/office/powerpoint/2010/main" val="64721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71DA1449-9BBE-4FB5-854D-B6D832CCD806}"/>
              </a:ext>
            </a:extLst>
          </p:cNvPr>
          <p:cNvGrpSpPr/>
          <p:nvPr/>
        </p:nvGrpSpPr>
        <p:grpSpPr>
          <a:xfrm>
            <a:off x="304801" y="2286001"/>
            <a:ext cx="1524000" cy="1066800"/>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411730" y="3246566"/>
            <a:ext cx="1343478" cy="86866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96EA5B9-609B-41D8-BAEB-1AB2F8B9359E}"/>
              </a:ext>
            </a:extLst>
          </p:cNvPr>
          <p:cNvSpPr txBox="1"/>
          <p:nvPr/>
        </p:nvSpPr>
        <p:spPr>
          <a:xfrm>
            <a:off x="406061" y="3684717"/>
            <a:ext cx="1343478"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 </a:t>
            </a:r>
          </a:p>
        </p:txBody>
      </p:sp>
      <p:sp>
        <p:nvSpPr>
          <p:cNvPr id="2" name="Thought Bubble: Cloud 1">
            <a:extLst>
              <a:ext uri="{FF2B5EF4-FFF2-40B4-BE49-F238E27FC236}">
                <a16:creationId xmlns:a16="http://schemas.microsoft.com/office/drawing/2014/main" id="{CA7C2880-89D6-40FB-A090-69E536275D81}"/>
              </a:ext>
            </a:extLst>
          </p:cNvPr>
          <p:cNvSpPr/>
          <p:nvPr/>
        </p:nvSpPr>
        <p:spPr>
          <a:xfrm>
            <a:off x="4724399" y="1196375"/>
            <a:ext cx="6163852" cy="2209800"/>
          </a:xfrm>
          <a:prstGeom prst="cloudCallout">
            <a:avLst>
              <a:gd name="adj1" fmla="val -97957"/>
              <a:gd name="adj2" fmla="val 4266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Arial Rounded MT Bold" panose="020F0704030504030204" pitchFamily="34" charset="0"/>
                <a:cs typeface="Times New Roman" panose="02020603050405020304" pitchFamily="18" charset="0"/>
              </a:rPr>
              <a:t>NoSQL </a:t>
            </a:r>
            <a:r>
              <a:rPr lang="en-US" sz="3200" dirty="0" err="1">
                <a:latin typeface="Arial Rounded MT Bold" panose="020F0704030504030204" pitchFamily="34" charset="0"/>
                <a:cs typeface="Times New Roman" panose="02020603050405020304" pitchFamily="18" charset="0"/>
              </a:rPr>
              <a:t>là</a:t>
            </a:r>
            <a:r>
              <a:rPr lang="en-US" sz="3200" dirty="0">
                <a:latin typeface="Arial Rounded MT Bold" panose="020F0704030504030204" pitchFamily="34" charset="0"/>
                <a:cs typeface="Times New Roman" panose="02020603050405020304" pitchFamily="18" charset="0"/>
              </a:rPr>
              <a:t> </a:t>
            </a:r>
            <a:r>
              <a:rPr lang="en-US" sz="3200" dirty="0" err="1">
                <a:latin typeface="Arial Rounded MT Bold" panose="020F0704030504030204" pitchFamily="34" charset="0"/>
                <a:cs typeface="Times New Roman" panose="02020603050405020304" pitchFamily="18" charset="0"/>
              </a:rPr>
              <a:t>gì</a:t>
            </a:r>
            <a:r>
              <a:rPr lang="en-US" sz="3200" dirty="0">
                <a:latin typeface="Arial Rounded MT Bold" panose="020F0704030504030204" pitchFamily="34" charset="0"/>
                <a:cs typeface="Times New Roman" panose="02020603050405020304" pitchFamily="18" charset="0"/>
              </a:rPr>
              <a:t> ?</a:t>
            </a:r>
          </a:p>
        </p:txBody>
      </p:sp>
      <p:sp>
        <p:nvSpPr>
          <p:cNvPr id="61" name="Thought Bubble: Cloud 60">
            <a:extLst>
              <a:ext uri="{FF2B5EF4-FFF2-40B4-BE49-F238E27FC236}">
                <a16:creationId xmlns:a16="http://schemas.microsoft.com/office/drawing/2014/main" id="{06E4EE82-D815-42B8-A5C4-2E87CABFEC45}"/>
              </a:ext>
            </a:extLst>
          </p:cNvPr>
          <p:cNvSpPr/>
          <p:nvPr/>
        </p:nvSpPr>
        <p:spPr>
          <a:xfrm>
            <a:off x="4724400" y="4084827"/>
            <a:ext cx="6163851" cy="2209800"/>
          </a:xfrm>
          <a:prstGeom prst="cloudCallout">
            <a:avLst>
              <a:gd name="adj1" fmla="val -97868"/>
              <a:gd name="adj2" fmla="val -8721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Arial Rounded MT Bold" panose="020F0704030504030204" pitchFamily="34" charset="0"/>
                <a:cs typeface="Times New Roman" panose="02020603050405020304" pitchFamily="18" charset="0"/>
              </a:rPr>
              <a:t>MongoDB </a:t>
            </a:r>
            <a:r>
              <a:rPr lang="en-US" sz="3200" dirty="0" err="1">
                <a:latin typeface="Arial Rounded MT Bold" panose="020F0704030504030204" pitchFamily="34" charset="0"/>
                <a:cs typeface="Times New Roman" panose="02020603050405020304" pitchFamily="18" charset="0"/>
              </a:rPr>
              <a:t>là</a:t>
            </a:r>
            <a:r>
              <a:rPr lang="en-US" sz="3200" dirty="0">
                <a:latin typeface="Arial Rounded MT Bold" panose="020F0704030504030204" pitchFamily="34" charset="0"/>
                <a:cs typeface="Times New Roman" panose="02020603050405020304" pitchFamily="18" charset="0"/>
              </a:rPr>
              <a:t> </a:t>
            </a:r>
            <a:r>
              <a:rPr lang="en-US" sz="3200" dirty="0" err="1">
                <a:latin typeface="Arial Rounded MT Bold" panose="020F0704030504030204" pitchFamily="34" charset="0"/>
                <a:cs typeface="Times New Roman" panose="02020603050405020304" pitchFamily="18" charset="0"/>
              </a:rPr>
              <a:t>gì</a:t>
            </a:r>
            <a:r>
              <a:rPr lang="en-US" sz="3200" dirty="0">
                <a:latin typeface="Arial Rounded MT Bold" panose="020F0704030504030204" pitchFamily="34" charset="0"/>
                <a:cs typeface="Times New Roman" panose="02020603050405020304" pitchFamily="18" charset="0"/>
              </a:rPr>
              <a:t> ?</a:t>
            </a:r>
          </a:p>
        </p:txBody>
      </p:sp>
      <p:sp>
        <p:nvSpPr>
          <p:cNvPr id="64" name="TextBox 63">
            <a:extLst>
              <a:ext uri="{FF2B5EF4-FFF2-40B4-BE49-F238E27FC236}">
                <a16:creationId xmlns:a16="http://schemas.microsoft.com/office/drawing/2014/main" id="{F82C0BEA-AAC3-4E24-BB67-A6357CF8AD49}"/>
              </a:ext>
            </a:extLst>
          </p:cNvPr>
          <p:cNvSpPr txBox="1"/>
          <p:nvPr/>
        </p:nvSpPr>
        <p:spPr>
          <a:xfrm>
            <a:off x="5306520" y="351830"/>
            <a:ext cx="1578844" cy="461665"/>
          </a:xfrm>
          <a:prstGeom prst="rect">
            <a:avLst/>
          </a:prstGeom>
          <a:noFill/>
        </p:spPr>
        <p:txBody>
          <a:bodyPr wrap="square" rtlCol="0">
            <a:spAutoFit/>
          </a:bodyPr>
          <a:lstStyle/>
          <a:p>
            <a:r>
              <a:rPr lang="en-US" sz="2400" b="1" dirty="0">
                <a:latin typeface="Baskerville Old Face" panose="02020602080505020303" pitchFamily="18" charset="0"/>
                <a:cs typeface="Times New Roman" panose="02020603050405020304" pitchFamily="18" charset="0"/>
              </a:rPr>
              <a:t>NHÓM 10</a:t>
            </a:r>
          </a:p>
        </p:txBody>
      </p:sp>
    </p:spTree>
    <p:extLst>
      <p:ext uri="{BB962C8B-B14F-4D97-AF65-F5344CB8AC3E}">
        <p14:creationId xmlns:p14="http://schemas.microsoft.com/office/powerpoint/2010/main" val="1329847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71DA1449-9BBE-4FB5-854D-B6D832CCD806}"/>
              </a:ext>
            </a:extLst>
          </p:cNvPr>
          <p:cNvGrpSpPr/>
          <p:nvPr/>
        </p:nvGrpSpPr>
        <p:grpSpPr>
          <a:xfrm>
            <a:off x="-2133600" y="5979012"/>
            <a:ext cx="1524000" cy="1066800"/>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PART</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2026671" y="6939577"/>
            <a:ext cx="1343478" cy="86866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96EA5B9-609B-41D8-BAEB-1AB2F8B9359E}"/>
              </a:ext>
            </a:extLst>
          </p:cNvPr>
          <p:cNvSpPr txBox="1"/>
          <p:nvPr/>
        </p:nvSpPr>
        <p:spPr>
          <a:xfrm>
            <a:off x="-2032340" y="7377728"/>
            <a:ext cx="1343478"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 </a:t>
            </a:r>
          </a:p>
        </p:txBody>
      </p:sp>
      <p:sp>
        <p:nvSpPr>
          <p:cNvPr id="2" name="Thought Bubble: Cloud 1">
            <a:extLst>
              <a:ext uri="{FF2B5EF4-FFF2-40B4-BE49-F238E27FC236}">
                <a16:creationId xmlns:a16="http://schemas.microsoft.com/office/drawing/2014/main" id="{CA7C2880-89D6-40FB-A090-69E536275D81}"/>
              </a:ext>
            </a:extLst>
          </p:cNvPr>
          <p:cNvSpPr/>
          <p:nvPr/>
        </p:nvSpPr>
        <p:spPr>
          <a:xfrm>
            <a:off x="0" y="1219200"/>
            <a:ext cx="4457574" cy="2209800"/>
          </a:xfrm>
          <a:prstGeom prst="cloudCallout">
            <a:avLst>
              <a:gd name="adj1" fmla="val -97957"/>
              <a:gd name="adj2" fmla="val 42666"/>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Arial Rounded MT Bold" panose="020F0704030504030204" pitchFamily="34" charset="0"/>
                <a:cs typeface="Times New Roman" panose="02020603050405020304" pitchFamily="18" charset="0"/>
              </a:rPr>
              <a:t>NoSQL </a:t>
            </a:r>
            <a:r>
              <a:rPr lang="en-US" sz="3200" dirty="0" err="1">
                <a:latin typeface="Arial Rounded MT Bold" panose="020F0704030504030204" pitchFamily="34" charset="0"/>
                <a:cs typeface="Times New Roman" panose="02020603050405020304" pitchFamily="18" charset="0"/>
              </a:rPr>
              <a:t>là</a:t>
            </a:r>
            <a:r>
              <a:rPr lang="en-US" sz="3200" dirty="0">
                <a:latin typeface="Arial Rounded MT Bold" panose="020F0704030504030204" pitchFamily="34" charset="0"/>
                <a:cs typeface="Times New Roman" panose="02020603050405020304" pitchFamily="18" charset="0"/>
              </a:rPr>
              <a:t> </a:t>
            </a:r>
            <a:r>
              <a:rPr lang="en-US" sz="3200" dirty="0" err="1">
                <a:latin typeface="Arial Rounded MT Bold" panose="020F0704030504030204" pitchFamily="34" charset="0"/>
                <a:cs typeface="Times New Roman" panose="02020603050405020304" pitchFamily="18" charset="0"/>
              </a:rPr>
              <a:t>gì</a:t>
            </a:r>
            <a:r>
              <a:rPr lang="en-US" sz="3200" dirty="0">
                <a:latin typeface="Arial Rounded MT Bold" panose="020F0704030504030204" pitchFamily="34" charset="0"/>
                <a:cs typeface="Times New Roman" panose="02020603050405020304" pitchFamily="18" charset="0"/>
              </a:rPr>
              <a:t> ?</a:t>
            </a:r>
          </a:p>
        </p:txBody>
      </p:sp>
      <p:sp>
        <p:nvSpPr>
          <p:cNvPr id="61" name="Thought Bubble: Cloud 60">
            <a:extLst>
              <a:ext uri="{FF2B5EF4-FFF2-40B4-BE49-F238E27FC236}">
                <a16:creationId xmlns:a16="http://schemas.microsoft.com/office/drawing/2014/main" id="{06E4EE82-D815-42B8-A5C4-2E87CABFEC45}"/>
              </a:ext>
            </a:extLst>
          </p:cNvPr>
          <p:cNvSpPr/>
          <p:nvPr/>
        </p:nvSpPr>
        <p:spPr>
          <a:xfrm>
            <a:off x="2285999" y="7777838"/>
            <a:ext cx="6163851" cy="2209800"/>
          </a:xfrm>
          <a:prstGeom prst="cloudCallout">
            <a:avLst>
              <a:gd name="adj1" fmla="val -97868"/>
              <a:gd name="adj2" fmla="val -8721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Arial Rounded MT Bold" panose="020F0704030504030204" pitchFamily="34" charset="0"/>
                <a:cs typeface="Times New Roman" panose="02020603050405020304" pitchFamily="18" charset="0"/>
              </a:rPr>
              <a:t>MongoDB </a:t>
            </a:r>
            <a:r>
              <a:rPr lang="en-US" sz="3200" dirty="0" err="1">
                <a:latin typeface="Arial Rounded MT Bold" panose="020F0704030504030204" pitchFamily="34" charset="0"/>
                <a:cs typeface="Times New Roman" panose="02020603050405020304" pitchFamily="18" charset="0"/>
              </a:rPr>
              <a:t>là</a:t>
            </a:r>
            <a:r>
              <a:rPr lang="en-US" sz="3200" dirty="0">
                <a:latin typeface="Arial Rounded MT Bold" panose="020F0704030504030204" pitchFamily="34" charset="0"/>
                <a:cs typeface="Times New Roman" panose="02020603050405020304" pitchFamily="18" charset="0"/>
              </a:rPr>
              <a:t> </a:t>
            </a:r>
            <a:r>
              <a:rPr lang="en-US" sz="3200" dirty="0" err="1">
                <a:latin typeface="Arial Rounded MT Bold" panose="020F0704030504030204" pitchFamily="34" charset="0"/>
                <a:cs typeface="Times New Roman" panose="02020603050405020304" pitchFamily="18" charset="0"/>
              </a:rPr>
              <a:t>gì</a:t>
            </a:r>
            <a:r>
              <a:rPr lang="en-US" sz="3200" dirty="0">
                <a:latin typeface="Arial Rounded MT Bold" panose="020F0704030504030204" pitchFamily="34" charset="0"/>
                <a:cs typeface="Times New Roman" panose="02020603050405020304" pitchFamily="18" charset="0"/>
              </a:rPr>
              <a:t> ?</a:t>
            </a:r>
          </a:p>
        </p:txBody>
      </p:sp>
      <p:sp>
        <p:nvSpPr>
          <p:cNvPr id="3" name="Callout: Line 2">
            <a:extLst>
              <a:ext uri="{FF2B5EF4-FFF2-40B4-BE49-F238E27FC236}">
                <a16:creationId xmlns:a16="http://schemas.microsoft.com/office/drawing/2014/main" id="{C1C00E25-9DB3-40DE-BEF4-33E5158D0454}"/>
              </a:ext>
            </a:extLst>
          </p:cNvPr>
          <p:cNvSpPr/>
          <p:nvPr/>
        </p:nvSpPr>
        <p:spPr>
          <a:xfrm>
            <a:off x="6300592" y="1605328"/>
            <a:ext cx="5739008" cy="1214072"/>
          </a:xfrm>
          <a:prstGeom prst="borderCallout1">
            <a:avLst>
              <a:gd name="adj1" fmla="val 49506"/>
              <a:gd name="adj2" fmla="val -147"/>
              <a:gd name="adj3" fmla="val 55964"/>
              <a:gd name="adj4" fmla="val -32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a:t>
            </a:r>
            <a:r>
              <a:rPr lang="en-US" sz="2400" dirty="0" err="1"/>
              <a:t>dạng</a:t>
            </a:r>
            <a:r>
              <a:rPr lang="en-US" sz="2400" dirty="0"/>
              <a:t> CSDL </a:t>
            </a:r>
            <a:r>
              <a:rPr lang="en-US" sz="2400" dirty="0" err="1"/>
              <a:t>mã</a:t>
            </a:r>
            <a:r>
              <a:rPr lang="en-US" sz="2400" dirty="0"/>
              <a:t> </a:t>
            </a:r>
            <a:r>
              <a:rPr lang="en-US" sz="2400" dirty="0" err="1"/>
              <a:t>nguồn</a:t>
            </a:r>
            <a:r>
              <a:rPr lang="en-US" sz="2400" dirty="0"/>
              <a:t> </a:t>
            </a:r>
            <a:r>
              <a:rPr lang="en-US" sz="2400" dirty="0" err="1"/>
              <a:t>mở</a:t>
            </a:r>
            <a:r>
              <a:rPr lang="en-US" sz="2400" dirty="0"/>
              <a:t> </a:t>
            </a:r>
            <a:r>
              <a:rPr lang="en-US" sz="2400" dirty="0" err="1"/>
              <a:t>và</a:t>
            </a:r>
            <a:r>
              <a:rPr lang="en-US" sz="2400" dirty="0"/>
              <a:t> </a:t>
            </a:r>
            <a:r>
              <a:rPr lang="en-US" sz="2400" dirty="0" err="1"/>
              <a:t>được</a:t>
            </a:r>
            <a:r>
              <a:rPr lang="en-US" sz="2400" dirty="0"/>
              <a:t> </a:t>
            </a:r>
            <a:r>
              <a:rPr lang="en-US" sz="2400" dirty="0" err="1"/>
              <a:t>viết</a:t>
            </a:r>
            <a:r>
              <a:rPr lang="en-US" sz="2400" dirty="0"/>
              <a:t> </a:t>
            </a:r>
            <a:r>
              <a:rPr lang="en-US" sz="2400" dirty="0" err="1"/>
              <a:t>tắt</a:t>
            </a:r>
            <a:r>
              <a:rPr lang="en-US" sz="2400" dirty="0"/>
              <a:t> </a:t>
            </a:r>
            <a:r>
              <a:rPr lang="en-US" sz="2400" dirty="0" err="1"/>
              <a:t>bởi</a:t>
            </a:r>
            <a:r>
              <a:rPr lang="en-US" sz="2400" dirty="0"/>
              <a:t>: None-Relational SQL hay </a:t>
            </a:r>
            <a:r>
              <a:rPr lang="en-US" sz="2400" dirty="0" err="1"/>
              <a:t>có</a:t>
            </a:r>
            <a:r>
              <a:rPr lang="en-US" sz="2400" dirty="0"/>
              <a:t> </a:t>
            </a:r>
            <a:r>
              <a:rPr lang="en-US" sz="2400" dirty="0" err="1"/>
              <a:t>nơi</a:t>
            </a:r>
            <a:r>
              <a:rPr lang="en-US" sz="2400" dirty="0"/>
              <a:t> </a:t>
            </a:r>
            <a:r>
              <a:rPr lang="en-US" sz="2400" dirty="0" err="1"/>
              <a:t>thường</a:t>
            </a:r>
            <a:r>
              <a:rPr lang="en-US" sz="2400" dirty="0"/>
              <a:t> </a:t>
            </a:r>
            <a:r>
              <a:rPr lang="en-US" sz="2400" dirty="0" err="1"/>
              <a:t>gọi</a:t>
            </a:r>
            <a:r>
              <a:rPr lang="en-US" sz="2400" dirty="0"/>
              <a:t> </a:t>
            </a:r>
            <a:r>
              <a:rPr lang="en-US" sz="2400" dirty="0" err="1"/>
              <a:t>là</a:t>
            </a:r>
            <a:r>
              <a:rPr lang="en-US" sz="2400" dirty="0"/>
              <a:t> Not-Only SQL.</a:t>
            </a:r>
          </a:p>
        </p:txBody>
      </p:sp>
      <p:sp>
        <p:nvSpPr>
          <p:cNvPr id="18" name="Callout: Line 17">
            <a:extLst>
              <a:ext uri="{FF2B5EF4-FFF2-40B4-BE49-F238E27FC236}">
                <a16:creationId xmlns:a16="http://schemas.microsoft.com/office/drawing/2014/main" id="{7DF216E3-75C8-4103-87B5-900E2F303A9B}"/>
              </a:ext>
            </a:extLst>
          </p:cNvPr>
          <p:cNvSpPr/>
          <p:nvPr/>
        </p:nvSpPr>
        <p:spPr>
          <a:xfrm>
            <a:off x="6300592" y="3094696"/>
            <a:ext cx="5739008" cy="1214072"/>
          </a:xfrm>
          <a:prstGeom prst="borderCallout1">
            <a:avLst>
              <a:gd name="adj1" fmla="val 49506"/>
              <a:gd name="adj2" fmla="val -147"/>
              <a:gd name="adj3" fmla="val -44458"/>
              <a:gd name="adj4" fmla="val -341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t>NoSQL </a:t>
            </a:r>
            <a:r>
              <a:rPr lang="en-US" sz="2400" dirty="0" err="1"/>
              <a:t>được</a:t>
            </a:r>
            <a:r>
              <a:rPr lang="en-US" sz="2400" dirty="0"/>
              <a:t> </a:t>
            </a:r>
            <a:r>
              <a:rPr lang="en-US" sz="2400" dirty="0" err="1"/>
              <a:t>phát</a:t>
            </a:r>
            <a:r>
              <a:rPr lang="en-US" sz="2400" dirty="0"/>
              <a:t> </a:t>
            </a:r>
            <a:r>
              <a:rPr lang="en-US" sz="2400" dirty="0" err="1"/>
              <a:t>triển</a:t>
            </a:r>
            <a:r>
              <a:rPr lang="en-US" sz="2400" dirty="0"/>
              <a:t> </a:t>
            </a:r>
            <a:r>
              <a:rPr lang="en-US" sz="2400" dirty="0" err="1"/>
              <a:t>trên</a:t>
            </a:r>
            <a:r>
              <a:rPr lang="en-US" sz="2400" dirty="0"/>
              <a:t> </a:t>
            </a:r>
            <a:r>
              <a:rPr lang="en-US" sz="2400" dirty="0" err="1"/>
              <a:t>Javascript</a:t>
            </a:r>
            <a:r>
              <a:rPr lang="en-US" sz="2400" dirty="0"/>
              <a:t> Framework </a:t>
            </a:r>
            <a:r>
              <a:rPr lang="en-US" sz="2400" dirty="0" err="1"/>
              <a:t>với</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a:t>
            </a:r>
            <a:r>
              <a:rPr lang="en-US" sz="2400" dirty="0" err="1"/>
              <a:t>là</a:t>
            </a:r>
            <a:r>
              <a:rPr lang="en-US" sz="2400" dirty="0"/>
              <a:t> JSON </a:t>
            </a:r>
            <a:r>
              <a:rPr lang="en-US" sz="2400" dirty="0" err="1"/>
              <a:t>và</a:t>
            </a:r>
            <a:r>
              <a:rPr lang="en-US" sz="2400" dirty="0"/>
              <a:t> </a:t>
            </a:r>
            <a:r>
              <a:rPr lang="en-US" sz="2400" dirty="0" err="1"/>
              <a:t>dạng</a:t>
            </a:r>
            <a:r>
              <a:rPr lang="en-US" sz="2400" dirty="0"/>
              <a:t> </a:t>
            </a:r>
            <a:r>
              <a:rPr lang="en-US" sz="2400" dirty="0" err="1"/>
              <a:t>dữ</a:t>
            </a:r>
            <a:r>
              <a:rPr lang="en-US" sz="2400" dirty="0"/>
              <a:t> </a:t>
            </a:r>
            <a:r>
              <a:rPr lang="en-US" sz="2400" dirty="0" err="1"/>
              <a:t>liệu</a:t>
            </a:r>
            <a:r>
              <a:rPr lang="en-US" sz="2400" dirty="0"/>
              <a:t> </a:t>
            </a:r>
            <a:r>
              <a:rPr lang="en-US" sz="2400" dirty="0" err="1"/>
              <a:t>theo</a:t>
            </a:r>
            <a:r>
              <a:rPr lang="en-US" sz="2400" dirty="0"/>
              <a:t> </a:t>
            </a:r>
            <a:r>
              <a:rPr lang="en-US" sz="2400" dirty="0" err="1"/>
              <a:t>kiểu</a:t>
            </a:r>
            <a:r>
              <a:rPr lang="en-US" sz="2400" dirty="0"/>
              <a:t> key </a:t>
            </a:r>
            <a:r>
              <a:rPr lang="en-US" sz="2400" dirty="0" err="1"/>
              <a:t>và</a:t>
            </a:r>
            <a:r>
              <a:rPr lang="en-US" sz="2400" dirty="0"/>
              <a:t> value.</a:t>
            </a:r>
            <a:endParaRPr lang="en-US" dirty="0"/>
          </a:p>
        </p:txBody>
      </p:sp>
      <p:sp>
        <p:nvSpPr>
          <p:cNvPr id="19" name="Callout: Line 18">
            <a:extLst>
              <a:ext uri="{FF2B5EF4-FFF2-40B4-BE49-F238E27FC236}">
                <a16:creationId xmlns:a16="http://schemas.microsoft.com/office/drawing/2014/main" id="{A1DB7776-2186-4BAC-87D4-9DA40F7D96AC}"/>
              </a:ext>
            </a:extLst>
          </p:cNvPr>
          <p:cNvSpPr/>
          <p:nvPr/>
        </p:nvSpPr>
        <p:spPr>
          <a:xfrm>
            <a:off x="6314014" y="4645636"/>
            <a:ext cx="5739008" cy="1214072"/>
          </a:xfrm>
          <a:prstGeom prst="borderCallout1">
            <a:avLst>
              <a:gd name="adj1" fmla="val 49506"/>
              <a:gd name="adj2" fmla="val -147"/>
              <a:gd name="adj3" fmla="val -137707"/>
              <a:gd name="adj4" fmla="val -44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latin typeface="Times New Roman" panose="02020603050405020304" pitchFamily="18" charset="0"/>
                <a:cs typeface="Times New Roman" panose="02020603050405020304" pitchFamily="18" charset="0"/>
              </a:rPr>
              <a:t>Ra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1998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Carlo </a:t>
            </a:r>
            <a:r>
              <a:rPr lang="en-US" sz="2400" dirty="0" err="1">
                <a:latin typeface="Times New Roman" panose="02020603050405020304" pitchFamily="18" charset="0"/>
                <a:cs typeface="Times New Roman" panose="02020603050405020304" pitchFamily="18" charset="0"/>
              </a:rPr>
              <a:t>Strozzi</a:t>
            </a:r>
            <a:endParaRPr lang="en-US" dirty="0"/>
          </a:p>
        </p:txBody>
      </p:sp>
      <p:pic>
        <p:nvPicPr>
          <p:cNvPr id="1028" name="Picture 4" descr="Kết quả hình ảnh cho Carlo Strozzi">
            <a:extLst>
              <a:ext uri="{FF2B5EF4-FFF2-40B4-BE49-F238E27FC236}">
                <a16:creationId xmlns:a16="http://schemas.microsoft.com/office/drawing/2014/main" id="{B16D0813-5FA2-4862-97D3-257F48D5B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370" y="3607592"/>
            <a:ext cx="2105025" cy="27354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F42414E-456A-46B9-97DF-E71133B5360F}"/>
              </a:ext>
            </a:extLst>
          </p:cNvPr>
          <p:cNvSpPr txBox="1"/>
          <p:nvPr/>
        </p:nvSpPr>
        <p:spPr>
          <a:xfrm>
            <a:off x="2420256" y="6414090"/>
            <a:ext cx="1770743"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Carlo </a:t>
            </a:r>
            <a:r>
              <a:rPr lang="en-US" b="1" dirty="0" err="1">
                <a:solidFill>
                  <a:srgbClr val="FF0000"/>
                </a:solidFill>
                <a:latin typeface="Times New Roman" panose="02020603050405020304" pitchFamily="18" charset="0"/>
                <a:cs typeface="Times New Roman" panose="02020603050405020304" pitchFamily="18" charset="0"/>
              </a:rPr>
              <a:t>Strozzi</a:t>
            </a:r>
            <a:endParaRPr lang="en-US" b="1" dirty="0">
              <a:solidFill>
                <a:srgbClr val="FF0000"/>
              </a:solidFill>
            </a:endParaRPr>
          </a:p>
        </p:txBody>
      </p:sp>
      <p:pic>
        <p:nvPicPr>
          <p:cNvPr id="15" name="Picture 14">
            <a:extLst>
              <a:ext uri="{FF2B5EF4-FFF2-40B4-BE49-F238E27FC236}">
                <a16:creationId xmlns:a16="http://schemas.microsoft.com/office/drawing/2014/main" id="{A21DEEA3-F3E7-4683-ABAC-1A518BD5169B}"/>
              </a:ext>
            </a:extLst>
          </p:cNvPr>
          <p:cNvPicPr>
            <a:picLocks noChangeAspect="1"/>
          </p:cNvPicPr>
          <p:nvPr/>
        </p:nvPicPr>
        <p:blipFill>
          <a:blip r:embed="rId3"/>
          <a:stretch>
            <a:fillRect/>
          </a:stretch>
        </p:blipFill>
        <p:spPr>
          <a:xfrm>
            <a:off x="5141553" y="70996"/>
            <a:ext cx="1908778" cy="748960"/>
          </a:xfrm>
          <a:prstGeom prst="rect">
            <a:avLst/>
          </a:prstGeom>
        </p:spPr>
      </p:pic>
    </p:spTree>
    <p:extLst>
      <p:ext uri="{BB962C8B-B14F-4D97-AF65-F5344CB8AC3E}">
        <p14:creationId xmlns:p14="http://schemas.microsoft.com/office/powerpoint/2010/main" val="168476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barn(inVertical)">
                                      <p:cBhvr>
                                        <p:cTn id="22" dur="500"/>
                                        <p:tgtEl>
                                          <p:spTgt spid="102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19"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596EA5B9-609B-41D8-BAEB-1AB2F8B9359E}"/>
              </a:ext>
            </a:extLst>
          </p:cNvPr>
          <p:cNvSpPr txBox="1"/>
          <p:nvPr/>
        </p:nvSpPr>
        <p:spPr>
          <a:xfrm>
            <a:off x="-2032340" y="7377728"/>
            <a:ext cx="1343478"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 </a:t>
            </a:r>
          </a:p>
        </p:txBody>
      </p:sp>
      <p:sp>
        <p:nvSpPr>
          <p:cNvPr id="2" name="Thought Bubble: Cloud 1">
            <a:extLst>
              <a:ext uri="{FF2B5EF4-FFF2-40B4-BE49-F238E27FC236}">
                <a16:creationId xmlns:a16="http://schemas.microsoft.com/office/drawing/2014/main" id="{CA7C2880-89D6-40FB-A090-69E536275D81}"/>
              </a:ext>
            </a:extLst>
          </p:cNvPr>
          <p:cNvSpPr/>
          <p:nvPr/>
        </p:nvSpPr>
        <p:spPr>
          <a:xfrm>
            <a:off x="0" y="1219200"/>
            <a:ext cx="4457574" cy="2209800"/>
          </a:xfrm>
          <a:prstGeom prst="cloudCallout">
            <a:avLst>
              <a:gd name="adj1" fmla="val -97957"/>
              <a:gd name="adj2" fmla="val 42666"/>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Sao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NoSQL ?</a:t>
            </a:r>
          </a:p>
        </p:txBody>
      </p:sp>
      <p:sp>
        <p:nvSpPr>
          <p:cNvPr id="61" name="Thought Bubble: Cloud 60">
            <a:extLst>
              <a:ext uri="{FF2B5EF4-FFF2-40B4-BE49-F238E27FC236}">
                <a16:creationId xmlns:a16="http://schemas.microsoft.com/office/drawing/2014/main" id="{06E4EE82-D815-42B8-A5C4-2E87CABFEC45}"/>
              </a:ext>
            </a:extLst>
          </p:cNvPr>
          <p:cNvSpPr/>
          <p:nvPr/>
        </p:nvSpPr>
        <p:spPr>
          <a:xfrm>
            <a:off x="2285999" y="7777838"/>
            <a:ext cx="6163851" cy="2209800"/>
          </a:xfrm>
          <a:prstGeom prst="cloudCallout">
            <a:avLst>
              <a:gd name="adj1" fmla="val -97868"/>
              <a:gd name="adj2" fmla="val -8721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Arial Rounded MT Bold" panose="020F0704030504030204" pitchFamily="34" charset="0"/>
                <a:cs typeface="Times New Roman" panose="02020603050405020304" pitchFamily="18" charset="0"/>
              </a:rPr>
              <a:t>MongoDB </a:t>
            </a:r>
            <a:r>
              <a:rPr lang="en-US" sz="3200" dirty="0" err="1">
                <a:latin typeface="Arial Rounded MT Bold" panose="020F0704030504030204" pitchFamily="34" charset="0"/>
                <a:cs typeface="Times New Roman" panose="02020603050405020304" pitchFamily="18" charset="0"/>
              </a:rPr>
              <a:t>là</a:t>
            </a:r>
            <a:r>
              <a:rPr lang="en-US" sz="3200" dirty="0">
                <a:latin typeface="Arial Rounded MT Bold" panose="020F0704030504030204" pitchFamily="34" charset="0"/>
                <a:cs typeface="Times New Roman" panose="02020603050405020304" pitchFamily="18" charset="0"/>
              </a:rPr>
              <a:t> </a:t>
            </a:r>
            <a:r>
              <a:rPr lang="en-US" sz="3200" dirty="0" err="1">
                <a:latin typeface="Arial Rounded MT Bold" panose="020F0704030504030204" pitchFamily="34" charset="0"/>
                <a:cs typeface="Times New Roman" panose="02020603050405020304" pitchFamily="18" charset="0"/>
              </a:rPr>
              <a:t>gì</a:t>
            </a:r>
            <a:r>
              <a:rPr lang="en-US" sz="3200" dirty="0">
                <a:latin typeface="Arial Rounded MT Bold" panose="020F0704030504030204" pitchFamily="34" charset="0"/>
                <a:cs typeface="Times New Roman" panose="02020603050405020304" pitchFamily="18" charset="0"/>
              </a:rPr>
              <a:t> ?</a:t>
            </a:r>
          </a:p>
        </p:txBody>
      </p:sp>
      <p:pic>
        <p:nvPicPr>
          <p:cNvPr id="1028" name="Picture 4" descr="Kết quả hình ảnh cho Carlo Strozzi">
            <a:extLst>
              <a:ext uri="{FF2B5EF4-FFF2-40B4-BE49-F238E27FC236}">
                <a16:creationId xmlns:a16="http://schemas.microsoft.com/office/drawing/2014/main" id="{B16D0813-5FA2-4862-97D3-257F48D5B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316570"/>
            <a:ext cx="2105025" cy="27354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F42414E-456A-46B9-97DF-E71133B5360F}"/>
              </a:ext>
            </a:extLst>
          </p:cNvPr>
          <p:cNvSpPr txBox="1"/>
          <p:nvPr/>
        </p:nvSpPr>
        <p:spPr>
          <a:xfrm>
            <a:off x="2195286" y="13123068"/>
            <a:ext cx="1770743"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Carlo </a:t>
            </a:r>
            <a:r>
              <a:rPr lang="en-US" b="1" dirty="0" err="1">
                <a:solidFill>
                  <a:srgbClr val="FF0000"/>
                </a:solidFill>
                <a:latin typeface="Times New Roman" panose="02020603050405020304" pitchFamily="18" charset="0"/>
                <a:cs typeface="Times New Roman" panose="02020603050405020304" pitchFamily="18" charset="0"/>
              </a:rPr>
              <a:t>Strozzi</a:t>
            </a:r>
            <a:endParaRPr lang="en-US" b="1" dirty="0">
              <a:solidFill>
                <a:srgbClr val="FF0000"/>
              </a:solidFill>
            </a:endParaRPr>
          </a:p>
        </p:txBody>
      </p:sp>
      <p:sp>
        <p:nvSpPr>
          <p:cNvPr id="17" name="Callout: Bent Line with Accent Bar 16">
            <a:extLst>
              <a:ext uri="{FF2B5EF4-FFF2-40B4-BE49-F238E27FC236}">
                <a16:creationId xmlns:a16="http://schemas.microsoft.com/office/drawing/2014/main" id="{4B9CBC6A-1CDF-42D3-B6BC-1B151F6272C5}"/>
              </a:ext>
            </a:extLst>
          </p:cNvPr>
          <p:cNvSpPr/>
          <p:nvPr/>
        </p:nvSpPr>
        <p:spPr>
          <a:xfrm>
            <a:off x="7010400" y="1447800"/>
            <a:ext cx="5009548" cy="1371600"/>
          </a:xfrm>
          <a:prstGeom prst="accentCallout2">
            <a:avLst>
              <a:gd name="adj1" fmla="val 18750"/>
              <a:gd name="adj2" fmla="val -8333"/>
              <a:gd name="adj3" fmla="val 18750"/>
              <a:gd name="adj4" fmla="val -16667"/>
              <a:gd name="adj5" fmla="val 50701"/>
              <a:gd name="adj6" fmla="val -52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Xuất</a:t>
            </a:r>
            <a:r>
              <a:rPr lang="en-US" sz="2400" dirty="0"/>
              <a:t> </a:t>
            </a:r>
            <a:r>
              <a:rPr lang="en-US" sz="2400" dirty="0" err="1"/>
              <a:t>phát</a:t>
            </a:r>
            <a:r>
              <a:rPr lang="en-US" sz="2400" dirty="0"/>
              <a:t> </a:t>
            </a:r>
            <a:r>
              <a:rPr lang="en-US" sz="2400" dirty="0" err="1"/>
              <a:t>từ</a:t>
            </a:r>
            <a:r>
              <a:rPr lang="en-US" sz="2400" dirty="0"/>
              <a:t> </a:t>
            </a:r>
            <a:r>
              <a:rPr lang="en-US" sz="2400" dirty="0" err="1"/>
              <a:t>yêu</a:t>
            </a:r>
            <a:r>
              <a:rPr lang="en-US" sz="2400" dirty="0"/>
              <a:t> </a:t>
            </a:r>
            <a:r>
              <a:rPr lang="en-US" sz="2400" dirty="0" err="1"/>
              <a:t>cầu</a:t>
            </a:r>
            <a:r>
              <a:rPr lang="en-US" sz="2400" dirty="0"/>
              <a:t> </a:t>
            </a:r>
            <a:r>
              <a:rPr lang="en-US" sz="2400" dirty="0" err="1"/>
              <a:t>cần</a:t>
            </a:r>
            <a:r>
              <a:rPr lang="en-US" sz="2400" dirty="0"/>
              <a:t> </a:t>
            </a:r>
            <a:r>
              <a:rPr lang="en-US" sz="2400" dirty="0" err="1"/>
              <a:t>những</a:t>
            </a:r>
            <a:r>
              <a:rPr lang="en-US" sz="2400" dirty="0"/>
              <a:t> database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r>
              <a:rPr lang="en-US" sz="2400" dirty="0"/>
              <a:t> </a:t>
            </a:r>
            <a:r>
              <a:rPr lang="en-US" sz="2400" dirty="0" err="1"/>
              <a:t>với</a:t>
            </a:r>
            <a:r>
              <a:rPr lang="en-US" sz="2400" dirty="0"/>
              <a:t> </a:t>
            </a:r>
            <a:r>
              <a:rPr lang="en-US" sz="2400" dirty="0" err="1"/>
              <a:t>lượng</a:t>
            </a:r>
            <a:r>
              <a:rPr lang="en-US" sz="2400" dirty="0"/>
              <a:t> </a:t>
            </a:r>
            <a:r>
              <a:rPr lang="en-US" sz="2400" dirty="0" err="1"/>
              <a:t>cực</a:t>
            </a:r>
            <a:r>
              <a:rPr lang="en-US" sz="2400" dirty="0"/>
              <a:t> </a:t>
            </a:r>
            <a:r>
              <a:rPr lang="en-US" sz="2400" dirty="0" err="1"/>
              <a:t>lớn</a:t>
            </a:r>
            <a:endParaRPr lang="en-US" sz="2400" dirty="0"/>
          </a:p>
        </p:txBody>
      </p:sp>
      <p:sp>
        <p:nvSpPr>
          <p:cNvPr id="25" name="Callout: Bent Line with Accent Bar 24">
            <a:extLst>
              <a:ext uri="{FF2B5EF4-FFF2-40B4-BE49-F238E27FC236}">
                <a16:creationId xmlns:a16="http://schemas.microsoft.com/office/drawing/2014/main" id="{E2ED1AE4-F5E2-41B2-92D7-1506914799F7}"/>
              </a:ext>
            </a:extLst>
          </p:cNvPr>
          <p:cNvSpPr/>
          <p:nvPr/>
        </p:nvSpPr>
        <p:spPr>
          <a:xfrm>
            <a:off x="7010400" y="3774149"/>
            <a:ext cx="5009548" cy="1636052"/>
          </a:xfrm>
          <a:prstGeom prst="accentCallout2">
            <a:avLst>
              <a:gd name="adj1" fmla="val 18750"/>
              <a:gd name="adj2" fmla="val -8333"/>
              <a:gd name="adj3" fmla="val 18750"/>
              <a:gd name="adj4" fmla="val -16667"/>
              <a:gd name="adj5" fmla="val -44124"/>
              <a:gd name="adj6" fmla="val -67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mj-lt"/>
              </a:rPr>
              <a:t> </a:t>
            </a:r>
            <a:r>
              <a:rPr lang="vi-VN" sz="2400" dirty="0" err="1">
                <a:latin typeface="+mj-lt"/>
              </a:rPr>
              <a:t>Lượng</a:t>
            </a:r>
            <a:r>
              <a:rPr lang="vi-VN" sz="2400" dirty="0">
                <a:latin typeface="+mj-lt"/>
              </a:rPr>
              <a:t> </a:t>
            </a:r>
            <a:r>
              <a:rPr lang="vi-VN" sz="2400" dirty="0" err="1">
                <a:latin typeface="+mj-lt"/>
              </a:rPr>
              <a:t>dữ</a:t>
            </a:r>
            <a:r>
              <a:rPr lang="vi-VN" sz="2400" dirty="0">
                <a:latin typeface="+mj-lt"/>
              </a:rPr>
              <a:t> </a:t>
            </a:r>
            <a:r>
              <a:rPr lang="vi-VN" sz="2400" dirty="0" err="1">
                <a:latin typeface="+mj-lt"/>
              </a:rPr>
              <a:t>liệu</a:t>
            </a:r>
            <a:r>
              <a:rPr lang="vi-VN" sz="2400" dirty="0">
                <a:latin typeface="+mj-lt"/>
              </a:rPr>
              <a:t> </a:t>
            </a:r>
            <a:r>
              <a:rPr lang="vi-VN" sz="2400" dirty="0" err="1">
                <a:latin typeface="+mj-lt"/>
              </a:rPr>
              <a:t>mà</a:t>
            </a:r>
            <a:r>
              <a:rPr lang="vi-VN" sz="2400" dirty="0">
                <a:latin typeface="+mj-lt"/>
              </a:rPr>
              <a:t> </a:t>
            </a:r>
            <a:r>
              <a:rPr lang="vi-VN" sz="2400" dirty="0" err="1">
                <a:latin typeface="+mj-lt"/>
              </a:rPr>
              <a:t>các</a:t>
            </a:r>
            <a:r>
              <a:rPr lang="vi-VN" sz="2400" dirty="0">
                <a:latin typeface="+mj-lt"/>
              </a:rPr>
              <a:t> </a:t>
            </a:r>
            <a:r>
              <a:rPr lang="vi-VN" sz="2400" dirty="0" err="1">
                <a:latin typeface="+mj-lt"/>
              </a:rPr>
              <a:t>hệ</a:t>
            </a:r>
            <a:r>
              <a:rPr lang="vi-VN" sz="2400" dirty="0">
                <a:latin typeface="+mj-lt"/>
              </a:rPr>
              <a:t> </a:t>
            </a:r>
            <a:r>
              <a:rPr lang="vi-VN" sz="2400" dirty="0" err="1">
                <a:latin typeface="+mj-lt"/>
              </a:rPr>
              <a:t>thống</a:t>
            </a:r>
            <a:r>
              <a:rPr lang="vi-VN" sz="2400" dirty="0">
                <a:latin typeface="+mj-lt"/>
              </a:rPr>
              <a:t> </a:t>
            </a:r>
            <a:r>
              <a:rPr lang="vi-VN" sz="2400" dirty="0" err="1">
                <a:latin typeface="+mj-lt"/>
              </a:rPr>
              <a:t>cần</a:t>
            </a:r>
            <a:r>
              <a:rPr lang="vi-VN" sz="2400" dirty="0">
                <a:latin typeface="+mj-lt"/>
              </a:rPr>
              <a:t> </a:t>
            </a:r>
            <a:r>
              <a:rPr lang="vi-VN" sz="2400" dirty="0" err="1">
                <a:latin typeface="+mj-lt"/>
              </a:rPr>
              <a:t>phải</a:t>
            </a:r>
            <a:r>
              <a:rPr lang="vi-VN" sz="2400" dirty="0">
                <a:latin typeface="+mj-lt"/>
              </a:rPr>
              <a:t> </a:t>
            </a:r>
            <a:r>
              <a:rPr lang="vi-VN" sz="2400" dirty="0" err="1">
                <a:latin typeface="+mj-lt"/>
              </a:rPr>
              <a:t>xử</a:t>
            </a:r>
            <a:r>
              <a:rPr lang="vi-VN" sz="2400" dirty="0">
                <a:latin typeface="+mj-lt"/>
              </a:rPr>
              <a:t> </a:t>
            </a:r>
            <a:r>
              <a:rPr lang="vi-VN" sz="2400" dirty="0" err="1">
                <a:latin typeface="+mj-lt"/>
              </a:rPr>
              <a:t>lý</a:t>
            </a:r>
            <a:r>
              <a:rPr lang="vi-VN" sz="2400" dirty="0">
                <a:latin typeface="+mj-lt"/>
              </a:rPr>
              <a:t> </a:t>
            </a:r>
            <a:r>
              <a:rPr lang="vi-VN" sz="2400" dirty="0" err="1">
                <a:latin typeface="+mj-lt"/>
              </a:rPr>
              <a:t>giờ</a:t>
            </a:r>
            <a:r>
              <a:rPr lang="vi-VN" sz="2400" dirty="0">
                <a:latin typeface="+mj-lt"/>
              </a:rPr>
              <a:t> đây </a:t>
            </a:r>
            <a:r>
              <a:rPr lang="vi-VN" sz="2400" dirty="0" err="1">
                <a:latin typeface="+mj-lt"/>
              </a:rPr>
              <a:t>ngày</a:t>
            </a:r>
            <a:r>
              <a:rPr lang="vi-VN" sz="2400" dirty="0">
                <a:latin typeface="+mj-lt"/>
              </a:rPr>
              <a:t> 1 </a:t>
            </a:r>
            <a:r>
              <a:rPr lang="vi-VN" sz="2400" dirty="0" err="1">
                <a:latin typeface="+mj-lt"/>
              </a:rPr>
              <a:t>lớn</a:t>
            </a:r>
            <a:r>
              <a:rPr lang="vi-VN" sz="2400" dirty="0">
                <a:latin typeface="+mj-lt"/>
              </a:rPr>
              <a:t>. </a:t>
            </a:r>
            <a:endParaRPr lang="en-US" sz="2400" dirty="0">
              <a:latin typeface="+mj-lt"/>
            </a:endParaRPr>
          </a:p>
        </p:txBody>
      </p:sp>
      <p:pic>
        <p:nvPicPr>
          <p:cNvPr id="27" name="Picture 26">
            <a:extLst>
              <a:ext uri="{FF2B5EF4-FFF2-40B4-BE49-F238E27FC236}">
                <a16:creationId xmlns:a16="http://schemas.microsoft.com/office/drawing/2014/main" id="{F8046972-4FB6-4206-B82C-F877F4BD127C}"/>
              </a:ext>
            </a:extLst>
          </p:cNvPr>
          <p:cNvPicPr>
            <a:picLocks noChangeAspect="1"/>
          </p:cNvPicPr>
          <p:nvPr/>
        </p:nvPicPr>
        <p:blipFill>
          <a:blip r:embed="rId3"/>
          <a:stretch>
            <a:fillRect/>
          </a:stretch>
        </p:blipFill>
        <p:spPr>
          <a:xfrm>
            <a:off x="5141553" y="70996"/>
            <a:ext cx="1908778" cy="748960"/>
          </a:xfrm>
          <a:prstGeom prst="rect">
            <a:avLst/>
          </a:prstGeom>
        </p:spPr>
      </p:pic>
    </p:spTree>
    <p:extLst>
      <p:ext uri="{BB962C8B-B14F-4D97-AF65-F5344CB8AC3E}">
        <p14:creationId xmlns:p14="http://schemas.microsoft.com/office/powerpoint/2010/main" val="3074912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3118757" y="4068780"/>
            <a:ext cx="5633887" cy="775258"/>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596EA5B9-609B-41D8-BAEB-1AB2F8B9359E}"/>
              </a:ext>
            </a:extLst>
          </p:cNvPr>
          <p:cNvSpPr txBox="1"/>
          <p:nvPr/>
        </p:nvSpPr>
        <p:spPr>
          <a:xfrm>
            <a:off x="-2032340" y="7377728"/>
            <a:ext cx="1343478" cy="400110"/>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 </a:t>
            </a:r>
          </a:p>
        </p:txBody>
      </p:sp>
      <p:sp>
        <p:nvSpPr>
          <p:cNvPr id="61" name="Thought Bubble: Cloud 60">
            <a:extLst>
              <a:ext uri="{FF2B5EF4-FFF2-40B4-BE49-F238E27FC236}">
                <a16:creationId xmlns:a16="http://schemas.microsoft.com/office/drawing/2014/main" id="{06E4EE82-D815-42B8-A5C4-2E87CABFEC45}"/>
              </a:ext>
            </a:extLst>
          </p:cNvPr>
          <p:cNvSpPr/>
          <p:nvPr/>
        </p:nvSpPr>
        <p:spPr>
          <a:xfrm>
            <a:off x="2285999" y="7777838"/>
            <a:ext cx="6163851" cy="2209800"/>
          </a:xfrm>
          <a:prstGeom prst="cloudCallout">
            <a:avLst>
              <a:gd name="adj1" fmla="val -97868"/>
              <a:gd name="adj2" fmla="val -8721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latin typeface="Arial Rounded MT Bold" panose="020F0704030504030204" pitchFamily="34" charset="0"/>
                <a:cs typeface="Times New Roman" panose="02020603050405020304" pitchFamily="18" charset="0"/>
              </a:rPr>
              <a:t>MongoDB </a:t>
            </a:r>
            <a:r>
              <a:rPr lang="en-US" sz="3200" dirty="0" err="1">
                <a:latin typeface="Arial Rounded MT Bold" panose="020F0704030504030204" pitchFamily="34" charset="0"/>
                <a:cs typeface="Times New Roman" panose="02020603050405020304" pitchFamily="18" charset="0"/>
              </a:rPr>
              <a:t>là</a:t>
            </a:r>
            <a:r>
              <a:rPr lang="en-US" sz="3200" dirty="0">
                <a:latin typeface="Arial Rounded MT Bold" panose="020F0704030504030204" pitchFamily="34" charset="0"/>
                <a:cs typeface="Times New Roman" panose="02020603050405020304" pitchFamily="18" charset="0"/>
              </a:rPr>
              <a:t> </a:t>
            </a:r>
            <a:r>
              <a:rPr lang="en-US" sz="3200" dirty="0" err="1">
                <a:latin typeface="Arial Rounded MT Bold" panose="020F0704030504030204" pitchFamily="34" charset="0"/>
                <a:cs typeface="Times New Roman" panose="02020603050405020304" pitchFamily="18" charset="0"/>
              </a:rPr>
              <a:t>gì</a:t>
            </a:r>
            <a:r>
              <a:rPr lang="en-US" sz="3200" dirty="0">
                <a:latin typeface="Arial Rounded MT Bold" panose="020F0704030504030204" pitchFamily="34" charset="0"/>
                <a:cs typeface="Times New Roman" panose="02020603050405020304" pitchFamily="18" charset="0"/>
              </a:rPr>
              <a:t> ?</a:t>
            </a:r>
          </a:p>
        </p:txBody>
      </p:sp>
      <p:sp>
        <p:nvSpPr>
          <p:cNvPr id="13" name="TextBox 12">
            <a:extLst>
              <a:ext uri="{FF2B5EF4-FFF2-40B4-BE49-F238E27FC236}">
                <a16:creationId xmlns:a16="http://schemas.microsoft.com/office/drawing/2014/main" id="{9F42414E-456A-46B9-97DF-E71133B5360F}"/>
              </a:ext>
            </a:extLst>
          </p:cNvPr>
          <p:cNvSpPr txBox="1"/>
          <p:nvPr/>
        </p:nvSpPr>
        <p:spPr>
          <a:xfrm>
            <a:off x="2195286" y="13123068"/>
            <a:ext cx="1770743"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Carlo </a:t>
            </a:r>
            <a:r>
              <a:rPr lang="en-US" b="1" dirty="0" err="1">
                <a:solidFill>
                  <a:srgbClr val="FF0000"/>
                </a:solidFill>
                <a:latin typeface="Times New Roman" panose="02020603050405020304" pitchFamily="18" charset="0"/>
                <a:cs typeface="Times New Roman" panose="02020603050405020304" pitchFamily="18" charset="0"/>
              </a:rPr>
              <a:t>Strozzi</a:t>
            </a:r>
            <a:endParaRPr lang="en-US" b="1" dirty="0">
              <a:solidFill>
                <a:srgbClr val="FF0000"/>
              </a:solidFill>
            </a:endParaRPr>
          </a:p>
        </p:txBody>
      </p:sp>
      <p:sp>
        <p:nvSpPr>
          <p:cNvPr id="17" name="Callout: Bent Line with Accent Bar 16">
            <a:extLst>
              <a:ext uri="{FF2B5EF4-FFF2-40B4-BE49-F238E27FC236}">
                <a16:creationId xmlns:a16="http://schemas.microsoft.com/office/drawing/2014/main" id="{4B9CBC6A-1CDF-42D3-B6BC-1B151F6272C5}"/>
              </a:ext>
            </a:extLst>
          </p:cNvPr>
          <p:cNvSpPr/>
          <p:nvPr/>
        </p:nvSpPr>
        <p:spPr>
          <a:xfrm>
            <a:off x="16230600" y="1219200"/>
            <a:ext cx="5009548" cy="1371600"/>
          </a:xfrm>
          <a:prstGeom prst="accentCallout2">
            <a:avLst>
              <a:gd name="adj1" fmla="val 18750"/>
              <a:gd name="adj2" fmla="val -8333"/>
              <a:gd name="adj3" fmla="val 18750"/>
              <a:gd name="adj4" fmla="val -16667"/>
              <a:gd name="adj5" fmla="val 50701"/>
              <a:gd name="adj6" fmla="val -52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Xuất</a:t>
            </a:r>
            <a:r>
              <a:rPr lang="en-US" sz="2400" dirty="0"/>
              <a:t> </a:t>
            </a:r>
            <a:r>
              <a:rPr lang="en-US" sz="2400" dirty="0" err="1"/>
              <a:t>phát</a:t>
            </a:r>
            <a:r>
              <a:rPr lang="en-US" sz="2400" dirty="0"/>
              <a:t> </a:t>
            </a:r>
            <a:r>
              <a:rPr lang="en-US" sz="2400" dirty="0" err="1"/>
              <a:t>từ</a:t>
            </a:r>
            <a:r>
              <a:rPr lang="en-US" sz="2400" dirty="0"/>
              <a:t> </a:t>
            </a:r>
            <a:r>
              <a:rPr lang="en-US" sz="2400" dirty="0" err="1"/>
              <a:t>yêu</a:t>
            </a:r>
            <a:r>
              <a:rPr lang="en-US" sz="2400" dirty="0"/>
              <a:t> </a:t>
            </a:r>
            <a:r>
              <a:rPr lang="en-US" sz="2400" dirty="0" err="1"/>
              <a:t>cầu</a:t>
            </a:r>
            <a:r>
              <a:rPr lang="en-US" sz="2400" dirty="0"/>
              <a:t> </a:t>
            </a:r>
            <a:r>
              <a:rPr lang="en-US" sz="2400" dirty="0" err="1"/>
              <a:t>cần</a:t>
            </a:r>
            <a:r>
              <a:rPr lang="en-US" sz="2400" dirty="0"/>
              <a:t> </a:t>
            </a:r>
            <a:r>
              <a:rPr lang="en-US" sz="2400" dirty="0" err="1"/>
              <a:t>những</a:t>
            </a:r>
            <a:r>
              <a:rPr lang="en-US" sz="2400" dirty="0"/>
              <a:t> database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r>
              <a:rPr lang="en-US" sz="2400" dirty="0"/>
              <a:t> </a:t>
            </a:r>
            <a:r>
              <a:rPr lang="en-US" sz="2400" dirty="0" err="1"/>
              <a:t>với</a:t>
            </a:r>
            <a:r>
              <a:rPr lang="en-US" sz="2400" dirty="0"/>
              <a:t> </a:t>
            </a:r>
            <a:r>
              <a:rPr lang="en-US" sz="2400" dirty="0" err="1"/>
              <a:t>lượng</a:t>
            </a:r>
            <a:r>
              <a:rPr lang="en-US" sz="2400" dirty="0"/>
              <a:t> </a:t>
            </a:r>
            <a:r>
              <a:rPr lang="en-US" sz="2400" dirty="0" err="1"/>
              <a:t>cực</a:t>
            </a:r>
            <a:r>
              <a:rPr lang="en-US" sz="2400" dirty="0"/>
              <a:t> </a:t>
            </a:r>
            <a:r>
              <a:rPr lang="en-US" sz="2400" dirty="0" err="1"/>
              <a:t>lớn</a:t>
            </a:r>
            <a:endParaRPr lang="en-US" sz="2400" dirty="0"/>
          </a:p>
        </p:txBody>
      </p:sp>
      <p:sp>
        <p:nvSpPr>
          <p:cNvPr id="25" name="Callout: Bent Line with Accent Bar 24">
            <a:extLst>
              <a:ext uri="{FF2B5EF4-FFF2-40B4-BE49-F238E27FC236}">
                <a16:creationId xmlns:a16="http://schemas.microsoft.com/office/drawing/2014/main" id="{E2ED1AE4-F5E2-41B2-92D7-1506914799F7}"/>
              </a:ext>
            </a:extLst>
          </p:cNvPr>
          <p:cNvSpPr/>
          <p:nvPr/>
        </p:nvSpPr>
        <p:spPr>
          <a:xfrm>
            <a:off x="16230600" y="3545549"/>
            <a:ext cx="5009548" cy="1636052"/>
          </a:xfrm>
          <a:prstGeom prst="accentCallout2">
            <a:avLst>
              <a:gd name="adj1" fmla="val 18750"/>
              <a:gd name="adj2" fmla="val -8333"/>
              <a:gd name="adj3" fmla="val 18750"/>
              <a:gd name="adj4" fmla="val -16667"/>
              <a:gd name="adj5" fmla="val -44124"/>
              <a:gd name="adj6" fmla="val -67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mj-lt"/>
              </a:rPr>
              <a:t> </a:t>
            </a:r>
            <a:r>
              <a:rPr lang="vi-VN" sz="2400" dirty="0" err="1">
                <a:latin typeface="+mj-lt"/>
              </a:rPr>
              <a:t>Lượng</a:t>
            </a:r>
            <a:r>
              <a:rPr lang="vi-VN" sz="2400" dirty="0">
                <a:latin typeface="+mj-lt"/>
              </a:rPr>
              <a:t> </a:t>
            </a:r>
            <a:r>
              <a:rPr lang="vi-VN" sz="2400" dirty="0" err="1">
                <a:latin typeface="+mj-lt"/>
              </a:rPr>
              <a:t>dữ</a:t>
            </a:r>
            <a:r>
              <a:rPr lang="vi-VN" sz="2400" dirty="0">
                <a:latin typeface="+mj-lt"/>
              </a:rPr>
              <a:t> </a:t>
            </a:r>
            <a:r>
              <a:rPr lang="vi-VN" sz="2400" dirty="0" err="1">
                <a:latin typeface="+mj-lt"/>
              </a:rPr>
              <a:t>liệu</a:t>
            </a:r>
            <a:r>
              <a:rPr lang="vi-VN" sz="2400" dirty="0">
                <a:latin typeface="+mj-lt"/>
              </a:rPr>
              <a:t> </a:t>
            </a:r>
            <a:r>
              <a:rPr lang="vi-VN" sz="2400" dirty="0" err="1">
                <a:latin typeface="+mj-lt"/>
              </a:rPr>
              <a:t>mà</a:t>
            </a:r>
            <a:r>
              <a:rPr lang="vi-VN" sz="2400" dirty="0">
                <a:latin typeface="+mj-lt"/>
              </a:rPr>
              <a:t> </a:t>
            </a:r>
            <a:r>
              <a:rPr lang="vi-VN" sz="2400" dirty="0" err="1">
                <a:latin typeface="+mj-lt"/>
              </a:rPr>
              <a:t>các</a:t>
            </a:r>
            <a:r>
              <a:rPr lang="vi-VN" sz="2400" dirty="0">
                <a:latin typeface="+mj-lt"/>
              </a:rPr>
              <a:t> </a:t>
            </a:r>
            <a:r>
              <a:rPr lang="vi-VN" sz="2400" dirty="0" err="1">
                <a:latin typeface="+mj-lt"/>
              </a:rPr>
              <a:t>hệ</a:t>
            </a:r>
            <a:r>
              <a:rPr lang="vi-VN" sz="2400" dirty="0">
                <a:latin typeface="+mj-lt"/>
              </a:rPr>
              <a:t> </a:t>
            </a:r>
            <a:r>
              <a:rPr lang="vi-VN" sz="2400" dirty="0" err="1">
                <a:latin typeface="+mj-lt"/>
              </a:rPr>
              <a:t>thống</a:t>
            </a:r>
            <a:r>
              <a:rPr lang="vi-VN" sz="2400" dirty="0">
                <a:latin typeface="+mj-lt"/>
              </a:rPr>
              <a:t> </a:t>
            </a:r>
            <a:r>
              <a:rPr lang="vi-VN" sz="2400" dirty="0" err="1">
                <a:latin typeface="+mj-lt"/>
              </a:rPr>
              <a:t>cần</a:t>
            </a:r>
            <a:r>
              <a:rPr lang="vi-VN" sz="2400" dirty="0">
                <a:latin typeface="+mj-lt"/>
              </a:rPr>
              <a:t> </a:t>
            </a:r>
            <a:r>
              <a:rPr lang="vi-VN" sz="2400" dirty="0" err="1">
                <a:latin typeface="+mj-lt"/>
              </a:rPr>
              <a:t>phải</a:t>
            </a:r>
            <a:r>
              <a:rPr lang="vi-VN" sz="2400" dirty="0">
                <a:latin typeface="+mj-lt"/>
              </a:rPr>
              <a:t> </a:t>
            </a:r>
            <a:r>
              <a:rPr lang="vi-VN" sz="2400" dirty="0" err="1">
                <a:latin typeface="+mj-lt"/>
              </a:rPr>
              <a:t>xử</a:t>
            </a:r>
            <a:r>
              <a:rPr lang="vi-VN" sz="2400" dirty="0">
                <a:latin typeface="+mj-lt"/>
              </a:rPr>
              <a:t> </a:t>
            </a:r>
            <a:r>
              <a:rPr lang="vi-VN" sz="2400" dirty="0" err="1">
                <a:latin typeface="+mj-lt"/>
              </a:rPr>
              <a:t>lý</a:t>
            </a:r>
            <a:r>
              <a:rPr lang="vi-VN" sz="2400" dirty="0">
                <a:latin typeface="+mj-lt"/>
              </a:rPr>
              <a:t> </a:t>
            </a:r>
            <a:r>
              <a:rPr lang="vi-VN" sz="2400" dirty="0" err="1">
                <a:latin typeface="+mj-lt"/>
              </a:rPr>
              <a:t>giờ</a:t>
            </a:r>
            <a:r>
              <a:rPr lang="vi-VN" sz="2400" dirty="0">
                <a:latin typeface="+mj-lt"/>
              </a:rPr>
              <a:t> đây </a:t>
            </a:r>
            <a:r>
              <a:rPr lang="vi-VN" sz="2400" dirty="0" err="1">
                <a:latin typeface="+mj-lt"/>
              </a:rPr>
              <a:t>ngày</a:t>
            </a:r>
            <a:r>
              <a:rPr lang="vi-VN" sz="2400" dirty="0">
                <a:latin typeface="+mj-lt"/>
              </a:rPr>
              <a:t> 1 </a:t>
            </a:r>
            <a:r>
              <a:rPr lang="vi-VN" sz="2400" dirty="0" err="1">
                <a:latin typeface="+mj-lt"/>
              </a:rPr>
              <a:t>lớn</a:t>
            </a:r>
            <a:r>
              <a:rPr lang="vi-VN" sz="2400" dirty="0">
                <a:latin typeface="+mj-lt"/>
              </a:rPr>
              <a:t>. </a:t>
            </a:r>
            <a:endParaRPr lang="en-US" sz="2400" dirty="0">
              <a:latin typeface="+mj-lt"/>
            </a:endParaRPr>
          </a:p>
        </p:txBody>
      </p:sp>
      <p:pic>
        <p:nvPicPr>
          <p:cNvPr id="2050" name="Picture 2" descr="Kết quả hình ảnh cho mongodb">
            <a:extLst>
              <a:ext uri="{FF2B5EF4-FFF2-40B4-BE49-F238E27FC236}">
                <a16:creationId xmlns:a16="http://schemas.microsoft.com/office/drawing/2014/main" id="{7276A3DB-FC65-416A-8A6C-FFF48613A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1727016"/>
            <a:ext cx="7040257" cy="1911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17454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Kết quả hình ảnh cho mongodb">
            <a:extLst>
              <a:ext uri="{FF2B5EF4-FFF2-40B4-BE49-F238E27FC236}">
                <a16:creationId xmlns:a16="http://schemas.microsoft.com/office/drawing/2014/main" id="{06F28DA1-A12E-498F-84E9-907A35FF6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61" y="56957"/>
            <a:ext cx="2902162" cy="7879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EBEA7D-0225-46A4-8345-17F05776DB4D}"/>
              </a:ext>
            </a:extLst>
          </p:cNvPr>
          <p:cNvSpPr/>
          <p:nvPr/>
        </p:nvSpPr>
        <p:spPr>
          <a:xfrm>
            <a:off x="1524000" y="2701451"/>
            <a:ext cx="9144000" cy="1077218"/>
          </a:xfrm>
          <a:prstGeom prst="rect">
            <a:avLst/>
          </a:prstGeom>
        </p:spPr>
        <p:txBody>
          <a:bodyPr wrap="square">
            <a:spAutoFit/>
          </a:bodyPr>
          <a:lstStyle/>
          <a:p>
            <a:r>
              <a:rPr lang="en-US" sz="4000" b="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rPr>
              <a:t>Đứng</a:t>
            </a:r>
            <a:r>
              <a:rPr lang="en-US" sz="2400" dirty="0">
                <a:latin typeface="Times New Roman" panose="02020603050405020304" pitchFamily="18" charset="0"/>
                <a:ea typeface="SimSun" panose="02010600030101010101" pitchFamily="2" charset="-122"/>
              </a:rPr>
              <a:t> ở </a:t>
            </a:r>
            <a:r>
              <a:rPr lang="en-US" sz="2400" dirty="0" err="1">
                <a:latin typeface="Times New Roman" panose="02020603050405020304" pitchFamily="18" charset="0"/>
                <a:ea typeface="SimSun" panose="02010600030101010101" pitchFamily="2" charset="-122"/>
              </a:rPr>
              <a:t>tốp</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đầu</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trong</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danh</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sách</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các</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hệ</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quản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trị</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cơ</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sở</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dữ</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liệu</a:t>
            </a:r>
            <a:r>
              <a:rPr lang="en-US" sz="2400" dirty="0">
                <a:latin typeface="Times New Roman" panose="02020603050405020304" pitchFamily="18" charset="0"/>
                <a:ea typeface="SimSun" panose="02010600030101010101" pitchFamily="2" charset="-122"/>
              </a:rPr>
              <a:t> NoSQL. </a:t>
            </a:r>
            <a:endParaRPr lang="en-US" sz="2400" dirty="0"/>
          </a:p>
        </p:txBody>
      </p:sp>
      <p:sp>
        <p:nvSpPr>
          <p:cNvPr id="13" name="Rectangle 12">
            <a:extLst>
              <a:ext uri="{FF2B5EF4-FFF2-40B4-BE49-F238E27FC236}">
                <a16:creationId xmlns:a16="http://schemas.microsoft.com/office/drawing/2014/main" id="{D0CB3B50-2FF6-410A-B67B-0021A1252AD3}"/>
              </a:ext>
            </a:extLst>
          </p:cNvPr>
          <p:cNvSpPr/>
          <p:nvPr/>
        </p:nvSpPr>
        <p:spPr>
          <a:xfrm>
            <a:off x="1523942" y="4518558"/>
            <a:ext cx="9144000" cy="1077218"/>
          </a:xfrm>
          <a:prstGeom prst="rect">
            <a:avLst/>
          </a:prstGeom>
        </p:spPr>
        <p:txBody>
          <a:bodyPr wrap="square">
            <a:spAutoFit/>
          </a:bodyPr>
          <a:lstStyle/>
          <a:p>
            <a:r>
              <a:rPr lang="en-US" sz="4000" b="1" dirty="0">
                <a:solidFill>
                  <a:srgbClr val="00B0F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SimSun" panose="02010600030101010101" pitchFamily="2" charset="-122"/>
              </a:rPr>
              <a:t>MongoDB </a:t>
            </a:r>
            <a:r>
              <a:rPr lang="en-US" sz="2400" dirty="0" err="1">
                <a:latin typeface="Times New Roman" panose="02020603050405020304" pitchFamily="18" charset="0"/>
                <a:ea typeface="SimSun" panose="02010600030101010101" pitchFamily="2" charset="-122"/>
              </a:rPr>
              <a:t>có</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hai</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phiên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bản</a:t>
            </a:r>
            <a:r>
              <a:rPr lang="en-US" sz="2400" dirty="0">
                <a:latin typeface="Times New Roman" panose="02020603050405020304" pitchFamily="18" charset="0"/>
                <a:ea typeface="SimSun" panose="02010600030101010101" pitchFamily="2" charset="-122"/>
              </a:rPr>
              <a:t> Community (</a:t>
            </a:r>
            <a:r>
              <a:rPr lang="en-US" sz="2400" dirty="0" err="1">
                <a:latin typeface="Times New Roman" panose="02020603050405020304" pitchFamily="18" charset="0"/>
                <a:ea typeface="SimSun" panose="02010600030101010101" pitchFamily="2" charset="-122"/>
              </a:rPr>
              <a:t>miễn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phí</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và</a:t>
            </a:r>
            <a:r>
              <a:rPr lang="en-US" sz="2400" dirty="0">
                <a:latin typeface="Times New Roman" panose="02020603050405020304" pitchFamily="18" charset="0"/>
                <a:ea typeface="SimSun" panose="02010600030101010101" pitchFamily="2" charset="-122"/>
              </a:rPr>
              <a:t> Enterprise (</a:t>
            </a:r>
            <a:r>
              <a:rPr lang="en-US" sz="2400" dirty="0" err="1">
                <a:latin typeface="Times New Roman" panose="02020603050405020304" pitchFamily="18" charset="0"/>
                <a:ea typeface="SimSun" panose="02010600030101010101" pitchFamily="2" charset="-122"/>
              </a:rPr>
              <a:t>trả</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phí</a:t>
            </a:r>
            <a:r>
              <a:rPr lang="en-US" sz="2400" dirty="0">
                <a:latin typeface="Times New Roman" panose="02020603050405020304" pitchFamily="18" charset="0"/>
                <a:ea typeface="SimSun" panose="02010600030101010101" pitchFamily="2" charset="-122"/>
              </a:rPr>
              <a:t>)</a:t>
            </a:r>
            <a:endParaRPr lang="en-US" sz="2400" dirty="0"/>
          </a:p>
        </p:txBody>
      </p:sp>
      <p:sp>
        <p:nvSpPr>
          <p:cNvPr id="17" name="Rectangle 16">
            <a:extLst>
              <a:ext uri="{FF2B5EF4-FFF2-40B4-BE49-F238E27FC236}">
                <a16:creationId xmlns:a16="http://schemas.microsoft.com/office/drawing/2014/main" id="{6DF3F76F-65CA-43C8-AF63-49A2BBF18849}"/>
              </a:ext>
            </a:extLst>
          </p:cNvPr>
          <p:cNvSpPr/>
          <p:nvPr/>
        </p:nvSpPr>
        <p:spPr>
          <a:xfrm>
            <a:off x="1524000" y="1508204"/>
            <a:ext cx="9144000" cy="144655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 </a:t>
            </a:r>
            <a:r>
              <a:rPr lang="en-US" sz="40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à </a:t>
            </a:r>
            <a:r>
              <a:rPr lang="vi-VN"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cơ </a:t>
            </a:r>
            <a:r>
              <a:rPr lang="vi-VN" sz="2400" dirty="0" err="1">
                <a:latin typeface="Times New Roman" panose="02020603050405020304" pitchFamily="18" charset="0"/>
                <a:cs typeface="Times New Roman" panose="02020603050405020304" pitchFamily="18" charset="0"/>
              </a:rPr>
              <a:t>sở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NoSQL</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mã</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nguồn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mở</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được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thiết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kế</a:t>
            </a:r>
            <a:r>
              <a:rPr lang="vi-VN" sz="2400" dirty="0">
                <a:latin typeface="Times New Roman" panose="02020603050405020304" pitchFamily="18" charset="0"/>
                <a:cs typeface="Times New Roman" panose="02020603050405020304" pitchFamily="18" charset="0"/>
              </a:rPr>
              <a:t> theo </a:t>
            </a:r>
            <a:r>
              <a:rPr lang="vi-VN" sz="2400" dirty="0" err="1">
                <a:latin typeface="Times New Roman" panose="02020603050405020304" pitchFamily="18" charset="0"/>
                <a:cs typeface="Times New Roman" panose="02020603050405020304" pitchFamily="18" charset="0"/>
              </a:rPr>
              <a:t>kiểu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hướng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đối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trữ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phức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tạp</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đa </a:t>
            </a:r>
            <a:r>
              <a:rPr lang="vi-VN" sz="2400" dirty="0" err="1">
                <a:latin typeface="Times New Roman" panose="02020603050405020304" pitchFamily="18" charset="0"/>
                <a:cs typeface="Times New Roman" panose="02020603050405020304" pitchFamily="18" charset="0"/>
              </a:rPr>
              <a:t>dạng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không </a:t>
            </a:r>
            <a:r>
              <a:rPr lang="vi-VN" sz="2400" dirty="0" err="1">
                <a:latin typeface="Times New Roman" panose="02020603050405020304" pitchFamily="18" charset="0"/>
                <a:cs typeface="Times New Roman" panose="02020603050405020304" pitchFamily="18" charset="0"/>
              </a:rPr>
              <a:t>cố</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định</a:t>
            </a:r>
            <a:r>
              <a:rPr lang="vi-VN" sz="2400" dirty="0">
                <a:latin typeface="Times New Roman" panose="02020603050405020304" pitchFamily="18" charset="0"/>
                <a:cs typeface="Times New Roman" panose="02020603050405020304" pitchFamily="18" charset="0"/>
              </a:rPr>
              <a:t> (hay </a:t>
            </a:r>
            <a:r>
              <a:rPr lang="vi-VN" sz="2400" dirty="0" err="1">
                <a:latin typeface="Times New Roman" panose="02020603050405020304" pitchFamily="18" charset="0"/>
                <a:cs typeface="Times New Roman" panose="02020603050405020304" pitchFamily="18" charset="0"/>
              </a:rPr>
              <a:t>còn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gọi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Big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Data</a:t>
            </a:r>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p:txBody>
      </p:sp>
      <p:sp>
        <p:nvSpPr>
          <p:cNvPr id="21" name="Rectangle 20">
            <a:extLst>
              <a:ext uri="{FF2B5EF4-FFF2-40B4-BE49-F238E27FC236}">
                <a16:creationId xmlns:a16="http://schemas.microsoft.com/office/drawing/2014/main" id="{62596499-7E66-461B-A6E4-480A7235E69C}"/>
              </a:ext>
            </a:extLst>
          </p:cNvPr>
          <p:cNvSpPr/>
          <p:nvPr/>
        </p:nvSpPr>
        <p:spPr>
          <a:xfrm>
            <a:off x="1523942" y="3617699"/>
            <a:ext cx="9144000" cy="1077218"/>
          </a:xfrm>
          <a:prstGeom prst="rect">
            <a:avLst/>
          </a:prstGeom>
        </p:spPr>
        <p:txBody>
          <a:bodyPr wrap="square">
            <a:spAutoFit/>
          </a:bodyPr>
          <a:lstStyle/>
          <a:p>
            <a:pPr algn="just"/>
            <a:r>
              <a:rPr lang="en-US" sz="4000" b="1" dirty="0">
                <a:solidFill>
                  <a:srgbClr val="FFC000"/>
                </a:solidFill>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ưu </a:t>
            </a:r>
            <a:r>
              <a:rPr lang="vi-VN" sz="2400" dirty="0" err="1">
                <a:latin typeface="Times New Roman" panose="02020603050405020304" pitchFamily="18" charset="0"/>
                <a:cs typeface="Times New Roman" panose="02020603050405020304" pitchFamily="18" charset="0"/>
              </a:rPr>
              <a:t>các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dữ</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liệu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cấu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dưới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dạng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giống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JSON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t>
            </a:r>
            <a:r>
              <a:rPr lang="vi-VN" sz="2400" dirty="0" err="1">
                <a:latin typeface="Times New Roman" panose="02020603050405020304" pitchFamily="18" charset="0"/>
                <a:cs typeface="Times New Roman" panose="02020603050405020304" pitchFamily="18" charset="0"/>
              </a:rPr>
              <a:t>JavaScript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Object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Notation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gọi</a:t>
            </a:r>
            <a:r>
              <a:rPr lang="vi-VN" sz="2400" dirty="0">
                <a:latin typeface="Times New Roman" panose="02020603050405020304" pitchFamily="18" charset="0"/>
                <a:cs typeface="Times New Roman" panose="02020603050405020304" pitchFamily="18" charset="0"/>
              </a:rPr>
              <a:t> tên </a:t>
            </a:r>
            <a:r>
              <a:rPr lang="vi-VN" sz="2400" dirty="0" err="1">
                <a:latin typeface="Times New Roman" panose="02020603050405020304" pitchFamily="18" charset="0"/>
                <a:cs typeface="Times New Roman" panose="02020603050405020304" pitchFamily="18" charset="0"/>
              </a:rPr>
              <a:t>là</a:t>
            </a:r>
            <a:r>
              <a:rPr lang="vi-VN" sz="2400" dirty="0">
                <a:latin typeface="Times New Roman" panose="02020603050405020304" pitchFamily="18" charset="0"/>
                <a:cs typeface="Times New Roman" panose="02020603050405020304" pitchFamily="18" charset="0"/>
              </a:rPr>
              <a:t> BSON</a:t>
            </a:r>
            <a:r>
              <a:rPr lang="en-US" sz="2400" dirty="0">
                <a:latin typeface="Times New Roman" panose="02020603050405020304" pitchFamily="18" charset="0"/>
                <a:cs typeface="Times New Roman" panose="02020603050405020304" pitchFamily="18" charset="0"/>
              </a:rPr>
              <a:t>.</a:t>
            </a:r>
          </a:p>
        </p:txBody>
      </p:sp>
      <p:sp>
        <p:nvSpPr>
          <p:cNvPr id="81" name="Rectangle: Rounded Corners 80">
            <a:extLst>
              <a:ext uri="{FF2B5EF4-FFF2-40B4-BE49-F238E27FC236}">
                <a16:creationId xmlns:a16="http://schemas.microsoft.com/office/drawing/2014/main" id="{691B13AB-864C-4175-86E0-8C9C2C7BAC17}"/>
              </a:ext>
            </a:extLst>
          </p:cNvPr>
          <p:cNvSpPr/>
          <p:nvPr/>
        </p:nvSpPr>
        <p:spPr>
          <a:xfrm>
            <a:off x="13785976" y="1708908"/>
            <a:ext cx="5438169" cy="771321"/>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AE8B7619-1E53-429F-AE58-8EC0C9255F4E}"/>
              </a:ext>
            </a:extLst>
          </p:cNvPr>
          <p:cNvSpPr txBox="1"/>
          <p:nvPr/>
        </p:nvSpPr>
        <p:spPr>
          <a:xfrm>
            <a:off x="13868400" y="1838174"/>
            <a:ext cx="5140413" cy="461665"/>
          </a:xfrm>
          <a:prstGeom prst="rect">
            <a:avLst/>
          </a:prstGeom>
          <a:noFill/>
        </p:spPr>
        <p:txBody>
          <a:bodyPr wrap="square" rtlCol="0">
            <a:spAutoFit/>
          </a:bodyPr>
          <a:lstStyle/>
          <a:p>
            <a:pPr algn="ctr"/>
            <a:r>
              <a:rPr lang="en-ID" sz="2400" b="1" dirty="0" err="1">
                <a:effectLst>
                  <a:outerShdw blurRad="38100" dist="38100" dir="2700000" algn="tl">
                    <a:srgbClr val="000000">
                      <a:alpha val="43137"/>
                    </a:srgbClr>
                  </a:outerShdw>
                </a:effectLst>
                <a:latin typeface="Century" panose="02040604050505020304" pitchFamily="18" charset="0"/>
              </a:rPr>
              <a:t>Ít</a:t>
            </a:r>
            <a:r>
              <a:rPr lang="en-ID" sz="2400" b="1" dirty="0">
                <a:effectLst>
                  <a:outerShdw blurRad="38100" dist="38100" dir="2700000" algn="tl">
                    <a:srgbClr val="000000">
                      <a:alpha val="43137"/>
                    </a:srgbClr>
                  </a:outerShdw>
                </a:effectLst>
                <a:latin typeface="Century" panose="02040604050505020304" pitchFamily="18" charset="0"/>
              </a:rPr>
              <a:t> schema</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83" name="Rectangle: Rounded Corners 82">
            <a:extLst>
              <a:ext uri="{FF2B5EF4-FFF2-40B4-BE49-F238E27FC236}">
                <a16:creationId xmlns:a16="http://schemas.microsoft.com/office/drawing/2014/main" id="{064A7410-171C-4A6C-90A2-79724F812886}"/>
              </a:ext>
            </a:extLst>
          </p:cNvPr>
          <p:cNvSpPr/>
          <p:nvPr/>
        </p:nvSpPr>
        <p:spPr>
          <a:xfrm>
            <a:off x="13785975" y="2668017"/>
            <a:ext cx="5438169" cy="771321"/>
          </a:xfrm>
          <a:prstGeom prst="roundRect">
            <a:avLst>
              <a:gd name="adj" fmla="val 50000"/>
            </a:avLst>
          </a:prstGeom>
          <a:solidFill>
            <a:srgbClr val="92D050"/>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Rounded Corners 83">
            <a:extLst>
              <a:ext uri="{FF2B5EF4-FFF2-40B4-BE49-F238E27FC236}">
                <a16:creationId xmlns:a16="http://schemas.microsoft.com/office/drawing/2014/main" id="{616AFB0F-70F2-4E6E-9ED6-D5285C899751}"/>
              </a:ext>
            </a:extLst>
          </p:cNvPr>
          <p:cNvSpPr/>
          <p:nvPr/>
        </p:nvSpPr>
        <p:spPr>
          <a:xfrm>
            <a:off x="13754678" y="3745336"/>
            <a:ext cx="5438169" cy="771321"/>
          </a:xfrm>
          <a:prstGeom prst="roundRect">
            <a:avLst>
              <a:gd name="adj" fmla="val 50000"/>
            </a:avLst>
          </a:prstGeom>
          <a:solidFill>
            <a:srgbClr val="00B0F0"/>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Rounded Corners 84">
            <a:extLst>
              <a:ext uri="{FF2B5EF4-FFF2-40B4-BE49-F238E27FC236}">
                <a16:creationId xmlns:a16="http://schemas.microsoft.com/office/drawing/2014/main" id="{1B027E54-60F6-45B8-BE71-464B49128C68}"/>
              </a:ext>
            </a:extLst>
          </p:cNvPr>
          <p:cNvSpPr/>
          <p:nvPr/>
        </p:nvSpPr>
        <p:spPr>
          <a:xfrm>
            <a:off x="13793031" y="4825062"/>
            <a:ext cx="5438169" cy="1077218"/>
          </a:xfrm>
          <a:prstGeom prst="roundRect">
            <a:avLst>
              <a:gd name="adj" fmla="val 50000"/>
            </a:avLst>
          </a:prstGeom>
          <a:solidFill>
            <a:schemeClr val="accent1">
              <a:lumMod val="40000"/>
              <a:lumOff val="60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TextBox 85">
            <a:extLst>
              <a:ext uri="{FF2B5EF4-FFF2-40B4-BE49-F238E27FC236}">
                <a16:creationId xmlns:a16="http://schemas.microsoft.com/office/drawing/2014/main" id="{20152F42-FEA4-4B12-85AC-4B9367CC4409}"/>
              </a:ext>
            </a:extLst>
          </p:cNvPr>
          <p:cNvSpPr txBox="1"/>
          <p:nvPr/>
        </p:nvSpPr>
        <p:spPr>
          <a:xfrm>
            <a:off x="13859059" y="2786227"/>
            <a:ext cx="5140413" cy="461665"/>
          </a:xfrm>
          <a:prstGeom prst="rect">
            <a:avLst/>
          </a:prstGeom>
          <a:noFill/>
        </p:spPr>
        <p:txBody>
          <a:bodyPr wrap="square" rtlCol="0">
            <a:spAutoFit/>
          </a:bodyPr>
          <a:lstStyle/>
          <a:p>
            <a:pPr algn="ctr"/>
            <a:r>
              <a:rPr lang="en-ID" sz="2400" b="1" dirty="0" err="1">
                <a:effectLst>
                  <a:outerShdw blurRad="38100" dist="38100" dir="2700000" algn="tl">
                    <a:srgbClr val="000000">
                      <a:alpha val="43137"/>
                    </a:srgbClr>
                  </a:outerShdw>
                </a:effectLst>
                <a:latin typeface="Century" panose="02040604050505020304" pitchFamily="18" charset="0"/>
              </a:rPr>
              <a:t>Tốc</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độ</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truy</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cập</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dữ</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liệu</a:t>
            </a:r>
            <a:r>
              <a:rPr lang="en-ID" sz="2400" b="1" dirty="0">
                <a:effectLst>
                  <a:outerShdw blurRad="38100" dist="38100" dir="2700000" algn="tl">
                    <a:srgbClr val="000000">
                      <a:alpha val="43137"/>
                    </a:srgbClr>
                  </a:outerShdw>
                </a:effectLst>
                <a:latin typeface="Century" panose="02040604050505020304" pitchFamily="18" charset="0"/>
              </a:rPr>
              <a:t> </a:t>
            </a:r>
            <a:r>
              <a:rPr lang="en-ID" sz="2400" b="1" dirty="0" err="1">
                <a:effectLst>
                  <a:outerShdw blurRad="38100" dist="38100" dir="2700000" algn="tl">
                    <a:srgbClr val="000000">
                      <a:alpha val="43137"/>
                    </a:srgbClr>
                  </a:outerShdw>
                </a:effectLst>
                <a:latin typeface="Century" panose="02040604050505020304" pitchFamily="18" charset="0"/>
              </a:rPr>
              <a:t>nhanh</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87" name="TextBox 86">
            <a:extLst>
              <a:ext uri="{FF2B5EF4-FFF2-40B4-BE49-F238E27FC236}">
                <a16:creationId xmlns:a16="http://schemas.microsoft.com/office/drawing/2014/main" id="{1D74B838-AB23-4412-8562-DEACC0AC6AA2}"/>
              </a:ext>
            </a:extLst>
          </p:cNvPr>
          <p:cNvSpPr txBox="1"/>
          <p:nvPr/>
        </p:nvSpPr>
        <p:spPr>
          <a:xfrm>
            <a:off x="13868400" y="3893710"/>
            <a:ext cx="5140413"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Century" panose="02040604050505020304" pitchFamily="18" charset="0"/>
              </a:rPr>
              <a:t>K</a:t>
            </a:r>
            <a:r>
              <a:rPr lang="vi-VN" sz="2400" b="1" dirty="0">
                <a:effectLst>
                  <a:outerShdw blurRad="38100" dist="38100" dir="2700000" algn="tl">
                    <a:srgbClr val="000000">
                      <a:alpha val="43137"/>
                    </a:srgbClr>
                  </a:outerShdw>
                </a:effectLst>
                <a:latin typeface="Century" panose="02040604050505020304" pitchFamily="18" charset="0"/>
              </a:rPr>
              <a:t>hông </a:t>
            </a:r>
            <a:r>
              <a:rPr lang="vi-VN" sz="2400" b="1" dirty="0" err="1">
                <a:effectLst>
                  <a:outerShdw blurRad="38100" dist="38100" dir="2700000" algn="tl">
                    <a:srgbClr val="000000">
                      <a:alpha val="43137"/>
                    </a:srgbClr>
                  </a:outerShdw>
                </a:effectLst>
                <a:latin typeface="Century" panose="02040604050505020304" pitchFamily="18" charset="0"/>
              </a:rPr>
              <a:t>có</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sự</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ràng</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buộc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lẫn</a:t>
            </a:r>
            <a:r>
              <a:rPr lang="vi-VN" sz="2400" b="1" dirty="0">
                <a:effectLst>
                  <a:outerShdw blurRad="38100" dist="38100" dir="2700000" algn="tl">
                    <a:srgbClr val="000000">
                      <a:alpha val="43137"/>
                    </a:srgbClr>
                  </a:outerShdw>
                </a:effectLst>
                <a:latin typeface="Century" panose="02040604050505020304" pitchFamily="18" charset="0"/>
              </a:rPr>
              <a:t> nhau</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88" name="TextBox 87">
            <a:extLst>
              <a:ext uri="{FF2B5EF4-FFF2-40B4-BE49-F238E27FC236}">
                <a16:creationId xmlns:a16="http://schemas.microsoft.com/office/drawing/2014/main" id="{C8DE8C44-ABB6-42A9-8217-BF8F5A670F74}"/>
              </a:ext>
            </a:extLst>
          </p:cNvPr>
          <p:cNvSpPr txBox="1"/>
          <p:nvPr/>
        </p:nvSpPr>
        <p:spPr>
          <a:xfrm>
            <a:off x="13873575" y="4968801"/>
            <a:ext cx="5140413" cy="830997"/>
          </a:xfrm>
          <a:prstGeom prst="rect">
            <a:avLst/>
          </a:prstGeom>
          <a:noFill/>
        </p:spPr>
        <p:txBody>
          <a:bodyPr wrap="square" rtlCol="0">
            <a:spAutoFit/>
          </a:bodyPr>
          <a:lstStyle/>
          <a:p>
            <a:pPr algn="ctr"/>
            <a:r>
              <a:rPr lang="vi-VN" sz="2400" b="1" dirty="0" err="1">
                <a:effectLst>
                  <a:outerShdw blurRad="38100" dist="38100" dir="2700000" algn="tl">
                    <a:srgbClr val="000000">
                      <a:alpha val="43137"/>
                    </a:srgbClr>
                  </a:outerShdw>
                </a:effectLst>
                <a:latin typeface="Century" panose="02040604050505020304" pitchFamily="18" charset="0"/>
              </a:rPr>
              <a:t>Cấu</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trúc</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của</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một</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đối</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tượng</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rõ</a:t>
            </a:r>
            <a:r>
              <a:rPr lang="vi-VN" sz="2400" b="1" dirty="0">
                <a:effectLst>
                  <a:outerShdw blurRad="38100" dist="38100" dir="2700000" algn="tl">
                    <a:srgbClr val="000000">
                      <a:alpha val="43137"/>
                    </a:srgbClr>
                  </a:outerShdw>
                </a:effectLst>
                <a:latin typeface="Century" panose="02040604050505020304" pitchFamily="18" charset="0"/>
              </a:rPr>
              <a:t> </a:t>
            </a:r>
            <a:r>
              <a:rPr lang="vi-VN" sz="2400" b="1" dirty="0" err="1">
                <a:effectLst>
                  <a:outerShdw blurRad="38100" dist="38100" dir="2700000" algn="tl">
                    <a:srgbClr val="000000">
                      <a:alpha val="43137"/>
                    </a:srgbClr>
                  </a:outerShdw>
                </a:effectLst>
                <a:latin typeface="Century" panose="02040604050505020304" pitchFamily="18" charset="0"/>
              </a:rPr>
              <a:t>ràng</a:t>
            </a:r>
            <a:r>
              <a:rPr lang="vi-VN" sz="2400" b="1" dirty="0">
                <a:effectLst>
                  <a:outerShdw blurRad="38100" dist="38100" dir="2700000" algn="tl">
                    <a:srgbClr val="000000">
                      <a:alpha val="43137"/>
                    </a:srgbClr>
                  </a:outerShdw>
                </a:effectLst>
                <a:latin typeface="Century" panose="02040604050505020304" pitchFamily="18" charset="0"/>
              </a:rPr>
              <a:t>.</a:t>
            </a:r>
            <a:endParaRPr lang="en-IN" sz="1400" b="1" dirty="0">
              <a:solidFill>
                <a:schemeClr val="bg1"/>
              </a:solidFill>
              <a:effectLst>
                <a:outerShdw blurRad="38100" dist="38100" dir="2700000" algn="tl">
                  <a:srgbClr val="000000">
                    <a:alpha val="43137"/>
                  </a:srgbClr>
                </a:outerShdw>
              </a:effectLst>
              <a:latin typeface="Century" panose="02040604050505020304" pitchFamily="18" charset="0"/>
              <a:ea typeface="Open Sans Condensed Light" panose="020B0306030504020204" pitchFamily="34" charset="0"/>
              <a:cs typeface="Open Sans Condensed Light" panose="020B0306030504020204" pitchFamily="34" charset="0"/>
            </a:endParaRPr>
          </a:p>
        </p:txBody>
      </p:sp>
      <p:sp>
        <p:nvSpPr>
          <p:cNvPr id="108" name="Arrow: Notched Right 107">
            <a:extLst>
              <a:ext uri="{FF2B5EF4-FFF2-40B4-BE49-F238E27FC236}">
                <a16:creationId xmlns:a16="http://schemas.microsoft.com/office/drawing/2014/main" id="{713F5E6C-4BEE-4A02-B8EA-B08A5ABC87D2}"/>
              </a:ext>
            </a:extLst>
          </p:cNvPr>
          <p:cNvSpPr/>
          <p:nvPr/>
        </p:nvSpPr>
        <p:spPr>
          <a:xfrm>
            <a:off x="-10668000" y="5240814"/>
            <a:ext cx="9938979" cy="354962"/>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9" name="Scroll: Horizontal 108">
            <a:extLst>
              <a:ext uri="{FF2B5EF4-FFF2-40B4-BE49-F238E27FC236}">
                <a16:creationId xmlns:a16="http://schemas.microsoft.com/office/drawing/2014/main" id="{193F26EC-7A48-408C-A1C6-08719A8AE192}"/>
              </a:ext>
            </a:extLst>
          </p:cNvPr>
          <p:cNvSpPr/>
          <p:nvPr/>
        </p:nvSpPr>
        <p:spPr>
          <a:xfrm>
            <a:off x="13868400" y="0"/>
            <a:ext cx="3736044" cy="1603912"/>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err="1">
                <a:solidFill>
                  <a:schemeClr val="tx1"/>
                </a:solidFill>
                <a:latin typeface="Times New Roman" panose="02020603050405020304" pitchFamily="18" charset="0"/>
                <a:cs typeface="Times New Roman" panose="02020603050405020304" pitchFamily="18" charset="0"/>
              </a:rPr>
              <a:t>Lịch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sử</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phát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triển</a:t>
            </a:r>
            <a:r>
              <a:rPr lang="en-US" sz="36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7862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fade">
                                      <p:cBhvr>
                                        <p:cTn id="21" dur="1000"/>
                                        <p:tgtEl>
                                          <p:spTgt spid="21">
                                            <p:txEl>
                                              <p:pRg st="0" end="0"/>
                                            </p:txEl>
                                          </p:spTgt>
                                        </p:tgtEl>
                                      </p:cBhvr>
                                    </p:animEffect>
                                    <p:anim calcmode="lin" valueType="num">
                                      <p:cBhvr>
                                        <p:cTn id="22"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1000"/>
                                        <p:tgtEl>
                                          <p:spTgt spid="13">
                                            <p:txEl>
                                              <p:pRg st="0" end="0"/>
                                            </p:txEl>
                                          </p:spTgt>
                                        </p:tgtEl>
                                      </p:cBhvr>
                                    </p:animEffect>
                                    <p:anim calcmode="lin" valueType="num">
                                      <p:cBhvr>
                                        <p:cTn id="29"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TotalTime>
  <Words>1707</Words>
  <Application>Microsoft Office PowerPoint</Application>
  <PresentationFormat>Widescreen</PresentationFormat>
  <Paragraphs>216</Paragraphs>
  <Slides>35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35</vt:i4>
      </vt:variant>
    </vt:vector>
  </HeadingPairs>
  <TitlesOfParts>
    <vt:vector size="50" baseType="lpstr">
      <vt:lpstr>Arial</vt:lpstr>
      <vt:lpstr>Arial Rounded MT Bold</vt:lpstr>
      <vt:lpstr>Baskerville Old Face</vt:lpstr>
      <vt:lpstr>Bauhaus 93</vt:lpstr>
      <vt:lpstr>Book Antiqua</vt:lpstr>
      <vt:lpstr>Calibri</vt:lpstr>
      <vt:lpstr>Calibri Light</vt:lpstr>
      <vt:lpstr>Calisto MT</vt:lpstr>
      <vt:lpstr>Cambria</vt:lpstr>
      <vt:lpstr>Century</vt:lpstr>
      <vt:lpstr>FS Fabrizio</vt:lpstr>
      <vt:lpstr>Haettenschweiler</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Quyết Nguyễn Cảnh</cp:lastModifiedBy>
  <cp:revision>55</cp:revision>
  <dcterms:created xsi:type="dcterms:W3CDTF">2017-11-24T08:00:11Z</dcterms:created>
  <dcterms:modified xsi:type="dcterms:W3CDTF">2019-11-20T18:29:35Z</dcterms:modified>
</cp:coreProperties>
</file>