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800" y="-49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00EC1A-E28B-4657-9BBC-4482D76B90CF}"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280727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EC1A-E28B-4657-9BBC-4482D76B90CF}"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340097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EC1A-E28B-4657-9BBC-4482D76B90CF}"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137073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EC1A-E28B-4657-9BBC-4482D76B90CF}"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291973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0EC1A-E28B-4657-9BBC-4482D76B90CF}"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102677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0EC1A-E28B-4657-9BBC-4482D76B90CF}"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67180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00EC1A-E28B-4657-9BBC-4482D76B90CF}"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263388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00EC1A-E28B-4657-9BBC-4482D76B90CF}"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19332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0EC1A-E28B-4657-9BBC-4482D76B90CF}"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11569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0EC1A-E28B-4657-9BBC-4482D76B90CF}"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302082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0EC1A-E28B-4657-9BBC-4482D76B90CF}"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219B7-94D6-4202-BA24-AF824F69D243}" type="slidenum">
              <a:rPr lang="en-US" smtClean="0"/>
              <a:t>‹#›</a:t>
            </a:fld>
            <a:endParaRPr lang="en-US"/>
          </a:p>
        </p:txBody>
      </p:sp>
    </p:spTree>
    <p:extLst>
      <p:ext uri="{BB962C8B-B14F-4D97-AF65-F5344CB8AC3E}">
        <p14:creationId xmlns:p14="http://schemas.microsoft.com/office/powerpoint/2010/main" val="309038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8B00EC1A-E28B-4657-9BBC-4482D76B90CF}" type="datetimeFigureOut">
              <a:rPr lang="en-US" smtClean="0"/>
              <a:t>3/20/2018</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B48219B7-94D6-4202-BA24-AF824F69D243}" type="slidenum">
              <a:rPr lang="en-US" smtClean="0"/>
              <a:t>‹#›</a:t>
            </a:fld>
            <a:endParaRPr lang="en-US"/>
          </a:p>
        </p:txBody>
      </p:sp>
    </p:spTree>
    <p:extLst>
      <p:ext uri="{BB962C8B-B14F-4D97-AF65-F5344CB8AC3E}">
        <p14:creationId xmlns:p14="http://schemas.microsoft.com/office/powerpoint/2010/main" val="2737471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90513" y="17544633"/>
            <a:ext cx="7332662" cy="2800767"/>
          </a:xfrm>
          <a:prstGeom prst="rect">
            <a:avLst/>
          </a:prstGeom>
          <a:noFill/>
        </p:spPr>
        <p:txBody>
          <a:bodyPr wrap="square" rtlCol="0">
            <a:spAutoFit/>
          </a:bodyPr>
          <a:lstStyle/>
          <a:p>
            <a:r>
              <a:rPr lang="en-US" sz="2200" dirty="0" smtClean="0"/>
              <a:t>We employed the Adam Optimizer with the default parameters [4]. We utilized the following integral loss function over training data D of size T = |D|. </a:t>
            </a:r>
          </a:p>
          <a:p>
            <a:endParaRPr lang="en-US" sz="2200" dirty="0"/>
          </a:p>
          <a:p>
            <a:endParaRPr lang="en-US" sz="2200" dirty="0"/>
          </a:p>
          <a:p>
            <a:r>
              <a:rPr lang="en-US" sz="2200" dirty="0" smtClean="0"/>
              <a:t>We use the following unbiased estimate of the loss function to train our model, replacing the integral with a sum over samples from the fitted treatment distribution function. </a:t>
            </a:r>
            <a:endParaRPr lang="en-US" sz="2200" dirty="0"/>
          </a:p>
        </p:txBody>
      </p:sp>
      <p:sp>
        <p:nvSpPr>
          <p:cNvPr id="38" name="Rectangle 37"/>
          <p:cNvSpPr/>
          <p:nvPr/>
        </p:nvSpPr>
        <p:spPr>
          <a:xfrm>
            <a:off x="307975" y="16916400"/>
            <a:ext cx="7297738" cy="4709100"/>
          </a:xfrm>
          <a:prstGeom prst="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8" y="9753600"/>
            <a:ext cx="601980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8583136" y="4686300"/>
            <a:ext cx="7263289" cy="9571851"/>
          </a:xfrm>
          <a:prstGeom prst="rect">
            <a:avLst/>
          </a:prstGeom>
          <a:noFill/>
        </p:spPr>
        <p:txBody>
          <a:bodyPr wrap="square" rtlCol="0">
            <a:spAutoFit/>
          </a:bodyPr>
          <a:lstStyle/>
          <a:p>
            <a:r>
              <a:rPr lang="en-US" sz="2200" dirty="0" smtClean="0"/>
              <a:t>In this project, we applied the method described in “Deep IV: A Flexible Approach for Counterfactual Prediction. To do this, we utilize a two-stage Deep Neural Network (DNN), where the first DNN, the policy network, takes </a:t>
            </a:r>
            <a:r>
              <a:rPr lang="en-US" sz="2200" dirty="0" smtClean="0"/>
              <a:t>input z (gene mutations; exogenous) and creates predictions of p (transcript abundance; treatment variable) [5]. These predictions of p are then fed into the second DNN, the response network, to predict y (phenotype, cancerous or health; outcome variable), thus removing the endogeneity between p and y, enabling the determination of causal relationships between the transcriptome and carcinogenesis. To interpret these causal relationships, the response network is used as a data-generating process to create a simulated dataset containing the causal relationship uncovered by the Deep IV network, that can be examined using classical statistical methods (i.e. Trees).  </a:t>
            </a:r>
          </a:p>
          <a:p>
            <a:endParaRPr lang="en-US" sz="2200" dirty="0"/>
          </a:p>
          <a:p>
            <a:endParaRPr lang="en-US" sz="2200" dirty="0" smtClean="0"/>
          </a:p>
          <a:p>
            <a:endParaRPr lang="en-US" sz="2200" dirty="0"/>
          </a:p>
          <a:p>
            <a:endParaRPr lang="en-US" sz="2200" dirty="0" smtClean="0"/>
          </a:p>
          <a:p>
            <a:endParaRPr lang="en-US" sz="2200" dirty="0"/>
          </a:p>
          <a:p>
            <a:endParaRPr lang="en-US" sz="2200" dirty="0"/>
          </a:p>
          <a:p>
            <a:endParaRPr lang="en-US" sz="2200" dirty="0" smtClean="0"/>
          </a:p>
          <a:p>
            <a:r>
              <a:rPr lang="en-US" sz="2200" dirty="0" smtClean="0"/>
              <a:t>Using simulated data with an underlying causal relationship, we demonstrated that the Deep IV model’s performance is unaffected by increasing confoundedness, while the performance of a standard Feed-Forward Network does poorly at recovering the true counterfactual function.</a:t>
            </a:r>
            <a:endParaRPr lang="en-US" sz="2200" dirty="0"/>
          </a:p>
        </p:txBody>
      </p:sp>
      <p:sp>
        <p:nvSpPr>
          <p:cNvPr id="5" name="Rectangle 4"/>
          <p:cNvSpPr/>
          <p:nvPr/>
        </p:nvSpPr>
        <p:spPr>
          <a:xfrm>
            <a:off x="307974" y="304800"/>
            <a:ext cx="32305625" cy="266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Times New Roman" panose="02020603050405020304" pitchFamily="18" charset="0"/>
                <a:cs typeface="Times New Roman" panose="02020603050405020304" pitchFamily="18" charset="0"/>
              </a:rPr>
              <a:t>Deep IV with Whole-Omics Data to Identify Novel Carcinogenesis-Mediating Pathways</a:t>
            </a:r>
          </a:p>
          <a:p>
            <a:pPr algn="ctr"/>
            <a:endParaRPr lang="en-US" sz="54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Jack Andraka		Billy Ferguson		Charlie Walker</a:t>
            </a:r>
            <a:r>
              <a:rPr lang="en-US" sz="2800" b="1" dirty="0" smtClean="0">
                <a:latin typeface="Times New Roman" panose="02020603050405020304" pitchFamily="18" charset="0"/>
                <a:cs typeface="Times New Roman" panose="02020603050405020304" pitchFamily="18" charset="0"/>
              </a:rPr>
              <a:t> </a:t>
            </a:r>
          </a:p>
          <a:p>
            <a:pPr algn="ctr"/>
            <a:r>
              <a:rPr lang="en-US" sz="2800" b="1" dirty="0" smtClean="0">
                <a:latin typeface="Times New Roman" panose="02020603050405020304" pitchFamily="18" charset="0"/>
                <a:cs typeface="Times New Roman" panose="02020603050405020304" pitchFamily="18" charset="0"/>
              </a:rPr>
              <a:t>jandraka@stanford.edu 	billyf@stanford.edu		cwalker4@stanford.edu</a:t>
            </a:r>
          </a:p>
        </p:txBody>
      </p:sp>
      <p:sp>
        <p:nvSpPr>
          <p:cNvPr id="6" name="AutoShape 2" descr="Image result for stanford logo"/>
          <p:cNvSpPr>
            <a:spLocks noChangeAspect="1" noChangeArrowheads="1"/>
          </p:cNvSpPr>
          <p:nvPr/>
        </p:nvSpPr>
        <p:spPr bwMode="auto">
          <a:xfrm>
            <a:off x="1555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stanford logo"/>
          <p:cNvSpPr>
            <a:spLocks noChangeAspect="1" noChangeArrowheads="1"/>
          </p:cNvSpPr>
          <p:nvPr/>
        </p:nvSpPr>
        <p:spPr bwMode="auto">
          <a:xfrm>
            <a:off x="3079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3237"/>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04800" y="3352800"/>
            <a:ext cx="7315200" cy="133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Problem</a:t>
            </a:r>
            <a:endParaRPr lang="en-US" sz="44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8534400" y="3352800"/>
            <a:ext cx="7312025" cy="133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Network Architecture</a:t>
            </a:r>
            <a:endParaRPr lang="en-US" sz="44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6763999" y="3352800"/>
            <a:ext cx="15849599" cy="133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Results</a:t>
            </a:r>
            <a:endParaRPr lang="en-US" sz="4400" b="1" dirty="0">
              <a:latin typeface="Times New Roman" panose="02020603050405020304" pitchFamily="18" charset="0"/>
              <a:cs typeface="Times New Roman" panose="02020603050405020304" pitchFamily="18" charset="0"/>
            </a:endParaRPr>
          </a:p>
        </p:txBody>
      </p:sp>
      <p:sp>
        <p:nvSpPr>
          <p:cNvPr id="15" name="Rectangle 14"/>
          <p:cNvSpPr/>
          <p:nvPr/>
        </p:nvSpPr>
        <p:spPr>
          <a:xfrm>
            <a:off x="16725899" y="14782800"/>
            <a:ext cx="7429501" cy="133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Future Work</a:t>
            </a:r>
            <a:endParaRPr lang="en-US" sz="4400" b="1" dirty="0">
              <a:latin typeface="Times New Roman" panose="02020603050405020304" pitchFamily="18" charset="0"/>
              <a:cs typeface="Times New Roman" panose="02020603050405020304" pitchFamily="18" charset="0"/>
            </a:endParaRPr>
          </a:p>
        </p:txBody>
      </p:sp>
      <p:sp>
        <p:nvSpPr>
          <p:cNvPr id="16" name="Rectangle 15"/>
          <p:cNvSpPr/>
          <p:nvPr/>
        </p:nvSpPr>
        <p:spPr>
          <a:xfrm>
            <a:off x="24536401" y="14782800"/>
            <a:ext cx="8077197" cy="133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References</a:t>
            </a:r>
            <a:endParaRPr lang="en-US" sz="4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04800" y="4686300"/>
            <a:ext cx="7300913" cy="4493538"/>
          </a:xfrm>
          <a:prstGeom prst="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8531225" y="4686300"/>
            <a:ext cx="7300913" cy="16939200"/>
          </a:xfrm>
          <a:prstGeom prst="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6764000" y="4629150"/>
            <a:ext cx="15849598" cy="9410700"/>
          </a:xfrm>
          <a:prstGeom prst="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725900" y="16116300"/>
            <a:ext cx="7429500" cy="5509200"/>
          </a:xfrm>
          <a:prstGeom prst="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536401" y="16078200"/>
            <a:ext cx="8077198" cy="5547300"/>
          </a:xfrm>
          <a:prstGeom prst="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7975" y="4686300"/>
            <a:ext cx="7315200" cy="4493538"/>
          </a:xfrm>
          <a:prstGeom prst="rect">
            <a:avLst/>
          </a:prstGeom>
          <a:noFill/>
          <a:ln>
            <a:solidFill>
              <a:schemeClr val="tx2"/>
            </a:solidFill>
          </a:ln>
        </p:spPr>
        <p:txBody>
          <a:bodyPr wrap="square" rtlCol="0">
            <a:spAutoFit/>
          </a:bodyPr>
          <a:lstStyle/>
          <a:p>
            <a:r>
              <a:rPr lang="en-US" sz="2200" dirty="0" smtClean="0"/>
              <a:t>Breast cancer accounts for over 25% of cancer diagnoses and 15% of cancerous deaths in women [1]. Despite extensive research with methods such as genome-wide association studies (GWAS), only 84% of breast cancer heritability can be explained by currently known genes, most likely due to GWAS’s inability to detect additive, small gene signals (the dominant hypothesis of phenotype formation) [2]. Additionally the GWAS study design is plagued by the confoundedness between the transcriptome and expressed phenotypes, despite sophisticated statistical techniques to deal with complicated interactions [3]. A new method is needed for ascertaining the causative relationship between transcriptome profiles and carcinogenesis. </a:t>
            </a:r>
            <a:endParaRPr lang="en-US" sz="2200" dirty="0"/>
          </a:p>
        </p:txBody>
      </p:sp>
      <p:sp>
        <p:nvSpPr>
          <p:cNvPr id="35" name="Rectangle 34"/>
          <p:cNvSpPr/>
          <p:nvPr/>
        </p:nvSpPr>
        <p:spPr>
          <a:xfrm>
            <a:off x="304800" y="9372600"/>
            <a:ext cx="7315200" cy="133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Dataset</a:t>
            </a:r>
            <a:endParaRPr lang="en-US" sz="4400" b="1" dirty="0">
              <a:latin typeface="Times New Roman" panose="02020603050405020304" pitchFamily="18" charset="0"/>
              <a:cs typeface="Times New Roman" panose="02020603050405020304" pitchFamily="18" charset="0"/>
            </a:endParaRPr>
          </a:p>
        </p:txBody>
      </p:sp>
      <p:sp>
        <p:nvSpPr>
          <p:cNvPr id="36" name="Rectangle 35"/>
          <p:cNvSpPr/>
          <p:nvPr/>
        </p:nvSpPr>
        <p:spPr>
          <a:xfrm>
            <a:off x="290513" y="16455258"/>
            <a:ext cx="7332662" cy="10208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Objective Function</a:t>
            </a:r>
            <a:endParaRPr lang="en-US" sz="4400" b="1" dirty="0">
              <a:latin typeface="Times New Roman" panose="02020603050405020304" pitchFamily="18" charset="0"/>
              <a:cs typeface="Times New Roman" panose="02020603050405020304" pitchFamily="18" charset="0"/>
            </a:endParaRPr>
          </a:p>
        </p:txBody>
      </p:sp>
      <p:sp>
        <p:nvSpPr>
          <p:cNvPr id="37" name="Rectangle 36"/>
          <p:cNvSpPr/>
          <p:nvPr/>
        </p:nvSpPr>
        <p:spPr>
          <a:xfrm>
            <a:off x="304800" y="10706100"/>
            <a:ext cx="7315200" cy="5509200"/>
          </a:xfrm>
          <a:prstGeom prst="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04800" y="10706100"/>
            <a:ext cx="7315200" cy="5509200"/>
          </a:xfrm>
          <a:prstGeom prst="rect">
            <a:avLst/>
          </a:prstGeom>
          <a:noFill/>
        </p:spPr>
        <p:txBody>
          <a:bodyPr wrap="square" rtlCol="0">
            <a:spAutoFit/>
          </a:bodyPr>
          <a:lstStyle/>
          <a:p>
            <a:r>
              <a:rPr lang="en-US" sz="2200" dirty="0" smtClean="0"/>
              <a:t>To assess the ability of the Deep IV model to uncover carcinogenesis-mediating pathways using genomic mutations as the instrument, transcriptome profiles as the treatment variable, and cancerous (1) vs healthy (0) as the outcome variable, we employed whole-genome and whole-transcriptome data from the Genotype-Tissue Expression (</a:t>
            </a:r>
            <a:r>
              <a:rPr lang="en-US" sz="2200" dirty="0" err="1" smtClean="0"/>
              <a:t>GTEx</a:t>
            </a:r>
            <a:r>
              <a:rPr lang="en-US" sz="2200" dirty="0" smtClean="0"/>
              <a:t>) project and The Cancer Genome Atlas (TCGA). The </a:t>
            </a:r>
            <a:r>
              <a:rPr lang="en-US" sz="2200" dirty="0" err="1" smtClean="0"/>
              <a:t>GTEx</a:t>
            </a:r>
            <a:r>
              <a:rPr lang="en-US" sz="2200" dirty="0" smtClean="0"/>
              <a:t> dataset includes 11,688 samples that are non-cancerous with matched whole-genome and whole-transcriptome data. The TCGA dataset includes 978 breast cancer samples with matched whole-genome and whole-transcriptome data. When the two datasets are </a:t>
            </a:r>
            <a:r>
              <a:rPr lang="en-US" sz="2200" dirty="0" err="1" smtClean="0"/>
              <a:t>interjoined</a:t>
            </a:r>
            <a:r>
              <a:rPr lang="en-US" sz="2200" dirty="0" smtClean="0"/>
              <a:t> there are 13,980 genes and 53,196 transcripts measured. To make network training computationally tractable, we reduced the transcript space to 2,344 transcripts of genes that are hypothesized to have a role in carcinogenesis. </a:t>
            </a:r>
            <a:endParaRPr lang="en-US" sz="2200" dirty="0"/>
          </a:p>
        </p:txBody>
      </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14325600"/>
            <a:ext cx="6934199" cy="7162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0155" y="20326404"/>
            <a:ext cx="5055395" cy="1047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216" y="18560173"/>
            <a:ext cx="4270784" cy="687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16725899" y="16116300"/>
            <a:ext cx="7429501" cy="5509200"/>
          </a:xfrm>
          <a:prstGeom prst="rect">
            <a:avLst/>
          </a:prstGeom>
          <a:noFill/>
        </p:spPr>
        <p:txBody>
          <a:bodyPr wrap="square" rtlCol="0">
            <a:spAutoFit/>
          </a:bodyPr>
          <a:lstStyle/>
          <a:p>
            <a:r>
              <a:rPr lang="en-US" sz="2200" dirty="0" smtClean="0"/>
              <a:t>Although we discovered a number of  transcripts that are influential in mediating carcinogenesis in breast tissue as well as quantifying their causative effect on carcinogenesis, we must validate these results with wet-lab experiments. This would consist of manual up and downregulation of the identified genes to reduce the abundance of the corresponding transcripts followed by monitoring for carcinogenesis behavior (i.e. measuring mutant p53 levels). Additionally, this study notably suffers from batch effect due to all health samples coming from the </a:t>
            </a:r>
            <a:r>
              <a:rPr lang="en-US" sz="2200" dirty="0" err="1" smtClean="0"/>
              <a:t>GTEx</a:t>
            </a:r>
            <a:r>
              <a:rPr lang="en-US" sz="2200" dirty="0" smtClean="0"/>
              <a:t> dataset and all cancerous samples coming from the TCGA dataset. In order to validate our model further, we have partnered with Dr. </a:t>
            </a:r>
            <a:r>
              <a:rPr lang="en-US" sz="2200" dirty="0" err="1" smtClean="0"/>
              <a:t>Assimes</a:t>
            </a:r>
            <a:r>
              <a:rPr lang="en-US" sz="2200" dirty="0" smtClean="0"/>
              <a:t> of the Stanford School of Medicine to work with NIH data that does not exhibit batch effects as well as increase the sample size, utilize the complete transcriptome space, and try more extensive </a:t>
            </a:r>
            <a:r>
              <a:rPr lang="en-US" sz="2200" dirty="0" err="1" smtClean="0"/>
              <a:t>hyperparameter</a:t>
            </a:r>
            <a:r>
              <a:rPr lang="en-US" sz="2200" dirty="0" smtClean="0"/>
              <a:t> tuning.</a:t>
            </a:r>
            <a:endParaRPr lang="en-US" sz="2200" dirty="0"/>
          </a:p>
        </p:txBody>
      </p:sp>
      <p:sp>
        <p:nvSpPr>
          <p:cNvPr id="33" name="TextBox 32"/>
          <p:cNvSpPr txBox="1"/>
          <p:nvPr/>
        </p:nvSpPr>
        <p:spPr>
          <a:xfrm>
            <a:off x="24536401" y="16116300"/>
            <a:ext cx="8077197" cy="6186309"/>
          </a:xfrm>
          <a:prstGeom prst="rect">
            <a:avLst/>
          </a:prstGeom>
          <a:noFill/>
        </p:spPr>
        <p:txBody>
          <a:bodyPr wrap="square" rtlCol="0">
            <a:spAutoFit/>
          </a:bodyPr>
          <a:lstStyle/>
          <a:p>
            <a:pPr lvl="0"/>
            <a:r>
              <a:rPr lang="en-US" sz="2200" dirty="0" smtClean="0"/>
              <a:t>1.) </a:t>
            </a:r>
            <a:r>
              <a:rPr lang="en-US" sz="2200" dirty="0"/>
              <a:t>Torre, L. A., et al. “Global Cancer Incidence and Mortality Rates and Trends--An Update.” </a:t>
            </a:r>
            <a:r>
              <a:rPr lang="en-US" sz="2200" i="1" dirty="0"/>
              <a:t>Cancer Epidemiology Biomarkers &amp; Prevention</a:t>
            </a:r>
            <a:r>
              <a:rPr lang="en-US" sz="2200" dirty="0"/>
              <a:t>, vol. 25, no. 1, 2015, pp. 16–27., doi:10.1158/1055-9965.epi-15-0578.</a:t>
            </a:r>
          </a:p>
          <a:p>
            <a:pPr lvl="0"/>
            <a:r>
              <a:rPr lang="en-US" sz="2200" dirty="0" smtClean="0"/>
              <a:t>2.) </a:t>
            </a:r>
            <a:r>
              <a:rPr lang="en-US" sz="2200" dirty="0" err="1"/>
              <a:t>Skol</a:t>
            </a:r>
            <a:r>
              <a:rPr lang="en-US" sz="2200" dirty="0"/>
              <a:t>, Andrew D., et al. “The Genetics of Breast Cancer Risk in the Post-Genome Era: Thoughts on Study Design to Move Past BRCA and towards Clinical </a:t>
            </a:r>
            <a:r>
              <a:rPr lang="en-US" sz="2200" dirty="0" err="1"/>
              <a:t>Relevance.”</a:t>
            </a:r>
            <a:r>
              <a:rPr lang="en-US" sz="2200" i="1" dirty="0" err="1"/>
              <a:t>Breast</a:t>
            </a:r>
            <a:r>
              <a:rPr lang="en-US" sz="2200" i="1" dirty="0"/>
              <a:t> Cancer Research</a:t>
            </a:r>
            <a:r>
              <a:rPr lang="en-US" sz="2200" dirty="0"/>
              <a:t>, vol. 18, no. 1, 2016, doi:10.1186/s13058-016-0759-4</a:t>
            </a:r>
            <a:r>
              <a:rPr lang="en-US" sz="2200" dirty="0" smtClean="0"/>
              <a:t>.</a:t>
            </a:r>
          </a:p>
          <a:p>
            <a:r>
              <a:rPr lang="en-US" sz="2200" dirty="0" smtClean="0"/>
              <a:t>3.)</a:t>
            </a:r>
            <a:r>
              <a:rPr lang="en-US" sz="2200" dirty="0"/>
              <a:t> Campos, Gustavo De Los, et al. “Predicting Genetic Predisposition in Humans: the Promise of Whole-Genome Markers.” </a:t>
            </a:r>
            <a:r>
              <a:rPr lang="en-US" sz="2200" i="1" dirty="0"/>
              <a:t>Nature Reviews Genetics</a:t>
            </a:r>
            <a:r>
              <a:rPr lang="en-US" sz="2200" dirty="0"/>
              <a:t>, vol. 11, no. 12, 2010, pp. 880–886., doi:10.1038/nrg2898</a:t>
            </a:r>
            <a:r>
              <a:rPr lang="en-US" sz="2200" dirty="0" smtClean="0"/>
              <a:t>.</a:t>
            </a:r>
          </a:p>
          <a:p>
            <a:r>
              <a:rPr lang="en-US" sz="2200" dirty="0" smtClean="0"/>
              <a:t>4.) </a:t>
            </a:r>
            <a:r>
              <a:rPr lang="en-US" sz="2200" dirty="0" err="1" smtClean="0"/>
              <a:t>Kingma</a:t>
            </a:r>
            <a:r>
              <a:rPr lang="en-US" sz="2200" dirty="0" smtClean="0"/>
              <a:t>, </a:t>
            </a:r>
            <a:r>
              <a:rPr lang="en-US" sz="2200" dirty="0" err="1" smtClean="0"/>
              <a:t>Diederik</a:t>
            </a:r>
            <a:r>
              <a:rPr lang="en-US" sz="2200" dirty="0" smtClean="0"/>
              <a:t>, et al. “Adam: A Method for Stochastic Optimization.” arXiv:1412.6980. 2017. </a:t>
            </a:r>
          </a:p>
          <a:p>
            <a:r>
              <a:rPr lang="en-US" sz="2200" dirty="0" smtClean="0"/>
              <a:t>5.) Jason Hartford et al. “Deep IV: A Flexible Approach for Counterfactual Prediction.” In: </a:t>
            </a:r>
            <a:r>
              <a:rPr lang="en-US" sz="2200" i="1" dirty="0" smtClean="0"/>
              <a:t>International Conference on Machine Learning.</a:t>
            </a:r>
            <a:r>
              <a:rPr lang="en-US" sz="2200" dirty="0" smtClean="0"/>
              <a:t> 2017, pp. 1414-1423. </a:t>
            </a:r>
            <a:endParaRPr lang="en-US" sz="2200" dirty="0"/>
          </a:p>
          <a:p>
            <a:pPr lvl="0"/>
            <a:endParaRPr lang="en-US" sz="2200" dirty="0"/>
          </a:p>
          <a:p>
            <a:endParaRPr lang="en-US" sz="2200" dirty="0"/>
          </a:p>
        </p:txBody>
      </p:sp>
      <p:graphicFrame>
        <p:nvGraphicFramePr>
          <p:cNvPr id="40" name="Table 39"/>
          <p:cNvGraphicFramePr>
            <a:graphicFrameLocks noGrp="1"/>
          </p:cNvGraphicFramePr>
          <p:nvPr>
            <p:extLst>
              <p:ext uri="{D42A27DB-BD31-4B8C-83A1-F6EECF244321}">
                <p14:modId xmlns:p14="http://schemas.microsoft.com/office/powerpoint/2010/main" val="4250620991"/>
              </p:ext>
            </p:extLst>
          </p:nvPr>
        </p:nvGraphicFramePr>
        <p:xfrm>
          <a:off x="24312464" y="7753331"/>
          <a:ext cx="8148736" cy="2684780"/>
        </p:xfrm>
        <a:graphic>
          <a:graphicData uri="http://schemas.openxmlformats.org/drawingml/2006/table">
            <a:tbl>
              <a:tblPr firstRow="1" bandRow="1">
                <a:tableStyleId>{5C22544A-7EE6-4342-B048-85BDC9FD1C3A}</a:tableStyleId>
              </a:tblPr>
              <a:tblGrid>
                <a:gridCol w="4548505"/>
                <a:gridCol w="1629896"/>
                <a:gridCol w="1970335"/>
              </a:tblGrid>
              <a:tr h="370840">
                <a:tc>
                  <a:txBody>
                    <a:bodyPr/>
                    <a:lstStyle/>
                    <a:p>
                      <a:pPr algn="ctr" fontAlgn="b"/>
                      <a:r>
                        <a:rPr lang="en-US" sz="1800" u="none" strike="noStrike" dirty="0">
                          <a:effectLst/>
                        </a:rPr>
                        <a:t>Model Architecture </a:t>
                      </a:r>
                      <a:br>
                        <a:rPr lang="en-US" sz="1800" u="none" strike="noStrike" dirty="0">
                          <a:effectLst/>
                        </a:rPr>
                      </a:br>
                      <a:r>
                        <a:rPr lang="en-US" sz="1800" u="none" strike="noStrike" dirty="0">
                          <a:effectLst/>
                        </a:rPr>
                        <a:t>(</a:t>
                      </a:r>
                      <a:r>
                        <a:rPr lang="en-US" sz="1800" u="none" strike="noStrike" dirty="0" smtClean="0">
                          <a:effectLst/>
                        </a:rPr>
                        <a:t>layers/</a:t>
                      </a:r>
                      <a:r>
                        <a:rPr lang="en-US" sz="1800" u="none" strike="noStrike" dirty="0" err="1" smtClean="0">
                          <a:effectLst/>
                        </a:rPr>
                        <a:t>nodes;LR</a:t>
                      </a:r>
                      <a:r>
                        <a:rPr lang="en-US" sz="1800" u="none" strike="noStrike" dirty="0" smtClean="0">
                          <a:effectLst/>
                        </a:rPr>
                        <a:t>; </a:t>
                      </a:r>
                      <a:r>
                        <a:rPr lang="en-US" sz="1800" u="none" strike="noStrike" dirty="0">
                          <a:effectLst/>
                        </a:rPr>
                        <a:t>L2; Dropout </a:t>
                      </a:r>
                      <a:r>
                        <a:rPr lang="en-US" sz="1800" u="none" strike="noStrike" dirty="0" smtClean="0">
                          <a:effectLst/>
                        </a:rPr>
                        <a:t>Rate; activation/output)</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Training MSE</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Validation MSE</a:t>
                      </a:r>
                      <a:endParaRPr lang="en-US" sz="1800" b="0" i="0" u="none" strike="noStrike" dirty="0">
                        <a:solidFill>
                          <a:srgbClr val="000000"/>
                        </a:solidFill>
                        <a:effectLst/>
                        <a:latin typeface="Calibri"/>
                      </a:endParaRPr>
                    </a:p>
                  </a:txBody>
                  <a:tcPr marL="7620" marR="7620" marT="7620" marB="0" anchor="b"/>
                </a:tc>
              </a:tr>
              <a:tr h="370840">
                <a:tc>
                  <a:txBody>
                    <a:bodyPr/>
                    <a:lstStyle/>
                    <a:p>
                      <a:pPr algn="ctr" fontAlgn="b"/>
                      <a:r>
                        <a:rPr lang="en-US" sz="1800" u="none" strike="noStrike" dirty="0">
                          <a:effectLst/>
                        </a:rPr>
                        <a:t>([100,100,100</a:t>
                      </a:r>
                      <a:r>
                        <a:rPr lang="en-US" sz="1800" u="none" strike="noStrike" dirty="0" smtClean="0">
                          <a:effectLst/>
                        </a:rPr>
                        <a:t>], 1.00E-3, </a:t>
                      </a:r>
                      <a:r>
                        <a:rPr lang="en-US" sz="1800" u="none" strike="noStrike" dirty="0">
                          <a:effectLst/>
                        </a:rPr>
                        <a:t>0, </a:t>
                      </a:r>
                      <a:r>
                        <a:rPr lang="en-US" sz="1800" u="none" strike="noStrike" dirty="0" smtClean="0">
                          <a:effectLst/>
                        </a:rPr>
                        <a:t>0, </a:t>
                      </a:r>
                      <a:r>
                        <a:rPr lang="en-US" sz="1800" u="none" strike="noStrike" dirty="0" err="1" smtClean="0">
                          <a:effectLst/>
                        </a:rPr>
                        <a:t>tanh</a:t>
                      </a:r>
                      <a:r>
                        <a:rPr lang="en-US" sz="1800" u="none" strike="noStrike" dirty="0" smtClean="0">
                          <a:effectLst/>
                        </a:rPr>
                        <a:t>/linear)</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0.974</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0.976</a:t>
                      </a:r>
                      <a:endParaRPr lang="en-US" sz="1800" b="0" i="0" u="none" strike="noStrike" dirty="0">
                        <a:solidFill>
                          <a:srgbClr val="000000"/>
                        </a:solidFill>
                        <a:effectLst/>
                        <a:latin typeface="Calibri"/>
                      </a:endParaRPr>
                    </a:p>
                  </a:txBody>
                  <a:tcPr marL="7620" marR="7620" marT="7620" marB="0" anchor="b"/>
                </a:tc>
              </a:tr>
              <a:tr h="370840">
                <a:tc>
                  <a:txBody>
                    <a:bodyPr/>
                    <a:lstStyle/>
                    <a:p>
                      <a:pPr algn="ctr" fontAlgn="b"/>
                      <a:r>
                        <a:rPr lang="en-US" sz="1800" u="none" strike="noStrike" dirty="0">
                          <a:effectLst/>
                        </a:rPr>
                        <a:t>([200,100,50], </a:t>
                      </a:r>
                      <a:r>
                        <a:rPr lang="en-US" sz="1800" u="none" strike="noStrike" dirty="0" smtClean="0">
                          <a:effectLst/>
                        </a:rPr>
                        <a:t> 1.00E-3, 0</a:t>
                      </a:r>
                      <a:r>
                        <a:rPr lang="en-US" sz="1800" u="none" strike="noStrike" dirty="0">
                          <a:effectLst/>
                        </a:rPr>
                        <a:t>, </a:t>
                      </a:r>
                      <a:r>
                        <a:rPr lang="en-US" sz="1800" u="none" strike="noStrike" dirty="0" smtClean="0">
                          <a:effectLst/>
                        </a:rPr>
                        <a:t>0.4, </a:t>
                      </a:r>
                      <a:r>
                        <a:rPr lang="en-US" sz="1800" u="none" strike="noStrike" dirty="0" err="1" smtClean="0">
                          <a:effectLst/>
                        </a:rPr>
                        <a:t>tanh</a:t>
                      </a:r>
                      <a:r>
                        <a:rPr lang="en-US" sz="1800" u="none" strike="noStrike" dirty="0" smtClean="0">
                          <a:effectLst/>
                        </a:rPr>
                        <a:t>/linear)</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0.806</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1.085</a:t>
                      </a:r>
                      <a:endParaRPr lang="en-US" sz="1800" b="0" i="0" u="none" strike="noStrike" dirty="0">
                        <a:solidFill>
                          <a:srgbClr val="000000"/>
                        </a:solidFill>
                        <a:effectLst/>
                        <a:latin typeface="Calibri"/>
                      </a:endParaRPr>
                    </a:p>
                  </a:txBody>
                  <a:tcPr marL="7620" marR="7620" marT="7620" marB="0" anchor="b"/>
                </a:tc>
              </a:tr>
              <a:tr h="370840">
                <a:tc>
                  <a:txBody>
                    <a:bodyPr/>
                    <a:lstStyle/>
                    <a:p>
                      <a:pPr algn="ctr" fontAlgn="b"/>
                      <a:r>
                        <a:rPr lang="en-US" sz="1800" u="none" strike="noStrike" dirty="0">
                          <a:effectLst/>
                        </a:rPr>
                        <a:t>([200,200,200], </a:t>
                      </a:r>
                      <a:r>
                        <a:rPr lang="en-US" sz="1800" u="none" strike="noStrike" dirty="0" smtClean="0">
                          <a:effectLst/>
                        </a:rPr>
                        <a:t>1.00E-3, 0</a:t>
                      </a:r>
                      <a:r>
                        <a:rPr lang="en-US" sz="1800" u="none" strike="noStrike" dirty="0">
                          <a:effectLst/>
                        </a:rPr>
                        <a:t>, </a:t>
                      </a:r>
                      <a:r>
                        <a:rPr lang="en-US" sz="1800" u="none" strike="noStrike" dirty="0" smtClean="0">
                          <a:effectLst/>
                        </a:rPr>
                        <a:t>0.5, </a:t>
                      </a:r>
                      <a:r>
                        <a:rPr lang="en-US" sz="1800" u="none" strike="noStrike" dirty="0" err="1" smtClean="0">
                          <a:effectLst/>
                        </a:rPr>
                        <a:t>tanh</a:t>
                      </a:r>
                      <a:r>
                        <a:rPr lang="en-US" sz="1800" u="none" strike="noStrike" dirty="0" smtClean="0">
                          <a:effectLst/>
                        </a:rPr>
                        <a:t>/linear)</a:t>
                      </a:r>
                      <a:endParaRPr lang="en-US" sz="1800" b="0" i="0" u="none" strike="noStrike" dirty="0">
                        <a:solidFill>
                          <a:srgbClr val="000000"/>
                        </a:solidFill>
                        <a:effectLst/>
                        <a:latin typeface="Calibri"/>
                      </a:endParaRPr>
                    </a:p>
                  </a:txBody>
                  <a:tcPr marL="7620" marR="7620" marT="7620" marB="0" anchor="b">
                    <a:solidFill>
                      <a:srgbClr val="00B050"/>
                    </a:solidFill>
                  </a:tcPr>
                </a:tc>
                <a:tc>
                  <a:txBody>
                    <a:bodyPr/>
                    <a:lstStyle/>
                    <a:p>
                      <a:pPr algn="ctr" fontAlgn="b"/>
                      <a:r>
                        <a:rPr lang="en-US" sz="1800" u="none" strike="noStrike" dirty="0">
                          <a:effectLst/>
                        </a:rPr>
                        <a:t>0.983</a:t>
                      </a:r>
                      <a:endParaRPr lang="en-US" sz="1800" b="0" i="0" u="none" strike="noStrike" dirty="0">
                        <a:solidFill>
                          <a:srgbClr val="000000"/>
                        </a:solidFill>
                        <a:effectLst/>
                        <a:latin typeface="Calibri"/>
                      </a:endParaRPr>
                    </a:p>
                  </a:txBody>
                  <a:tcPr marL="7620" marR="7620" marT="7620" marB="0" anchor="b">
                    <a:solidFill>
                      <a:srgbClr val="00B050"/>
                    </a:solidFill>
                  </a:tcPr>
                </a:tc>
                <a:tc>
                  <a:txBody>
                    <a:bodyPr/>
                    <a:lstStyle/>
                    <a:p>
                      <a:pPr algn="ctr" fontAlgn="b"/>
                      <a:r>
                        <a:rPr lang="en-US" sz="1800" u="none" strike="noStrike" dirty="0">
                          <a:effectLst/>
                        </a:rPr>
                        <a:t>0.975</a:t>
                      </a:r>
                      <a:endParaRPr lang="en-US" sz="1800" b="0" i="0" u="none" strike="noStrike" dirty="0">
                        <a:solidFill>
                          <a:srgbClr val="000000"/>
                        </a:solidFill>
                        <a:effectLst/>
                        <a:latin typeface="Calibri"/>
                      </a:endParaRPr>
                    </a:p>
                  </a:txBody>
                  <a:tcPr marL="7620" marR="7620" marT="7620" marB="0" anchor="b">
                    <a:solidFill>
                      <a:srgbClr val="00B050"/>
                    </a:solidFill>
                  </a:tcPr>
                </a:tc>
              </a:tr>
              <a:tr h="370840">
                <a:tc>
                  <a:txBody>
                    <a:bodyPr/>
                    <a:lstStyle/>
                    <a:p>
                      <a:pPr algn="ctr" fontAlgn="b"/>
                      <a:r>
                        <a:rPr lang="en-US" sz="1800" u="none" strike="noStrike" dirty="0">
                          <a:effectLst/>
                        </a:rPr>
                        <a:t>([200,200,200], </a:t>
                      </a:r>
                      <a:r>
                        <a:rPr lang="en-US" sz="1800" u="none" strike="noStrike" dirty="0" smtClean="0">
                          <a:effectLst/>
                        </a:rPr>
                        <a:t>1.00E-3, 0</a:t>
                      </a:r>
                      <a:r>
                        <a:rPr lang="en-US" sz="1800" u="none" strike="noStrike" dirty="0">
                          <a:effectLst/>
                        </a:rPr>
                        <a:t>, </a:t>
                      </a:r>
                      <a:r>
                        <a:rPr lang="en-US" sz="1800" u="none" strike="noStrike" dirty="0" smtClean="0">
                          <a:effectLst/>
                        </a:rPr>
                        <a:t>0, </a:t>
                      </a:r>
                      <a:r>
                        <a:rPr lang="en-US" sz="1800" u="none" strike="noStrike" dirty="0" err="1" smtClean="0">
                          <a:effectLst/>
                        </a:rPr>
                        <a:t>tanh</a:t>
                      </a:r>
                      <a:r>
                        <a:rPr lang="en-US" sz="1800" u="none" strike="noStrike" dirty="0" smtClean="0">
                          <a:effectLst/>
                        </a:rPr>
                        <a:t>/linear)</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0.974</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0.976</a:t>
                      </a:r>
                      <a:endParaRPr lang="en-US" sz="1800" b="0" i="0" u="none" strike="noStrike" dirty="0">
                        <a:solidFill>
                          <a:srgbClr val="000000"/>
                        </a:solidFill>
                        <a:effectLst/>
                        <a:latin typeface="Calibri"/>
                      </a:endParaRPr>
                    </a:p>
                  </a:txBody>
                  <a:tcPr marL="7620" marR="7620" marT="7620" marB="0" anchor="b"/>
                </a:tc>
              </a:tr>
              <a:tr h="370840">
                <a:tc>
                  <a:txBody>
                    <a:bodyPr/>
                    <a:lstStyle/>
                    <a:p>
                      <a:pPr algn="ctr" fontAlgn="b"/>
                      <a:r>
                        <a:rPr lang="en-US" sz="1800" u="none" strike="noStrike" dirty="0">
                          <a:effectLst/>
                        </a:rPr>
                        <a:t>([200,200,200], </a:t>
                      </a:r>
                      <a:r>
                        <a:rPr lang="en-US" sz="1800" u="none" strike="noStrike" dirty="0" smtClean="0">
                          <a:effectLst/>
                        </a:rPr>
                        <a:t>1.00E-3, 1.00E-4</a:t>
                      </a:r>
                      <a:r>
                        <a:rPr lang="en-US" sz="1800" u="none" strike="noStrike" dirty="0">
                          <a:effectLst/>
                        </a:rPr>
                        <a:t>, </a:t>
                      </a:r>
                      <a:r>
                        <a:rPr lang="en-US" sz="1800" u="none" strike="noStrike" dirty="0" smtClean="0">
                          <a:effectLst/>
                        </a:rPr>
                        <a:t>0, </a:t>
                      </a:r>
                      <a:r>
                        <a:rPr lang="en-US" sz="1800" u="none" strike="noStrike" dirty="0" err="1" smtClean="0">
                          <a:effectLst/>
                        </a:rPr>
                        <a:t>tanh</a:t>
                      </a:r>
                      <a:r>
                        <a:rPr lang="en-US" sz="1800" u="none" strike="noStrike" dirty="0" smtClean="0">
                          <a:effectLst/>
                        </a:rPr>
                        <a:t>/linear)</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1.002</a:t>
                      </a:r>
                      <a:endParaRPr lang="en-US" sz="1800" b="0" i="0" u="none" strike="noStrike" dirty="0">
                        <a:solidFill>
                          <a:srgbClr val="000000"/>
                        </a:solidFill>
                        <a:effectLst/>
                        <a:latin typeface="Calibri"/>
                      </a:endParaRPr>
                    </a:p>
                  </a:txBody>
                  <a:tcPr marL="7620" marR="7620" marT="7620" marB="0" anchor="b"/>
                </a:tc>
                <a:tc>
                  <a:txBody>
                    <a:bodyPr/>
                    <a:lstStyle/>
                    <a:p>
                      <a:pPr algn="ctr" fontAlgn="b"/>
                      <a:r>
                        <a:rPr lang="en-US" sz="1800" u="none" strike="noStrike" dirty="0">
                          <a:effectLst/>
                        </a:rPr>
                        <a:t>0.993</a:t>
                      </a:r>
                      <a:endParaRPr lang="en-US" sz="1800" b="0" i="0" u="none" strike="noStrike" dirty="0">
                        <a:solidFill>
                          <a:srgbClr val="000000"/>
                        </a:solidFill>
                        <a:effectLst/>
                        <a:latin typeface="Calibri"/>
                      </a:endParaRPr>
                    </a:p>
                  </a:txBody>
                  <a:tcPr marL="7620" marR="7620" marT="7620" marB="0" anchor="b"/>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56212266"/>
              </p:ext>
            </p:extLst>
          </p:nvPr>
        </p:nvGraphicFramePr>
        <p:xfrm>
          <a:off x="24384000" y="11008340"/>
          <a:ext cx="8115300" cy="2684780"/>
        </p:xfrm>
        <a:graphic>
          <a:graphicData uri="http://schemas.openxmlformats.org/drawingml/2006/table">
            <a:tbl>
              <a:tblPr firstRow="1" bandRow="1">
                <a:tableStyleId>{5C22544A-7EE6-4342-B048-85BDC9FD1C3A}</a:tableStyleId>
              </a:tblPr>
              <a:tblGrid>
                <a:gridCol w="4572000"/>
                <a:gridCol w="1828800"/>
                <a:gridCol w="1714500"/>
              </a:tblGrid>
              <a:tr h="370840">
                <a:tc>
                  <a:txBody>
                    <a:bodyPr/>
                    <a:lstStyle/>
                    <a:p>
                      <a:pPr algn="ctr" fontAlgn="b"/>
                      <a:r>
                        <a:rPr lang="en-US" sz="1800" b="1" i="0" u="none" strike="noStrike" dirty="0">
                          <a:solidFill>
                            <a:schemeClr val="bg1"/>
                          </a:solidFill>
                          <a:effectLst/>
                          <a:latin typeface="Calibri"/>
                        </a:rPr>
                        <a:t>Model Architecture </a:t>
                      </a:r>
                      <a:br>
                        <a:rPr lang="en-US" sz="1800" b="1" i="0" u="none" strike="noStrike" dirty="0">
                          <a:solidFill>
                            <a:schemeClr val="bg1"/>
                          </a:solidFill>
                          <a:effectLst/>
                          <a:latin typeface="Calibri"/>
                        </a:rPr>
                      </a:br>
                      <a:r>
                        <a:rPr lang="en-US" sz="1800" b="1" i="0" u="none" strike="noStrike" dirty="0">
                          <a:solidFill>
                            <a:schemeClr val="bg1"/>
                          </a:solidFill>
                          <a:effectLst/>
                          <a:latin typeface="Calibri"/>
                        </a:rPr>
                        <a:t>(layers/nodes; LR; L2; Dropout Rate; activation/output)</a:t>
                      </a:r>
                    </a:p>
                  </a:txBody>
                  <a:tcPr marL="7620" marR="7620" marT="7620" marB="0" anchor="b"/>
                </a:tc>
                <a:tc>
                  <a:txBody>
                    <a:bodyPr/>
                    <a:lstStyle/>
                    <a:p>
                      <a:pPr algn="ctr" fontAlgn="b"/>
                      <a:r>
                        <a:rPr lang="en-US" sz="1800" b="1" i="0" u="none" strike="noStrike" dirty="0">
                          <a:solidFill>
                            <a:schemeClr val="bg1"/>
                          </a:solidFill>
                          <a:effectLst/>
                          <a:latin typeface="Calibri"/>
                        </a:rPr>
                        <a:t>Training </a:t>
                      </a:r>
                      <a:r>
                        <a:rPr lang="en-US" sz="1800" b="1" i="0" u="none" strike="noStrike" dirty="0" smtClean="0">
                          <a:solidFill>
                            <a:schemeClr val="bg1"/>
                          </a:solidFill>
                          <a:effectLst/>
                          <a:latin typeface="Calibri"/>
                        </a:rPr>
                        <a:t>Cross-Entropy</a:t>
                      </a:r>
                      <a:endParaRPr lang="en-US" sz="1800" b="1" i="0" u="none" strike="noStrike" dirty="0">
                        <a:solidFill>
                          <a:schemeClr val="bg1"/>
                        </a:solidFill>
                        <a:effectLst/>
                        <a:latin typeface="Calibri"/>
                      </a:endParaRPr>
                    </a:p>
                  </a:txBody>
                  <a:tcPr marL="7620" marR="7620" marT="7620" marB="0" anchor="b"/>
                </a:tc>
                <a:tc>
                  <a:txBody>
                    <a:bodyPr/>
                    <a:lstStyle/>
                    <a:p>
                      <a:pPr algn="ctr" fontAlgn="b"/>
                      <a:r>
                        <a:rPr lang="en-US" sz="1800" b="1" i="0" u="none" strike="noStrike" dirty="0">
                          <a:solidFill>
                            <a:schemeClr val="bg1"/>
                          </a:solidFill>
                          <a:effectLst/>
                          <a:latin typeface="Calibri"/>
                        </a:rPr>
                        <a:t>Validation </a:t>
                      </a:r>
                      <a:r>
                        <a:rPr lang="en-US" sz="1800" b="1" i="0" u="none" strike="noStrike" dirty="0" smtClean="0">
                          <a:solidFill>
                            <a:schemeClr val="bg1"/>
                          </a:solidFill>
                          <a:effectLst/>
                          <a:latin typeface="Calibri"/>
                        </a:rPr>
                        <a:t>Cross-Entropy</a:t>
                      </a:r>
                      <a:endParaRPr lang="en-US" sz="1800" b="1" i="0" u="none" strike="noStrike" dirty="0">
                        <a:solidFill>
                          <a:schemeClr val="bg1"/>
                        </a:solidFill>
                        <a:effectLst/>
                        <a:latin typeface="Calibri"/>
                      </a:endParaRPr>
                    </a:p>
                  </a:txBody>
                  <a:tcPr marL="7620" marR="7620" marT="7620" marB="0" anchor="b"/>
                </a:tc>
              </a:tr>
              <a:tr h="370840">
                <a:tc>
                  <a:txBody>
                    <a:bodyPr/>
                    <a:lstStyle/>
                    <a:p>
                      <a:pPr algn="ctr" fontAlgn="b"/>
                      <a:r>
                        <a:rPr lang="en-US" sz="1800" b="0" i="0" u="none" strike="noStrike" dirty="0">
                          <a:solidFill>
                            <a:srgbClr val="000000"/>
                          </a:solidFill>
                          <a:effectLst/>
                          <a:latin typeface="Calibri"/>
                        </a:rPr>
                        <a:t>([50, 50], 1.00E-5, 0, 0, sigmoid/sigmoid)</a:t>
                      </a:r>
                    </a:p>
                  </a:txBody>
                  <a:tcPr marL="7620" marR="7620" marT="7620" marB="0" anchor="b"/>
                </a:tc>
                <a:tc>
                  <a:txBody>
                    <a:bodyPr/>
                    <a:lstStyle/>
                    <a:p>
                      <a:pPr algn="ctr" fontAlgn="b"/>
                      <a:r>
                        <a:rPr lang="en-US" sz="1800" b="0" i="0" u="none" strike="noStrike">
                          <a:solidFill>
                            <a:srgbClr val="000000"/>
                          </a:solidFill>
                          <a:effectLst/>
                          <a:latin typeface="Calibri"/>
                        </a:rPr>
                        <a:t>0.019</a:t>
                      </a:r>
                    </a:p>
                  </a:txBody>
                  <a:tcPr marL="7620" marR="7620" marT="7620" marB="0" anchor="b"/>
                </a:tc>
                <a:tc>
                  <a:txBody>
                    <a:bodyPr/>
                    <a:lstStyle/>
                    <a:p>
                      <a:pPr algn="ctr" fontAlgn="b"/>
                      <a:r>
                        <a:rPr lang="en-US" sz="1800" b="0" i="0" u="none" strike="noStrike">
                          <a:solidFill>
                            <a:srgbClr val="000000"/>
                          </a:solidFill>
                          <a:effectLst/>
                          <a:latin typeface="Calibri"/>
                        </a:rPr>
                        <a:t>0.019</a:t>
                      </a:r>
                    </a:p>
                  </a:txBody>
                  <a:tcPr marL="7620" marR="7620" marT="7620" marB="0" anchor="b"/>
                </a:tc>
              </a:tr>
              <a:tr h="370840">
                <a:tc>
                  <a:txBody>
                    <a:bodyPr/>
                    <a:lstStyle/>
                    <a:p>
                      <a:pPr algn="ctr" fontAlgn="b"/>
                      <a:r>
                        <a:rPr lang="pt-BR" sz="1800" b="0" i="0" u="none" strike="noStrike" dirty="0">
                          <a:solidFill>
                            <a:srgbClr val="000000"/>
                          </a:solidFill>
                          <a:effectLst/>
                          <a:latin typeface="Calibri"/>
                        </a:rPr>
                        <a:t>([100, 50], 3.00E-5, 1.00E-4, 0, tanh/sigmoid)</a:t>
                      </a:r>
                    </a:p>
                  </a:txBody>
                  <a:tcPr marL="7620" marR="7620" marT="7620" marB="0" anchor="b"/>
                </a:tc>
                <a:tc>
                  <a:txBody>
                    <a:bodyPr/>
                    <a:lstStyle/>
                    <a:p>
                      <a:pPr algn="ctr" fontAlgn="b"/>
                      <a:r>
                        <a:rPr lang="en-US" sz="1800" b="0" i="0" u="none" strike="noStrike">
                          <a:solidFill>
                            <a:srgbClr val="000000"/>
                          </a:solidFill>
                          <a:effectLst/>
                          <a:latin typeface="Calibri"/>
                        </a:rPr>
                        <a:t>0.036</a:t>
                      </a:r>
                    </a:p>
                  </a:txBody>
                  <a:tcPr marL="7620" marR="7620" marT="7620" marB="0" anchor="b"/>
                </a:tc>
                <a:tc>
                  <a:txBody>
                    <a:bodyPr/>
                    <a:lstStyle/>
                    <a:p>
                      <a:pPr algn="ctr" fontAlgn="b"/>
                      <a:r>
                        <a:rPr lang="en-US" sz="1800" b="0" i="0" u="none" strike="noStrike">
                          <a:solidFill>
                            <a:srgbClr val="000000"/>
                          </a:solidFill>
                          <a:effectLst/>
                          <a:latin typeface="Calibri"/>
                        </a:rPr>
                        <a:t>0.038</a:t>
                      </a:r>
                    </a:p>
                  </a:txBody>
                  <a:tcPr marL="7620" marR="7620" marT="7620" marB="0" anchor="b"/>
                </a:tc>
              </a:tr>
              <a:tr h="370840">
                <a:tc>
                  <a:txBody>
                    <a:bodyPr/>
                    <a:lstStyle/>
                    <a:p>
                      <a:pPr algn="ctr" fontAlgn="b"/>
                      <a:r>
                        <a:rPr lang="pt-BR" sz="1800" b="0" i="0" u="none" strike="noStrike" dirty="0">
                          <a:solidFill>
                            <a:srgbClr val="000000"/>
                          </a:solidFill>
                          <a:effectLst/>
                          <a:latin typeface="Calibri"/>
                        </a:rPr>
                        <a:t>([100, 50], 3.00E-5, 0, 0.1, tanh/sigmoid)</a:t>
                      </a:r>
                    </a:p>
                  </a:txBody>
                  <a:tcPr marL="7620" marR="7620" marT="7620" marB="0" anchor="b">
                    <a:solidFill>
                      <a:srgbClr val="00B050"/>
                    </a:solidFill>
                  </a:tcPr>
                </a:tc>
                <a:tc>
                  <a:txBody>
                    <a:bodyPr/>
                    <a:lstStyle/>
                    <a:p>
                      <a:pPr algn="ctr" fontAlgn="b"/>
                      <a:r>
                        <a:rPr lang="en-US" sz="1800" b="0" i="0" u="none" strike="noStrike">
                          <a:solidFill>
                            <a:srgbClr val="000000"/>
                          </a:solidFill>
                          <a:effectLst/>
                          <a:latin typeface="Calibri"/>
                        </a:rPr>
                        <a:t>0.013</a:t>
                      </a:r>
                    </a:p>
                  </a:txBody>
                  <a:tcPr marL="7620" marR="7620" marT="7620" marB="0" anchor="b">
                    <a:solidFill>
                      <a:srgbClr val="00B050"/>
                    </a:solidFill>
                  </a:tcPr>
                </a:tc>
                <a:tc>
                  <a:txBody>
                    <a:bodyPr/>
                    <a:lstStyle/>
                    <a:p>
                      <a:pPr algn="ctr" fontAlgn="b"/>
                      <a:r>
                        <a:rPr lang="en-US" sz="1800" b="0" i="0" u="none" strike="noStrike">
                          <a:solidFill>
                            <a:srgbClr val="000000"/>
                          </a:solidFill>
                          <a:effectLst/>
                          <a:latin typeface="Calibri"/>
                        </a:rPr>
                        <a:t>0.014</a:t>
                      </a:r>
                    </a:p>
                  </a:txBody>
                  <a:tcPr marL="7620" marR="7620" marT="7620" marB="0" anchor="b">
                    <a:solidFill>
                      <a:srgbClr val="00B050"/>
                    </a:solidFill>
                  </a:tcPr>
                </a:tc>
              </a:tr>
              <a:tr h="370840">
                <a:tc>
                  <a:txBody>
                    <a:bodyPr/>
                    <a:lstStyle/>
                    <a:p>
                      <a:pPr algn="ctr" fontAlgn="b"/>
                      <a:r>
                        <a:rPr lang="pt-BR" sz="1800" b="0" i="0" u="none" strike="noStrike">
                          <a:solidFill>
                            <a:srgbClr val="000000"/>
                          </a:solidFill>
                          <a:effectLst/>
                          <a:latin typeface="Calibri"/>
                        </a:rPr>
                        <a:t>([100, 50], 1.00E-5, 0, 0, tanh/sigmoid)</a:t>
                      </a:r>
                    </a:p>
                  </a:txBody>
                  <a:tcPr marL="7620" marR="7620" marT="7620" marB="0" anchor="b"/>
                </a:tc>
                <a:tc>
                  <a:txBody>
                    <a:bodyPr/>
                    <a:lstStyle/>
                    <a:p>
                      <a:pPr algn="ctr" fontAlgn="b"/>
                      <a:r>
                        <a:rPr lang="en-US" sz="1800" b="0" i="0" u="none" strike="noStrike">
                          <a:solidFill>
                            <a:srgbClr val="000000"/>
                          </a:solidFill>
                          <a:effectLst/>
                          <a:latin typeface="Calibri"/>
                        </a:rPr>
                        <a:t>0.014</a:t>
                      </a:r>
                    </a:p>
                  </a:txBody>
                  <a:tcPr marL="7620" marR="7620" marT="7620" marB="0" anchor="b"/>
                </a:tc>
                <a:tc>
                  <a:txBody>
                    <a:bodyPr/>
                    <a:lstStyle/>
                    <a:p>
                      <a:pPr algn="ctr" fontAlgn="b"/>
                      <a:r>
                        <a:rPr lang="en-US" sz="1800" b="0" i="0" u="none" strike="noStrike">
                          <a:solidFill>
                            <a:srgbClr val="000000"/>
                          </a:solidFill>
                          <a:effectLst/>
                          <a:latin typeface="Calibri"/>
                        </a:rPr>
                        <a:t>0.017</a:t>
                      </a:r>
                    </a:p>
                  </a:txBody>
                  <a:tcPr marL="7620" marR="7620" marT="7620" marB="0" anchor="b"/>
                </a:tc>
              </a:tr>
              <a:tr h="370840">
                <a:tc>
                  <a:txBody>
                    <a:bodyPr/>
                    <a:lstStyle/>
                    <a:p>
                      <a:pPr algn="ctr" fontAlgn="b"/>
                      <a:r>
                        <a:rPr lang="en-US" sz="1800" b="0" i="0" u="none" strike="noStrike" dirty="0">
                          <a:solidFill>
                            <a:srgbClr val="000000"/>
                          </a:solidFill>
                          <a:effectLst/>
                          <a:latin typeface="Calibri"/>
                        </a:rPr>
                        <a:t>([100, 50, 10], 1.00E-05, 0, 0, sigmoid/sigmoid)</a:t>
                      </a:r>
                    </a:p>
                  </a:txBody>
                  <a:tcPr marL="7620" marR="7620" marT="7620" marB="0" anchor="b"/>
                </a:tc>
                <a:tc>
                  <a:txBody>
                    <a:bodyPr/>
                    <a:lstStyle/>
                    <a:p>
                      <a:pPr algn="ctr" fontAlgn="b"/>
                      <a:r>
                        <a:rPr lang="en-US" sz="1800" b="0" i="0" u="none" strike="noStrike">
                          <a:solidFill>
                            <a:srgbClr val="000000"/>
                          </a:solidFill>
                          <a:effectLst/>
                          <a:latin typeface="Calibri"/>
                        </a:rPr>
                        <a:t>0.044</a:t>
                      </a:r>
                    </a:p>
                  </a:txBody>
                  <a:tcPr marL="7620" marR="7620" marT="7620" marB="0" anchor="b"/>
                </a:tc>
                <a:tc>
                  <a:txBody>
                    <a:bodyPr/>
                    <a:lstStyle/>
                    <a:p>
                      <a:pPr algn="ctr" fontAlgn="b"/>
                      <a:r>
                        <a:rPr lang="en-US" sz="1800" b="0" i="0" u="none" strike="noStrike" dirty="0">
                          <a:solidFill>
                            <a:srgbClr val="000000"/>
                          </a:solidFill>
                          <a:effectLst/>
                          <a:latin typeface="Calibri"/>
                        </a:rPr>
                        <a:t>0.046</a:t>
                      </a:r>
                    </a:p>
                  </a:txBody>
                  <a:tcPr marL="7620" marR="7620" marT="7620" marB="0" anchor="b"/>
                </a:tc>
              </a:tr>
            </a:tbl>
          </a:graphicData>
        </a:graphic>
      </p:graphicFrame>
      <p:sp>
        <p:nvSpPr>
          <p:cNvPr id="42" name="TextBox 41"/>
          <p:cNvSpPr txBox="1"/>
          <p:nvPr/>
        </p:nvSpPr>
        <p:spPr>
          <a:xfrm>
            <a:off x="27508200" y="10515600"/>
            <a:ext cx="1495025" cy="523220"/>
          </a:xfrm>
          <a:prstGeom prst="rect">
            <a:avLst/>
          </a:prstGeom>
          <a:noFill/>
        </p:spPr>
        <p:txBody>
          <a:bodyPr wrap="none" rtlCol="0">
            <a:spAutoFit/>
          </a:bodyPr>
          <a:lstStyle/>
          <a:p>
            <a:r>
              <a:rPr lang="en-US" sz="2800" dirty="0" smtClean="0"/>
              <a:t>2</a:t>
            </a:r>
            <a:r>
              <a:rPr lang="en-US" sz="2800" baseline="30000" dirty="0" smtClean="0"/>
              <a:t>nd</a:t>
            </a:r>
            <a:r>
              <a:rPr lang="en-US" sz="2800" dirty="0" smtClean="0"/>
              <a:t> Stage</a:t>
            </a:r>
            <a:endParaRPr lang="en-US" sz="2800" dirty="0"/>
          </a:p>
        </p:txBody>
      </p:sp>
      <p:sp>
        <p:nvSpPr>
          <p:cNvPr id="51" name="TextBox 50"/>
          <p:cNvSpPr txBox="1"/>
          <p:nvPr/>
        </p:nvSpPr>
        <p:spPr>
          <a:xfrm>
            <a:off x="27555423" y="7239000"/>
            <a:ext cx="1415387" cy="523220"/>
          </a:xfrm>
          <a:prstGeom prst="rect">
            <a:avLst/>
          </a:prstGeom>
          <a:noFill/>
        </p:spPr>
        <p:txBody>
          <a:bodyPr wrap="none" rtlCol="0">
            <a:spAutoFit/>
          </a:bodyPr>
          <a:lstStyle/>
          <a:p>
            <a:r>
              <a:rPr lang="en-US" sz="2800" dirty="0" smtClean="0"/>
              <a:t>1</a:t>
            </a:r>
            <a:r>
              <a:rPr lang="en-US" sz="2800" baseline="30000" dirty="0" smtClean="0"/>
              <a:t>st</a:t>
            </a:r>
            <a:r>
              <a:rPr lang="en-US" sz="2800" dirty="0" smtClean="0"/>
              <a:t> Stage</a:t>
            </a:r>
            <a:endParaRPr lang="en-US" sz="2800" dirty="0"/>
          </a:p>
        </p:txBody>
      </p:sp>
      <p:sp>
        <p:nvSpPr>
          <p:cNvPr id="44" name="TextBox 43"/>
          <p:cNvSpPr txBox="1"/>
          <p:nvPr/>
        </p:nvSpPr>
        <p:spPr>
          <a:xfrm>
            <a:off x="16764000" y="4617710"/>
            <a:ext cx="15887698" cy="2800767"/>
          </a:xfrm>
          <a:prstGeom prst="rect">
            <a:avLst/>
          </a:prstGeom>
          <a:noFill/>
        </p:spPr>
        <p:txBody>
          <a:bodyPr wrap="square" rtlCol="0">
            <a:spAutoFit/>
          </a:bodyPr>
          <a:lstStyle/>
          <a:p>
            <a:r>
              <a:rPr lang="en-US" sz="2200" dirty="0" smtClean="0"/>
              <a:t>We performed a grid search, selecting for number of layers, number of nodes, and the </a:t>
            </a:r>
            <a:r>
              <a:rPr lang="en-US" sz="2200" dirty="0" err="1" smtClean="0"/>
              <a:t>hyperparameters</a:t>
            </a:r>
            <a:r>
              <a:rPr lang="en-US" sz="2200" dirty="0" smtClean="0"/>
              <a:t> for learning rate, L2 regularization, and dropout rate. Below we show the training and validation for both of our stages with the preferred model specification highlighted in green. To optimize the full </a:t>
            </a:r>
            <a:r>
              <a:rPr lang="en-US" sz="2200" dirty="0" err="1" smtClean="0"/>
              <a:t>DeepIV</a:t>
            </a:r>
            <a:r>
              <a:rPr lang="en-US" sz="2200" dirty="0" smtClean="0"/>
              <a:t> model, we select the best model specification for the first stage, and then use the predicted outcomes from this optimal first stage to train the optimal second stage [5]. Ultimately, using this two stage </a:t>
            </a:r>
            <a:r>
              <a:rPr lang="en-US" sz="2200" dirty="0" err="1" smtClean="0"/>
              <a:t>DeepIV</a:t>
            </a:r>
            <a:r>
              <a:rPr lang="en-US" sz="2200" dirty="0" smtClean="0"/>
              <a:t> framework, we ended with a .5% classification error on the test set. Our second stage actually models the causal relationship between gene expression and cancer. Thus, we can use the trained second stage to simulate outcomes for varying gene expressions as if we had performed controlled scientific experiments in the lab to overexpress and </a:t>
            </a:r>
            <a:r>
              <a:rPr lang="en-US" sz="2200" dirty="0" err="1" smtClean="0"/>
              <a:t>underexpress</a:t>
            </a:r>
            <a:r>
              <a:rPr lang="en-US" sz="2200" dirty="0" smtClean="0"/>
              <a:t> certain genes. Using simulated outcomes form the second stage, we constructed a decision tree to interpret the causal relationship of complicated interactions between gene expression levels. </a:t>
            </a:r>
            <a:endParaRPr lang="en-US" sz="2200" dirty="0"/>
          </a:p>
        </p:txBody>
      </p:sp>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43344" y="7620000"/>
            <a:ext cx="7112056" cy="622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Box 44"/>
          <p:cNvSpPr txBox="1"/>
          <p:nvPr/>
        </p:nvSpPr>
        <p:spPr>
          <a:xfrm>
            <a:off x="17221200" y="7696200"/>
            <a:ext cx="3606856" cy="769441"/>
          </a:xfrm>
          <a:prstGeom prst="rect">
            <a:avLst/>
          </a:prstGeom>
          <a:noFill/>
        </p:spPr>
        <p:txBody>
          <a:bodyPr wrap="square" rtlCol="0">
            <a:spAutoFit/>
          </a:bodyPr>
          <a:lstStyle/>
          <a:p>
            <a:r>
              <a:rPr lang="en-US" sz="2200" dirty="0" smtClean="0"/>
              <a:t>Decision Tree from Simulated Wet-Lab Results</a:t>
            </a:r>
            <a:endParaRPr lang="en-US" sz="2200" dirty="0"/>
          </a:p>
        </p:txBody>
      </p:sp>
    </p:spTree>
    <p:extLst>
      <p:ext uri="{BB962C8B-B14F-4D97-AF65-F5344CB8AC3E}">
        <p14:creationId xmlns:p14="http://schemas.microsoft.com/office/powerpoint/2010/main" val="16652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1064</Words>
  <Application>Microsoft Office PowerPoint</Application>
  <PresentationFormat>Custom</PresentationFormat>
  <Paragraphs>72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dc:creator>
  <cp:lastModifiedBy>Jack</cp:lastModifiedBy>
  <cp:revision>29</cp:revision>
  <dcterms:created xsi:type="dcterms:W3CDTF">2018-03-20T22:06:06Z</dcterms:created>
  <dcterms:modified xsi:type="dcterms:W3CDTF">2018-03-21T06:44:49Z</dcterms:modified>
</cp:coreProperties>
</file>