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6" r:id="rId2"/>
    <p:sldId id="257" r:id="rId3"/>
    <p:sldId id="259" r:id="rId4"/>
    <p:sldId id="258" r:id="rId5"/>
    <p:sldId id="260" r:id="rId6"/>
    <p:sldId id="268" r:id="rId7"/>
    <p:sldId id="269" r:id="rId8"/>
    <p:sldId id="267" r:id="rId9"/>
    <p:sldId id="266" r:id="rId10"/>
    <p:sldId id="265" r:id="rId11"/>
    <p:sldId id="264" r:id="rId12"/>
    <p:sldId id="270" r:id="rId13"/>
    <p:sldId id="271" r:id="rId14"/>
    <p:sldId id="272" r:id="rId15"/>
    <p:sldId id="274" r:id="rId16"/>
    <p:sldId id="273" r:id="rId17"/>
    <p:sldId id="275" r:id="rId18"/>
    <p:sldId id="276" r:id="rId19"/>
    <p:sldId id="277" r:id="rId20"/>
    <p:sldId id="278"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5"/>
    <p:restoredTop sz="61228"/>
  </p:normalViewPr>
  <p:slideViewPr>
    <p:cSldViewPr snapToGrid="0" snapToObjects="1">
      <p:cViewPr varScale="1">
        <p:scale>
          <a:sx n="50" d="100"/>
          <a:sy n="50" d="100"/>
        </p:scale>
        <p:origin x="1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71836-B42C-344A-9EA5-ADF9E55370B1}" type="datetimeFigureOut">
              <a:rPr lang="en-US" smtClean="0"/>
              <a:t>5/8/18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B424E-CBA2-0C43-9109-2814BA3736BA}" type="slidenum">
              <a:rPr lang="en-US" smtClean="0"/>
              <a:t>‹#›</a:t>
            </a:fld>
            <a:endParaRPr lang="en-US"/>
          </a:p>
        </p:txBody>
      </p:sp>
    </p:spTree>
    <p:extLst>
      <p:ext uri="{BB962C8B-B14F-4D97-AF65-F5344CB8AC3E}">
        <p14:creationId xmlns:p14="http://schemas.microsoft.com/office/powerpoint/2010/main" val="366822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society, we do not live sustainably. The products we buy and use can harm the environment. Without government regulations on these products, it is often up to the people who are worried about the environment to make the change themselves, through the products they buy and companies they endorse.</a:t>
            </a:r>
          </a:p>
          <a:p>
            <a:r>
              <a:rPr lang="en-US" dirty="0"/>
              <a:t>There are some green alternatives offered, but they are usually more expensive. Additionally, some products that harm the environment do not have eco friendly alternatives.</a:t>
            </a:r>
          </a:p>
          <a:p>
            <a:r>
              <a:rPr lang="en-US" dirty="0"/>
              <a:t>As for manufacturing companies, it is hard to take on new eco friendly projects, since the cost to make these products are higher. This deters manufacturing companies from making these green products, giving us very few green alternatives in the store.</a:t>
            </a:r>
          </a:p>
          <a:p>
            <a:r>
              <a:rPr lang="en-US" dirty="0"/>
              <a:t>Another problem is some people don’t think climate change is an issue. Companies also don’t want to take on green projects because those who don’t believe climate change is an issue may not be motivated to buy the products. </a:t>
            </a:r>
          </a:p>
        </p:txBody>
      </p:sp>
      <p:sp>
        <p:nvSpPr>
          <p:cNvPr id="4" name="Slide Number Placeholder 3"/>
          <p:cNvSpPr>
            <a:spLocks noGrp="1"/>
          </p:cNvSpPr>
          <p:nvPr>
            <p:ph type="sldNum" sz="quarter" idx="10"/>
          </p:nvPr>
        </p:nvSpPr>
        <p:spPr/>
        <p:txBody>
          <a:bodyPr/>
          <a:lstStyle/>
          <a:p>
            <a:fld id="{4E0B424E-CBA2-0C43-9109-2814BA3736BA}" type="slidenum">
              <a:rPr lang="en-US" smtClean="0"/>
              <a:t>3</a:t>
            </a:fld>
            <a:endParaRPr lang="en-US"/>
          </a:p>
        </p:txBody>
      </p:sp>
    </p:spTree>
    <p:extLst>
      <p:ext uri="{BB962C8B-B14F-4D97-AF65-F5344CB8AC3E}">
        <p14:creationId xmlns:p14="http://schemas.microsoft.com/office/powerpoint/2010/main" val="24911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included a bar chart showing what kind of research goes into adding a ”green” product to a shopping cart. The vast majority of those surveyed do their research in the store with the product in their hand. If my company is selling a green product, I know the packaging will be extremely important. This is when most people decide to purchase a product. The product has to have a good design. It has to be informative and persuasive.</a:t>
            </a:r>
          </a:p>
        </p:txBody>
      </p:sp>
      <p:sp>
        <p:nvSpPr>
          <p:cNvPr id="4" name="Slide Number Placeholder 3"/>
          <p:cNvSpPr>
            <a:spLocks noGrp="1"/>
          </p:cNvSpPr>
          <p:nvPr>
            <p:ph type="sldNum" sz="quarter" idx="10"/>
          </p:nvPr>
        </p:nvSpPr>
        <p:spPr/>
        <p:txBody>
          <a:bodyPr/>
          <a:lstStyle/>
          <a:p>
            <a:fld id="{4E0B424E-CBA2-0C43-9109-2814BA3736BA}" type="slidenum">
              <a:rPr lang="en-US" smtClean="0"/>
              <a:t>12</a:t>
            </a:fld>
            <a:endParaRPr lang="en-US"/>
          </a:p>
        </p:txBody>
      </p:sp>
    </p:spTree>
    <p:extLst>
      <p:ext uri="{BB962C8B-B14F-4D97-AF65-F5344CB8AC3E}">
        <p14:creationId xmlns:p14="http://schemas.microsoft.com/office/powerpoint/2010/main" val="218663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asked if the </a:t>
            </a:r>
            <a:r>
              <a:rPr lang="en-US" dirty="0" err="1"/>
              <a:t>surbveyer</a:t>
            </a:r>
            <a:r>
              <a:rPr lang="en-US" dirty="0"/>
              <a:t> was confident in the product or company’s claims of being green, 47% selected probably yes, and 3% selected definitely yes. Over 50% of people are convinced by the claims of companies to be environmentally friendly. This information supports my earlier statement that the packaging of these products and the PR work is important. Our packaging needs to convince the consumer while the product is in their hand that the product is indeed green.</a:t>
            </a:r>
          </a:p>
        </p:txBody>
      </p:sp>
      <p:sp>
        <p:nvSpPr>
          <p:cNvPr id="4" name="Slide Number Placeholder 3"/>
          <p:cNvSpPr>
            <a:spLocks noGrp="1"/>
          </p:cNvSpPr>
          <p:nvPr>
            <p:ph type="sldNum" sz="quarter" idx="10"/>
          </p:nvPr>
        </p:nvSpPr>
        <p:spPr/>
        <p:txBody>
          <a:bodyPr/>
          <a:lstStyle/>
          <a:p>
            <a:fld id="{4E0B424E-CBA2-0C43-9109-2814BA3736BA}" type="slidenum">
              <a:rPr lang="en-US" smtClean="0"/>
              <a:t>13</a:t>
            </a:fld>
            <a:endParaRPr lang="en-US"/>
          </a:p>
        </p:txBody>
      </p:sp>
    </p:spTree>
    <p:extLst>
      <p:ext uri="{BB962C8B-B14F-4D97-AF65-F5344CB8AC3E}">
        <p14:creationId xmlns:p14="http://schemas.microsoft.com/office/powerpoint/2010/main" val="420914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vast majority of people somewhat/strongly agree that there is a specific demographic being marketed towards. (see next slide for more in depth explanation)</a:t>
            </a:r>
          </a:p>
        </p:txBody>
      </p:sp>
      <p:sp>
        <p:nvSpPr>
          <p:cNvPr id="4" name="Slide Number Placeholder 3"/>
          <p:cNvSpPr>
            <a:spLocks noGrp="1"/>
          </p:cNvSpPr>
          <p:nvPr>
            <p:ph type="sldNum" sz="quarter" idx="10"/>
          </p:nvPr>
        </p:nvSpPr>
        <p:spPr/>
        <p:txBody>
          <a:bodyPr/>
          <a:lstStyle/>
          <a:p>
            <a:fld id="{4E0B424E-CBA2-0C43-9109-2814BA3736BA}" type="slidenum">
              <a:rPr lang="en-US" smtClean="0"/>
              <a:t>14</a:t>
            </a:fld>
            <a:endParaRPr lang="en-US"/>
          </a:p>
        </p:txBody>
      </p:sp>
    </p:spTree>
    <p:extLst>
      <p:ext uri="{BB962C8B-B14F-4D97-AF65-F5344CB8AC3E}">
        <p14:creationId xmlns:p14="http://schemas.microsoft.com/office/powerpoint/2010/main" val="21455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words used to describe the demographic “Green Marketing” campaigns target according to those surveyed are “millennial”. Other common words include ‘woman’, ‘affluent’, ‘liberal’, ‘upper middle class’, ‘white’, and ‘mother’.</a:t>
            </a:r>
          </a:p>
          <a:p>
            <a:r>
              <a:rPr lang="en-US" dirty="0"/>
              <a:t>This shows us the group of people that people </a:t>
            </a:r>
            <a:r>
              <a:rPr lang="en-US" i="1" dirty="0"/>
              <a:t>think</a:t>
            </a:r>
            <a:r>
              <a:rPr lang="en-US" dirty="0"/>
              <a:t> we are marketing towards. One area that seems to be totally missing is “men”. If we can gear some marketing campaigns to men, we could increase sales tremendously. Another idea we can capitalize on is making green products affordable to everyone, not just “white affluent women”.</a:t>
            </a:r>
          </a:p>
        </p:txBody>
      </p:sp>
      <p:sp>
        <p:nvSpPr>
          <p:cNvPr id="4" name="Slide Number Placeholder 3"/>
          <p:cNvSpPr>
            <a:spLocks noGrp="1"/>
          </p:cNvSpPr>
          <p:nvPr>
            <p:ph type="sldNum" sz="quarter" idx="10"/>
          </p:nvPr>
        </p:nvSpPr>
        <p:spPr/>
        <p:txBody>
          <a:bodyPr/>
          <a:lstStyle/>
          <a:p>
            <a:fld id="{4E0B424E-CBA2-0C43-9109-2814BA3736BA}" type="slidenum">
              <a:rPr lang="en-US" smtClean="0"/>
              <a:t>15</a:t>
            </a:fld>
            <a:endParaRPr lang="en-US"/>
          </a:p>
        </p:txBody>
      </p:sp>
    </p:spTree>
    <p:extLst>
      <p:ext uri="{BB962C8B-B14F-4D97-AF65-F5344CB8AC3E}">
        <p14:creationId xmlns:p14="http://schemas.microsoft.com/office/powerpoint/2010/main" val="211814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my participants were female. This is something to keep in mind, because our data may be skewed to a female perspective, and is not necessarily reflective of the population.</a:t>
            </a:r>
          </a:p>
        </p:txBody>
      </p:sp>
      <p:sp>
        <p:nvSpPr>
          <p:cNvPr id="4" name="Slide Number Placeholder 3"/>
          <p:cNvSpPr>
            <a:spLocks noGrp="1"/>
          </p:cNvSpPr>
          <p:nvPr>
            <p:ph type="sldNum" sz="quarter" idx="10"/>
          </p:nvPr>
        </p:nvSpPr>
        <p:spPr/>
        <p:txBody>
          <a:bodyPr/>
          <a:lstStyle/>
          <a:p>
            <a:fld id="{4E0B424E-CBA2-0C43-9109-2814BA3736BA}" type="slidenum">
              <a:rPr lang="en-US" smtClean="0"/>
              <a:t>16</a:t>
            </a:fld>
            <a:endParaRPr lang="en-US"/>
          </a:p>
        </p:txBody>
      </p:sp>
    </p:spTree>
    <p:extLst>
      <p:ext uri="{BB962C8B-B14F-4D97-AF65-F5344CB8AC3E}">
        <p14:creationId xmlns:p14="http://schemas.microsoft.com/office/powerpoint/2010/main" val="2751744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people who took the survey were white(84%) This can skew my data as well, since I was not able to get a diverse collection of data.</a:t>
            </a:r>
          </a:p>
        </p:txBody>
      </p:sp>
      <p:sp>
        <p:nvSpPr>
          <p:cNvPr id="4" name="Slide Number Placeholder 3"/>
          <p:cNvSpPr>
            <a:spLocks noGrp="1"/>
          </p:cNvSpPr>
          <p:nvPr>
            <p:ph type="sldNum" sz="quarter" idx="10"/>
          </p:nvPr>
        </p:nvSpPr>
        <p:spPr/>
        <p:txBody>
          <a:bodyPr/>
          <a:lstStyle/>
          <a:p>
            <a:fld id="{4E0B424E-CBA2-0C43-9109-2814BA3736BA}" type="slidenum">
              <a:rPr lang="en-US" smtClean="0"/>
              <a:t>17</a:t>
            </a:fld>
            <a:endParaRPr lang="en-US"/>
          </a:p>
        </p:txBody>
      </p:sp>
    </p:spTree>
    <p:extLst>
      <p:ext uri="{BB962C8B-B14F-4D97-AF65-F5344CB8AC3E}">
        <p14:creationId xmlns:p14="http://schemas.microsoft.com/office/powerpoint/2010/main" val="2350805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able to get a wide range of ages. The most common birth years were 1965, 1964, and 1997. This is probably because I posted the link on Facebook and my friends (born in 1997) took it, and my mom and dad (born in 1965 and 1964) shared the link with their friends. I have 1941 to 1999, giving me a diverse age group.</a:t>
            </a:r>
          </a:p>
        </p:txBody>
      </p:sp>
      <p:sp>
        <p:nvSpPr>
          <p:cNvPr id="4" name="Slide Number Placeholder 3"/>
          <p:cNvSpPr>
            <a:spLocks noGrp="1"/>
          </p:cNvSpPr>
          <p:nvPr>
            <p:ph type="sldNum" sz="quarter" idx="10"/>
          </p:nvPr>
        </p:nvSpPr>
        <p:spPr/>
        <p:txBody>
          <a:bodyPr/>
          <a:lstStyle/>
          <a:p>
            <a:fld id="{4E0B424E-CBA2-0C43-9109-2814BA3736BA}" type="slidenum">
              <a:rPr lang="en-US" smtClean="0"/>
              <a:t>18</a:t>
            </a:fld>
            <a:endParaRPr lang="en-US"/>
          </a:p>
        </p:txBody>
      </p:sp>
    </p:spTree>
    <p:extLst>
      <p:ext uri="{BB962C8B-B14F-4D97-AF65-F5344CB8AC3E}">
        <p14:creationId xmlns:p14="http://schemas.microsoft.com/office/powerpoint/2010/main" val="610949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income levels were mostly represented. I have a low, middle, and high income level group, but I think the data looks to be lacking a low middle and middle high income level group. The can skew my data slightly, but I think since I have low middle high represented, my data is accurate for the population.</a:t>
            </a:r>
          </a:p>
        </p:txBody>
      </p:sp>
      <p:sp>
        <p:nvSpPr>
          <p:cNvPr id="4" name="Slide Number Placeholder 3"/>
          <p:cNvSpPr>
            <a:spLocks noGrp="1"/>
          </p:cNvSpPr>
          <p:nvPr>
            <p:ph type="sldNum" sz="quarter" idx="10"/>
          </p:nvPr>
        </p:nvSpPr>
        <p:spPr/>
        <p:txBody>
          <a:bodyPr/>
          <a:lstStyle/>
          <a:p>
            <a:fld id="{4E0B424E-CBA2-0C43-9109-2814BA3736BA}" type="slidenum">
              <a:rPr lang="en-US" smtClean="0"/>
              <a:t>19</a:t>
            </a:fld>
            <a:endParaRPr lang="en-US"/>
          </a:p>
        </p:txBody>
      </p:sp>
    </p:spTree>
    <p:extLst>
      <p:ext uri="{BB962C8B-B14F-4D97-AF65-F5344CB8AC3E}">
        <p14:creationId xmlns:p14="http://schemas.microsoft.com/office/powerpoint/2010/main" val="2798984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I was also able to get a wide range of data from people all around the Chicago area. Of course, most people were from my hometown(60175), and my grandparents area(60107). It would have been cool to get data on people from other areas of the US, but we will just have to keep this in mind when analyzing the information.</a:t>
            </a:r>
          </a:p>
        </p:txBody>
      </p:sp>
      <p:sp>
        <p:nvSpPr>
          <p:cNvPr id="4" name="Slide Number Placeholder 3"/>
          <p:cNvSpPr>
            <a:spLocks noGrp="1"/>
          </p:cNvSpPr>
          <p:nvPr>
            <p:ph type="sldNum" sz="quarter" idx="10"/>
          </p:nvPr>
        </p:nvSpPr>
        <p:spPr/>
        <p:txBody>
          <a:bodyPr/>
          <a:lstStyle/>
          <a:p>
            <a:fld id="{4E0B424E-CBA2-0C43-9109-2814BA3736BA}" type="slidenum">
              <a:rPr lang="en-US" smtClean="0"/>
              <a:t>20</a:t>
            </a:fld>
            <a:endParaRPr lang="en-US"/>
          </a:p>
        </p:txBody>
      </p:sp>
    </p:spTree>
    <p:extLst>
      <p:ext uri="{BB962C8B-B14F-4D97-AF65-F5344CB8AC3E}">
        <p14:creationId xmlns:p14="http://schemas.microsoft.com/office/powerpoint/2010/main" val="3454925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have just seen in the previous slides of data, people believe climate change is a current issue. These people are motivated to purchase a green product, or support brands and companies that share the same opinion.</a:t>
            </a:r>
          </a:p>
          <a:p>
            <a:r>
              <a:rPr lang="en-US" dirty="0"/>
              <a:t>People are purchasing green products often. They are purchasing them every month and every week.</a:t>
            </a:r>
          </a:p>
          <a:p>
            <a:r>
              <a:rPr lang="en-US" dirty="0"/>
              <a:t>The consumers are researching products while they have the item in their hand. </a:t>
            </a:r>
          </a:p>
          <a:p>
            <a:r>
              <a:rPr lang="en-US" dirty="0"/>
              <a:t>Consumers also believe green marketing targets a specific demographic; white, upper-class females. </a:t>
            </a:r>
          </a:p>
        </p:txBody>
      </p:sp>
      <p:sp>
        <p:nvSpPr>
          <p:cNvPr id="4" name="Slide Number Placeholder 3"/>
          <p:cNvSpPr>
            <a:spLocks noGrp="1"/>
          </p:cNvSpPr>
          <p:nvPr>
            <p:ph type="sldNum" sz="quarter" idx="10"/>
          </p:nvPr>
        </p:nvSpPr>
        <p:spPr/>
        <p:txBody>
          <a:bodyPr/>
          <a:lstStyle/>
          <a:p>
            <a:fld id="{4E0B424E-CBA2-0C43-9109-2814BA3736BA}" type="slidenum">
              <a:rPr lang="en-US" smtClean="0"/>
              <a:t>21</a:t>
            </a:fld>
            <a:endParaRPr lang="en-US"/>
          </a:p>
        </p:txBody>
      </p:sp>
    </p:spTree>
    <p:extLst>
      <p:ext uri="{BB962C8B-B14F-4D97-AF65-F5344CB8AC3E}">
        <p14:creationId xmlns:p14="http://schemas.microsoft.com/office/powerpoint/2010/main" val="57648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consumer purchases green products daily? Weekly? Monthly? By conducting research, we are able to understand who these people are, through demographics, and what percentage of the public do they represent?</a:t>
            </a:r>
          </a:p>
          <a:p>
            <a:r>
              <a:rPr lang="en-US" dirty="0"/>
              <a:t>Who believes climate change is a current issue? With research, we will be able to find out who believes climate change is an issue, and who is motivated to purchase a green product.</a:t>
            </a:r>
          </a:p>
          <a:p>
            <a:r>
              <a:rPr lang="en-US" dirty="0"/>
              <a:t>What kind of research goes into putting a green product in your cart? With research, we aim to understand when in the buying process a customer does their research on the product, and when they would be most interested in information about our product.</a:t>
            </a:r>
          </a:p>
          <a:p>
            <a:r>
              <a:rPr lang="en-US" dirty="0"/>
              <a:t>How does a company “going green” change your perception of the company? By conducting research, we are able to better understand the consumer and what they need from the company.</a:t>
            </a:r>
          </a:p>
          <a:p>
            <a:endParaRPr lang="en-US" dirty="0"/>
          </a:p>
        </p:txBody>
      </p:sp>
      <p:sp>
        <p:nvSpPr>
          <p:cNvPr id="4" name="Slide Number Placeholder 3"/>
          <p:cNvSpPr>
            <a:spLocks noGrp="1"/>
          </p:cNvSpPr>
          <p:nvPr>
            <p:ph type="sldNum" sz="quarter" idx="10"/>
          </p:nvPr>
        </p:nvSpPr>
        <p:spPr/>
        <p:txBody>
          <a:bodyPr/>
          <a:lstStyle/>
          <a:p>
            <a:fld id="{4E0B424E-CBA2-0C43-9109-2814BA3736BA}" type="slidenum">
              <a:rPr lang="en-US" smtClean="0"/>
              <a:t>4</a:t>
            </a:fld>
            <a:endParaRPr lang="en-US"/>
          </a:p>
        </p:txBody>
      </p:sp>
    </p:spTree>
    <p:extLst>
      <p:ext uri="{BB962C8B-B14F-4D97-AF65-F5344CB8AC3E}">
        <p14:creationId xmlns:p14="http://schemas.microsoft.com/office/powerpoint/2010/main" val="359897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room for more companies in the green industry. We should start manufacturing more green products, especially in areas where a green alternative does not exist.</a:t>
            </a:r>
          </a:p>
          <a:p>
            <a:r>
              <a:rPr lang="en-US" dirty="0"/>
              <a:t>Consumers are interested in sustainability for both products and companies. By changing some policies and making a few announcements, we should try to gear our public image as a more environmentally conscious brand. The products should be packaged to contribute as little waste as possible. Biodegradable packaging and reusable containers may be something to look into.</a:t>
            </a:r>
          </a:p>
          <a:p>
            <a:r>
              <a:rPr lang="en-US" dirty="0"/>
              <a:t>Lastly, packaging should convince consumers on the spot. Research is happening when product is in their hands, so letting them know about our environmental work and green friendly attitude needs to happen in this stage. We may want to add seals of approval and environmental effect stickers.</a:t>
            </a:r>
          </a:p>
        </p:txBody>
      </p:sp>
      <p:sp>
        <p:nvSpPr>
          <p:cNvPr id="4" name="Slide Number Placeholder 3"/>
          <p:cNvSpPr>
            <a:spLocks noGrp="1"/>
          </p:cNvSpPr>
          <p:nvPr>
            <p:ph type="sldNum" sz="quarter" idx="10"/>
          </p:nvPr>
        </p:nvSpPr>
        <p:spPr/>
        <p:txBody>
          <a:bodyPr/>
          <a:lstStyle/>
          <a:p>
            <a:fld id="{4E0B424E-CBA2-0C43-9109-2814BA3736BA}" type="slidenum">
              <a:rPr lang="en-US" smtClean="0"/>
              <a:t>22</a:t>
            </a:fld>
            <a:endParaRPr lang="en-US"/>
          </a:p>
        </p:txBody>
      </p:sp>
    </p:spTree>
    <p:extLst>
      <p:ext uri="{BB962C8B-B14F-4D97-AF65-F5344CB8AC3E}">
        <p14:creationId xmlns:p14="http://schemas.microsoft.com/office/powerpoint/2010/main" val="83657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both quantitative and qualitative research for my project. I collected this data with a survey that gave me both quantitative and qualitative answers. First, I constructed a survey on </a:t>
            </a:r>
            <a:r>
              <a:rPr lang="en-US" dirty="0" err="1"/>
              <a:t>Qualtrics</a:t>
            </a:r>
            <a:r>
              <a:rPr lang="en-US" dirty="0"/>
              <a:t> and then posted it on social media platforms to get a wide range of perspectives on this issue. My mother and grandmother shared the link, giving me access to opinions of people that aren’t my age.</a:t>
            </a:r>
          </a:p>
          <a:p>
            <a:r>
              <a:rPr lang="en-US" dirty="0"/>
              <a:t>The survey was taken by 102 people, between the dates of April 13 and April 28 2018. </a:t>
            </a:r>
          </a:p>
          <a:p>
            <a:r>
              <a:rPr lang="en-US" dirty="0"/>
              <a:t>This is an example of volunteer sampling. Whoever wanted to take my survey could do so if they wished. This type o sampling is slightly biased, since not everyone has a Facebook or the capability to do my survey since it is online only. All of my participants finished my survey. I had great cooperation from my participants. Very few used the ‘other’ text box option, which is good for me because then my data is easier to read and analyze. </a:t>
            </a:r>
          </a:p>
          <a:p>
            <a:r>
              <a:rPr lang="en-US" dirty="0"/>
              <a:t>My survey was 77% female. Which is not consistent with the population. I attribute this difference to the way the survey was circulated; It was only shared by women.</a:t>
            </a:r>
          </a:p>
        </p:txBody>
      </p:sp>
      <p:sp>
        <p:nvSpPr>
          <p:cNvPr id="4" name="Slide Number Placeholder 3"/>
          <p:cNvSpPr>
            <a:spLocks noGrp="1"/>
          </p:cNvSpPr>
          <p:nvPr>
            <p:ph type="sldNum" sz="quarter" idx="10"/>
          </p:nvPr>
        </p:nvSpPr>
        <p:spPr/>
        <p:txBody>
          <a:bodyPr/>
          <a:lstStyle/>
          <a:p>
            <a:fld id="{4E0B424E-CBA2-0C43-9109-2814BA3736BA}" type="slidenum">
              <a:rPr lang="en-US" smtClean="0"/>
              <a:t>5</a:t>
            </a:fld>
            <a:endParaRPr lang="en-US"/>
          </a:p>
        </p:txBody>
      </p:sp>
    </p:spTree>
    <p:extLst>
      <p:ext uri="{BB962C8B-B14F-4D97-AF65-F5344CB8AC3E}">
        <p14:creationId xmlns:p14="http://schemas.microsoft.com/office/powerpoint/2010/main" val="303020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76% of those surveyed believe climate change is a current issue. This is good news for green product providers; 76% of those surveyed are potentially interested in these products.</a:t>
            </a:r>
          </a:p>
          <a:p>
            <a:endParaRPr lang="en-US" dirty="0"/>
          </a:p>
        </p:txBody>
      </p:sp>
      <p:sp>
        <p:nvSpPr>
          <p:cNvPr id="4" name="Slide Number Placeholder 3"/>
          <p:cNvSpPr>
            <a:spLocks noGrp="1"/>
          </p:cNvSpPr>
          <p:nvPr>
            <p:ph type="sldNum" sz="quarter" idx="10"/>
          </p:nvPr>
        </p:nvSpPr>
        <p:spPr/>
        <p:txBody>
          <a:bodyPr/>
          <a:lstStyle/>
          <a:p>
            <a:fld id="{4E0B424E-CBA2-0C43-9109-2814BA3736BA}" type="slidenum">
              <a:rPr lang="en-US" smtClean="0"/>
              <a:t>6</a:t>
            </a:fld>
            <a:endParaRPr lang="en-US"/>
          </a:p>
        </p:txBody>
      </p:sp>
    </p:spTree>
    <p:extLst>
      <p:ext uri="{BB962C8B-B14F-4D97-AF65-F5344CB8AC3E}">
        <p14:creationId xmlns:p14="http://schemas.microsoft.com/office/powerpoint/2010/main" val="375478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those who selected they don’t think climate change is a current issue said something along the lines of “Its just not as big of a deal. It may be happening, it might not, but it isn’t really an issue.” Since this group of people don’t think climate change is a big deal, they most likely wont be purchasing green products (for environmental reasons). Luckily, this is a smaller group of people. The best way to market our products to these people is by showing the product’s quality, which will be explained later.</a:t>
            </a:r>
          </a:p>
        </p:txBody>
      </p:sp>
      <p:sp>
        <p:nvSpPr>
          <p:cNvPr id="4" name="Slide Number Placeholder 3"/>
          <p:cNvSpPr>
            <a:spLocks noGrp="1"/>
          </p:cNvSpPr>
          <p:nvPr>
            <p:ph type="sldNum" sz="quarter" idx="10"/>
          </p:nvPr>
        </p:nvSpPr>
        <p:spPr/>
        <p:txBody>
          <a:bodyPr/>
          <a:lstStyle/>
          <a:p>
            <a:fld id="{4E0B424E-CBA2-0C43-9109-2814BA3736BA}" type="slidenum">
              <a:rPr lang="en-US" smtClean="0"/>
              <a:t>7</a:t>
            </a:fld>
            <a:endParaRPr lang="en-US"/>
          </a:p>
        </p:txBody>
      </p:sp>
    </p:spTree>
    <p:extLst>
      <p:ext uri="{BB962C8B-B14F-4D97-AF65-F5344CB8AC3E}">
        <p14:creationId xmlns:p14="http://schemas.microsoft.com/office/powerpoint/2010/main" val="181548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those surveyed purchase green products once a month, and once a week is closely behind. This tells us that there is a steady demand for green products in grocery stores and super markets, where individuals shop weekly and monthly. </a:t>
            </a:r>
          </a:p>
          <a:p>
            <a:endParaRPr lang="en-US" dirty="0"/>
          </a:p>
        </p:txBody>
      </p:sp>
      <p:sp>
        <p:nvSpPr>
          <p:cNvPr id="4" name="Slide Number Placeholder 3"/>
          <p:cNvSpPr>
            <a:spLocks noGrp="1"/>
          </p:cNvSpPr>
          <p:nvPr>
            <p:ph type="sldNum" sz="quarter" idx="10"/>
          </p:nvPr>
        </p:nvSpPr>
        <p:spPr/>
        <p:txBody>
          <a:bodyPr/>
          <a:lstStyle/>
          <a:p>
            <a:fld id="{4E0B424E-CBA2-0C43-9109-2814BA3736BA}" type="slidenum">
              <a:rPr lang="en-US" smtClean="0"/>
              <a:t>8</a:t>
            </a:fld>
            <a:endParaRPr lang="en-US"/>
          </a:p>
        </p:txBody>
      </p:sp>
    </p:spTree>
    <p:extLst>
      <p:ext uri="{BB962C8B-B14F-4D97-AF65-F5344CB8AC3E}">
        <p14:creationId xmlns:p14="http://schemas.microsoft.com/office/powerpoint/2010/main" val="309930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asked why they purchased green products, the majority selected environmental reasons, which is expected. However, around 20% of people are purchasing green products for their superior quality. this is a piece of information that should be interesting to the marketing team. If we can also market our green products as higher quality, we will have more success with this 20% segment.</a:t>
            </a:r>
          </a:p>
        </p:txBody>
      </p:sp>
      <p:sp>
        <p:nvSpPr>
          <p:cNvPr id="4" name="Slide Number Placeholder 3"/>
          <p:cNvSpPr>
            <a:spLocks noGrp="1"/>
          </p:cNvSpPr>
          <p:nvPr>
            <p:ph type="sldNum" sz="quarter" idx="10"/>
          </p:nvPr>
        </p:nvSpPr>
        <p:spPr/>
        <p:txBody>
          <a:bodyPr/>
          <a:lstStyle/>
          <a:p>
            <a:fld id="{4E0B424E-CBA2-0C43-9109-2814BA3736BA}" type="slidenum">
              <a:rPr lang="en-US" smtClean="0"/>
              <a:t>9</a:t>
            </a:fld>
            <a:endParaRPr lang="en-US"/>
          </a:p>
        </p:txBody>
      </p:sp>
    </p:spTree>
    <p:extLst>
      <p:ext uri="{BB962C8B-B14F-4D97-AF65-F5344CB8AC3E}">
        <p14:creationId xmlns:p14="http://schemas.microsoft.com/office/powerpoint/2010/main" val="303358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asked our survey takers how important sustainability is to them. 42% selected very important, followed by moderately important(29%), and extremely important(23%). With most people finding it very important, I would suggest to our marketing staff that we need to market our products as sustainable. We need biodegradable packaging, things that won’t be thrown away or things that can be reused.</a:t>
            </a:r>
          </a:p>
        </p:txBody>
      </p:sp>
      <p:sp>
        <p:nvSpPr>
          <p:cNvPr id="4" name="Slide Number Placeholder 3"/>
          <p:cNvSpPr>
            <a:spLocks noGrp="1"/>
          </p:cNvSpPr>
          <p:nvPr>
            <p:ph type="sldNum" sz="quarter" idx="10"/>
          </p:nvPr>
        </p:nvSpPr>
        <p:spPr/>
        <p:txBody>
          <a:bodyPr/>
          <a:lstStyle/>
          <a:p>
            <a:fld id="{4E0B424E-CBA2-0C43-9109-2814BA3736BA}" type="slidenum">
              <a:rPr lang="en-US" smtClean="0"/>
              <a:t>10</a:t>
            </a:fld>
            <a:endParaRPr lang="en-US"/>
          </a:p>
        </p:txBody>
      </p:sp>
    </p:spTree>
    <p:extLst>
      <p:ext uri="{BB962C8B-B14F-4D97-AF65-F5344CB8AC3E}">
        <p14:creationId xmlns:p14="http://schemas.microsoft.com/office/powerpoint/2010/main" val="189704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asked, “Does a company's stance on sustainability and environmental impact alter your opinion of that company?” 45% selected “probably yes” and 31% selected “definitely yes”, showing us that most of those surveyed are aware of the effect “green marketing” companies have on customers. Public Relations is going to be extremely important for companies interested in going green, and even taking a stand publicly may increase profits.</a:t>
            </a:r>
          </a:p>
          <a:p>
            <a:endParaRPr lang="en-US" dirty="0"/>
          </a:p>
        </p:txBody>
      </p:sp>
      <p:sp>
        <p:nvSpPr>
          <p:cNvPr id="4" name="Slide Number Placeholder 3"/>
          <p:cNvSpPr>
            <a:spLocks noGrp="1"/>
          </p:cNvSpPr>
          <p:nvPr>
            <p:ph type="sldNum" sz="quarter" idx="10"/>
          </p:nvPr>
        </p:nvSpPr>
        <p:spPr/>
        <p:txBody>
          <a:bodyPr/>
          <a:lstStyle/>
          <a:p>
            <a:fld id="{4E0B424E-CBA2-0C43-9109-2814BA3736BA}" type="slidenum">
              <a:rPr lang="en-US" smtClean="0"/>
              <a:t>11</a:t>
            </a:fld>
            <a:endParaRPr lang="en-US"/>
          </a:p>
        </p:txBody>
      </p:sp>
    </p:spTree>
    <p:extLst>
      <p:ext uri="{BB962C8B-B14F-4D97-AF65-F5344CB8AC3E}">
        <p14:creationId xmlns:p14="http://schemas.microsoft.com/office/powerpoint/2010/main" val="29273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349797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112166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60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2324789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056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90816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17110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146818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41191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9155CE-55B6-4C42-974A-56C6CD0100CB}"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404471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155CE-55B6-4C42-974A-56C6CD0100CB}"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86626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155CE-55B6-4C42-974A-56C6CD0100CB}" type="datetimeFigureOut">
              <a:rPr lang="en-US" smtClean="0"/>
              <a:t>5/8/18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424759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155CE-55B6-4C42-974A-56C6CD0100CB}" type="datetimeFigureOut">
              <a:rPr lang="en-US" smtClean="0"/>
              <a:t>5/8/18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14870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155CE-55B6-4C42-974A-56C6CD0100CB}" type="datetimeFigureOut">
              <a:rPr lang="en-US" smtClean="0"/>
              <a:t>5/8/18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243318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9155CE-55B6-4C42-974A-56C6CD0100CB}"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141748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9155CE-55B6-4C42-974A-56C6CD0100CB}"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031D8-3489-2848-A980-730A87426BB0}" type="slidenum">
              <a:rPr lang="en-US" smtClean="0"/>
              <a:t>‹#›</a:t>
            </a:fld>
            <a:endParaRPr lang="en-US"/>
          </a:p>
        </p:txBody>
      </p:sp>
    </p:spTree>
    <p:extLst>
      <p:ext uri="{BB962C8B-B14F-4D97-AF65-F5344CB8AC3E}">
        <p14:creationId xmlns:p14="http://schemas.microsoft.com/office/powerpoint/2010/main" val="62664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9155CE-55B6-4C42-974A-56C6CD0100CB}" type="datetimeFigureOut">
              <a:rPr lang="en-US" smtClean="0"/>
              <a:t>5/8/18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B031D8-3489-2848-A980-730A87426BB0}" type="slidenum">
              <a:rPr lang="en-US" smtClean="0"/>
              <a:t>‹#›</a:t>
            </a:fld>
            <a:endParaRPr lang="en-US"/>
          </a:p>
        </p:txBody>
      </p:sp>
    </p:spTree>
    <p:extLst>
      <p:ext uri="{BB962C8B-B14F-4D97-AF65-F5344CB8AC3E}">
        <p14:creationId xmlns:p14="http://schemas.microsoft.com/office/powerpoint/2010/main" val="3130039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E9FC-52A9-4642-B0B0-58233FF7E111}"/>
              </a:ext>
            </a:extLst>
          </p:cNvPr>
          <p:cNvSpPr>
            <a:spLocks noGrp="1"/>
          </p:cNvSpPr>
          <p:nvPr>
            <p:ph type="ctrTitle"/>
          </p:nvPr>
        </p:nvSpPr>
        <p:spPr/>
        <p:txBody>
          <a:bodyPr/>
          <a:lstStyle/>
          <a:p>
            <a:r>
              <a:rPr lang="en-US" dirty="0"/>
              <a:t>Green Marketing</a:t>
            </a:r>
          </a:p>
        </p:txBody>
      </p:sp>
      <p:sp>
        <p:nvSpPr>
          <p:cNvPr id="3" name="Subtitle 2">
            <a:extLst>
              <a:ext uri="{FF2B5EF4-FFF2-40B4-BE49-F238E27FC236}">
                <a16:creationId xmlns:a16="http://schemas.microsoft.com/office/drawing/2014/main" id="{61E20C64-6696-7A4E-8E8A-282CDEE0BE7A}"/>
              </a:ext>
            </a:extLst>
          </p:cNvPr>
          <p:cNvSpPr>
            <a:spLocks noGrp="1"/>
          </p:cNvSpPr>
          <p:nvPr>
            <p:ph type="subTitle" idx="1"/>
          </p:nvPr>
        </p:nvSpPr>
        <p:spPr/>
        <p:txBody>
          <a:bodyPr/>
          <a:lstStyle/>
          <a:p>
            <a:r>
              <a:rPr lang="en-US" dirty="0"/>
              <a:t>By Casey Walters</a:t>
            </a:r>
          </a:p>
        </p:txBody>
      </p:sp>
    </p:spTree>
    <p:extLst>
      <p:ext uri="{BB962C8B-B14F-4D97-AF65-F5344CB8AC3E}">
        <p14:creationId xmlns:p14="http://schemas.microsoft.com/office/powerpoint/2010/main" val="100684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BFDB-A950-E842-AF72-F95108050FA0}"/>
              </a:ext>
            </a:extLst>
          </p:cNvPr>
          <p:cNvSpPr>
            <a:spLocks noGrp="1"/>
          </p:cNvSpPr>
          <p:nvPr>
            <p:ph type="title"/>
          </p:nvPr>
        </p:nvSpPr>
        <p:spPr/>
        <p:txBody>
          <a:bodyPr/>
          <a:lstStyle/>
          <a:p>
            <a:r>
              <a:rPr lang="en-US" dirty="0"/>
              <a:t>How important is sustainability to you?</a:t>
            </a:r>
          </a:p>
        </p:txBody>
      </p:sp>
      <p:pic>
        <p:nvPicPr>
          <p:cNvPr id="5" name="Content Placeholder 4">
            <a:extLst>
              <a:ext uri="{FF2B5EF4-FFF2-40B4-BE49-F238E27FC236}">
                <a16:creationId xmlns:a16="http://schemas.microsoft.com/office/drawing/2014/main" id="{951ACDDF-FE75-C540-B28D-4FA6DB6ADC3A}"/>
              </a:ext>
            </a:extLst>
          </p:cNvPr>
          <p:cNvPicPr>
            <a:picLocks noGrp="1" noChangeAspect="1"/>
          </p:cNvPicPr>
          <p:nvPr>
            <p:ph idx="1"/>
          </p:nvPr>
        </p:nvPicPr>
        <p:blipFill>
          <a:blip r:embed="rId3"/>
          <a:stretch>
            <a:fillRect/>
          </a:stretch>
        </p:blipFill>
        <p:spPr>
          <a:xfrm>
            <a:off x="677334" y="2472563"/>
            <a:ext cx="11203950" cy="2308987"/>
          </a:xfrm>
        </p:spPr>
      </p:pic>
    </p:spTree>
    <p:extLst>
      <p:ext uri="{BB962C8B-B14F-4D97-AF65-F5344CB8AC3E}">
        <p14:creationId xmlns:p14="http://schemas.microsoft.com/office/powerpoint/2010/main" val="101480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592-ABCD-0240-A52C-D3BE9BC66330}"/>
              </a:ext>
            </a:extLst>
          </p:cNvPr>
          <p:cNvSpPr>
            <a:spLocks noGrp="1"/>
          </p:cNvSpPr>
          <p:nvPr>
            <p:ph type="title"/>
          </p:nvPr>
        </p:nvSpPr>
        <p:spPr>
          <a:xfrm>
            <a:off x="677334" y="609600"/>
            <a:ext cx="8596668" cy="1550988"/>
          </a:xfrm>
        </p:spPr>
        <p:txBody>
          <a:bodyPr>
            <a:normAutofit fontScale="90000"/>
          </a:bodyPr>
          <a:lstStyle/>
          <a:p>
            <a:r>
              <a:rPr lang="en-US" dirty="0"/>
              <a:t>Does a company’s stance on sustainability and environmental impact alter your opinion of that company?</a:t>
            </a:r>
          </a:p>
        </p:txBody>
      </p:sp>
      <p:pic>
        <p:nvPicPr>
          <p:cNvPr id="5" name="Content Placeholder 4">
            <a:extLst>
              <a:ext uri="{FF2B5EF4-FFF2-40B4-BE49-F238E27FC236}">
                <a16:creationId xmlns:a16="http://schemas.microsoft.com/office/drawing/2014/main" id="{21785C4B-ADD4-2841-A87E-0AC063F2302E}"/>
              </a:ext>
            </a:extLst>
          </p:cNvPr>
          <p:cNvPicPr>
            <a:picLocks noGrp="1" noChangeAspect="1"/>
          </p:cNvPicPr>
          <p:nvPr>
            <p:ph idx="1"/>
          </p:nvPr>
        </p:nvPicPr>
        <p:blipFill>
          <a:blip r:embed="rId3"/>
          <a:stretch>
            <a:fillRect/>
          </a:stretch>
        </p:blipFill>
        <p:spPr>
          <a:xfrm>
            <a:off x="2669988" y="2160588"/>
            <a:ext cx="5559611" cy="4678881"/>
          </a:xfrm>
        </p:spPr>
      </p:pic>
    </p:spTree>
    <p:extLst>
      <p:ext uri="{BB962C8B-B14F-4D97-AF65-F5344CB8AC3E}">
        <p14:creationId xmlns:p14="http://schemas.microsoft.com/office/powerpoint/2010/main" val="21986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8B94-592A-034E-9ABF-3028A0CA757F}"/>
              </a:ext>
            </a:extLst>
          </p:cNvPr>
          <p:cNvSpPr>
            <a:spLocks noGrp="1"/>
          </p:cNvSpPr>
          <p:nvPr>
            <p:ph type="title"/>
          </p:nvPr>
        </p:nvSpPr>
        <p:spPr/>
        <p:txBody>
          <a:bodyPr/>
          <a:lstStyle/>
          <a:p>
            <a:r>
              <a:rPr lang="en-US" dirty="0"/>
              <a:t>What kind of research goes into adding a ‘green’ product to your shopping cart?</a:t>
            </a:r>
          </a:p>
        </p:txBody>
      </p:sp>
      <p:pic>
        <p:nvPicPr>
          <p:cNvPr id="5" name="Content Placeholder 4">
            <a:extLst>
              <a:ext uri="{FF2B5EF4-FFF2-40B4-BE49-F238E27FC236}">
                <a16:creationId xmlns:a16="http://schemas.microsoft.com/office/drawing/2014/main" id="{F34F40C8-506C-A842-B4EC-C9CD642567C8}"/>
              </a:ext>
            </a:extLst>
          </p:cNvPr>
          <p:cNvPicPr>
            <a:picLocks noGrp="1" noChangeAspect="1"/>
          </p:cNvPicPr>
          <p:nvPr>
            <p:ph idx="1"/>
          </p:nvPr>
        </p:nvPicPr>
        <p:blipFill>
          <a:blip r:embed="rId3"/>
          <a:stretch>
            <a:fillRect/>
          </a:stretch>
        </p:blipFill>
        <p:spPr>
          <a:xfrm>
            <a:off x="808129" y="2160588"/>
            <a:ext cx="8335779" cy="3881437"/>
          </a:xfrm>
        </p:spPr>
      </p:pic>
    </p:spTree>
    <p:extLst>
      <p:ext uri="{BB962C8B-B14F-4D97-AF65-F5344CB8AC3E}">
        <p14:creationId xmlns:p14="http://schemas.microsoft.com/office/powerpoint/2010/main" val="301941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1088-D02B-B04A-BA6D-E729751BCD5A}"/>
              </a:ext>
            </a:extLst>
          </p:cNvPr>
          <p:cNvSpPr>
            <a:spLocks noGrp="1"/>
          </p:cNvSpPr>
          <p:nvPr>
            <p:ph type="title"/>
          </p:nvPr>
        </p:nvSpPr>
        <p:spPr/>
        <p:txBody>
          <a:bodyPr>
            <a:normAutofit fontScale="90000"/>
          </a:bodyPr>
          <a:lstStyle/>
          <a:p>
            <a:r>
              <a:rPr lang="en-US" dirty="0"/>
              <a:t>Are you confident in the product's/company's claims that their product is truly "green"?</a:t>
            </a:r>
          </a:p>
        </p:txBody>
      </p:sp>
      <p:pic>
        <p:nvPicPr>
          <p:cNvPr id="5" name="Content Placeholder 4">
            <a:extLst>
              <a:ext uri="{FF2B5EF4-FFF2-40B4-BE49-F238E27FC236}">
                <a16:creationId xmlns:a16="http://schemas.microsoft.com/office/drawing/2014/main" id="{809F2124-B53A-B84B-8903-4DB9BAA503B4}"/>
              </a:ext>
            </a:extLst>
          </p:cNvPr>
          <p:cNvPicPr>
            <a:picLocks noGrp="1" noChangeAspect="1"/>
          </p:cNvPicPr>
          <p:nvPr>
            <p:ph idx="1"/>
          </p:nvPr>
        </p:nvPicPr>
        <p:blipFill>
          <a:blip r:embed="rId3"/>
          <a:stretch>
            <a:fillRect/>
          </a:stretch>
        </p:blipFill>
        <p:spPr>
          <a:xfrm>
            <a:off x="677862" y="3240937"/>
            <a:ext cx="10675937" cy="2137021"/>
          </a:xfrm>
        </p:spPr>
      </p:pic>
    </p:spTree>
    <p:extLst>
      <p:ext uri="{BB962C8B-B14F-4D97-AF65-F5344CB8AC3E}">
        <p14:creationId xmlns:p14="http://schemas.microsoft.com/office/powerpoint/2010/main" val="367957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5C79-53DE-A049-A101-1179A2BCD70A}"/>
              </a:ext>
            </a:extLst>
          </p:cNvPr>
          <p:cNvSpPr>
            <a:spLocks noGrp="1"/>
          </p:cNvSpPr>
          <p:nvPr>
            <p:ph type="title"/>
          </p:nvPr>
        </p:nvSpPr>
        <p:spPr/>
        <p:txBody>
          <a:bodyPr/>
          <a:lstStyle/>
          <a:p>
            <a:r>
              <a:rPr lang="en-US" dirty="0"/>
              <a:t>Does "Green Marketing" often target a specific demographic or group?</a:t>
            </a:r>
          </a:p>
        </p:txBody>
      </p:sp>
      <p:pic>
        <p:nvPicPr>
          <p:cNvPr id="5" name="Content Placeholder 4">
            <a:extLst>
              <a:ext uri="{FF2B5EF4-FFF2-40B4-BE49-F238E27FC236}">
                <a16:creationId xmlns:a16="http://schemas.microsoft.com/office/drawing/2014/main" id="{4C29676D-1AC9-E541-BE41-72E98CA30772}"/>
              </a:ext>
            </a:extLst>
          </p:cNvPr>
          <p:cNvPicPr>
            <a:picLocks noGrp="1" noChangeAspect="1"/>
          </p:cNvPicPr>
          <p:nvPr>
            <p:ph idx="1"/>
          </p:nvPr>
        </p:nvPicPr>
        <p:blipFill>
          <a:blip r:embed="rId3"/>
          <a:stretch>
            <a:fillRect/>
          </a:stretch>
        </p:blipFill>
        <p:spPr>
          <a:xfrm>
            <a:off x="2082584" y="2160588"/>
            <a:ext cx="5786869" cy="3881437"/>
          </a:xfrm>
        </p:spPr>
      </p:pic>
    </p:spTree>
    <p:extLst>
      <p:ext uri="{BB962C8B-B14F-4D97-AF65-F5344CB8AC3E}">
        <p14:creationId xmlns:p14="http://schemas.microsoft.com/office/powerpoint/2010/main" val="206108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66F5-3DCC-5B42-B0BD-1287F94B02B7}"/>
              </a:ext>
            </a:extLst>
          </p:cNvPr>
          <p:cNvSpPr>
            <a:spLocks noGrp="1"/>
          </p:cNvSpPr>
          <p:nvPr>
            <p:ph type="title"/>
          </p:nvPr>
        </p:nvSpPr>
        <p:spPr/>
        <p:txBody>
          <a:bodyPr>
            <a:normAutofit fontScale="90000"/>
          </a:bodyPr>
          <a:lstStyle/>
          <a:p>
            <a:r>
              <a:rPr lang="en-US" dirty="0"/>
              <a:t>Please describe the demographic or group you believe "Green Marketing" often targets.</a:t>
            </a:r>
          </a:p>
        </p:txBody>
      </p:sp>
      <p:pic>
        <p:nvPicPr>
          <p:cNvPr id="5" name="Content Placeholder 4">
            <a:extLst>
              <a:ext uri="{FF2B5EF4-FFF2-40B4-BE49-F238E27FC236}">
                <a16:creationId xmlns:a16="http://schemas.microsoft.com/office/drawing/2014/main" id="{8EB5FCC1-CFF7-FB44-A59E-320CC74D7D05}"/>
              </a:ext>
            </a:extLst>
          </p:cNvPr>
          <p:cNvPicPr>
            <a:picLocks noGrp="1" noChangeAspect="1"/>
          </p:cNvPicPr>
          <p:nvPr>
            <p:ph idx="1"/>
          </p:nvPr>
        </p:nvPicPr>
        <p:blipFill>
          <a:blip r:embed="rId3"/>
          <a:stretch>
            <a:fillRect/>
          </a:stretch>
        </p:blipFill>
        <p:spPr>
          <a:xfrm>
            <a:off x="1352551" y="1930400"/>
            <a:ext cx="8286750" cy="4722729"/>
          </a:xfrm>
        </p:spPr>
      </p:pic>
    </p:spTree>
    <p:extLst>
      <p:ext uri="{BB962C8B-B14F-4D97-AF65-F5344CB8AC3E}">
        <p14:creationId xmlns:p14="http://schemas.microsoft.com/office/powerpoint/2010/main" val="206323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E880-37EB-D446-9E25-9926B9FE35AD}"/>
              </a:ext>
            </a:extLst>
          </p:cNvPr>
          <p:cNvSpPr>
            <a:spLocks noGrp="1"/>
          </p:cNvSpPr>
          <p:nvPr>
            <p:ph type="title"/>
          </p:nvPr>
        </p:nvSpPr>
        <p:spPr/>
        <p:txBody>
          <a:bodyPr/>
          <a:lstStyle/>
          <a:p>
            <a:r>
              <a:rPr lang="en-US" dirty="0"/>
              <a:t>Are you…</a:t>
            </a:r>
          </a:p>
        </p:txBody>
      </p:sp>
      <p:pic>
        <p:nvPicPr>
          <p:cNvPr id="5" name="Content Placeholder 4">
            <a:extLst>
              <a:ext uri="{FF2B5EF4-FFF2-40B4-BE49-F238E27FC236}">
                <a16:creationId xmlns:a16="http://schemas.microsoft.com/office/drawing/2014/main" id="{C10D6931-7A8F-1748-A179-9B6300435990}"/>
              </a:ext>
            </a:extLst>
          </p:cNvPr>
          <p:cNvPicPr>
            <a:picLocks noGrp="1" noChangeAspect="1"/>
          </p:cNvPicPr>
          <p:nvPr>
            <p:ph idx="1"/>
          </p:nvPr>
        </p:nvPicPr>
        <p:blipFill>
          <a:blip r:embed="rId3"/>
          <a:stretch>
            <a:fillRect/>
          </a:stretch>
        </p:blipFill>
        <p:spPr>
          <a:xfrm>
            <a:off x="1879049" y="2160588"/>
            <a:ext cx="6193940" cy="3881437"/>
          </a:xfrm>
        </p:spPr>
      </p:pic>
    </p:spTree>
    <p:extLst>
      <p:ext uri="{BB962C8B-B14F-4D97-AF65-F5344CB8AC3E}">
        <p14:creationId xmlns:p14="http://schemas.microsoft.com/office/powerpoint/2010/main" val="157607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5A73-F292-FE46-BA84-F36FAEFB3342}"/>
              </a:ext>
            </a:extLst>
          </p:cNvPr>
          <p:cNvSpPr>
            <a:spLocks noGrp="1"/>
          </p:cNvSpPr>
          <p:nvPr>
            <p:ph type="title"/>
          </p:nvPr>
        </p:nvSpPr>
        <p:spPr/>
        <p:txBody>
          <a:bodyPr/>
          <a:lstStyle/>
          <a:p>
            <a:r>
              <a:rPr lang="en-US" dirty="0"/>
              <a:t>Choose one or more races that you consider yourself to be:</a:t>
            </a:r>
          </a:p>
        </p:txBody>
      </p:sp>
      <p:pic>
        <p:nvPicPr>
          <p:cNvPr id="5" name="Content Placeholder 4">
            <a:extLst>
              <a:ext uri="{FF2B5EF4-FFF2-40B4-BE49-F238E27FC236}">
                <a16:creationId xmlns:a16="http://schemas.microsoft.com/office/drawing/2014/main" id="{A08D75EF-4DD5-1340-BAF5-99D9667C862B}"/>
              </a:ext>
            </a:extLst>
          </p:cNvPr>
          <p:cNvPicPr>
            <a:picLocks noGrp="1" noChangeAspect="1"/>
          </p:cNvPicPr>
          <p:nvPr>
            <p:ph idx="1"/>
          </p:nvPr>
        </p:nvPicPr>
        <p:blipFill>
          <a:blip r:embed="rId3"/>
          <a:stretch>
            <a:fillRect/>
          </a:stretch>
        </p:blipFill>
        <p:spPr>
          <a:xfrm>
            <a:off x="677863" y="2474067"/>
            <a:ext cx="8596312" cy="3254478"/>
          </a:xfrm>
        </p:spPr>
      </p:pic>
    </p:spTree>
    <p:extLst>
      <p:ext uri="{BB962C8B-B14F-4D97-AF65-F5344CB8AC3E}">
        <p14:creationId xmlns:p14="http://schemas.microsoft.com/office/powerpoint/2010/main" val="390200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B90-1A2A-5E40-A2AC-9D300D6A49B8}"/>
              </a:ext>
            </a:extLst>
          </p:cNvPr>
          <p:cNvSpPr>
            <a:spLocks noGrp="1"/>
          </p:cNvSpPr>
          <p:nvPr>
            <p:ph type="title"/>
          </p:nvPr>
        </p:nvSpPr>
        <p:spPr/>
        <p:txBody>
          <a:bodyPr/>
          <a:lstStyle/>
          <a:p>
            <a:r>
              <a:rPr lang="en-US" dirty="0"/>
              <a:t>What is you year of birth?</a:t>
            </a:r>
          </a:p>
        </p:txBody>
      </p:sp>
      <p:pic>
        <p:nvPicPr>
          <p:cNvPr id="5" name="Content Placeholder 4">
            <a:extLst>
              <a:ext uri="{FF2B5EF4-FFF2-40B4-BE49-F238E27FC236}">
                <a16:creationId xmlns:a16="http://schemas.microsoft.com/office/drawing/2014/main" id="{F7C3D7CC-4ECC-0848-B7A6-444E44E4B549}"/>
              </a:ext>
            </a:extLst>
          </p:cNvPr>
          <p:cNvPicPr>
            <a:picLocks noGrp="1" noChangeAspect="1"/>
          </p:cNvPicPr>
          <p:nvPr>
            <p:ph idx="1"/>
          </p:nvPr>
        </p:nvPicPr>
        <p:blipFill>
          <a:blip r:embed="rId3"/>
          <a:stretch>
            <a:fillRect/>
          </a:stretch>
        </p:blipFill>
        <p:spPr>
          <a:xfrm>
            <a:off x="1731975" y="2160588"/>
            <a:ext cx="6488088" cy="3881437"/>
          </a:xfrm>
        </p:spPr>
      </p:pic>
    </p:spTree>
    <p:extLst>
      <p:ext uri="{BB962C8B-B14F-4D97-AF65-F5344CB8AC3E}">
        <p14:creationId xmlns:p14="http://schemas.microsoft.com/office/powerpoint/2010/main" val="1330528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3CF4-EA0A-4740-9BA1-BDC1F362A80B}"/>
              </a:ext>
            </a:extLst>
          </p:cNvPr>
          <p:cNvSpPr>
            <a:spLocks noGrp="1"/>
          </p:cNvSpPr>
          <p:nvPr>
            <p:ph type="title"/>
          </p:nvPr>
        </p:nvSpPr>
        <p:spPr/>
        <p:txBody>
          <a:bodyPr>
            <a:normAutofit fontScale="90000"/>
          </a:bodyPr>
          <a:lstStyle/>
          <a:p>
            <a:r>
              <a:rPr lang="en-US" dirty="0"/>
              <a:t>Information about income is very important to understand. Would you please give your best guess?</a:t>
            </a:r>
          </a:p>
        </p:txBody>
      </p:sp>
      <p:pic>
        <p:nvPicPr>
          <p:cNvPr id="5" name="Content Placeholder 4">
            <a:extLst>
              <a:ext uri="{FF2B5EF4-FFF2-40B4-BE49-F238E27FC236}">
                <a16:creationId xmlns:a16="http://schemas.microsoft.com/office/drawing/2014/main" id="{29798E1F-4F0C-8443-A7DE-2D0099BDFAA6}"/>
              </a:ext>
            </a:extLst>
          </p:cNvPr>
          <p:cNvPicPr>
            <a:picLocks noGrp="1" noChangeAspect="1"/>
          </p:cNvPicPr>
          <p:nvPr>
            <p:ph idx="1"/>
          </p:nvPr>
        </p:nvPicPr>
        <p:blipFill>
          <a:blip r:embed="rId3"/>
          <a:stretch>
            <a:fillRect/>
          </a:stretch>
        </p:blipFill>
        <p:spPr>
          <a:xfrm>
            <a:off x="677863" y="2642196"/>
            <a:ext cx="8596312" cy="2918221"/>
          </a:xfrm>
        </p:spPr>
      </p:pic>
    </p:spTree>
    <p:extLst>
      <p:ext uri="{BB962C8B-B14F-4D97-AF65-F5344CB8AC3E}">
        <p14:creationId xmlns:p14="http://schemas.microsoft.com/office/powerpoint/2010/main" val="6967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4F59-B70C-424A-920A-C43E68AFE83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BB27BFF-F83C-E94A-8BA3-C61585EEF2C7}"/>
              </a:ext>
            </a:extLst>
          </p:cNvPr>
          <p:cNvSpPr>
            <a:spLocks noGrp="1"/>
          </p:cNvSpPr>
          <p:nvPr>
            <p:ph idx="1"/>
          </p:nvPr>
        </p:nvSpPr>
        <p:spPr/>
        <p:txBody>
          <a:bodyPr/>
          <a:lstStyle/>
          <a:p>
            <a:r>
              <a:rPr lang="en-US" dirty="0"/>
              <a:t>Problem Definition</a:t>
            </a:r>
          </a:p>
          <a:p>
            <a:r>
              <a:rPr lang="en-US" dirty="0"/>
              <a:t>Research Objectives</a:t>
            </a:r>
          </a:p>
          <a:p>
            <a:r>
              <a:rPr lang="en-US" dirty="0"/>
              <a:t>Research Methodology</a:t>
            </a:r>
          </a:p>
          <a:p>
            <a:r>
              <a:rPr lang="en-US" dirty="0"/>
              <a:t>Data Analysis and Results</a:t>
            </a:r>
          </a:p>
          <a:p>
            <a:r>
              <a:rPr lang="en-US" dirty="0"/>
              <a:t>Consumer Insights</a:t>
            </a:r>
          </a:p>
          <a:p>
            <a:r>
              <a:rPr lang="en-US" dirty="0"/>
              <a:t>Recommendations </a:t>
            </a:r>
          </a:p>
        </p:txBody>
      </p:sp>
    </p:spTree>
    <p:extLst>
      <p:ext uri="{BB962C8B-B14F-4D97-AF65-F5344CB8AC3E}">
        <p14:creationId xmlns:p14="http://schemas.microsoft.com/office/powerpoint/2010/main" val="51164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A25F-1E1F-DE41-9667-BB8B52D1B9DA}"/>
              </a:ext>
            </a:extLst>
          </p:cNvPr>
          <p:cNvSpPr>
            <a:spLocks noGrp="1"/>
          </p:cNvSpPr>
          <p:nvPr>
            <p:ph type="title"/>
          </p:nvPr>
        </p:nvSpPr>
        <p:spPr/>
        <p:txBody>
          <a:bodyPr/>
          <a:lstStyle/>
          <a:p>
            <a:r>
              <a:rPr lang="en-US" dirty="0"/>
              <a:t>What is your Zip Code?</a:t>
            </a:r>
          </a:p>
        </p:txBody>
      </p:sp>
      <p:pic>
        <p:nvPicPr>
          <p:cNvPr id="5" name="Content Placeholder 4">
            <a:extLst>
              <a:ext uri="{FF2B5EF4-FFF2-40B4-BE49-F238E27FC236}">
                <a16:creationId xmlns:a16="http://schemas.microsoft.com/office/drawing/2014/main" id="{B06838DA-C75B-EA47-A6FB-EA00312D2913}"/>
              </a:ext>
            </a:extLst>
          </p:cNvPr>
          <p:cNvPicPr>
            <a:picLocks noGrp="1" noChangeAspect="1"/>
          </p:cNvPicPr>
          <p:nvPr>
            <p:ph idx="1"/>
          </p:nvPr>
        </p:nvPicPr>
        <p:blipFill>
          <a:blip r:embed="rId3"/>
          <a:stretch>
            <a:fillRect/>
          </a:stretch>
        </p:blipFill>
        <p:spPr>
          <a:xfrm>
            <a:off x="1258533" y="2160588"/>
            <a:ext cx="7434972" cy="3881437"/>
          </a:xfrm>
        </p:spPr>
      </p:pic>
    </p:spTree>
    <p:extLst>
      <p:ext uri="{BB962C8B-B14F-4D97-AF65-F5344CB8AC3E}">
        <p14:creationId xmlns:p14="http://schemas.microsoft.com/office/powerpoint/2010/main" val="130246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DDBA-BA98-D44B-A121-E414039CEC14}"/>
              </a:ext>
            </a:extLst>
          </p:cNvPr>
          <p:cNvSpPr>
            <a:spLocks noGrp="1"/>
          </p:cNvSpPr>
          <p:nvPr>
            <p:ph type="title"/>
          </p:nvPr>
        </p:nvSpPr>
        <p:spPr/>
        <p:txBody>
          <a:bodyPr/>
          <a:lstStyle/>
          <a:p>
            <a:r>
              <a:rPr lang="en-US" dirty="0"/>
              <a:t>Consumer Insights</a:t>
            </a:r>
          </a:p>
        </p:txBody>
      </p:sp>
      <p:sp>
        <p:nvSpPr>
          <p:cNvPr id="3" name="Content Placeholder 2">
            <a:extLst>
              <a:ext uri="{FF2B5EF4-FFF2-40B4-BE49-F238E27FC236}">
                <a16:creationId xmlns:a16="http://schemas.microsoft.com/office/drawing/2014/main" id="{B56CD960-C037-724F-B34E-E6A120D7B90B}"/>
              </a:ext>
            </a:extLst>
          </p:cNvPr>
          <p:cNvSpPr>
            <a:spLocks noGrp="1"/>
          </p:cNvSpPr>
          <p:nvPr>
            <p:ph idx="1"/>
          </p:nvPr>
        </p:nvSpPr>
        <p:spPr/>
        <p:txBody>
          <a:bodyPr/>
          <a:lstStyle/>
          <a:p>
            <a:r>
              <a:rPr lang="en-US" dirty="0"/>
              <a:t>Majority believe climate change is a current issue</a:t>
            </a:r>
          </a:p>
          <a:p>
            <a:r>
              <a:rPr lang="en-US" dirty="0"/>
              <a:t>Purchase green products relatively often(every month or more)</a:t>
            </a:r>
          </a:p>
          <a:p>
            <a:r>
              <a:rPr lang="en-US" dirty="0"/>
              <a:t>Research products when products are in hands</a:t>
            </a:r>
          </a:p>
          <a:p>
            <a:r>
              <a:rPr lang="en-US" dirty="0"/>
              <a:t>Sustainability is important</a:t>
            </a:r>
          </a:p>
          <a:p>
            <a:r>
              <a:rPr lang="en-US" dirty="0"/>
              <a:t>Believe green marketing targets a specific demographic</a:t>
            </a:r>
          </a:p>
          <a:p>
            <a:pPr marL="0" indent="0">
              <a:buNone/>
            </a:pPr>
            <a:endParaRPr lang="en-US" dirty="0"/>
          </a:p>
        </p:txBody>
      </p:sp>
    </p:spTree>
    <p:extLst>
      <p:ext uri="{BB962C8B-B14F-4D97-AF65-F5344CB8AC3E}">
        <p14:creationId xmlns:p14="http://schemas.microsoft.com/office/powerpoint/2010/main" val="405646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AAF7-F68B-384D-98E3-62CAA7EC0EA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44CDAD0-5D42-9146-A7A6-1C1D03E51FB5}"/>
              </a:ext>
            </a:extLst>
          </p:cNvPr>
          <p:cNvSpPr>
            <a:spLocks noGrp="1"/>
          </p:cNvSpPr>
          <p:nvPr>
            <p:ph idx="1"/>
          </p:nvPr>
        </p:nvSpPr>
        <p:spPr/>
        <p:txBody>
          <a:bodyPr/>
          <a:lstStyle/>
          <a:p>
            <a:r>
              <a:rPr lang="en-US" dirty="0"/>
              <a:t>Start manufacturing more green products</a:t>
            </a:r>
          </a:p>
          <a:p>
            <a:r>
              <a:rPr lang="en-US" dirty="0"/>
              <a:t>Use PR to announce eco friendly business practices, hold company to high standard</a:t>
            </a:r>
          </a:p>
          <a:p>
            <a:r>
              <a:rPr lang="en-US" dirty="0"/>
              <a:t>Package products so consumers are not contributing to waste</a:t>
            </a:r>
          </a:p>
          <a:p>
            <a:r>
              <a:rPr lang="en-US" dirty="0"/>
              <a:t>Packaging needs to convince the consumer of impact</a:t>
            </a:r>
          </a:p>
          <a:p>
            <a:pPr marL="0" indent="0">
              <a:buNone/>
            </a:pPr>
            <a:endParaRPr lang="en-US" dirty="0"/>
          </a:p>
        </p:txBody>
      </p:sp>
    </p:spTree>
    <p:extLst>
      <p:ext uri="{BB962C8B-B14F-4D97-AF65-F5344CB8AC3E}">
        <p14:creationId xmlns:p14="http://schemas.microsoft.com/office/powerpoint/2010/main" val="7312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0FA1-C416-1943-97F3-BFC850F9D1E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E017BCE-D65E-FE48-B9C0-A4BD3B3A6DC3}"/>
              </a:ext>
            </a:extLst>
          </p:cNvPr>
          <p:cNvSpPr>
            <a:spLocks noGrp="1"/>
          </p:cNvSpPr>
          <p:nvPr>
            <p:ph idx="1"/>
          </p:nvPr>
        </p:nvSpPr>
        <p:spPr/>
        <p:txBody>
          <a:bodyPr/>
          <a:lstStyle/>
          <a:p>
            <a:r>
              <a:rPr lang="en-US" dirty="0"/>
              <a:t>We are buying products that are harming the earth, and sometimes we don’t have an earth friendly alternative</a:t>
            </a:r>
          </a:p>
          <a:p>
            <a:r>
              <a:rPr lang="en-US" dirty="0"/>
              <a:t>Green products are expensive</a:t>
            </a:r>
          </a:p>
          <a:p>
            <a:r>
              <a:rPr lang="en-US" dirty="0"/>
              <a:t>Part of the population doesn’t think climate change is an issue, so don’t consider purchasing a new green product</a:t>
            </a:r>
          </a:p>
          <a:p>
            <a:r>
              <a:rPr lang="en-US" dirty="0"/>
              <a:t>Manufacturers don’t want to make green products</a:t>
            </a:r>
          </a:p>
        </p:txBody>
      </p:sp>
    </p:spTree>
    <p:extLst>
      <p:ext uri="{BB962C8B-B14F-4D97-AF65-F5344CB8AC3E}">
        <p14:creationId xmlns:p14="http://schemas.microsoft.com/office/powerpoint/2010/main" val="318717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ACAB-70AB-A64A-8FED-D2D0AEE49BBA}"/>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AA87B7B5-3B84-5F4E-A5F8-9B4825BA7F61}"/>
              </a:ext>
            </a:extLst>
          </p:cNvPr>
          <p:cNvSpPr>
            <a:spLocks noGrp="1"/>
          </p:cNvSpPr>
          <p:nvPr>
            <p:ph idx="1"/>
          </p:nvPr>
        </p:nvSpPr>
        <p:spPr/>
        <p:txBody>
          <a:bodyPr/>
          <a:lstStyle/>
          <a:p>
            <a:r>
              <a:rPr lang="en-US" dirty="0"/>
              <a:t>What kind of customer purchases green products daily?</a:t>
            </a:r>
          </a:p>
          <a:p>
            <a:r>
              <a:rPr lang="en-US" dirty="0"/>
              <a:t>Who believes climate change is a current issue?</a:t>
            </a:r>
          </a:p>
          <a:p>
            <a:r>
              <a:rPr lang="en-US" dirty="0"/>
              <a:t>What kind of research goes into putting  green product into your cart?</a:t>
            </a:r>
          </a:p>
          <a:p>
            <a:r>
              <a:rPr lang="en-US" dirty="0"/>
              <a:t>How does a company “going green” change your perception of the company?</a:t>
            </a:r>
          </a:p>
        </p:txBody>
      </p:sp>
    </p:spTree>
    <p:extLst>
      <p:ext uri="{BB962C8B-B14F-4D97-AF65-F5344CB8AC3E}">
        <p14:creationId xmlns:p14="http://schemas.microsoft.com/office/powerpoint/2010/main" val="253255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AC68-6450-354E-B0E3-257F22775002}"/>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3C219173-7051-9649-8CC2-FC6BFA085C82}"/>
              </a:ext>
            </a:extLst>
          </p:cNvPr>
          <p:cNvSpPr>
            <a:spLocks noGrp="1"/>
          </p:cNvSpPr>
          <p:nvPr>
            <p:ph idx="1"/>
          </p:nvPr>
        </p:nvSpPr>
        <p:spPr/>
        <p:txBody>
          <a:bodyPr/>
          <a:lstStyle/>
          <a:p>
            <a:r>
              <a:rPr lang="en-US" dirty="0"/>
              <a:t>Survey Research</a:t>
            </a:r>
          </a:p>
          <a:p>
            <a:pPr lvl="1"/>
            <a:r>
              <a:rPr lang="en-US" dirty="0"/>
              <a:t>Quantitative and Qualitative method</a:t>
            </a:r>
          </a:p>
          <a:p>
            <a:pPr lvl="1"/>
            <a:r>
              <a:rPr lang="en-US" dirty="0"/>
              <a:t>Circulated on Facebook</a:t>
            </a:r>
          </a:p>
          <a:p>
            <a:pPr lvl="2"/>
            <a:r>
              <a:rPr lang="en-US" dirty="0"/>
              <a:t>102 responses</a:t>
            </a:r>
          </a:p>
          <a:p>
            <a:pPr lvl="2"/>
            <a:r>
              <a:rPr lang="en-US" dirty="0"/>
              <a:t>April 13-28</a:t>
            </a:r>
          </a:p>
          <a:p>
            <a:pPr lvl="2"/>
            <a:r>
              <a:rPr lang="en-US" dirty="0"/>
              <a:t>Volunteer Sampling</a:t>
            </a:r>
          </a:p>
        </p:txBody>
      </p:sp>
    </p:spTree>
    <p:extLst>
      <p:ext uri="{BB962C8B-B14F-4D97-AF65-F5344CB8AC3E}">
        <p14:creationId xmlns:p14="http://schemas.microsoft.com/office/powerpoint/2010/main" val="139839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B592-95B8-274B-848E-FB21E7112081}"/>
              </a:ext>
            </a:extLst>
          </p:cNvPr>
          <p:cNvSpPr>
            <a:spLocks noGrp="1"/>
          </p:cNvSpPr>
          <p:nvPr>
            <p:ph type="title"/>
          </p:nvPr>
        </p:nvSpPr>
        <p:spPr/>
        <p:txBody>
          <a:bodyPr>
            <a:normAutofit/>
          </a:bodyPr>
          <a:lstStyle/>
          <a:p>
            <a:r>
              <a:rPr lang="en-US" dirty="0"/>
              <a:t>Do you believe Climate Change is a current issue?</a:t>
            </a:r>
          </a:p>
        </p:txBody>
      </p:sp>
      <p:pic>
        <p:nvPicPr>
          <p:cNvPr id="5" name="Content Placeholder 4">
            <a:extLst>
              <a:ext uri="{FF2B5EF4-FFF2-40B4-BE49-F238E27FC236}">
                <a16:creationId xmlns:a16="http://schemas.microsoft.com/office/drawing/2014/main" id="{E5622F01-A665-BB4C-93F4-4A9626926561}"/>
              </a:ext>
            </a:extLst>
          </p:cNvPr>
          <p:cNvPicPr>
            <a:picLocks noGrp="1" noChangeAspect="1"/>
          </p:cNvPicPr>
          <p:nvPr>
            <p:ph idx="1"/>
          </p:nvPr>
        </p:nvPicPr>
        <p:blipFill>
          <a:blip r:embed="rId3"/>
          <a:stretch>
            <a:fillRect/>
          </a:stretch>
        </p:blipFill>
        <p:spPr>
          <a:xfrm>
            <a:off x="2709320" y="2160588"/>
            <a:ext cx="4533397" cy="3881437"/>
          </a:xfrm>
        </p:spPr>
      </p:pic>
    </p:spTree>
    <p:extLst>
      <p:ext uri="{BB962C8B-B14F-4D97-AF65-F5344CB8AC3E}">
        <p14:creationId xmlns:p14="http://schemas.microsoft.com/office/powerpoint/2010/main" val="89965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1C4C-10A2-5B4B-986F-BEC6E430FE73}"/>
              </a:ext>
            </a:extLst>
          </p:cNvPr>
          <p:cNvSpPr>
            <a:spLocks noGrp="1"/>
          </p:cNvSpPr>
          <p:nvPr>
            <p:ph type="title"/>
          </p:nvPr>
        </p:nvSpPr>
        <p:spPr>
          <a:xfrm>
            <a:off x="677334" y="609600"/>
            <a:ext cx="4637616" cy="3409950"/>
          </a:xfrm>
        </p:spPr>
        <p:txBody>
          <a:bodyPr/>
          <a:lstStyle/>
          <a:p>
            <a:r>
              <a:rPr lang="en-US" dirty="0"/>
              <a:t>Please elaborate on your answer to the previous question(if you selected ‘No’ or ‘Maybe’)</a:t>
            </a:r>
          </a:p>
        </p:txBody>
      </p:sp>
      <p:pic>
        <p:nvPicPr>
          <p:cNvPr id="5" name="Content Placeholder 4">
            <a:extLst>
              <a:ext uri="{FF2B5EF4-FFF2-40B4-BE49-F238E27FC236}">
                <a16:creationId xmlns:a16="http://schemas.microsoft.com/office/drawing/2014/main" id="{60E42AE8-D24D-6E4A-9EEC-C4B7A337DB67}"/>
              </a:ext>
            </a:extLst>
          </p:cNvPr>
          <p:cNvPicPr>
            <a:picLocks noGrp="1" noChangeAspect="1"/>
          </p:cNvPicPr>
          <p:nvPr>
            <p:ph idx="1"/>
          </p:nvPr>
        </p:nvPicPr>
        <p:blipFill>
          <a:blip r:embed="rId3"/>
          <a:stretch>
            <a:fillRect/>
          </a:stretch>
        </p:blipFill>
        <p:spPr>
          <a:xfrm>
            <a:off x="5587660" y="1270000"/>
            <a:ext cx="6070939" cy="5478443"/>
          </a:xfrm>
        </p:spPr>
      </p:pic>
    </p:spTree>
    <p:extLst>
      <p:ext uri="{BB962C8B-B14F-4D97-AF65-F5344CB8AC3E}">
        <p14:creationId xmlns:p14="http://schemas.microsoft.com/office/powerpoint/2010/main" val="5168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D4B9-0358-6644-8B0B-FEC25CCD360F}"/>
              </a:ext>
            </a:extLst>
          </p:cNvPr>
          <p:cNvSpPr>
            <a:spLocks noGrp="1"/>
          </p:cNvSpPr>
          <p:nvPr>
            <p:ph type="title"/>
          </p:nvPr>
        </p:nvSpPr>
        <p:spPr>
          <a:xfrm>
            <a:off x="677334" y="609600"/>
            <a:ext cx="8596668" cy="1543050"/>
          </a:xfrm>
        </p:spPr>
        <p:txBody>
          <a:bodyPr>
            <a:normAutofit fontScale="90000"/>
          </a:bodyPr>
          <a:lstStyle/>
          <a:p>
            <a:r>
              <a:rPr lang="en-US" dirty="0"/>
              <a:t>How often do you purchase products that are advertised as "environmentally friendly" or "green"?</a:t>
            </a:r>
          </a:p>
        </p:txBody>
      </p:sp>
      <p:pic>
        <p:nvPicPr>
          <p:cNvPr id="7" name="Content Placeholder 6">
            <a:extLst>
              <a:ext uri="{FF2B5EF4-FFF2-40B4-BE49-F238E27FC236}">
                <a16:creationId xmlns:a16="http://schemas.microsoft.com/office/drawing/2014/main" id="{E709500D-9C0A-124B-AF08-0AC8F7AB870A}"/>
              </a:ext>
            </a:extLst>
          </p:cNvPr>
          <p:cNvPicPr>
            <a:picLocks noGrp="1" noChangeAspect="1"/>
          </p:cNvPicPr>
          <p:nvPr>
            <p:ph idx="1"/>
          </p:nvPr>
        </p:nvPicPr>
        <p:blipFill>
          <a:blip r:embed="rId3"/>
          <a:stretch>
            <a:fillRect/>
          </a:stretch>
        </p:blipFill>
        <p:spPr>
          <a:xfrm>
            <a:off x="677863" y="2398990"/>
            <a:ext cx="8596312" cy="3404632"/>
          </a:xfrm>
        </p:spPr>
      </p:pic>
    </p:spTree>
    <p:extLst>
      <p:ext uri="{BB962C8B-B14F-4D97-AF65-F5344CB8AC3E}">
        <p14:creationId xmlns:p14="http://schemas.microsoft.com/office/powerpoint/2010/main" val="1272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F19A-D16A-CB4F-8A28-DABB2FABBE3D}"/>
              </a:ext>
            </a:extLst>
          </p:cNvPr>
          <p:cNvSpPr>
            <a:spLocks noGrp="1"/>
          </p:cNvSpPr>
          <p:nvPr>
            <p:ph type="title"/>
          </p:nvPr>
        </p:nvSpPr>
        <p:spPr/>
        <p:txBody>
          <a:bodyPr/>
          <a:lstStyle/>
          <a:p>
            <a:r>
              <a:rPr lang="en-US" dirty="0"/>
              <a:t>Why do you purchase green products?</a:t>
            </a:r>
          </a:p>
        </p:txBody>
      </p:sp>
      <p:pic>
        <p:nvPicPr>
          <p:cNvPr id="5" name="Content Placeholder 4">
            <a:extLst>
              <a:ext uri="{FF2B5EF4-FFF2-40B4-BE49-F238E27FC236}">
                <a16:creationId xmlns:a16="http://schemas.microsoft.com/office/drawing/2014/main" id="{D79D1A06-C01F-F44E-86AE-BC36010252E8}"/>
              </a:ext>
            </a:extLst>
          </p:cNvPr>
          <p:cNvPicPr>
            <a:picLocks noGrp="1" noChangeAspect="1"/>
          </p:cNvPicPr>
          <p:nvPr>
            <p:ph idx="1"/>
          </p:nvPr>
        </p:nvPicPr>
        <p:blipFill>
          <a:blip r:embed="rId3"/>
          <a:stretch>
            <a:fillRect/>
          </a:stretch>
        </p:blipFill>
        <p:spPr>
          <a:xfrm>
            <a:off x="2133600" y="1941068"/>
            <a:ext cx="6269120" cy="4764532"/>
          </a:xfrm>
        </p:spPr>
      </p:pic>
    </p:spTree>
    <p:extLst>
      <p:ext uri="{BB962C8B-B14F-4D97-AF65-F5344CB8AC3E}">
        <p14:creationId xmlns:p14="http://schemas.microsoft.com/office/powerpoint/2010/main" val="2053053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{AEF9EE0A-08FF-A944-A800-E473516D4DD4}tf10001060</Template>
  <TotalTime>1660</TotalTime>
  <Words>2215</Words>
  <Application>Microsoft Macintosh PowerPoint</Application>
  <PresentationFormat>Widescreen</PresentationFormat>
  <Paragraphs>107</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Green Marketing</vt:lpstr>
      <vt:lpstr>Agenda</vt:lpstr>
      <vt:lpstr>Problem:</vt:lpstr>
      <vt:lpstr>Research Objectives</vt:lpstr>
      <vt:lpstr>Research Methodology</vt:lpstr>
      <vt:lpstr>Do you believe Climate Change is a current issue?</vt:lpstr>
      <vt:lpstr>Please elaborate on your answer to the previous question(if you selected ‘No’ or ‘Maybe’)</vt:lpstr>
      <vt:lpstr>How often do you purchase products that are advertised as "environmentally friendly" or "green"?</vt:lpstr>
      <vt:lpstr>Why do you purchase green products?</vt:lpstr>
      <vt:lpstr>How important is sustainability to you?</vt:lpstr>
      <vt:lpstr>Does a company’s stance on sustainability and environmental impact alter your opinion of that company?</vt:lpstr>
      <vt:lpstr>What kind of research goes into adding a ‘green’ product to your shopping cart?</vt:lpstr>
      <vt:lpstr>Are you confident in the product's/company's claims that their product is truly "green"?</vt:lpstr>
      <vt:lpstr>Does "Green Marketing" often target a specific demographic or group?</vt:lpstr>
      <vt:lpstr>Please describe the demographic or group you believe "Green Marketing" often targets.</vt:lpstr>
      <vt:lpstr>Are you…</vt:lpstr>
      <vt:lpstr>Choose one or more races that you consider yourself to be:</vt:lpstr>
      <vt:lpstr>What is you year of birth?</vt:lpstr>
      <vt:lpstr>Information about income is very important to understand. Would you please give your best guess?</vt:lpstr>
      <vt:lpstr>What is your Zip Code?</vt:lpstr>
      <vt:lpstr>Consumer Insights</vt:lpstr>
      <vt:lpstr>Recommendations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Marketing</dc:title>
  <dc:creator>Casey Walters</dc:creator>
  <cp:lastModifiedBy>Casey Walters</cp:lastModifiedBy>
  <cp:revision>22</cp:revision>
  <dcterms:created xsi:type="dcterms:W3CDTF">2018-05-06T16:32:17Z</dcterms:created>
  <dcterms:modified xsi:type="dcterms:W3CDTF">2018-05-09T00:05:53Z</dcterms:modified>
</cp:coreProperties>
</file>