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3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4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Project-Assignment\Sales_Data_Analysis_Projec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Project-Assignment\Sales_Data_Analysis_Projec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Project-Assignment\Sales_Data_Analysis_Project2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Project-Assignment\Sales_Data_Analysis_Project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Project-Assignment\Sales_Data_Analysis_Project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Project-Assignment\Sales_Data_Analysis_Project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USER\OneDrive\Desktop\Project-Assignment\Sales_Data_Analysis_Project2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USER\OneDrive\Desktop\Project-Assignment\Sales_Data_Analysis_Project2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USER\OneDrive\Desktop\Project-Assignment\Sales_Data_Analysis_Project2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USER\OneDrive\Desktop\Project-Assignment\My_Project\Sales_Data_Analysis_Project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'Sales Trend Over Time'!$F$7:$G$18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</c:lvl>
              </c:multiLvlStrCache>
            </c:multiLvlStrRef>
          </c:cat>
          <c:val>
            <c:numRef>
              <c:f>'Sales Trend Over Time'!$H$7:$H$18</c:f>
              <c:numCache>
                <c:formatCode>"$"#,##0</c:formatCode>
                <c:ptCount val="12"/>
                <c:pt idx="0">
                  <c:v>1822256.7299999739</c:v>
                </c:pt>
                <c:pt idx="1">
                  <c:v>2202022.4199999971</c:v>
                </c:pt>
                <c:pt idx="2">
                  <c:v>2807100.3799999524</c:v>
                </c:pt>
                <c:pt idx="3">
                  <c:v>3390670.2399999779</c:v>
                </c:pt>
                <c:pt idx="4">
                  <c:v>3152606.7499999683</c:v>
                </c:pt>
                <c:pt idx="5">
                  <c:v>2577802.2599999937</c:v>
                </c:pt>
                <c:pt idx="6">
                  <c:v>2647775.7599999881</c:v>
                </c:pt>
                <c:pt idx="7">
                  <c:v>2244467.8799999971</c:v>
                </c:pt>
                <c:pt idx="8">
                  <c:v>2097560.1299999966</c:v>
                </c:pt>
                <c:pt idx="9">
                  <c:v>3736726.8799999924</c:v>
                </c:pt>
                <c:pt idx="10">
                  <c:v>3199603.2000000062</c:v>
                </c:pt>
                <c:pt idx="11">
                  <c:v>4613443.3400000064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06-491B-84BB-1F3C7985C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1151915647"/>
        <c:axId val="1769272463"/>
      </c:lineChart>
      <c:catAx>
        <c:axId val="1151915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272463"/>
        <c:crosses val="autoZero"/>
        <c:auto val="1"/>
        <c:lblAlgn val="ctr"/>
        <c:lblOffset val="100"/>
        <c:noMultiLvlLbl val="0"/>
      </c:catAx>
      <c:valAx>
        <c:axId val="1769272463"/>
        <c:scaling>
          <c:orientation val="minMax"/>
        </c:scaling>
        <c:delete val="0"/>
        <c:axPos val="l"/>
        <c:numFmt formatCode="&quot;$&quot;#,##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915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66733137675733E-2"/>
          <c:y val="2.4275424720569858E-2"/>
          <c:w val="0.90187961665702332"/>
          <c:h val="0.80969868797004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'Weekly Sales Distribution'!$L$6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'Weekly Sales Distribution'!$J$7:$K$13</c:f>
              <c:multiLvlStrCache>
                <c:ptCount val="7"/>
                <c:lvl>
                  <c:pt idx="0">
                    <c:v>Monday</c:v>
                  </c:pt>
                  <c:pt idx="1">
                    <c:v>Tuesday</c:v>
                  </c:pt>
                  <c:pt idx="2">
                    <c:v>Wednesday</c:v>
                  </c:pt>
                  <c:pt idx="3">
                    <c:v>Thursday</c:v>
                  </c:pt>
                  <c:pt idx="4">
                    <c:v>Friday</c:v>
                  </c:pt>
                  <c:pt idx="5">
                    <c:v>Saturday</c:v>
                  </c:pt>
                  <c:pt idx="6">
                    <c:v>Sunday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'Weekly Sales Distribution'!$L$7:$L$13</c:f>
              <c:numCache>
                <c:formatCode>"$"#,##0</c:formatCode>
                <c:ptCount val="7"/>
                <c:pt idx="0">
                  <c:v>4883326.7200016929</c:v>
                </c:pt>
                <c:pt idx="1">
                  <c:v>5087956.7800018089</c:v>
                </c:pt>
                <c:pt idx="2">
                  <c:v>4988822.2600017441</c:v>
                </c:pt>
                <c:pt idx="3">
                  <c:v>4839465.1600017184</c:v>
                </c:pt>
                <c:pt idx="4">
                  <c:v>4855938.3800016865</c:v>
                </c:pt>
                <c:pt idx="5">
                  <c:v>4904357.0100016631</c:v>
                </c:pt>
                <c:pt idx="6">
                  <c:v>4932169.6600016877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71-44E4-9A65-20BA5A3E3D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96224128"/>
        <c:axId val="1396106880"/>
      </c:barChart>
      <c:catAx>
        <c:axId val="139622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06880"/>
        <c:crosses val="autoZero"/>
        <c:auto val="1"/>
        <c:lblAlgn val="ctr"/>
        <c:lblOffset val="100"/>
        <c:noMultiLvlLbl val="0"/>
      </c:catAx>
      <c:valAx>
        <c:axId val="139610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2241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6961627864523"/>
          <c:y val="2.3904656454367155E-2"/>
          <c:w val="0.6461529287200769"/>
          <c:h val="0.83362076491132431"/>
        </c:manualLayout>
      </c:layout>
      <c:doughnutChart>
        <c:varyColors val="1"/>
        <c:ser>
          <c:idx val="1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1B9E-4070-A2CB-1D77905D4597}"/>
              </c:ext>
            </c:extLst>
          </c:dPt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2-1B9E-4070-A2CB-1D77905D4597}"/>
            </c:ext>
          </c:extLst>
        </c:ser>
        <c:ser>
          <c:idx val="2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4-1B9E-4070-A2CB-1D77905D4597}"/>
              </c:ext>
            </c:extLst>
          </c:dPt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5-1B9E-4070-A2CB-1D77905D4597}"/>
            </c:ext>
          </c:extLst>
        </c:ser>
        <c:ser>
          <c:idx val="3"/>
          <c:order val="2"/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B9E-4070-A2CB-1D77905D459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B9E-4070-A2CB-1D77905D45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B9E-4070-A2CB-1D77905D459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B9E-4070-A2CB-1D77905D459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B9E-4070-A2CB-1D77905D4597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B9E-4070-A2CB-1D77905D4597}"/>
              </c:ext>
            </c:extLst>
          </c:dPt>
          <c:dPt>
            <c:idx val="6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B9E-4070-A2CB-1D77905D4597}"/>
              </c:ext>
            </c:extLst>
          </c:dPt>
          <c:dPt>
            <c:idx val="7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1B9E-4070-A2CB-1D77905D4597}"/>
              </c:ext>
            </c:extLst>
          </c:dPt>
          <c:dPt>
            <c:idx val="8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1B9E-4070-A2CB-1D77905D4597}"/>
              </c:ext>
            </c:extLst>
          </c:dPt>
          <c:dPt>
            <c:idx val="9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1B9E-4070-A2CB-1D77905D4597}"/>
              </c:ext>
            </c:extLst>
          </c:dPt>
          <c:dPt>
            <c:idx val="1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1B9E-4070-A2CB-1D77905D4597}"/>
              </c:ext>
            </c:extLst>
          </c:dPt>
          <c:dPt>
            <c:idx val="11"/>
            <c:bubble3D val="0"/>
            <c:spPr>
              <a:noFill/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1B9E-4070-A2CB-1D77905D4597}"/>
              </c:ext>
            </c:extLst>
          </c:dPt>
          <c:val>
            <c:numLit>
              <c:formatCode>General</c:formatCode>
              <c:ptCount val="12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10</c:v>
              </c:pt>
            </c:numLit>
          </c:val>
          <c:extLst>
            <c:ext xmlns:c16="http://schemas.microsoft.com/office/drawing/2014/chart" uri="{C3380CC4-5D6E-409C-BE32-E72D297353CC}">
              <c16:uniqueId val="{0000001E-1B9E-4070-A2CB-1D77905D4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50"/>
        <c:extLst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C2F-474C-ADC8-BD19F82920D0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2F-474C-ADC8-BD19F82920D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2F-474C-ADC8-BD19F82920D0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C2F-474C-ADC8-BD19F82920D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C2F-474C-ADC8-BD19F82920D0}"/>
              </c:ext>
            </c:extLst>
          </c:dPt>
          <c:cat>
            <c:strRef>
              <c:f>Analysis2!$L$110:$L$114</c:f>
              <c:strCache>
                <c:ptCount val="5"/>
                <c:pt idx="0">
                  <c:v>27in 4K Gaming Monitor</c:v>
                </c:pt>
                <c:pt idx="1">
                  <c:v>Apple Airpods Headphones</c:v>
                </c:pt>
                <c:pt idx="2">
                  <c:v>Flatscreen TV</c:v>
                </c:pt>
                <c:pt idx="3">
                  <c:v>Bose SoundSport Headphones</c:v>
                </c:pt>
                <c:pt idx="4">
                  <c:v>20in Monitor</c:v>
                </c:pt>
              </c:strCache>
            </c:strRef>
          </c:cat>
          <c:val>
            <c:numRef>
              <c:f>Analysis2!$M$110:$M$114</c:f>
              <c:numCache>
                <c:formatCode>"$"#,##0</c:formatCode>
                <c:ptCount val="5"/>
                <c:pt idx="0">
                  <c:v>2435097.5600001477</c:v>
                </c:pt>
                <c:pt idx="1">
                  <c:v>2349150</c:v>
                </c:pt>
                <c:pt idx="2">
                  <c:v>1445700</c:v>
                </c:pt>
                <c:pt idx="3">
                  <c:v>1345565.42999989</c:v>
                </c:pt>
                <c:pt idx="4">
                  <c:v>454148.70999997557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C2F-474C-ADC8-BD19F82920D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Analysis2!$L$110:$L$114</c:f>
              <c:strCache>
                <c:ptCount val="5"/>
                <c:pt idx="0">
                  <c:v>27in 4K Gaming Monitor</c:v>
                </c:pt>
                <c:pt idx="1">
                  <c:v>Apple Airpods Headphones</c:v>
                </c:pt>
                <c:pt idx="2">
                  <c:v>Flatscreen TV</c:v>
                </c:pt>
                <c:pt idx="3">
                  <c:v>Bose SoundSport Headphones</c:v>
                </c:pt>
                <c:pt idx="4">
                  <c:v>20in Monitor</c:v>
                </c:pt>
              </c:strCache>
            </c:strRef>
          </c:cat>
          <c:val>
            <c:numRef>
              <c:f>Analysis2!$N$110:$N$114</c:f>
              <c:numCache>
                <c:formatCode>General</c:formatCode>
                <c:ptCount val="5"/>
                <c:pt idx="0">
                  <c:v>454148.70999997557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C2F-474C-ADC8-BD19F8292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100"/>
        <c:axId val="1534950767"/>
        <c:axId val="417138800"/>
      </c:barChart>
      <c:catAx>
        <c:axId val="1534950767"/>
        <c:scaling>
          <c:orientation val="maxMin"/>
        </c:scaling>
        <c:delete val="0"/>
        <c:axPos val="l"/>
        <c:numFmt formatCode="&quot;$&quot;#,###,&quot;K&quot;;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138800"/>
        <c:crosses val="autoZero"/>
        <c:auto val="1"/>
        <c:lblAlgn val="ctr"/>
        <c:lblOffset val="100"/>
        <c:noMultiLvlLbl val="0"/>
      </c:catAx>
      <c:valAx>
        <c:axId val="41713880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950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Analysis2!$F$41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Analysis2!$D$42:$E$53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</c:lvl>
              </c:multiLvlStrCache>
            </c:multiLvlStrRef>
          </c:cat>
          <c:val>
            <c:numRef>
              <c:f>Analysis2!$F$42:$F$53</c:f>
              <c:numCache>
                <c:formatCode>"$"#,##0</c:formatCode>
                <c:ptCount val="12"/>
                <c:pt idx="0">
                  <c:v>1822256.7299999739</c:v>
                </c:pt>
                <c:pt idx="1">
                  <c:v>2202022.4199999971</c:v>
                </c:pt>
                <c:pt idx="2">
                  <c:v>2807100.3799999524</c:v>
                </c:pt>
                <c:pt idx="3">
                  <c:v>3390670.2399999779</c:v>
                </c:pt>
                <c:pt idx="4">
                  <c:v>3152606.7499999683</c:v>
                </c:pt>
                <c:pt idx="5">
                  <c:v>2577802.2599999937</c:v>
                </c:pt>
                <c:pt idx="6">
                  <c:v>2647775.7599999881</c:v>
                </c:pt>
                <c:pt idx="7">
                  <c:v>2244467.8799999971</c:v>
                </c:pt>
                <c:pt idx="8">
                  <c:v>2097560.1299999966</c:v>
                </c:pt>
                <c:pt idx="9">
                  <c:v>3736726.8799999924</c:v>
                </c:pt>
                <c:pt idx="10">
                  <c:v>3199603.2000000062</c:v>
                </c:pt>
                <c:pt idx="11">
                  <c:v>4613443.3400000064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AA-4E7E-940B-1E448FC8F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9998095"/>
        <c:axId val="634017615"/>
      </c:lineChart>
      <c:catAx>
        <c:axId val="949998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17615"/>
        <c:crosses val="autoZero"/>
        <c:auto val="1"/>
        <c:lblAlgn val="ctr"/>
        <c:lblOffset val="100"/>
        <c:noMultiLvlLbl val="0"/>
      </c:catAx>
      <c:valAx>
        <c:axId val="63401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998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Analysis2!$F$22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Analysis2!$D$23:$E$29</c:f>
              <c:multiLvlStrCache>
                <c:ptCount val="7"/>
                <c:lvl>
                  <c:pt idx="0">
                    <c:v>Monday</c:v>
                  </c:pt>
                  <c:pt idx="1">
                    <c:v>Tuesday</c:v>
                  </c:pt>
                  <c:pt idx="2">
                    <c:v>Wednesday</c:v>
                  </c:pt>
                  <c:pt idx="3">
                    <c:v>Thursday</c:v>
                  </c:pt>
                  <c:pt idx="4">
                    <c:v>Friday</c:v>
                  </c:pt>
                  <c:pt idx="5">
                    <c:v>Saturday</c:v>
                  </c:pt>
                  <c:pt idx="6">
                    <c:v>Sunday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Analysis2!$F$23:$F$29</c:f>
              <c:numCache>
                <c:formatCode>"$"#,##0</c:formatCode>
                <c:ptCount val="7"/>
                <c:pt idx="0">
                  <c:v>4883326.719999996</c:v>
                </c:pt>
                <c:pt idx="1">
                  <c:v>5087956.7800018089</c:v>
                </c:pt>
                <c:pt idx="2">
                  <c:v>4988822.2600017441</c:v>
                </c:pt>
                <c:pt idx="3">
                  <c:v>4839465.1600017184</c:v>
                </c:pt>
                <c:pt idx="4">
                  <c:v>4855938.3800016865</c:v>
                </c:pt>
                <c:pt idx="5">
                  <c:v>4904357.0100016631</c:v>
                </c:pt>
                <c:pt idx="6">
                  <c:v>4932169.6600016877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A-43D4-88C3-641588CB4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3036064"/>
        <c:axId val="982757920"/>
      </c:barChart>
      <c:catAx>
        <c:axId val="13930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757920"/>
        <c:crosses val="autoZero"/>
        <c:auto val="1"/>
        <c:lblAlgn val="ctr"/>
        <c:lblOffset val="100"/>
        <c:noMultiLvlLbl val="0"/>
      </c:catAx>
      <c:valAx>
        <c:axId val="98275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03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'Best Selling Products'!$F$7:$F$11</cx:f>
        <cx:lvl ptCount="5">
          <cx:pt idx="0">AA Batteries (4-pack)</cx:pt>
          <cx:pt idx="1">AAA Batteries (4-pack)</cx:pt>
          <cx:pt idx="2">Lightning Charging Cable</cx:pt>
          <cx:pt idx="3">USB-C Charging Cable</cx:pt>
          <cx:pt idx="4">Wired Headphones</cx:pt>
        </cx:lvl>
      </cx:strDim>
      <cx:numDim type="size">
        <cx:f>'Best Selling Products'!$G$7:$G$11</cx:f>
        <cx:lvl ptCount="5" formatCode="#,##0">
          <cx:pt idx="0">27635</cx:pt>
          <cx:pt idx="1">31017</cx:pt>
          <cx:pt idx="2">23217</cx:pt>
          <cx:pt idx="3">23975</cx:pt>
          <cx:pt idx="4">20557</cx:pt>
        </cx:lvl>
      </cx:numDim>
    </cx:data>
  </cx:chartData>
  <cx:chart>
    <cx:title pos="t" align="ctr" overlay="0">
      <cx:tx>
        <cx:txData>
          <cx:v/>
        </cx:txData>
      </cx:tx>
      <cx:spPr>
        <a:solidFill>
          <a:schemeClr val="accent1"/>
        </a:solidFill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1" i="0" u="none" strike="noStrike" baseline="0" dirty="0">
            <a:solidFill>
              <a:srgbClr val="FF0000"/>
            </a:solidFill>
            <a:latin typeface="Century Gothic" panose="020B0502020202020204"/>
          </a:endParaRPr>
        </a:p>
      </cx:txPr>
    </cx:title>
    <cx:plotArea>
      <cx:plotAreaRegion>
        <cx:series layoutId="treemap" uniqueId="{065AF28F-615C-4035-A743-011FE1D2FDB3}">
          <cx:tx>
            <cx:txData>
              <cx:f>'Best Selling Products'!$G$6</cx:f>
              <cx:v>Quantity Ordered</cx:v>
            </cx:txData>
          </cx:tx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n-US" sz="1200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000" b="1"/>
                  </a:pPr>
                  <a:r>
                    <a:rPr lang="en-US" sz="20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AA Batteries (4-pack)</a:t>
                  </a:r>
                </a:p>
              </cx:txPr>
            </cx:dataLabel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000" b="1">
                      <a:solidFill>
                        <a:schemeClr val="bg1"/>
                      </a:solidFill>
                    </a:defRPr>
                  </a:pPr>
                  <a:r>
                    <a:rPr lang="en-US" sz="2000" b="1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AAA Batteries (4-pack)</a:t>
                  </a:r>
                </a:p>
              </cx:txPr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000" b="1"/>
                  </a:pPr>
                  <a:r>
                    <a:rPr lang="en-US" sz="20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Lightning Charging Cable</a:t>
                  </a:r>
                </a:p>
              </cx:txPr>
            </cx:dataLabel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000" b="1"/>
                  </a:pPr>
                  <a:r>
                    <a:rPr lang="en-US" sz="20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USB-C Charging Cable</a:t>
                  </a:r>
                </a:p>
              </cx:txPr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000" b="1"/>
                  </a:pPr>
                  <a:r>
                    <a:rPr lang="en-US" sz="20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Wired Headphones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Analysis2!$H$90:$I$98</cx:f>
        <cx:nf>Analysis2!$H$89:$I$89</cx:nf>
        <cx:lvl ptCount="9" name="City">
          <cx:pt idx="0"> Atlanta</cx:pt>
          <cx:pt idx="1"> Austin</cx:pt>
          <cx:pt idx="2"> Boston</cx:pt>
          <cx:pt idx="3"> Dallas</cx:pt>
          <cx:pt idx="4"> Los Angeles</cx:pt>
          <cx:pt idx="5"> New York City</cx:pt>
          <cx:pt idx="6"> Portland</cx:pt>
          <cx:pt idx="7"> San Francisco</cx:pt>
          <cx:pt idx="8"> Seattle</cx:pt>
        </cx:lvl>
        <cx:lvl ptCount="9" name="States">
          <cx:pt idx="0">Georgia</cx:pt>
          <cx:pt idx="1">Texas</cx:pt>
          <cx:pt idx="2">Massachusetts</cx:pt>
          <cx:pt idx="3">Texas</cx:pt>
          <cx:pt idx="4">California</cx:pt>
          <cx:pt idx="5">New York</cx:pt>
          <cx:pt idx="6">Oregon</cx:pt>
          <cx:pt idx="7">California</cx:pt>
          <cx:pt idx="8">Washington DC</cx:pt>
        </cx:lvl>
      </cx:strDim>
      <cx:numDim type="colorVal">
        <cx:f>Analysis2!$L$90:$L$98</cx:f>
        <cx:nf>Analysis2!$L$89</cx:nf>
        <cx:lvl ptCount="9" formatCode="#,##0" name="Revenue Selected">
          <cx:pt idx="0">2795498.5800003316</cx:pt>
          <cx:pt idx="1">1819581.7499999115</cx:pt>
          <cx:pt idx="2">3661642.0100008966</cx:pt>
          <cx:pt idx="3">2767975.4000003412</cx:pt>
          <cx:pt idx="4">5452570.8000020469</cx:pt>
          <cx:pt idx="5">4664317.4300015466</cx:pt>
          <cx:pt idx="6">2320490.6100000422</cx:pt>
          <cx:pt idx="7">8262203.9100039853</cx:pt>
          <cx:pt idx="8">2747755.4800003078</cx:pt>
        </cx:lvl>
      </cx:numDim>
    </cx:data>
  </cx:chartData>
  <cx:chart>
    <cx:plotArea>
      <cx:plotAreaRegion>
        <cx:plotSurface>
          <cx:spPr>
            <a:solidFill>
              <a:schemeClr val="bg1"/>
            </a:solidFill>
          </cx:spPr>
        </cx:plotSurface>
        <cx:series layoutId="regionMap" uniqueId="{881F86F9-57E7-4769-938E-34EE8437F368}">
          <cx:tx>
            <cx:txData>
              <cx:f>Analysis2!$L$89</cx:f>
              <cx:v>Revenue Selected</cx:v>
            </cx:txData>
          </cx:tx>
          <cx:spPr>
            <a:solidFill>
              <a:schemeClr val="tx1">
                <a:lumMod val="65000"/>
                <a:lumOff val="35000"/>
              </a:schemeClr>
            </a:solidFill>
          </cx:spPr>
          <cx:dataLabels>
            <cx:numFmt formatCode="$##,###,&quot;K&quot;;;" sourceLinked="0"/>
            <cx:visibility seriesName="1" categoryName="1" value="1"/>
            <cx:separator>, </cx:separator>
          </cx:dataLabels>
          <cx:dataId val="0"/>
          <cx:layoutPr>
            <cx:regionLabelLayout val="bestFitOnly"/>
            <cx:geography cultureLanguage="en-US" cultureRegion="US" attribution="Powered by Bing">
              <cx:geoCache provider="{E9337A44-BEBE-4D9F-B70C-5C5E7DAFC167}">
                <cx:binary>1Htpb9w42u1fCfL5Ks2d4mB6gCuVy1viLE7ydvJFcBK3dlGiqPXXv0cupzuuZJxp3MEFOmh0oUoL
yWc5z3kO6X9+nv/xubq9cU/mumr6f3yef32aed/+45df+s/ZbX3TP6vzz8729nf/7LOtf7G//55/
vv3li7uZ8ib9hREqfvmc3Th/Oz/91z/xtvTWPrefb3xum9fDrVve3PZD5ftHrv3w0pObL3Xe7PLe
u/yzp78+Pb21Ls1vnj65bXzul7dLe/vr0wc3PX3yy/Grvhv2SYWZ+eELnuXsmRIhC0PNzN0//fRJ
ZZv0/nIQ8mdCCK4FCcndP/517KubGs//BxO6m87Nly/utu+xoLvPbx58MHv8/n+fPvlsh8ZvRkth
v1+fvmtyf/vlybW/8bf90yd5b+PDDbHdlvDu+m7Nvzw0+7/+efQDrHD0yzeeOTbZzy5955i3t/MN
5vZfcwt9JhQPRUjpwez0oVuMecY5Z0Z/dVv4deyDW346nR875f6xI5e8/e1v6ZL/uekzZKe3zZNd
/NU8/4WMCZ8ZInRIuXjoE62fEaqYgd8OqYTrh3g4+ORrGj+xvz+JbTXUnx5P5B+76MdvOfLYtt6/
YRK9uOn7m8/Z0N96/19MJsGeUc2AYZr/MJk0faaIJJyHAL9vPfYfz+fHrjp6/MhHL/6eQPfS3aa2
+Wqn//d0EvyZ4aEKFVeHrDEPs4oy8kxK4CAHBH7rnJ9P5Mde+frckTtevvlbpkx8U+W/W9c8DiV/
kRPoZ0wKpQw1P8wXSs0zhYzSVNCDzx565j+b04+98+2zRx6K/54Jc3U7PflgXfnVRv+FlGFIGcME
CMDBP/xhymj5TOGKVFQc3KO+jn0oRP/JjH7snT+fPPLN1Ye/RfY8XhO/JW8P7vyrnNo8QzWRGh54
6BiwNkJDLiiRB8cc1Zsjovvv5/Nj7xw9/mAJ/59Y9L9n2H80Ibsbf3Ny1718Q7Ifv3q3XLRUR4/e
l4MfJtTBdudf0OEow2DnP7qi7SUPCsn/LBZNVvo1R7555vam978+DSgRz4jkTCuCvKJAvqdPptvD
JUpxSZuQcxOiTZJPnzTW+ezXp0LC14ShtAktFEGNe/qkt8PdJfIM7tdg9iEIycYk/2gaX9lqQXn9
wxz33580Q/3K5o3v8eKnT9rDXdtMJfoyifaTG0kZOjXDMYX2880brAg30/+TDBPNZdJNV0P9Je2r
XVZ9+sYaPxgAxnp0AAT1twO4mVd1O2OAsFBRFtbRYG7y8So3cVZ/eXwoCUs+HIuGoeSUcS6MFJKQ
h2MttKeVrAR9UchqIUUb1QHjRC2RCVnZyY99Mafh58wmoSenpGV9sIJqyyVvLggnXVp/sZ0Ndfoy
HURGjD5NXEpOl7AZbvOQhHn9fHCiD8QlUe16XvWmSNzbsCDLpRKBTd4und8XLJcXvS/oq6KzRR4t
RdI1PmYNS6OQO+kjNqpg6qNp5MbvZFV3WXndGZaOLlaiGbXdYRK1j3K1sD5qBnbhaJu/W+ZquKyS
btDxOi7VtK/HvOL1pfay2MlZrVchLeX0MbBERWWQ1nkUeuZioqXgL0Wg2/Wy8CYLricS5KI54WOa
mKCNfVn4OTnVlcv70zuP3OfpvfcP4fbZtovL0+xepvjj67/e2hr/3XXPf/64qRx/fnvxVR559C6I
BVsF6o9v2mbzx7swmfvZbZn64Mt3sPFvgOGgtvybiw9Q4wFGfosAyKVvQvc7zDiC2j/R5u65e9xQ
6pnRnCupQ4AQFQSZc8ANQMgz5KshIfIVVCsEONzjBpoRLtGpKM5CypDM96BB0XZyJkG4KIiXAfv6
K6DBQRG+SbRtRBBro+iGasAmhgl8m9QVLVxDp1LehjTxgzlhrWiDKibtmK/vpRza8kYETvb7plv6
Rew8m2U2x8gR8iltnGiC2LK51Bcmk8uwK03QdGeTqav+RSXrNlgiW86y/SRLX8x2FyhVFTxOtRb0
Vs92Gd5U2ayrG8BBm3zmNe/UVaryruVRTfMeUxGtdPXLjBI/Nbu0kq5sIzvJun5O9dJhymld0+WS
1bwpfg/60eKZb1x6H/rfIutD4BPKEJAsI5UwGxdmZEPeb5BV0zofMpWFt8lkm6I787WoxFklxt7p
s7VPfT7Fa96CoFckyVmyf3x4+hAMMb7WXHPwvJDDU5jMw/HXgoc9SlL+paAlL/PYWy55FhnDgq7Y
u3lKnd+5zKciiwIRrG3zahJ86VlMxaomfuFV1vRlZG3HHb0yMuxw7fFJbuD/Z/URGl0zFyFCaCOb
W1g+nOOc5QHLHA++qMCNhO3SVae621eh8JxEjfNKfSwlSfz54+Me+WYbVxihGZOEofoej9sOi9U2
4OGXdEHMqWgkbdX/lomENWk0FfmQv2wSaLw+yjLLmIoeHx5N6dGyNbQ5CKdGyJAhhx4uO5VjHpA5
418CXemOx3IiSt4gkQJ/btdcV1d5QC19wctuGa7LnpA1iyBXVTDKX51JqMExlAyJIdyIo4qZ6Syp
ioW4L0JNSLn9QtVKy71009CLkzxMhProBpigi3qltfpoyTI6czLmlrTTT7yycY0H0SAZ1GS060oq
uIYfRYNXOSmWskk+J2ZtpDu1XVsny0mQ1L1ZUIbdjBB5fP0gS8djQo5DliBRIbzx8MgAqVkLaVof
fMpyp+vgbPbZlhD1bDMIycNUiFXEed0vrI1mwzgMIXOSDdd1q4olbgLqmmtTZ7Vrdp20jr1BWW76
T49Pc8PTby0D/YIIQYSkGhjO1RGWDFMSOtKt86fZeYcgIENJ4B8yT1wG0ez4GFy3oDhb0vjJbh95
mw4/8c93xqJUgY2CMW1sVQDaHsZt2LHeL72yn5pKBsDwAui1TtG4EL/IS55I4H6fDq68qQvZAFFd
Wzsqz8KgCMYy6jKg7Yb8S4anmnytxksxl62tfwIr9DjBoDFwpZnSIdv6KHVUn2Y+Na1pVv6pT5gK
6pPC9201vOpWn7dNPHVLh8kFuh5xzS5dbZddWK4LqFHbJue9cVWRxvW6gtnVGehbEjWGqMTHgyRB
9UbVJl3rmHEzAxJZUCwUDHI1Fd5a5snUdT9JUwq16kEAMEVDo4wilEslEawPLY/IbLqxGduPWlpZ
yLgloUQoJslgjIvpqgNAe7Ic0LMaBK4Nd3DS0iTEpXnyXHX7YeI/zyFxjOIMbMOgKaVg3lvuHoVF
OZd9nWS2/dg6ZFF3wvsyFC8YzfhyyfthgTlMMlbr+zqbl0VHQ+amLosB+JN6k3ZrEpy5WhTrexcM
vboKc9DgIJ7FWFfmtBzk5h7bc4MQWkYtxzetK8r1/VqpciojUlVb0cphfTjINibDjxxcdX0f1vMM
33FZLPjoV5L6cNfKnvd7pYfNd+Wc5iAY3d3wJkyDZYpCOxd4hQV5wMzzoNm4gW9lXd7MvWq6dm9G
R8drwe3qnztXJi6qqtqxOg7SpJ7PUoHi+qEJm0S8H8lIEWQ6TMEzxq6xoCiPY8MxasL6mmi9KQNa
ofs5Cg2eLE1KTVt9XGnduzSaGdEt2gtb2OqcD90EoHh8xGM0YhpYxCjqNgXN+G7E3pE+m2o+feDr
sAXjNIgN/livSxRvNXZSfUwKviIIJzb4Pn2hASyI08ensdHZB0nBtVJMo1ZIRpgAS36YFCsfhy4w
qn5fi6b2PPJ2kMGt7bIOaJSVfUNPXKJt/mrswxSI02bSpicpuqLRRqHWUzVGnqUduqpQXc/cVeES
9RNV4xsfBiSPO7nO9hJBRLKoICLJ20gkim7JnhHEoR0zsIvzpCj9lvmjkPwlQ71vl4iXjs/joZ06
bD2+OgD+t5TyGNegE4QEdAOrxmo5eoKHKy5VkjVT1+t349AQkFjpHAOJHdctbgVIljjL6DQjbOfS
cHyk/o7ZBqrdQpoPxcSS62RWW0izLl9rd5a3jG8Q2a09ofuuGts+P13lUiLrkqneODVdwhrZqWmH
NPqJE4+QLQQDClE2gWrwIPYrj6C640292qJh70KfceSWb9NtAj7gw5a6d3kMuXLB3JJs3lIcWLlB
ims7FJogo6DxdJbbT7Yr+/KmMoUWZ/lUbXbolsmqq6SbcVee8W2JS1qrfl8G2vF9G7qR9/GCeoHl
/mRpRywTSzPY5mMUqUKkAN976C0/l1RXg13e8XTckMq7DqG1VmtuP3sSlqyJFm+79b1mzVYf68BS
OGRWdZUuJ2utqE/3hgfD9A4s1cEcky44oo+PK9CkyQODEBNT1W7oNgA2z3LWToA1D0aCAXOfEHxD
j0VhijoVMIX3Ogt8LKuhQEpkhhX4drDPBoXlzeNGOMrREHQB7EozGaLtJN9RXTqtQi2qC96OtbZA
hwO9ZVk4j2WMzjJLm5/BwlE52oYUHMSeoCwRBdb00OyksGCt7azf9gNFhPgF24X5KWo/7COKVlh5
kkyBnftIVXyBwasxaUBZAHqw0uTmyr/Sqg+TYp94EQIMkJDjG4eDD6gAdYDE93ODQnXvtrSbGphy
rsIGuYIs2tyRlvPmiKDIKT7MUpjxDbG1xUxkWaI2lcpvferj1oZgh8V9wxSx+K0IACQotle+76hA
B/sgJfPyNssWVSWRH0rexslEkuJKsVW45aTLnGrDyDBmiixyrsu7C1INfJZRC7YTXLq0DsSLpM40
j7vJzulnklfkbEoGoXalbmz1RRTV6t7UVtU45LLSanopRkrmdRcWjZFt3IE/9sN+mmQ4XrkuS2Yb
qZrU9Dknjppd0zhD42L2g0siO4fdWkRZMzoxx+lcjkiGcXXTUkVzIAtR7A2jg7hWlV9EGpOZDtNw
2popown4W5L6c59pMLNYr9W0rmhrEYrt+VwuyRB1fVuo/Wh0yneyDub17aQsy98PokqTHRee0XhB
f2qXSKW+NzuTs6mMU1mlZ9gY9pDjyLReJqYh5JRONGP7NOjDjJy0pa3Fu0WOaRm8M5bM89vZz9y/
CHrfBG9QMfTwRTql3LtVj2ljo9ZamvWvzbxW5WmSQ93Yr1aEtY1MaTnLYu3Wvgs/0boImy8Za+04
7xAqS3drBj9NJC6rqafFmU+aToY79AGyUqdJHZTqylAdlOXpqKBsVtltFjbcw8oz5aETL1ZuR4T0
Sl3fZq+5Il6Rk6YRbavPB5PkWfW8kXPZpSfFmPppfD7JJM3zfWCFzdUb6Z2z56oQWRruESuKl1E7
rgRlverDfDJRGgjV+V2WuLVYzqe0D7L8dMprVJu4NJMAwI5tPsjfbDAo2Z8jOKYgiScO2kKvhhas
y0R+4eGsXlZMa3z4w49Bnle4BplcYLjV9qL7tA7QTMeLQrk2ZWd0DgKt46WQ5aBP56agdRVJMW51
kcggx3JSLlFUbuZkgd4eFzIzMn25TO3U6ldFEhRTtdclD1h7Xg6LCceXquAyN1FnzKZJaOdlVr7X
aZIE66UQVQ9LBUsHyH4B1O4yeRnwxOnqOc27nFavimIqwuRkKgAE6YnNKcfcAVnblJYxqAg7IWm2
5N2OtGXhwl3jSSCb31jKGoxXF5Ux74Y07LrYofWGZVk45KggMVXZ9hLMH5Ql6jqzcXqR9Vh93Ga0
4WpfZNNmMV75Eh+2z3xw3dR6g3wx+jTUsZm8RQCsDfjGqTeuxn3tYamZlyvM1xUa/1BL+gSjVRlF
k9nQfHMPbUXG5P/Qat7s3AhTQEsKhsDBFUFThpm47To0NN3e5TmYVjyFdNFdnIeZHAJ4UAzd8N4X
zZA3sFeQrfY0G1ZB5xdhobcp5/B0u14rRBZG4LjUfUqCeQsw5YLN83IJ8Ftl6s0040hxK0ps2E2Y
w9j0GDa+X49znHefILhl+E3OrVXXpRSJ4bGYDASgqNUZhS3uoydZe4NX6iLYFpf45c4YA6LGxfcc
18hVbt94L8sXnOQuuL43dXC4/auRD/dBKWDlC83aGhOgTZCNn8pctbk7zRu+YNEdW3G2MEoZT3Ny
jQY8tSaSB0fZdfQINXTeg0vPG2qWREa0zMZFvTT1YGGlkdUVbmEtNDYXQ+ZIRhOVZNlIb1pLhh8r
nZLukzlY0LbIIODaYU0Zy9Gjxa1t1ETPliHcunNycO0hPFRSVrCPEjmeOJG62hY/qyVDnKbUbcNk
IlP4cbEd0dm7FRsMg7/ASvlm3kMgrcMyYJZY5PYWmrsez2EjlCO6ep9tUz8YNFinFV9sxa3QJwGR
TVmcr0zquT1NCUQkcjLlg0VOmyLdlI9+gn/zUbPuE1Vpg/DpJRgrFu9GkN2XPbTs7YXYecGHGNMQ
H1VDtnSoV7nNvxlUmk3vhiqt0nzfpCHem3Wcpvys7BdN/SU/xEpe9Mbr03uTm2J0mM6c8xIvQQWw
GLxo8xJ1fqTdqsg7MLciHHdtF/gmj0mPTRcXyyLDsYydr1pomxUEA0g2cFM2nGubbuk8oL7it3IZ
VBHuS5DFebngpq9me+aFJXUdV0ZU9RglfQrZkBo64P7Mdz0+QBpldVV3A/6/1BN0O0kmCqmog5Zf
XY2lTyAKTK7A6DRL7fheNcmMLiBZ1i32JwMoL/Yz7xgQJnRZNYQnVY0SW5/MQZOY/lwalKr5A1Fz
AbxJK2vL8uxeTi58lbliP2QV+t3Pi+hxGOGsLTKY45Tf5Qx2uCoYrE+mMlnf8yy0k3/X8Smb1Jk/
LH02aQ8T8XZeS6yoTKdenqiVUKCcd2IzH53bLWqgV20hftBPw76cYAE6sG29Ps8ZPhwCHPd3OdTH
IMqrFbqyEaxsTATJYlH1C95ShzvUQrcedpRDj7g6iCwrlZVL9kPTuYSdp0m34h3rQXpL0JZDNeyk
KCFRJtiAUx/rGr1TE/sKwoS8rEu15ZMXUw4RPi1DD6jkKllQ8/oFSFPs0ettxhtyvkkFbAhLaPFF
1aR43C0VVvlhAj1Lgosp6Z3LrwwvNpHSDih3L3SZcOVfC8hYS3IyJ0WwZHs1tbLqd5AuqBKRhgik
PooUW6ddhGJo4Pw1ECtWpZp6Kxu1TLZwc8xhV3p3sGThLZRonpOcjxfTKutEvy7XYQquHcg0VIW1
7Yz6CLxFfAVTu8IChSDbGpK2CQD+aC83larKwVfBrE1tp/ajMkvW0U9irlR1pVTXLsleMNv74Pcp
p8WcnKCi8UpGfQX9O4jDimr3HorkVPq3JO2KNI0TufBsfjNpcJvuixnzsWMf+iSENHHqymGsTRyw
tS/fr2JgwkYDqsOMZp9SC06ptTQDHRDldWFYPOLHQI+RnrAzNe/uV3LwZdcWEIhjKfmyLesObqpq
3PDPLOmGJmD/W/Lmfb3d0dyp90nBtt8kJQHuWNJluzHhUCfqE3Tu295GXiUtUjkFW0yuVr/Q9qRA
om5ZabBfbs/uQxacEkhkJDZ7sAVwJ8FvcBqksZsXx3VEmSPhqyHT6WSjiTQQ7MWyJoadT12zZXka
rJsc2GOfCB8CtMyfdytBfAuC/Ycr6JbbzMscO40f7weSzqCkdQiV4PrQsTV5seoyKpp2EK/LA2CV
B6GxC+kmRgdVt4mQvVNOiF2d1p1NoqxTQ3A95LLFmv2EXbzxImfpRuMyMWMMPVbbtIa7hAtsiToS
JXLYkrxl2zbjrpnmLSZ1srIyj2TWN3V9khUVsnF/MAh04A30SpwSxHtFT4PiMmO80uFPhK+jhh5a
DvABEcwAbop+JytnHnsI0KvZdWatwqx1ms7IhskCZrtAbBlUjRBesmjMu23uP+nuHvZ22/Bq26sh
RkqK8Y8aWzfMFgcHNKSqAzQW0IAxC/QByKTHhzoS0JFNRBOCsSBZ4f9qa+u/2bycwrILE1DJrzFC
ytnauGsTIV5qgz0rILLKNqcOeQEPW+EEXHYPjo/P5aGEgFMciJ+QSiwe2+GIc/ZwLsnIGeTbIr02
2FVTH3NJNz7e96HmJ6sFdf6Znb8fEH/NAOFAhYZBXDRHumKZOUKrmiRvurlBoUhLVPxzvZSAufvM
fnyBdJPt/mzatxVCu8VBIMpChuNCx0LmXBUibXyFJuuAGFO2bqL9ovgi5X4WfTjuizZZ3eth4kux
q4dmw3PuAA1BvwrUo5/M6GGkY0ZopUKD4qVxkAYS3ZHQuBgSTHrh3ZvqkFQTeB1yfB7KBLieh2MO
F2RiWJCZhqM4gFoE2TaRouXdsMZjh85+L2tuJYlmQMsSA+o73I78SOhVvnDGu3g67Ge1B5h9fBHH
boTjBI7tSOyYUErD411W1N3OszkYr7K+3JBpvSNCbS+b4fUShIN4/tfHkzjbf3eqUil1ZDM9g42w
kAxX92VvTrOuiIgFstrI9Xn6l6Q1SSD547wT1redAxPfwQGfEijRY15cHcoSSPLmDV1WyIum77aC
8fgCN3z5JkwRENh+EshAnEcRUDSP9MxpWefcrbI8003gShnrutb8o3JImJ+l4PdDwXX4qyIVCnT6
+hjq6oTVy5Cq9OxARUYJdQRxxLoaH4+v6v4oxjcLg1Z49wdMkAtxzD/EcfKHCEMI9mV0nvWnbmUk
60+YnLfTCAMRbLC/92uDPfTY9im0VRPVyYpuMfIy9bS+RLXGEZw0tmUL5ec5E9AeyKs6kWlqzxZw
A2mvkjkv6bzECcOW04e+62q0Qa5goulO6mpYmY8JDm319S50ElLbcz5Ty9Urc9jPKxWaEf4yaWra
zS/KNBsNjswMo8opNJECRzXO0GjovN5VQdHCFfcERQd4LIvKA60AQw9RLNQdjB1ajXIigO4pqxmg
G63hRgOmkQUgtBZ/81VdNWzADaBYatBXvK82MhccuE2LzVFkO2lDuuZR2fuarlHTO9PkO9Xqqhii
r5JHh7KZRfdE5o5BYWdtgn3XLtyKuO5G3p2jtygVO2lDiyHrEl3FeEGwW5GncTXXPfop6PlVUb3j
oL2GX6nFG9GeF4oEmxjQjw4663Low8y09LzbZeVQQ3aFAqOxyxAVmQ9tEgeDTSdSRx3H6SH2ynSm
1dNJ2ikhu7dyMeNq32K/YdvRAgckTF1Z32MT4W3eQm1OdziEhOME+8x1lBZxTUE6f1/QevbhhVTz
xD5SOS8+vBL1lLSvG2OKkp0UTR8QdMIE/ZKPcQQUe+knjV3g2900s9UtEQmgTIwxqBmVYbyIJZme
l6b3/RphO3rK0U2b0GFfNM9IfypI5adPitTlku0SAcLdRLVuavdbA+UlGKLwsOV2j0Ud9sNT9Tys
gdvFvskqxQaw6DueBeF744lL47eicwiN6o4NNroq0bI5gxMxbTQ6omoKJEutxjRYWbJoKoPRvAWI
2/C6bUxQ7etcpjLK0nS6xsFKHE1c8ik5zcXIz3LC1/PazeMZlAz7RjvF4tnI7ErnviLQjEf3NkFQ
n4lU2j5C9mWfCtdWv6Ukt7vZ0AS9aMX9KZpdSEqskZdhSz7aEunYTK16rqa83WmRZfAuCdy+0LM4
KWw+vFyLypMTsHJ/Ei6EV4hYVX/O2uGaUdFeOhGkl/XY+xPZQ4LG2Zf0bLSD2WVmCl/rNuuwr9/m
X/K+S3ZV1qbRIppmJxPTXYQrq/dL0mAXuGmlwKvDpYlF0ej9hFeeh+jHPrnZDqc495B86UxZnZYz
rdZoMYXcZwWx162ANh9VkGj6KOA2fTfNa3hTBY1EKz/Ub6eQ5SeEeXIhiMnyyAYBfy4g0+2d75vb
vtDJa4iHOc4reW6+UGz1oJ+hLX0zsiLL9+3SBCe0r/2bfhQQHAAFu36Zhwveu6WMZD2FcaJNkoW/
5SMzyzlOIAyfeyYKemKH1qPNyetsiUYuw9vQS13vgiRwF7XBcYSdoL54PY+8RJ9U20vZe9rFSZjZ
G1L07fMZfx562Su6RWgitz3UdJwuZtDZF0SX4znU7+AiL3nGdiHQ7wudJt5E6xrSDG1zG3yY2m66
7YJgjllO15u+LyzDiYIWxwfXtUfkZlVbRTgx5YZdu07lfKGGtEsjgmOzVwvVAGK0VPE48YpfiJBU
7YWbO7dn7cAucQB3jqD0vpfT8pkMSXIlKNJn7Ae/g7RI8iid61Hv5GL5idC+uWoz4T4s7QxORrC9
nfbRUOIMRBnrPJVtFAxc3GBn2kacVc2phVAQMVL71zNtytd9tvgyLr1P33XZ0v3m5rZmUTcPc5xQ
1xZRgflhxzWE5obEm7M1FnM4vTKsz6q4WcfipqjbNcImT/2+sXkXte1IXxtsIpy3zIXx4EhyIfJG
3PShmp8X0PtHbDuIAYMmPkqGoENHOqTPVRjYPKpoaW5cAFKzC8HPikgWffdKTarESeZOqdjkqz7z
1GavcE4HZzumzL1jtmlPx2Gmp0U7qhvHk3cT+uR3a1ev4WnXiiUqujq9XWCQ08zrYTgBDVyuvTMy
iZzosGNbpj4i2TieK1O2px14KI1S3Zt3pvHmE59b/rZwif00ruN6OyDAdzgZzV4IHCw4JagUu27u
/DX4ZRDJqRmfB64vP67ENqe8oglOZkFOvsoWIlDLZiASKfIQepAs1ZnGxkzc9k1xWsrBvcPZLo75
j+yCkobvC8X7D9DlulemydwZXSpzXdduvUz7ojuZNSAXbXCdXzWC+As3iOlV0+McuAtD8ZmXI8CB
dct4JZYayQNN6yXlfricnZ7O82nmFrpN2JwmqhY7tMc4YQnZw5yvgUueJ0nmXq8szN6FkE4+dGvo
36Lgp2dINv1ipYHHGSaV7yuTyOfY4aY89rWpduG6NBzx7pr9mgb2VQkJ/lU627aLcTKE7N1UdB9a
P4gUzfW6PndGDP/L3rk1yYlrWfivzB/gBEiA0CuXvNT95nKVXwjb1Q0ChMRFQuLXz0q7T0S350x3
zPtERzv64qzMBCHtvda3tq8BKvVQB6R6aejOJfZs6SrK+uwUwfMrrN7j+8w2FMr8HHwENQGDduOT
eAe776VDrVsyA0k7u+kTatlahcgxDWs+cF3fbIFuHqCyDHdB7MfXYZ2/4jUNhF4RvS4SFUxnWHfn
eAf8MtGRuOJKky8mQCKhGNotvAXqYz4JYu10bMlA44K3EbuOazVnBx7KkV/JNtMlfNx4zy387jLj
u2R5t6/c5pLW450K4Pdf+2BiuNZpuK3zzcQtjJ7IzdF2HuNJ3lMXB49s5EIXqZtbVbVcz09dI6ys
YPn69lqKXokymMcEEGJdR8GR2WXZn5ALmE17vJQeYcknpwbV46qpremvevTk81BEDJVLkUhT21uo
Jd1SUBM1LxvblS9UOKQ3wPXqqNwilIjXKxrx9TUR6P5m7COzXpMUhVMzAis62TVlVwlx4di97NTX
xObeTSE3VwSbXXjOYjgCx2nw41y2dknMMw+avgOB0wx8zuegboa+CGLungUFNZOTNh4elY+C/bih
0ewQFJhIeLPxzo0FmaHj37IB22kJQG4vFZStq46sokC2r79aA++W7n7wQcp3iss/hk6W0Glkf6G0
NEnk/brGXbaWPu3SgUBgXxSehwz2ZmEiT2QVR2Zob/oW7mwuR8i8xb66acyp9DB+mOn60yjiRFUN
jMLbXkAmLTsn3Ik2cZSVaRa2DJJYN0fnvpk17EiTMJ+TDe53upL1Lki4Y4Xs6njJWdxTSHHQ7F4j
HcwflqM0obP25KhUHdGqsS0xpEAJ1waqgDcPFG3LWZs++SBWDIWZybwYCuykK36DQobCie/YhKYs
rVo96DxppsjxqpcsYm2liVNJchsFNjWfYObK+tRNWfy1sfbLvrfNp6bVXxquky5HmyCfN7AdVZ3V
8zHE4RFik0hn2F9svx48Ge5mKszBtjMv9KR3nTNgmsi3yEQ+z+OQlvOMmIvJRIz91a7y+9rU+4Gp
ATZe4+pbOIxZWERu2aZyx2ETP/Clpc8MANFcCgutB+sBCyYHD7d9REr3j3oal6xaGGtuFjWqZzMt
a1MZ19j6DNW4YXkgHT9L1U0lGafh0E918jz2YVTxtVXXfZ0Et6R38TXRMC1Vs8C85miLSkJq+3U0
zBx3R8iQI6EyyDLkdloqHaXqDvzgtp71vNU5X7bQFVPfdEWcLlbnPJI1GFIAkea8pPhylYfI/bzX
s/io4XtPxw7+Wjnjodzy3ffzHU55HP4i7YdSdKgv8BHqJ5w64mAYTwsz6va1E030BcqbOwDa4UcV
cnlgmnUPQRfOhZVp+xaO8tPQgQRr0LgdGKm7d7WRVeUJVeqdhvV8ZQitXV7PrssKAXH0qtYEX7oJ
oXALZws0u/S+Q1tyZRG7+t63lH3p6yZ66yO63Vg4t2WiJ3WmkIxfIb6T/rKnOZ3TLpxu07qmqFux
OV4WYfw97i/NsB/l5dR2ZPmmbBaIakgFjFCIySo9j8koVLHMwq3wmnYFsZBtXVTQAftIngaiS24H
vZBvbduufU4GfIa8G1ibFT1+bgH5C2ui9To5y9QQVq4tQM4ZtVbfXEmt1s8aXVtb9JrS8AsO3m3O
eZBt9hSsfVquugtOYkrIpws3cIh225tc+EDfJ4nrvhmbaRwP6DwPytSgoVSd0BtYd/O19oBK8rlB
SXPjFqO/9WR1olggM9pc2MF9X1ePZwUPJfo0o6Fifli4VjaHI2ersbP0CiJ1A2RKuB3FPLDR3xCD
s/VBsna9jj36tzxAObKWyFQFSRVMEsxvuNvkdV2G4Z1p64p+oUs5hMEU3pmNRc9w1zIOKgg1XJ6u
WzscNxRVV9j9xq1yU9t2KOU4Sk9QHIG6o+0WBYWpLySel2Giq1lbJAxApGARFXEr2y7u7aGxKawU
2RddjyJtri5trC1qPwmCmpqO9f42Lmbs74mKtqVEV1H32NJ4qnZdzJFpBn8MQtKN8X1qaJ3lfTQJ
+nUANhqMhQ0y19UHGGa9C2/7VqWKF+i2Xaxzs7dyMQXDgZv4soV/lQ25Ac0d+3K0vpb9tc9qQsNi
MWjA9MNgoQ7R3AHz5uYwGz2Jt6bpY9WUGx4V2ChI49Bxzq2bVLoeGtRq49m0JpC/L9PibFK14J/k
WCUTvLbnOiTwXo4aoNQ6lrOPg7B76IzucR+QqVuE6UAywwOwwNzx9X+TAWchruPSjb7kunXJWwKX
qX3+KdYG+mI4rAO/SKMkqp2+RpryYt2DF7j4IHgOd/bRxHXo0iO46h3P2xQtXLwbvbVBm48ZhK4A
nW3dbSmOCGzH66tpIShkNysKSncXdjz0cWGaxUz9cYe7hbuFI69T3TeamdFKxPpW48dravD19hxz
aghZCkAvVNbPdE20SKsUoKqgV6Exk1fgkMSKGge9QzMdtM467MfBqsoeFNItAcyF0l1z7JieCxRR
WXwUK5Pea6iwFkqqKIBUmWGLq2Z0sRgqvYG44dAORpXd7Cj9sqoOhrSGC2Zrrk0exROPK+Z3Gh/h
+8lXnZnhUwC6BhFFhfBZHhs8OxVoE/kRjj2qLNDv7dxXKl14W9oZnIrLdzLBfNxT439Q9ldcNPYh
AR17gg4sblRY06InqbntIu9lpakErGU5jGAdDM8ddxs7TyjhWE5H7ePcjVs/Huc1BMXoMr2NCOfY
/kPvYd1ja41lnac4R0250t0/LSLYHAqEYKhQgaJDrDudJMc5jVdZ1jJz34K9dl7nUbNN0VPWiz4p
MZVp/D4j3znnS2fRGox7YNGNzF3UVign5uVk2qS3H03gLooLKmoyFnvfNgfktGwdHKSJMsA5ZOJj
UYexUlXsw+UULYq9DxYJ1KVgNWlUAUFRJOhQmV/uZJaGpiRhYtY3oA/AJsCwgrIrwHRMFgVSRMAV
Qdy6a9B5yzyeUIffOhhuLt9ozyrWp8NV0CwKKLtJEK4AW6cl0A3izVJmY8JhSQVre0RuATeGuSbI
Kdi606SHqSsMBLNvO4AFrI2aP5ogVPieuz6kkXYPHje7jHmd8aoDW/FbAHgJ4mGnm5sA2/DyBc3l
1j6yTs6XqosScUIFk17NMUvEN2yR1B+pjbsntdH6Fphk89HMEa58tu0OuFptoIzsu3C5FuH2KXOJ
edjmocVXQIwN7jCTCrspkwgr9Al/iiAfspJ3ajtHEC1EuYGN+bzRGDnCpF/i0xh3HfDEOXme6kYd
VjKGb+m8RDln4BDbedhB6C+7zxE58nfIVBJRErNYhLqGEYA8F5bbc5POoNOWcQcO2tSbw8flwwWN
QDdc6JF5coBDBJ81pAgWlo2lFltvgLyDyFfNgBfSZplQFIx+uaVGm5uGRDYrw6TR7AAQQr9sjq2g
jtcR3xI0APsSz23W5BIF+P0UXCreBaOcxhw1tRd52tccOEo/ibbEgd6BvIJc8rBLKAD5nmqdVr0F
YFfSUIpqnxxe0yTA6YCNSF1aqn/flnasSL24YlsT/86wW9hrt46zLofJZk9LMq8Gb5ckExoCARVI
EnVLh5pcZ+3QM2BCtZf5HNX8Ogha8s0Por9ygV4ewOp1BRgw8hWpGDPCZ2DcFyJZurlgWyx8aTbf
LfkwZ2tdmVZkA/bfmQ7XXUR8cljTLXkN6la7OyhXPYUYoKTPBy2jd8FBPOQSIMadAmESVmxLPJoC
TpBqmOowkZWMuvalT9y8FTg3UdWhPi9bOk/Z5bql9xvdIENTouq7bJD0bQJl0eTWDO90keptXpXK
MfUJ2iOISoBSjcWSH+b3JtjCBrWVC4oAlcftbBDvWaC7fBkbE5znDg91OYue3a9mVVdrMiHrMbP+
BroAOwV1mL1CMRYMy6BJv2my08rF4fJkZ0/O/aJWUnQ22y7VWiiBzoyQeNiyZKeFtmNa7jxA4SQF
d8cxIXZ4QlpWlDPErXLGUo+LiSamQvkSXY9etWADt+itrb174/Ua5XoxIaKTSV/JbKh/B1YclnES
r58ylPvHKK6jbwoE+luIlyR54HDhgPy/IXOT3TqY/EdtVzx1mfkKQHl90Cb0NbLjKozwHOwPvAl6
VDRRLI84D+YRbcZCy4wBTsGrb7aJzJ87iB1l5tCoTBhEsOeujdRrkA3xc9fSWBYxVP2z1mMEKwyk
ZU/pd2+g/s9Vr6EHzd9wQPXSlvDAkWJ6Q0erpH6a40XFyf3atRN2+SXLLmzSPCH/DEjA+U5O8Bpg
OKr72AOl8ceNIKtBSqpCt7bn0LSy288Auf36qRZuS74nY6z6U3fJ18dFHc/hGpSZTeJtxubVg2aB
pwU+ouORSMMS4F20o2zMQi+KuU/n0J2Nd1Ax85S45BDH45Z9ScdxxaYy6X5wA/axpA2TEnUeOIUy
8GnTAGiJwVgBR0YZD6rKIwuNhwYYe5wABW21+i2cAs+WEoYmQL1q0ZvvWziWoulBC+mmvkDkWIMT
bJCma/ZwerQ0W9HCCOrSeX5V2VbbroQRm6HvQ2RIuO6u69RiVLlsmJ8UVaGmZpm+mX63kc/xU7Tw
xaZilGT5rlvsDKcaMcmOF1CsL98kTpuQD8e2cZZNn03Q7CTJRZ31+H9g4VnqroN1QcN83fmlHtLC
hTxj9vAP9txfAyIw/xCg5sjKwuQEpgfw4a/m3Bii5+ic5t/DDimSP1xvkvYJ7KeZyga055bZURah
jGfCcjYPCCLlA3yUpVjp6Nin7ofR9fef66/uMj4Wg0+PuCqH/woK/JLB/zMhIRKPaFIj2Eev9CXb
JH+CH7LnAxZioGCX/YNR+VdP/vKOiHHjalyyw7B8LyMG/vyOEA2zNURe4jf58x3tT6qGJuMMa35h
bWwAwdnQBYh8iA5m5c9b8f/THP5hBgyh6SWQ+b/PgLm7DG35r+LrrAYxwsX/00CHny/9Y6QDRivF
CWgkYCoJ6g3Ief8e6RBk8b8oifB8h8jUxYjXYj39MdOBpv9CRioCe5SFFPGxFK+Cp3yZBUPpv/Bb
UWsiapqEEdbi/2WsA5ATLKE/GeHI4EOBoPySqQN0g7rrr0uM9W6SeHy6k1uzFkUz71tWYlbBtJUE
sW9XrVaHyM6B8U3PNfFNfB7JyLMi3dGfFmRLEWigYJnRJCBrN52CAR3rjKDAKJFaRv4KE0uT7MbX
bXyGfBDdAZ2Kz2uM2jf3BCL1oFN6tuJi9W0d8rQ5NtULpMuzG97W6h2alH7XIeSeynYLzKRtjLIb
ZDLir+NsozvJoQwhBdqkaY7ceqaPBHLGXAEBubyE1gBn+074B7Qt/NUgkQYTU0PMy9clc0+NS/ir
FJF7gj+PZF8v0W8AQWXzPbD8Xl2pBFbnFYYvLB9LFkYvwyhxOEYtAqvR2AyigPmBYnpwFIYLYhXw
fHk8Q20lzXwCXhG9AOVIvjIcVA8KQYgTtS39tG+ZexipmlEQhLA+U7lEdw1BShlselO/QkHFj54m
gbqVQTJfEH7Zl48OdL0Gfq/Ii1gG/U7rKUSfDFlzyWMwBNcSEuRX3+B1uWnwARIM7cCAgwHvFtKG
vHSI7Uo0nUBU85Q7fOu4x3tmyAy9Q+vCd+dDstvcbCEc91jI6xEjA+5oH3Q3ma1hBkNeue1qYc9U
8f48CobXsOByPVOgqKhy0QmkJdY1/svPGzqEONTKRtT8lZjLHbbeuAfc0mV5S73y7mbTtY9K15MO
quAy9OIxkARfQfkOP0XbFr9m0Gj2S4oN12XrAnxGhAORd9qgIIBMCViDyNcq0YbqXrbh5zkFhHwY
5B6o3G77721tcCVCO/JXP2xP674kBz+2aVwMtahfd7J0j8xiiEQO7CAodCTJywjz4d1B08GqlVjo
UFBMffC6wU/aa4JfMU4Bnw2aBH9dQ+oe2nTDv7PVYjWQecGd5XQFnsN9QqHYI9N0OzC2Ar5vFiy+
gAww8y3Bo8c2vX7gMNiaKlx1dNdCzdpKhqiHzZXOQpKjeoV1ggZt9FdjBzkT6ipiyJXFEk2BhY78
RmkgUifW1fQcwN+iyDlSfG6xG7GjFandE4W7gHD7JrFi6sgsH87FeEs0xLh39rJOPAd+DHLfPWR0
pWeJ4S7vGcoROE8wR488Ibxi8SiO3lpe6TjS77Ax69cfS1gEDNcXBfC1ujzs3WWR1qkFuUsNLgm8
Cf/gGjwKcifqOm67sUfxEvNXBM5x4VakpWmhhwwLxrBQXQ8jNMufj4QZtDimwuPi+dbgZofYOASy
N+87m2cQ2ciylalJo5d4U/UrdFwboFIGdw9vsgE9PzM8nKnyvILhBrqkTTYLtVDi64QiPovF4YZO
KIXxPGAAh4Uxj4d86S2uD3SI6MXCDTn6cMcOEoMsOrNW8ZtNDfxmn8BGgj33+AlKRx2s/SC7eLMM
ojvmQtmGwU+CAV+tzc5LGNLslCZzeAiHjt8kkwtK+KzBnCOPie9L3dxsh33xpq2Q18QTBrkGH2gH
jfqE1m1rn/zi9G3TIRIsoBoeqcezDLE9PmdjH3D0TQN+TgzL8dz36E6BdhNALnX0Ai3K4ArK2D1h
Shd+E2n76b0P6+nEo6U51mtLXhjaqjvo51t9yNpu3p8XzpP45KB3n+mOLwz3GysKsRzcqIEE0Usd
7ru+AiiSwFIc5dBeyboTxy7cxRHTCXoAghvu0iBq+NQQVeYKni3WVA0wFcZWuuO2zgCOvoZox0Xh
xih6mYyPXrrEb77sZ0ySyCXc3v4QLSuv1IhVunGLJ0KmE/BCxaMXTPjB54Fd3tSV5ZeVwyI4elcx
0koQTZp6+Whg7R1Fm2B1Y7zBCyZv8NcZhGl3HWszn0zEQkSxLmse0A9eFK74zgWZLuvfoF67M1AR
MPEoYvie4WXbg7IPQQwZeExTCS+jiPIZch2gEXpZj9wvGRycjL8GdMeN/LmldUsEegsYEpZSglEf
5txlywSk0qIxgSUSRA9xiqdrGHoOHWfD5YWCf/jxxEmbxa/buDoE/aZkbg8/dlaF6QXpcQNm9BoJ
Oo6vW9P4/nMCHUkUQ3zZpSK7iWPcrslXjqgYRJ9JPkYtLDCMKvgYW1g7s4ZEl2cTgOgcIUvswHzY
ozs0GdjIBtQPpshUpiN0e+0YtffgWzywmYTKrYwagxIix7Q6FRXQqfm1HBHyyQmr4QKDhuTDI6Cc
3zoQHywrhjVoXnGUzqdxTSRu0SWck/dADO4UnklYmthiVB5sUFkLOs3phxrlq0L46IrXzsDq8dnm
UIfQ+QWjAs6KXw4iTGsYXoRv9DXOmOwhGllY49m19DBPVOQAuNY7zGJU1xi/DsM7a9pP4KOSAW16
/QXwaBUQNd0gPQSxbWUwSDs8A7mRkQy2EwyI89Iafc06pOfqh7CNVcH5+nmczEHrZToEKeMPGp5E
J9lTTTCw7jMyuRqOClMyrc9II0jsqhgSBwYbKgANDSl1qGUJLHkfC7YAMoTaGXcIZxF5iqKpaZGM
0xlkm54e+pEg58XEfgiN266QKQKEErDN25zA1PIHn/qBncDyCgA8i0kcLn/LryE07/eZW9nV0nEc
c8JNJwF5Z83lFn2KI6tugzAd78XeZ1cwurB6I1iomGUFLzbrNDxp7Uje9cxAArDhLaNNSPMlSNzX
IVbdJ8/kp7hj03CDjjV+nHroUWgVARkhc8IPGUS03xc/829ttg6YuMBJjm6NVFPCBBhIPx980PFT
aCdberdC98m0a4s47vrc0KW7RSKp8wjemfSjWzNAD5iQg3NchBXsy09A7vShF2w+snr7ggRYkYiO
fWuglT0hC4/c0DCRAxRViOxrMj8uyGGi/BnTKnHSfe8MeQkAnOTwWpbbDHb8o9x9Uihm5AFRkfhY
c8tuNBcQ26flZeIm6PI5RWVULUg93K57jS2ql6hPtlZDkI/rK4NBOFdkmYNTwtVy7jnwY0X3sMBF
GyuL6YTPyMmq/OInVwHf4eBhx8qxQvqHeOpKhqoz2PvoHoeAR8lnx0OTBel5mKl/bBQt6EjHEwmW
+ZhdTgjqtS1dw80p6XHDFrhuCMi4qQQhym+RaXk0QiLpM47hU4+A2g2CMesn4khwA1hqgDeWAXvL
N9Su31Y7QO+vCdmvEHyHwSpW9dahfEd5ZzDuCOub9C9krrMT22hwF6ZTWODkZSXmwMBkTfyhU708
b/Cjvga9fHPB1A85hiPIws7zckAMBSEdzy4C2b6aI6T+tkiQQSiw+TflDg/kWDfterZj8qExoKki
a7QVkQ6Hy24VnX0306/1HOqprNXi3lARV6iuZ1SCIhxL34d9tU5x+nIZdHCHnX+WlVCRQBiKsFO4
OHqU7eDLhXiPmwYf8waOFYO0hpEZ3GAjwfCpqVyT8Mlu/RBVCIfPHrU4ZjJ1T6KOHPyUDgPeTmxf
bPOBzb8B2UdgtmeRLuvAjrpoWhD8uWpofcRotQAb0yzSU9ab7TXoF5Lh2MO0olyYqC1nvaIDaaeK
QZ++FQueC0HX7VWn2XDekbzMOcC9w76vO1RWmNKYeSEOKRnCT1vjMixxKlUMrC65FH7YSCEufuec
NjfNJO9auy6fg5abazlnt2k/gktBNfAsDQnf+LakMzw3SItX/TR58XlJIQmeIV3z9SqAIkbMCbsW
P1CwidNWdVGAyqlB41bf1yvfUM1ahTYkESp7r6cBm3qNMDSGogSbD3mNXNS80yODPLUnBRlg+eVI
JYVbg8x9aOh71kqcusR0Pi0yYB/NgW11Iq+ncMZ/7xVKLujrcs2weoCrVolBDdrOLaqtcVtQiKQ2
xtmEcYCDvwqj3T15skUvqEWHQkJJfADpgPrsTx3/w88m+c+zWehfJy8k6J3Rz2PkB2JBCAv/D52K
YYbcfMmBn3Ta4MBsFEpBk/Ntm+GSMUGX8RkqWxafvcIpWgIEW/orGxP7ZGLLl7yFf/0K8BjFe/zj
mI6QFz0GAjVdE++oJkSzoASoMbolny+tJ0ZSDXN5sSJwUrLZmVsPneLjZ40s5OaegJZfrglYxacW
IHWX2253D5dj5asYe34z7kvWA/9kGgXZ31+Oy5DcX6SElGFQEOZWYfLJRcD7q5TQRsEkgHAFR9om
uCVE7WN7lZlL5TU6fHqsQ37jSQafdiSYiVI42eJjeWH2Z8dTXK2GRiiWkh1jHbohxj/iYuFXzH30
TfWjW6VE4/shxoqmERMhGnFSDRryQjBtETS203zaIcvveUJ69JJp7+2SY4LsPw2e/WXW4uXeI4CH
vzFXO0Qu49d5gpY3IqCQu09jbSUQCKC1S9GmPVjAGdO88JU1HO/ULRPGjPT+aVqhMEwtOnCh3Pwk
x+kfLn/0n1ZjiDkoEJEZjXB4/vXyB8kU7AA22tPcBSj20iB1TyuEpNcFwgwuAtgwXDm40h9xxOhZ
W3QF46bm4RghcgrSYtGXzgntyN+vi8tt/0VhSqB/EehMhEFt+mVZGMwbFHoV3alWMF5KqRR1n/d4
N8sbYov7dIglR9GuxgToOUx41Kh//wH+w72KMWjoInVhiBI+xS8y6tamkULkojklDgO/8npcGlEa
wOXkLgqWtkFPVuujoKJtrleErsZKp0t9h4BW9IJ0T3QHBwHN199/qv9wWThyPEmI7hYjn39dQCM1
tQIL0pzGAB3S5FAkI1Su0LpZaEjFKggaBCN39BCBbfT737/7Dw39l7uCt8csryxFpxr9Oldq9KwH
tgBOJvEDFIMumjyIagwikR1uSOshte90y+hLz+rgHF261BHTTLtrG0+a3CPdZfs9D/u1aU/rRWjS
02Xe2VInaPVHQA8/L9f/K9H/oERH2F6wXv93JfqXP1DpMuP7j9f8IUFnIRRjKMWIqSHZ8FNn/mMa
eYbB/yFS76jC8MdpIF2GRfpvCRpC8b8l5xAThrGvI4OKkU4YX/p/UZwxZfTX/QCUEv5KwstwsssU
sL/uUxwoeVZjGMCJZs371rcOOmyvqpSFb4iQPyPheMKks+ktk9Gb37YI5aQ/ACO6Wj3ivXswkTPd
JDqxgSN/FG3JmRsELGYfIgkSTIjhW458Tm3TUrUsK1W2hAAaBv0FcyPDp4AAAN2D1ZQUg4MKnWHg
TR2MrjINe+qsyB62XaCMXaF8bhjYu8JLzim0uGoJCCk96uOrEPGIycp7TCHEBKU1XkHQufO8sP0x
wRNQKrZh6offzAsRHHOFvKvPrUABEgfR47bT5Aiw8nMaS4gv2zYAShra2zUU0XWHZGURhqN4iNIF
dU6QTugXWQW+59U48J7UIUUypclJMvtVIc2To7XayjnW7psYeXPdb8B2KN8xeWiYUrDKG9ipeGbH
DbxCscWDqwZKPzCHiB4Qla9L0WNeQM3MV2L9VgQrJuzwXiLVA/Wx21GQ7OvYVJzxfGvZ+CSn5bAO
HkOMgvvad0OFeIE7aQqEwTEVPXFNhrfVJvpzYruD5NvjHq3yCZhZdiMGKB3IOzB0raBDbmdNm61C
RYAo0Dj1b2ZX4hGxkPhMkVkvQJXBCdAYk/480aB+JtDRr3GYghwKZDKfmjWdbkAWiDvYNNsbEvDL
B2Is/NVJ2oMtVGYrU8WyG+TnZLVsfXyezIB0zwYMHoY8zsOB2OS0UjgMDA1jWnRIp7+OPXJGydDy
Y0gG7P7jHrIcdKLqAbfp+YZNAOE1Zjfg4nFiorw1wP0WosereanrLt9VOF5djmPQlxlG+yD7328/
WjtxF4JIAGFHowMB//uFEQu13NUN8DgCGbojg3qGJY6pG1Ko56hX0R1NMZPwx8kM4bT7goGlON95
hPDJQfR7BDgggK54UZ8xmErcmbVvYNljJmW1CNjH+ybnE1oJyJqJsB52OqDkCXrSqxc+/DYbVAMB
RdsDxWDFVZ0xtmlu7cWtwOQeC9xkz/EHv0D+VMl45S6j1RiBPlyGoDceSIOlmZja9ydw8fjyE1DW
JwaEUuQSrvxTnxrILSpJMf3N4z7oDCNk82h16HUwgH6svJW+RM+v31s8f0eBOdssd85kJWKUkPdA
bw6vOhqR7Jni5UNMuz1GhurfQIW4hxrzcO5/fLIOJFh2sCbCjx8IYY/N3gYgVeYkLSiCTo+I1WQ3
cbDK3wfZxldAZc3L0sWAazGwLi3E5YuvYNGfvEnWT8xJ/MYB+e9zYrGJlBlVvgr5Yo/dFncYnICV
1iUr3m1vuEU76ElyDeaAVxlGi91vmsPQbyHRoqKdhlco++TzNgZCVRgMzh7nBGKtukjykdsUcG4g
I6QxGGSIIVvY9Uw8XgVyx10j9aYPwybXD0zyQwolVOk9OhJ/PdURearDLnvaJiQ5W6zIPt+BuH4B
QQPAKpFgljDmBT/IZnhH5qGeDg3+QAC1T/a4p536b/bOpDluJE2ivwhl2JdrAsiNyeQqUtQFRooi
diAABALLr5+XlLpKXT3dbXOfS1tZV0lKMYFY/HN//tClHe7nCkX189uqp7p9yNOLaDmUCTUGhlR+
2Bb85BbPdk4G8g5+PB8bVwQ/J2dQtKShV8089dyMN7nvv8AeW1BMW86UxXoemuysuuV21IZH1aUM
Y5z2W5P7cIqIiAf+tSnHG66Ct5nSGeLLbF8X/YczBVeB1VaYloKwMb37ebC2TM64SK9PaT+4EdZt
/+TCTdqIxInLQduYYmlD38TsI9nHxo1JcHRn5IZ7b4viCww1JG3FGl4afhq5nrBIazQX1vNyzueA
VGYRDUl7tBovuTWwFt4YswmrpU0XQhW+m+2AthRMYZQdL8yYNp7guqFURaECygXntN54b1I8Sp35
o2tUe4XdU1wVnHTjxqyNg2U633tD7hvfuWPof+GHjuBD8Sy/aKn5ddB8LDJtvVmbod7i/UCdWxoV
a7W1RMUAP44pgInv1HXx5mMlCVVWrO+14kq9Zs3GWbNhSyb5ocFNewy8cmcVElXFWfmCc9fYzt2Y
4MVZylPpGl9csuOMFrtDOS/1QceOsZ9YhCPdH0U8N2UCfW08ihS7oIbdvdPHi1WzJRBU6t6x58Hf
cV3XI0clL7qBdVyroXoYywdC1L0AxvUDpSXf21Onf/NcrY2MsnyUxlC8LotmwfPgZpZjsQ31sWEU
BXHhiBnR7uAArqwHlqr2abFaxoYhuQ1ALDKD5KGrh3ecsUmsN/5ynsEKixjWZi7DRpo6Mtnaj/Gq
zObUGu65Ys2/47HqY1DOxq21LnY8mWPThjUC3r5sShHZg6Y2g2GKHwN3xnitzcNSt5BThXgdq5bU
mQ8gsDDUVz1ZFbFtdvvA7JydRl5St/WXLiOetnQE4owLBRYfN/kAaIL4mLTr3na+gOvVwwttaVNQ
wvLVxzsTNvipJBCM0+SPacwhwX/HVanucVYaX8qlu5whPHBlAwftI47zydkoZFlYiar4UnhjuQGx
RHNG4hU/wPRVRwRpb0PFS4KFUFNb9vRpWw782rS2YiQ2/ewlRXvH/XGOoBRwsgIYxRy8989CCVxv
+lJ9m0yDoS+wKRQxPHq9m68MdyxCg7XMaSHJGi62TMj9gFlvkZ7ULEvjOJioYZtsWN2zGaCE+1z0
dV6J9Em6s3bjGszBSsucO77EVg9pWNGQP4vxRBbF5olpEmZmTO8Yqq0T2+A8tufWN7yjDYAoTjpc
gAkp3Kegy+X9VK55ERMpIlsqg0Y7g7ZzDpwUyp2ht12cz1USVpPT2uhD80dTm+YN4Vj5ZerzaS/g
lz27HRGOirUQB12QhZOHwV6zBaQubz2UWAHIBSvtqLcsYMIwuz0hhSEUvSzCIgFdhE0VZ3VH7mSx
qzdvqPzN0CfTTelq+nWfNP0WjBlBBTNTTG7KJOTMcD233Ks0bZeaqRtW/vpSAFcUUdGoKpynDsah
URobiATkqW0dqnVf2ru1Xa8Jfy+7/iIBmcQKtjCe1O16sWaXqh3YuZQP0rCrHrpimBDpSu3FksHZ
wO/6Y/IIi3bE5rcBCtV2BEDESPOSVcBFEI39yituWeZG+YiciAQ3uLtH3AsjTGQd1yYuiN08zWk0
WOsDaBLvPOemAXHPL3ZLY+wIXw9hZfRxq9r0B1r7zpJseapr8WYDiYlnEADHXOHKIgiXHKYuOeVp
d28njgPdxy8Oy4qXLCn8jF6cQstKI3at9Z54aFkbV96oubmKmT5UhtgBNShSIJZkj3iFhynd8BcG
7Eb6BJ/aU0oiDiBQoNPvgC+1WubDzPl3PTkcVYhZpHXpxAvm7wiLuUl8hstJze4SOKqJajcn2T4Q
CFu+ZyVhFnuDtNmae3bD57m27zSiSlsCiGOY2uP0kHgrLvllHc5p4bTbAjvhNdHsr91qYdAV7n0e
tLDyVynvs6AxowqT3U3nCedtoMokLMxmfaO5SF5Ptadtc0P96NPFjCecoNe+Ulbk+Z59hCk+sfpl
w20wVeZp8tzuPuWogtF3tCIAVt9INiebrh6L10mm+Au13rbY75NjreUuhj+dKFI3kAdROT55wXRO
JKLazdLOd1TNPNI+MW+c0r5aLQ7aVVW8eybCLiHJ/uwaZVi19vesMocokXlwBC7oNmi/l0N/uvTy
TbcnHAulU5ymqYGh4ePRttzcwT0bPOhqDHQskpCqo1LJ8rCu0Lo4JNjLyQafeCewZjxXvV5dD1n9
nQtoCpnf7EYMPnJ1rhjItVHeZN+7umbXJ6zz7in3smYlUoJmy9W2N3SMvBDJYtO0ELsokQg5A91b
hJxurGIlp22QIz3qdtBFxB5408iVPLkIh1dArpsTdQQ+5NpFVjdl03lOeIHwvDUd46ENw+t5WxsZ
WwFZEo9QQu63nAOqwH/3sUlmoUod4z6H1/kse0+8rFbdvK0ZLRkblVi2xpLvERYY9al5bDj0x46x
+ldJK9vtwMIYg9E45FAENiQecjbotTzn6Ti9GBKt2O08aKtOk+FCRUlvNyZ/+E1HPOEGKyvyb5MH
8hG8Sc+kG6I0zQe4HNgH1wVcxETsKrIGLN99N6iPbKjrvWfJfN93k9iD8/tRzjA8hiXxuD4Op7If
a+5ZvX8PsVfdMncR98j9a1ROHafbwiZxnbZ+3CdWHhWBnxz5YF+4+CX4U7J2qxW1f6gIjvX/r/r8
dAr+F9XHQpFDF/n3qs+v4uW/bIe/fsUvzSewaBS8WASNwMVFylnwT9uhobt/uJgKPQhbNOF8Njn9
Q/Nx/8B5y79CkrR1m7boPzUg0/kDrdJBPgJd5YEFcv8vIpBhWxc1+jf9EZOdgxRM/4/NBwKZflGJ
fsON6VLT2CdanU0BM7nSbCIm1fL901C+MkmIM80YNjMnsXtv8q8Rp9VXVxXdg2jB1On9cBwXotId
cdnrT6v5AhMx2am2yG7hNmqvo+eBWHZbvdvbfuJlG8cx0+G2YTZp3dk2C3690RpIgwd4Cb55DmxQ
Al9IkzKF2mjl2lo7UUohrn3RYwMIdTxk88wOo7i9UcNRFjbDuFQn/yYwtnRfgIFL5u0QWSrjmAWz
C+TBTAIZe5luD9ussk1xlDbXZQbpEHPZrmaGj/h3sKwbR69dzCd7IVrCFa41WpCXdjL7O/pOFucw
5uAUEuCguVc8JoumjYppaqlA3rBxvxZNQrORW+AywsfG0CEm164rhmnMEfUHPPyFIMnJTGUH1o3Q
B1wWNmU3yNh9DY61xHDo7lJ6USgIa8XiR6w3+zptxctM23pNgMaSe3QGP55033lZ2PIot0P8RWF4
SCsipZt5LMDaNu2+MKcnGCzWrpBTsTGoTtmXU8qiBSEieyZEjZ9qUfnB8+drMHJX2TSOz0Nas1hW
A4GTOWOEpQLW0dT9TlHdBM1zemGCPXCrDGjwsIi+lE+zkuD0A6M4wmF4oxq+j62kHB9Wf6REb9Xq
3ciPFA8XgV1PTDv80t6W6+EOFty9WvMnQuof+Hvl1Tq0wJXL9LxmHfHxUb609XCsVdvsS/pjImZ5
0czNgBVTuFdCUCkAEPMWfEK7Kc3y6eIm5TyltUTB1Q83b9zr2l2T2yloXY5Ss7YJRq5eg5VE4F3L
na1sLDSrujEhqUIyJp6R4n8N7UllJ4Sx/tqXkxlT46dDh0WgbObV2eDHz0JOvv5bPppqx70vf/Oz
bgassiyx6BztPr3k6Zoi/ZFwfLlxNPnANY0LYb1UO1wmiAEwbfZNebHK5pQGomgg9DfOuJW+Yx9Y
F7Jtz4R1C0PYDp1MC3bKnX60DrN8mRFOTFg7NmUKxDlEnHlrLe4KymnqmBEARzG9HiLmO/VmaCRj
9VWD9KCrKmbMgoHTnB8Np4E5WpVPODc5ETQYfQdBwZLUnp0l0SnRmItj1jnQPIWdfwDQ7L+NqxcW
Bhor0ma5GVSHXgmGjigO4eIr15W88WPvdxEmF+2jlS5gDIW92tmg/elp1BeKXREWhbY3S328X/BB
eQ+VXYpbVzfrhqQRhFXhm+6Wqw5Hey/xhtAA3vAIMkiGkoFyustB0BybMe3rcLEkfxoPFhOQZJLf
x4pGLz1R6pbKDYPTFo8FilBlbPx5Xt6ho+jYVDx7OY4yx7Ihp2UKdpJHi4I8rtCk3fm09M8Mk/yg
t2Ei3wVJauvO45h9EK7Ck0pIja2YvgIxnU3fGV4GIizM+aFnrltD1fpV1gQ18HUONFmnmUiXLX+z
cgJjWBB7hV/5WsyTCcaA6xf0DmJsYsUPKzor5uBU7ZAhkKP99etsYInzcgJbVaG98ko9myReEUxR
6etOQoLo7HNBBDbqK7O4QtF6TwYfqIAp8qea5BTgf+Hk12a/KAO/yGpFq1Ebt12dfOlIuFNEQF3x
SdhVezQCucWUrk5qzMU9eSftobQH79WsnTxKy4A7Yx30BILTjNcYbpYZJzj/tgttn8TjF7S0RBLS
I47DbR+WB79Ps201nTvT5a0taW/By4P/i3vkTOS7yqi9VLdVZucYJ4f9ZOiZCfKburXOX3FkJG5z
B3LxpRlbZ2+rOvjem8MdWKls2hBfI+TqS1zLRb3Jcf/FpqUOdgWcohwNi0IaQ8iPpLWBUGlSu0JI
zDA/jUbUAF2NRTtTD5r66TaxDdYDJIwc8ObNqunqesmDgsn96HHqxWsFbINXC6E1lraZ7rKATCh0
ND8MCkhrROZ2y+W8hUX3OhhZtSCE0HpqohnoWHYOsiRp5JKV3KTGdD+CrIJS1WLSt4HZ8HcL9t08
76DZY/rTVRK2xqyDmAjq7wtMsljXLKqvDE2LxFBiIapbnNZ0qg6PQV4EkeWXS9TZVRANsjsEWsCd
UhMfc+d9IRPXxmswjVt94E49LRzKNduGstLMGapmPR+1sntnenhdyWS8MmaIFeuEsEADQHNjcjI5
Qb5uYxSJYjvlUj+sjuPuNVp1uU409EQ0ULX9FD+R5vN3HsuCu3Fdst51LqCNiwrEHIvQufxmQlm+
ckSCs2tpILtb07IRS2GceAaG3ZDbXP/L8mN0q2A7i/VbSqKLzGrAWlYsTnKdtAyJ8VCw9OOtfasF
HiQwbP1tUppJmHGzPU82qE4uSWLj6ulLazgfIuh+2DKvtpXDgUHN9nMNNSasy6F7qnx+q5V5DOiS
WX7AEiInOBQl6T14dd4wZbfkI4o7pmTiosmtJ8jd/Bi88ttYJ3rEYgplqs3Vs4+pJKQ08SHPXW54
KTf3YvZZ1928ejNRw8LaXNoDRU10AygPPBKVm1sE2fpkGuYUQ61HQLSWt4GMIOKS622mgM8wYSlE
5e78p0E319vSGmjJaBCV6fL1RkAxUyn4+Nzoihde+1Je07fpP3J74tdaIJ/6EVoIEY5Qq4L0bhyq
6dYB5vriFe6D47qo7VV6vuCf99bop1Y4Z4WIGZvxg2ZGZn8JnHIKaZvoqcrxY3tNYMZRgERQdFQY
gSFOLRTlKmou0tZ8d5q5caKF7xn512hvlLHKvb7O3t6bHf/bVA76y6hj8QO7frPqllbESmVqXwhp
3Ti1q2JjBX/Dyiokwl2GIo3F8kIkBsMq9Poe565zj4sJlgmrpsYRwxRAY+yh+hh6y0cTHYqU7xSe
1sXQ1rs7IQyHV6ZxJUznIVjHEAexGy2p9UAAD/SC1E9QPouvA5OOtybtjtWEUSwq2iwNu9R6r9wB
rIqbm9+NtNDqcGU2W2JcG+eDwLDBOKnMijGanWX+rld+FYl2HB7Il3cHwDfeNXGJaoe58Zb7OhdO
T3qRYjuY95B/Ch5nV3nvSerVYWYO3k0gnfzZIZN5bUBtjqiFqGInp0JGUDRABhaUUtxKq73vLbvP
Aerow5mkBmKCnrQOUQcxYtgj/VtHah6Wm8bPqx02Xbp0vEluDRi4MRThYSd7V9sVTpHUu86r8mdW
s/KZLW78Wk2z/kAncbLXMbUddGfixJt07hEVHaNlrkG/wCs3VU+pmRfLFSUf9SZYM6zABCgI+OpT
GYu8Co5m1ytqpmej3Mx2IyJXpTRe6EN/J9dZPuv+Sj2LgFbiD21w1RaFvLHTrP9CU2pf8v61Baj2
js6b2mFcy+lqfQp6CfGG68MwPaYGKyyKug0ocA2EhXGrEouK84L34SrwbUDVPsHIL9Q3ru7XFC//
Gil/ZmeFPhvwIvaz3GD4wuxhl7Z7dq0ye1HehPETs+lDtTbkYAhza9dVM+cvSe00W1yWwKzqda4O
cDH0qPCLFFQDuR2Ex4tCpSdzcqf4T/eMrOZjXwcPDIsImeNLfmvqhjrdzCu2rlzTK+AQLod51cmN
rFX9aGRTtrF0z9xNfl2eyI9226WWJNHTrgqFtlbDxumFs52MZrqrbAd6kLMmsDVVXhLIMsZT3awj
eYii2Y8ACG5NQaD33veKvr0BiDs7UZDOesf4D2AvoaD3WmQXUzyGQ9MUwzvHzRwRHENbN9kPWEzd
kqHfuFDLDZahCLKayXOxKLBIgLtCd4BQiAkXh7iN2X8jZr+aOTq51l5mrvNMsqMeo3UijL+nAlgY
b4HrJ5GuFUl6ylHCALNQf1ogV6WMh81RiZBmsInVB6blSUlN7MchMO7nDgM4AFZttwLlipRctCPw
AXHAoVBEo7TykyicHMbr6H3UPVLZT2RGn6MU7+ZaPA4lJTsvhgGJr2b6h0vYbYgxrasTuUSbf+Ck
T/fuWHMENySjyo5C0qeV6GpMEfhqx3Q/lNvBHNZXnYP11QSUh8FmdW49oe9aftvjSqbtTohcfM1m
u75HL3SOq8C1YNa2iJzMsIj00cEZpyWMj08yh05j2o7CJSPs+6I924h9EZk4m/kY/DM5z0G4NkYR
p+x1HM67JZ7NXsZj5R000agIEKW6l2kebPtSN18de7b3uPjFJilZmSqSSlgf22yXpxZMppbon5XX
7iVqn010t2hqV5k2DLYsADHS3yg+yeaT/SFMc9l3GLU5SgErpBXWn8kj2lPMcwMhJZiduFtK7jc8
lNQ9FHkWT8A04qBiG6fLovw2cKbfXIIAey1PLLj+7CTN5DY+EFE5hITUFjCdlrWlL6ym4NPTbj6Z
ImLK9uNcVtczpqjQSRur5wQOYaRasuwHAAb7OkloJKLSAzBfq/HuDiz8oyjCpQLSuPaksPpSKjad
abnLpB6c1ZyWQGDx+5ZIojE+XRbMoW2PuW7c+j41HsOAGhyOIn0dvKaguWGBMSSMzj+XGgOBucbC
bFSJjbkksF5SBv74UGDhh3We1S+wGV462H24SP2d7cwGADGh3ukjGfZ+rq9MsSjyMLh4klBxkAJn
worhwiBmU3ipG7lr9QrmIkOpbwlpNPNXMmZXVD1Fy9q9N0X19ZOUUpmj3sajJAlJzNCKYbCZ1DsE
ybHIB+cVgEJCzZzuhpyZDbztzYw63IOavfgPulPrFg1Py+AxnSk9EnF2fqqgBzGLGwBQAjoZ/VgJ
XZ0HyXmbyBYDt4v8M/uDOARdV8XrpFYmgb7+Y2q4ohWyUPvaxr8zYQW6K6SHIiD67zKb5dGrc/jb
PjXjeJsiGDri4AsX/JyplUfTq9XdJ9Mlzbs37mscxZYGgIW9FvWhGQX9dKkalmclE1i0arq28LE9
cZR6zDU6mTwSIVeZa01hN68cHNvskExrh4931HrYSeO3wOiuJ2OxNllhPmFmYu6gbHsrXCZgE6ny
52w26g1hliYKdF+FTHScR4D2DrPb0oT0kJ0oH32Rwhv2y5A99K7xQRad8x/0P6Z7oqGHwHyxMoOe
T9XY7wOm9EhPeysSWv00Y3/8EALC0TYFFy8ZUOMmAjI8AhZw63t/kQjbbVoYcLr85JuiVBjXtlI9
AsUy3ZOOwTZU+UmC7CSnaQsad0HwJVXFHWd2aGa1gvuGBUtik3da7DIK49ClLUZqvAl17OplfwQS
tMFDlc5cdZKIr0p412Xh4NJwbQ7WRkkg01zL3NiQeamIQtD3McSjnokzeWn/wD/wr8rG/6AY694u
WhYPMhnHQOjlcXHYXGGnfU9KYmy7ElBFPLuMpj04NUCY5iN9HGRidOOpZ0tiPCVJwpoXLVA0abgE
I7wAw1WXd4JTXm44O9PhJPwTwAMPUk3AIsa9p7pvqb8eZx74EAOrDnFQuwZSwlmncjrKM72jMJTc
Ytz+xekBQzRvukBnustRP+RkagKc6E59qu5I8L7rdc4TD5AjDubmrrMFTRf14gGlZPjkaf+g+Hhr
rd1Mpv2cE8G5kokmoolJbJhWVrPLdMG4uK2N/YzLN+qdcTg0MtVRLhhq6iVhiT9JP0Uy5WHWLt/K
lAmcSc8adWc92Q1pvSWOMh4m3ykjd16mPvwEADmDpx5Y+8yN6zrQXfRuPPYdYhQNPKGR0BAI5EVD
Z6FiJ+51CmwCt7m2ZTWEyWoBaDLzKRhjLzUuUE49K48d+6OBF41sziJeBwMfgYNDsY5KbV2/lyYt
gfjkSu21dev+xtMrbV+w4fUbizI4ghIFZquSK5IX+EUWzXl67DU7jfHoLG+cs3i1UlG/5oXh33xC
iFaZjd+ZfX38BBEFmTYcMWsFd+sMANbJKXwJ/4IRmfB41nM/+y0zp79gRIG0RLSugbv9SSRySzhJ
wsybPsxX8Fu5MDPuC4l2ptHKUT/ZRHmiHpfU+cIJ4ReeKGWutOc9WGK3h1E0Bf4TJhJW+KwxH1IS
oCHRUHw8Q/Jaz+RMyfD4GFIu0KKKS7p2NZkcak6f5KJOKqikdiDn7Se+qC9ydyQyx/qzcaUuit2/
kIxKykSxR64UPlpTK8jFuG3/1Au7uyJw5JOebj0GdKOOxrcQ3wURXBgvbjtDWp9yR38EgWi4kU+1
w/NYEtriNf5f2EceTw8hSTHJHe0z+WkVQpAIReDZyH5MOTEtk2QMJ2vJNn85CbHKvPwGRSrHQu4Z
Tbab38lIqVapEFf3/EASUyI+6aXAHL7oGO9MLXhiKEnmBnNVGjVpks4Rmhq+LQhBuMx40X5hkryB
i/dsskVzBP2dlcSIgEYIjvXr4OpHUboycsQ47YhSdncAL83ngjqmOXJsFuy1d4zbgd4/4Ml/0ZRY
y9rbCo7Y80+iEtUP4ye24LpfNPlcCk0/6/W07EyI+QGX18G6G3DY3v+vrCVYBOqBMSZi6GyOvKW4
ZHta6R2/Ifg9ZFn0r8glqw/S4ozCD0fvX5BLvaihi8o+LcjVD7cMQ+2CLgBhxhYy1KO+eumxsFkq
mypbPj5xTDBnOKitLuFVlI7+nAWg3Rgj57BgXObc08U1m8KdZrPHscZlB0Q5jGRYfpNPoqevr/pk
9g5q0mUsBrc84drD21N6hn5q13b6Qv8fE2d3xtqeaZMdur39ycFjGlx24kzS19/XmQEPR61iNw0Y
fyxR4tnX+kle+xfAE+otcUpqpR51znenvu2m7Sg5/SNneqg0GtFovEU/UU8zs4wwFUN9Pcrgu6YM
rg7QRPdu5tBeeOE+BYpXwyrMLM4760CG1r9tZnc+TFgpj67mUeTlJlVkS24dIyfGEL25Pw4kqa4/
cVBY7N8afzZilSz6tvCXVwwIWWjapG5xOCArGgn2xq5fnrTcovqghzj3iYsCEOLvMiUGMk1/MqPa
slkgnfvgzKiEiC54GAjWLWdZfe1f8gpjHVeFdb/0s7uykQ3jre+16MAGJIDoN5TUkrHZFJRolOhZ
qjxpHr4Jh/HNX0wpo/Qxdrbr2SlX/n89uRusebmZCCFtTFU+BYP51UpZrB2tiXPbWiOUktegIa4E
IAo825RhDbmgpxpPa7emUdr7CWSUnRb3q08YEQcULROjvm7SdL2xYB9uqqJ7Jihb3LrpCOKa7siu
kzu12urbn5QqSzfIxa+ckOd/QlXVQdHdTWN3B+Wjoj2h9dnaDXGhH1fajW+BJYMtmR26RjdPttLe
bc0brwH5wUJm/YcDuYKyAvDwVU64A2Ffn5QQ+Lar7vlzFvv/YYX/MrZ2nIA57r+fWoevVf4BdTT/
J2LOz1/1a3LNTfMPwDckoxlEEzhw+A1/pRUM0/7D1h0KM2yd18qwIfT8mlzb5h+64fmcxWwjoBn4
EmT4R3rB/MOx+A0Z9fg45Qn1/58m1/wZv8+tddJ+xuUU6noWYSsS3P88t5b4LEQ3jvO5mSyiOhP2
801r0WAalt6k7jCoLMdiVg0aKuGYF9na6gsTjRl/eND8es7+fTv83yJ3l09jM+dnxM+8ngHV5dP+
NkW3CfqVQTaqs9k14GPKFbTH6LXweRmOUiiqJnt88ZTAi93XPkE8OspwvdN36tmskF7zHkip3/B7
ZJzeqsr4sjqab+wW10l+GNStzj+BUv/2E39mrX6b+39+Ygqr4RdRLIeA/bfKJDuHNAwTQZ6tmcIc
Tp9r9QXoim9tpbcgJ6plNoooxx2GpOpCOsRtSlSXJdKA8NzK92weBgOrk3CYPeSkTiWwF6oveoeb
QHoZ/wPhOdbwSocITZb4W9ZdEeJn+gObwb3OsbbX/yVh9q9fg2ejkfFFuDwb1t8DZh6TGOj31XBu
8CDBKMB5seFQz6MhGjAq09wHDyIxqq+/vTy3P39qvwdQL8/a7z9LzyCC6HtEEHkW+Z/Lx/rt23f0
ObXFkDbnxgfSQEHseKaPh8rdJHv6z3/S38Jql4Ajh0FyQnCsqBj3//aciYakXoel4OwLnezAZ2ow
kT5bFVHzmHsCaU60f78NC8uZ6v/20Py9LY2/pambjmlfqAisDn/74z3vEs27FDB4Xem81sWI8FBd
kovOWg8cr0nRLzpf/W6qOoS8rmy9H7KispQCV/s0g4jQQ2sikU6+A6Y3tCTTijKGRz+EpgTaIC0C
ISl9G16S5aJm/uefnvGvXxQSFcsGLVomUT/772YXd3Qax0k0FPaE60ovB67BWikbe8PUrkmPU5aX
b6kfUJ2ydnR5wujLQ9NQ3ofEatjCu0k9iIqF+pH3lvdOuibzjv/5Q1Lx9vfHCfMvD5ELHZkJL9HW
f36cEClynZu8dV0Q8UsCP5JBtmIWnK1gSwpqDHvaB9CZFzZP6OFe2BvNbjB7satsRiJl1dX3onIo
V/GqKX2eGBoelkGiFTid+ELtBYEOCirDEdk93+TSgnSaFENznoQ2wEUFoZkisOO+WWm+Ck2V1Xvq
Eap7s0hvU+ou5k01et1ZJt2jNGvNQt03+UHmi8naYI8recTJL05wfUihY1c/ZgS3T2s6qyCcgHXU
jJ6W/KDBm2BWtXDIIj2mXU413zmTyAfuQviEkM69LYbj8WADQHjsMghau8TTOP2vWZm8BZbeQyTH
Y8RIjlocIQaIn/SjHIwuqN5zJVzee6suH1DJZgx2oCCPfdKP4cLPYUdCNrgB/z/HkF66rWHMhoor
xzPAkUx0f4fAoJK4HiwASCK4AS+V6hHcELlnqzHRM/XCBdXpVV8RCLMrsw/Eg2NJZzcGhWZuB7de
X32uejG+k2LdKk7PWw1G5qvJJO6DRjPOu4Rh9RE9yVTpdpbMma1pmuIlVaO/7dskiypiMPuG/xQH
ld23/KApxMFwWxQamOMJCaV1CKJx9U9CS2pNvevdktA6tgyG54Yd5QPGzk3Bk8R8X04BkrPlzScX
HnCV3I0ToK56s+SX7or3LMkATbwMkzZfWMBBz1LefjeXGqECLIEcR6GfcUtQEQZrult3tKHJhFqp
HD7NZ15K9zTrUCxkmMKR7yAhIacH8JAzqkoi/LDsh5IEVhe7+JD0sK+kkdxkne5SFFQCochgjlSB
PLmDtHiiJsa+wxSO7IVbV8uK5EZdctcM53zBXcSwSvIZTZX3weU+SGghnikbCLUEOx54z0QnVNIO
Cdw5rgkQlKYK7kU8JJwKtk6TQgnxAVysxFrKy4U46zF3ozumwy1wayZIbZr7Hzi8sG5FemtKurT8
0T87FHrgvLSY54HEaXB5rct+wF3Xc6NIM8Z0Cdembhv0Q5PjkHDrBdDFUIvQMS8Bbwai2ID6vMu1
kK/VfNZEjdUUunt5ScrXunYDAU6j3AhGyDOqX1AfuGLKKi4z6d6vjDzoyoGMbeDYytCsSWaZmdyB
10GYZDO2joBKzXI7Cj4BM8MqXXG5zit80WIR03XtU4cVa7wqPUVrBuISlsMqShMrHSOPYkOxyb2B
80mzFtb6A2ZsgADBB2BCwaWqOxh6bu8hcJZuSBdZZ0V5myfROiYoqPB0RXCL5lVwZ6SLFdwZFZPa
lX6RiQyRpIwqs8ATsbHQPU8c08CFVgYXW8flv+MCBY2Yxyelo3Kechju1A9o33rwuwsF0rxHpMXX
Jsc36ytbsx6ByJnj2RXB0kYNmNprZ2zYktC6S35BABMf00lOo+oL0UFICB298/N2mJw1vzJkKh9t
6KavzpyQlfYRjS1MzTOkuMFdiZTBG0fPrP6HvfNarhvJsuiv9A9AAZMwGTExD9cb8tKK7gVBUiK8
BxLm62eBquqWqBppuue1Xnq6p0rChUvkOWfvtS2mNUtIr+t3zlnKgIf2fRCrGyis/UtZh9aO6SEa
YC/BaY7wwefvsdMC5ts7HHEaSktcNa1t3BotgQELJo1Yu1pjBF+lzCxGE4yohmQclw7oxTu9Lder
+eGM46pBK9OgPx9GAXpDr2aUYNjn/LCiYdE98gUD3EZ81cxp7jHx0+gYin3bSN+8jGtCsq5NL5di
P4i4785b7CJsPkNwiXYCnmBd9BmHLooJd/1gZu1EzhNwo0VWw3XsWZ/4XXCiT4gjOIsOJwj5wpS0
01ImilenTANQgXnt8srXHbuCgH/Gmmq2eXhRGWKk3rPKUOd29zMtIwMCgukIdzGpH8Th4ozBqzUv
GrxMS86IBYTMg3mf3AKbIgVBHgg+xavmQYfnuRgD5/mbu30AQXFttYPeHAO2ufGxQJoS33h8LbZN
rhunSgbVo8D9X80arcg8FB5sniP4RRDUY82wkw3uiMjU5LJiPanG1yRN7Es4ElDaKx1//X3vZEGz
I/0keyOlfV5DIgRMsKIMz1pHwLfwezmZvNd0H8NuXwbQ4PFbrccaQFxEiOGRiInYXtn4xoiPTm1U
toTeADyLYQqsUzPnNZk035J7AbWr+pqxII8HvDe8GwRX8YzEtsYVJUFBrfnI9NXRqDvTWfoybRVf
WkuhGqqr+KmWpAJqI9v0wyRbjHCk1IHLyQzDVYRgmfxVA2p6ss16Qj73JbcFhQj8ZYzESrXnw+im
N1jCqoXH8ENkMIp3U894dkm8TDNtS9RnxXnuDOJMa+Hvr8Mqz9QxGPsyXKKHy8JbdiI02YmjRDjq
Ro1aJGHTw1/sFWq9nGyNm5S8nugBGIRF/xOVcTJ+RgYCciGsyPNahy7ThIPml/1LGOiaWqYuTax9
JHXjamg0f9rWHTzm9TeaYmS2sXXJ1HCyT5lTzrk7pdKdc2GEBAqO7G6aNTAo7lrv5fTR4IYjwPSa
BjnkAOBvpVLytbaTh591kYgB7e5ID4leOq2z6r63Z/ZdCGeM1yGSdzzrGfJlmRsssGYpMSZmwCaZ
Qj5ixrA1mvapkV7bBPP0dHqCVpCclnrqusJaR8BIwBONRsLiblI4gE+JrDYpzty6BFBIyFQK3nUo
JNEVw6AF5wl6rn6VNXRUAGYgiT3HCsvvr5HJbprQS0L8krq+x5LLe4991oU26Ifu+fuu9O9Oym86
KQZEYKqg/72VckT6370m4/fo4T/+0B+dFM/4hCn/W3K57ZjUJH9SH+QntpNCUK5SytnGzCT+0wEg
P837TwPwtuVQy87whj/7KLM5wKNvjzMK2tH8p/77v36o+5sP//v70tWYmSvf1a40K3QD5DATZj7i
hvmxD2AREFt7kx8clAFwEqu/4V71RjBtLMiG24h0wIPSX2KyPvZlJUS/wPaCartQ7a5mjru1KqPa
6i0azN9wdOx368GPP42Ts3UG2c7sTvgIrBkae7TRNzl7lzqruJAy0S9Q83T8Bs1Hpmt0OKQNoYl1
VPuLNmDUoZWqWZKN1flfvDw3rhowGlW9Lkc3c++nUgtOI0D7lvyfhuFHyHaqXqfE7W0mLE3A9uzY
1C8ypgONthJOq3k7fIPTSuhJjhTHIOQlGWinMr77HI4q2BWDRiLAUtppde35GCdWwm2QXWsJIXkw
FohdM8d4Td/htvK6EE+shOVyORlO95nUPUjLdUV/VaImCXBwx9VLRloRxjyLkYgS4FyXEQaCES4w
yoKN8hmhHNCAoUeBIMBSF3d8kDFK4RACVJrX/h0IA43N5VQfKgZJ2w5q32tEeMyFzOxh5cTN0QiK
Q0mSzK2bR8MlO4Vxy3ymPRKBqMiaUBptH7oMi1TGzqkS1niWB+GGxCpEHWFnFNeakI+6RdaEFiGk
WE1JGj6YPqmgC70jL04LCu1q6hI5kG40svhGajgL3OlGJy7poibuBM29ZDgNHt8INl6iiZe6yWIm
wyHuBVRd07Kz9Mi5RkFQXqsot5bM5LJLm/wgvJxWbSTnVp421uc4YDYzGFp0AcBoTXCvuaHu6G9H
XR8WeWjl+8Ep7S1w3nxTum2YLI3a6ZaNpTtrsqWZ3lp+uXZJgVhABETtoJfFXkwthLsqcK646tWR
WeGcZ5vqh8BgHyJpSh5CQ0+DlZ/r6UOJlfq2cIv4reoNrGtJp5U3fJ2mk5WbwxkfZjKPgHZvhN8S
Ol1x9pjH22U6Egdjsjlw2IkpPCxVT3OypI/znPDYLyyzHpYtTxqjsaC/xt/Sn+hqqKPdN906FZHc
iipM16025QuzjyxOqLWuwzarN7T6waDVUcgjjR+ZyofolHE5VcJ5sPlL0CKk2oLAmW5ty954NoMY
XWxMH2Y2wZ9XUBmIlBjqnSiFAr0Sx84jgL6pJqo2NPamcmJAUShN8EG0bj5i9zHxcrp2g5zMrDIX
YaasEATSLhtXaUABsoDkpN3aQ8MgRWhpu5dDbRxlaRc2Jnc93St3qud9CsGEAcFVR2jPXD0wz2xV
VLyOGxVuyOMjtI/NtXjNetFD7Ev7+nbqy/wM9j8ZPOVUJec20kbm8NJfzho03i5YrGIRwF5VuChS
K12ZLTgUN9cje+smhLUlbf1Zhv304qppWPt9I/YSJgPyVkAZq9IgUIyVsH/El+qhdPOw7CO2QZ61
SqI6kcugzxE0F03tPuWE+XYruyKJblEYhqdOVlay8TYmzIMZKQ0Yccj8yM5G9KBMmCDJ7ovAIcsX
DQnZJrHvpRd2USC7VVFgXjSp6K8c9uFYNnNgIChlmvRC8GIQuQESeNFj+tU2TLYZ9JT1hJSR5eCY
hTKFCeGn7J7bvMIeabXFesBEfu4TjX6m4b2mL2tV+kXkxcWtW5haukJ4Kqh0+ecOz6hc19RoBzXZ
9XlPENZlZPbJZ+qA/NazW2S/Y5cxoETyyfLM4ms3SfIaB7QhIKVCucPjXDuU0mOqPQCYmVATV5W8
Nq3eiyA9k5QMurB26o3QM/m1nqzqQJZJ/xgQhbNUzBevjVZVuwF7NgYWDSlYV4Q73YzZ67ZVKI6h
hGxDt7+m8VJMMRhtJ7wybNO8L1QWXbvkhRi7pm6CSyFEyW4UYVe6NN2weSpGQgUXAns2kVWzkdZ3
uuQ5rGSF09cY1HmLMgz3CI2pcDEis0eOPrbhhTa0WgJqoeFwadCqN9Z3ySQ57DeV6zRPjkbI9DKQ
+nQmWJs3NEPifZ2Yw7pCWr9mbRj2DCn8h1lvx3/w0LHO85KTy4K0FqwyIXAzLgULD8lXsV25Z0Zg
o+snDynEAtsY1UFSF/t7IlK6Y+uBr51v207zUCboNTFqncVJKsNdN6HzGls621BPIK6sBusuQoaz
j0vXvURyZnDU7NWsGsmDaCfWBSTas9hn6actchYQP/c6NMVeurhSHZuIL2a2hLboebkuSxGfRrtw
t6LQSv4AeZIXCNu4p1hf+pPdEb9omlB1YZiZi47JKkgSXXvCmVNd1diEj8LGuLBskGE8CluqV2Wl
zTGBgIX0uRiAF9beS6rRgeIpta2lGF1SfmDbKm9N+yIkGhMBOTwQqz5aHoUjtIfQBSXSTK5Yd6M2
ilWf1dLajDWsF3xjnX7nxG2bryunSl5E6yIMHOXczgxEAIApbphEL9q0pXPqhW7/TOJBSsWTRIoo
QaUz923ChOjnmtsVPmsiVheaLpLrUXduksG3t3GcYZ5Gnu1St6MqOW+iHvmXwcbrwk9ysWeLVTyR
Oddu2k6jem917hfgmBHAshXnT5ZdZfydkfpiElk90zIoYQhRyM69qjHOGpYz3qKGbKYAuAYzl0jH
8JCS+MQD4prJM0ODx0ZDL0LVQqgdFMHyQJyYNksWPW1ucw9+iL3PB/CgFTSK+1BvTzSCxyuAktHN
kCqdfm5jWBRK8MQ3XdNcB5JOI5si+zy0C+Q/Ba/YWUT1i6SYKdBMs4J0vbAzJEFEeKkVsT/uax8P
1Qu5QaWi5NLkwRW4KthgUgSvs7iQ6xGLgCDHoCYoKKYFyAy8c87aTJ8ESWVph/dGm4A2gStVZ8BP
bdRBrCPxss6FYy/ZntT3ZszQ54q2YCa2HR/9K95apAKoKoS/lkXqHFRc8yUQEY3iHTmpYlgNDAt9
Pq2C/VeRWt7NgNNqVVQuLTcBSuXo1ehXFqG0yq1XOGl8XodjMixZ2rNTjMgARZusrhG/uU8V2oJt
4QR1uyDgTnvFTqQdvMKt8m3V1ANZVUEGoDk0Jj4ZlRt22whJx6UZBWF28MpIXkAaKt9krgvo4Hqg
7wkgTPVlDj0En2IH12XoIJu0R4cpD0q/v8u6vI3a8TdlnTSsX1Z19MXbOnpt/1G8/YNhRJe9/Dgq
//bn/yjwXOeT1CHpoRNh5shM8V8lnut+orHCAFene8s0B7v2P0s875OUQs6lHGNy4X6fLeN9Atdn
YX/1nPe0mn+vxPtg8RZSZ1hPVg1zO6Zm1nzm348nR1YSg16fvsNyvMyCtzTQLobRh3Q/g0fzHXLI
QwOeXfrdA6LQRUzy6ncl8V8MSGfD+g9V5vwTKGRx3nHO1LXzyOu7CSnQMaf0vEDfFfVIoKtH3UaY
5tQ1JdtFPlCxxpRCpKQll0G8dYn5Xffmo1DmcgpXOXXbuU5rGKrxpsWBU7q09ULHXwgb93UZz2DO
mYz+KgbcgKiouzykBHtCwohWiO+3EAsC8j43U8Hr1ywabT3acicKdhELNptnFWkkIyD0tuhQODWW
tdITxkRWfjd6Ca0Ww9qhP11kLIrQVY9Bx3oYxdOVaDkBD+4MAffzttNbWK3VrJsEull3RSxctVbF
V1Ijkcq1V458NCxt3QTuM4krGosgiYkOXzYHf0MlCekJ112R4t7JlvRsrwfNv43RMcLUIlukLZ86
GLhbFsZLetuk+kG5CDo258mywpKzRUjugexAIUjqwGs2CH1L9PTIpqJ/zUWwCpyuOcvpey9SHVOR
g9S3mADXWRfBnL/798Lyf1lYeMVm8cf/3i+6qL+SvPB9t+iPP/JP3Q39HUa/CEyly9s6dz2+093Y
juV5WMAlChuHptCfuhvnE00S1iBWGtaa9yXoj36RoP3ES8ds3nME9FBaSR/6Q7/qF1kmK9b3r7Ju
C8t2XNtkjGHZ9GY+rCZJ001J38noMk4kbJIlCGTq1prX6EL6pRDsI6q6gWSHq2TjfxvF9fNYLvFV
0Q+nitwuQnYS8AqMqpK5ZPXIIhrubU9pCYAuEkYWJSO6HQWW3l+2aaV/yRC26j2+MHh1jLtDVI4m
nQje+iI0E09tC8neg9FUfMjiHLF+kCNklQ0efc1EAcjbGxxQMFfAKAOA14xtr23GOdsAtNPKkina
mwQRyzK3nK6DF1Hjzp3SEtsugmrts6trL96A+wiPEAUoOV4nJ4ScEE1TTASLgKGg7O6pJ8AAAV8p
HcJ/nfC6duf+bFMM46XqJl+imWVLivCTM8aINuGrbKq0xIQQhkAEwVpS8y3boHdeol61nxvlhPHJ
NgdtReCWexHVoH4Y1w7gaFKHYAQ4hICefDlIbCx04cYb12aHu+JOjA+4svPFTEzqFuz6ghu0M75c
YCP1kyXMDsYBjh8ep36A2h/NAnxHDPoe041aS7xf+RK5eWZsXJD57C4jq7xH7UicRQDiCg+Zyg4a
ExZ2rrZXMj71J+/CS3p8CFaK5WQRT9HcExgAkiGAbJp65QD7eiSduXIuOZO5QEhUNqzYMg4rhkGM
3PSaFBktDt+IEgQcFkTJDnNwt+kDjJt2FXUrSkD3qppo09PfSYKVObbFVYJq/TAWABF1ZM1XGk2N
dY5u+uALtodgtmznS19K0O+8NCfXNCY6WWORUVAFo/SMTZVT+YiAjfi5nne6Wx4YCfdY+KVNEeCt
uRBUUJkK8/JSgBgs9kwgDUF/g4yTfBF6EfV6lzXirGefj0KBVBaPT0cJkWW2DHL1cOAG3KsJMclN
VuYRkVLaIMu7tFbscSGD66sxlHzUan1OBrOGYU6lBJVSHOLCr+WZw2z5S1a5YwmU3U1ctv1jpp1B
nwiYVXhDcQJcGJ0pOpVHx897vPshCoik6TswiTgc9kMwhvayeVdiEkithzsqX7MgpgTnPJb5kaK+
nwIN4y5do00eRNFlNLBNh2QA4nBR1H7Gm+17JHRY5RiRCIpFo18Cs1LqjIThrlqZmrCWRcjdXJWI
FYylnmv1RMcWJu6lQ8ulWdZEV7jncDx6UAG2vq0TF49QYEHO0mnnKsRBJY0rzY1OAA9TRdvTJxjY
BmADtjz1+geTvuO2lUMVHITeXOMo5WNMFsirRl+Rd0pDPs8wCuv4qSUOctrwoc9IRMfM+DD4hQ7G
gTCP22nyzGIr/LLOt/w/yd3Cmt22O1ai8UZU8wjVRPhSLaM0NZ0tzjEGoe+ZXogP67deE5/tzpmN
dXYz3ajEVCX9YvJX9zUJsSuv1Iyj1TT6+QS89IrEUt5Hgj7jbB0HrGZ2p+d0Fap4Ow2Wd4hx0Scr
D/XFcDYYfXF0CS6YVhwp2Xo0l9epEfhwVLlXxSYop3hlTsK60spRVxurC9OVI2PzWDi5XFtezDRN
i+YkLmKbjdtyIscZ1OyMjUsQBr9gJ46fY/A/qLBS9YhIhXYk5knBuyYGtdJAPjJMdohkrYOAbDa4
tEi8wiaoj/wLAsyqNmcU2aZTjkTleADSDzAcbRMuh3DtUse5nwowbx2qDxwUOJ5spw7goqlSITeu
rQJZfNYH+CHtrBPnyBE6Bry5n94aY2Ddwfm5FzzC7SJ6DwSjRjJ3jte7Vw5wRlATRL20JmoE6F6u
TnAaqUGpZvvBshhIYMj9RpzSDF8pczs3M8575GnnpHY48darCuuhaocHOL7k+LTwFY2VETGmWyql
tygvVDyPqeeZ9zQazTX1KjHLBd+v4IrukI81JxbpiO4j+0MGIt5FIUBZe+9Ed874Jr37e/72m0LN
nPcbv9pPnT83zfNr2DVf27b5YVv17U/+sa1y5CfJqIhizLYtbA7yXyAud2Z0OShcmII55P5a7N/+
3FaZnzwPaheDdiqob4yuf22rTMuTIJC9Pyu7f2Nb9UGYyF9tuKTeWwwBORhK4h/rI2mNjoZRpcQx
mr6hTJBbzSv8uWPW/0YD+VdHMnXKQR3UPEKKD0dKc5GLaTA4kkmfhH3VU5kXA1KrsPtWAvwwavx+
tPhXR+IYyPAEBZvw5n/+Xc1HH5jQHeYZu7anmPI7/aJRDHkcrPzf3fC/qC7/4kCe5ZlI0jkcDvl5
xPndgZSbGrKopxKrZvKGduMNLPdbzP/9Tw6DLc5gX07B/+HKsQuamtAeSuwSoKWlVyElDx3gwUP0
H1y6Wd8rPBf5p2d8DF4O4F2IIuSMlJ/VZwP20AUUTO+sJtnh1yfl/Libnx88gidMRMu0IZh1f7h2
bOI8jWFIuQtnFrvT4d0KhjtDG+/ec0l+fbAPwtZvB6MN4LhI5MkpnH/MdzdKI4Kcd7Mod7JqvJUL
OmAXexVRfFr0rHskQ0aithbG6Lf//qNI8WPZ7MupgBD//nhghMkd+Z55SThGBLKZCLqFLbWEaEr+
26/Pcb5gPwyt5wtK04ZVAVU7b/WPh5q6uBvxhZY7rQNKnXXluGam7N/8+ih/9ch/f5QPQmzi2PHV
kMO503Djoz0d7lTW5wfmv//RpfvufD5cuj7JwkLlHClMuxGbQPxM4MAcC/Tb10v/+aTmFhquA+QS
wkTD/+OlK4BseARsZ3DXzYI0PsrBxQhH+3IS2Uh3SgddLWs26wRksEMdilWc4v2wKgDtpD5Cju8L
5E3eQFekLvL+FUg7DNo5g5Wyec6vSN5GXK/7gE34Od5u9tolvsOFKYsK0z7/CoOFbK0n4Lk6vhhQ
BKrsirQ88z5xzWJv+zFm7Qx0P7Jhewd9FlbYmMttH/M8J+6ANLUZaewvknzwVkDWCVhuSeAjFyNf
t2CVblotFgddTv1r5bPKG0DSDsoxOEosimPvNSpeEpYBQGsUKbqLZCbnN/wezZTiOUMZNENcy00h
g5JcZGjcrU1LAoDQnHdgdCly28pq5dbx63JTQSTBIQ3BX6tLbZkhTwOszcKVxW4L/ybHGD0zrCm0
yEhy+ARAHjY2bVgW7RKyj3UQhMxtyR0tjgbdsZWXEXHqyQz1caqb90Go7OMQGDEW7SK9c/qEBJ3G
Kh8rJzPv4cPivHB7g9joDFk4v0lB0Q/dUrbMAUbe9cERWGI0Uad3DS7oo6c12RWpSe2Tz6U5hnFV
Xjhd/KYTagm72DHvMy96G5rev4E/X5BrN//6piHJgUIm2dSpjrIRd1QaXmLNHa7jgUBZVvR2CWYg
2irM28RQOVEIwKPLD1FgedZCkF91CixU3rET5G/M8HBxFDEXsUvtnJKm93DBzI992gTiMOm+dxY6
XLKE8cu934UxaCCIRVlVBrcQvjilwI2SJzlB8yX2DFyfHc4q0pbhxLKYaifdRrmpl/gQVClXTuir
h9Av2bLjNUAWmhdzqKtDB+VMA0h772m5fQsKPntjeFkcOMdxnbesnLrugdWMDcwujGNuQSzy/Ni1
jt27pjmaMPsOVbHpBhK/aiSoEN9MbkHrDyh1B7MMqN6B4yzRsmPQqVCYl4JO61IJPnETpfEWDzb9
AztF3nfX5lqgtp2Xx89kKGgbNHDqnMGNESwiMHtbYieG6x4F4sNUT8kWI2+bbnqtNqNNDKdgWk8x
fP4FA9m+w3yaGC+we5ovJgnEe/bPOIuwBzWfFSijxyAW9tEdU9ZQonhtZKWadXCYkiCxQRW8NBLu
BMbj5KkiHvzwHtxRDw32hzp+YzAuz5gGWwd+iLExApyf2tggyAszJ8SfRZ46WhS5BaRJqqjFp6+z
uL2hV3vQWuDbAwjqklVYDuHXvJT2jGqcw3FDQNbC6B7KZkT6lBUZiWOA7mBjePmBKRi5SzPqG2Xk
sjFgP9XB17ar3VXYAH+szF1bqBdSJKNDljv0pn0olnwK3av34BIj52fpRqrOVVsTPQf1dCMY7QHU
cpN7zyinI2r6Dd0EJswIittl1icNvtJozjFtUx5qVkUy9kAhrXLSEy8sNpWbSuOtTzq0SUqVFO5N
PK4nFN9AtVu1JYIhIzmd80aE/IwziyZOH9vP6dB4V5ZqjVMR9AggkSQdho4niuxOn040lEw9RXGt
ck6f8pfXKPMqedHmXf/aaHXKuL5hzQlF4l0ZDkgaoQM6sVko65r1gxhG92qKhjlLoR7hWeJIYYLb
eVd+kdRnBi3GYfG+0+pkXVF7AxOKR2wPVHT4IHoOTT1Xgz31Whw6Rv8a2vm+zNMc5COMMIXkd11H
6YVVAnoOe8vjJmTlBfZx9tUFmdfAzHmY+ooIa2QnAt8gV4dsdNSWDsKt91UXP9Bjm3jGV71ntVLz
M2KTgXhKAHGfYpuoSYXJmTWOncRC01r7FAf2Boc3KctFjQrGmjPFWroRanKKz9HAFZpcP1+heq6X
QpvdDdxhtAQ6mczk6OS3iszkpefk+cGfuuyq6Vh7tIDVAw/VOqdhxjVnULqx0AYsAsT6J0ho+os0
UHApzWY/WnT04Zp0R81NRArR2FvIr9o5A68LK7LUgxbHzcU4hO25H0/3kW7192AEIc2OJDKLyUDw
K6NpnYfMokut9i/T5NGt6mwVWeFbgcsf3F30mff5rlZ6sIOIrdGqI3ii1a3yQoyNyVx1DLYs7i+a
zUjFdPnovWdia1GY3lU5Ky/9UXmnZ55xC4enLJYTt7T8tsg6oik36PxoPXpWv0icwV3y3QauN6ZD
t8sgGtfbPJQL0wjLfoHKPYY/m6YsZjFFXsUjEstsaQR6ss/7SpcLr0QVm9NYRiGrqglpWwkMaWEF
FUgD2+8rOs6Z+bnJzOzQV1Z2QJvDjKTwuuqAKoGuo5GNZoptaihc5zj25pBNfHzo3Z07GRGZ1xUK
rJ6pURxqWxEpeiGM3i2myGbmK+8gVDf3fpzOQqHAXrzuHPJhavetGeOQpodKsq+ljenfiAJ3P3hu
SSduxEDC7sbW11UzsK6P5DWN0bKt2/Yyd1wG9DH8M9RsXhCv2zKsBUHGnaEy1p7mySN5lfiCIb3p
Y2tIaUU6xFCyuRZzjPuoDnkK7hCgygumll0Zx/i9RqSLpGWEG9Ph/WLhUFdMtbDLkb8er1oXYYQm
zHHLe2paiyJuYAEiPtiZVdeuh8p/TpDnr114cmsTWzjZGZXxkLXmcEJGUIDaDWpM6sIkzkim1nTi
dQ1eg9Q1ukViEByTulCv4lTT9tGAMHTjIrUmYQMDzQo6XEc3Fln9ohcytbF7hfWOBFfcPR6MgN84
SX/KKgStjU95NqbamPGQ2v64GW1ASgscAOmu4gNKH7ZHEhTQGQaywz7hPf9ntDQauubEviKRdXHk
hbdJeM4CEr7l7wq1jxPU999Dh8Bw6VBQ7H4s1Mir4B3g99SZcdfp47FOWFNJlnjO0+7aH/nM/brE
+KkyRE0/e7+FQDNCn+PDyLYRys6Cvkx3qmITlvtwk42cz3HOZOWoCZCWvz7eR3Om4AyhKNig0Jl9
4xT/UDnlNRscQdQ9C0pFSBerBLkDDd3CVVxnz62GYiRpQvaDDG4u3z87fYGQdktT1thAYtKWfkJs
/Xui0tDwXf/177N+Kk/4fbbB0AuSu04n6UN5Us6hkJ7okl2YZeLQqSZ7KwjxQIHXAsjIEBGx2U4J
b4jBThFvPksNgSzxi6FvmKRaZfBlivzgmRVsL5PKk5kO/soUOO1RmBHBjjWcncQhaxbdG+6JFizV
LvBZla2BwnUtSFa/sQTOX8sRmBVApautp6HYHn2cKAuazumdHkXx0/tXkYBpCSIEolX4m2thzPfi
hyp3vhbsKGEAOKSozjb/7yt5BuB+zNcr2bWwzhe2xoi7JYgGHol4qCJX22lsGxewgsyNXUt7iT7m
dzbZn34BenXPtPkhpsVj+uEXtFAonRIz1o6UlGhrozk+loCYf7MM/NSxQGdPo8IkU0Xg7v94z7uo
U3CIi2jnCDbPsDI08mSddlmZ2C9gYxXWYowpHkJw9A+/ft7Mn68xWxTkbni1DLRaH8vhEYyHqiGS
7tBNBf6OnG55pjFQfaJZbhPkhjHlQjLqusMUfpfIsXrDiz/zZJXNDLEgGWJebxEmVWmHTSmAob8B
VlnDQg0kgMm8+UJumd/uNR/czLeOy9/96t/1q+mi/XL+f/ra/+OR0KAfWtXf/tCfciLjE2YQ03Pn
TiPPuMtC9IcCwJWfXEc3hUNzxEMH/70CwIa8gQSPN9I1GPXPObZ/tqp1HCPSsmfR0mz04C/8/7Sq
kSAwv0GnB0MCdemHZdpQTqV0PSj2ytOYrCd5QMZL3ZenKe291a/fgZ++QbPcARcM10IKxNIfXnLV
QAQAyZ7vXatnEoMm+ISoVt6NXIGzqoLk/evj/fS6MwAgb4NMDl53Ink/nFutWSajR53jZdSXi14v
cX3FAxv+dqBvBFXCsdbWwKa1hwp8++uD//SFn80uroO0g7vnGR9juytNB0PZ1Pl+YoP3JUszOlOp
obwzBrDD9eBPEiOk/rtT/otLbHO1ADrM6yka0R9X8rZp47r33GzPvmK4xMnRflEQHgASRYQ6Bjq5
GL8+zZ8OiCyU+QMPEU10pi4fPqOxDgcRspzchZrPjBMnN3PvOfXQs7Qni7TYx18fz/jpujK7sd4/
FZipGQJ92DmNjaFPgT+oXVcMiE46x8dgO01ovoD5Cz7AGFKMk8dkBER/YlxX5Cjc4bl3+2WIT556
0m3c63ZEzbyoUXmQM4JP5cwY5PBAivpvngLb/YvfSyoL777gbvKyf/i9OSYByr2220GGCMStRr3j
H5sg1atNULB1yCpU6QejCEc8Q++OYt7B8VqTbM5MPXScA19/a59BqX0OrAZFBVMKnqXGp+jNJs8g
PSykQFGEqmbrd3dyZqKGX8L0YAzamQ17Gq2O8CiP5uRtSnswTjC2tHrduTqfWW0kKrN1iPwErAAz
HhyM/eIpFAErp54GhQe6wohLi2G4JBaNWNWIAkfOUFHtPibOlXKpRmHDlJz+O+71Bm7LjKIMDeMr
Tyl4QeqgKB7OW0HG49WQj/1ZrodY5x077hdKCsH8dV4IAEjwng6qGS61nk6xTCoQn4NflY9dbJIF
VevW3gHdjmeY7sejl1nqUqcWyZbEOMzCID2WRGnV9rNXk5EKywRjd6b88tEK2+FaqzTj1m5poOI3
xyTOViHf56McAPS1eGIdYRDp/h623YmaMy2RjSyyFBr/EgOsf2fGCbbMzuvpqHRcR28iz9WvhXHb
SW4aplN5R7aT/ezMMfEoOeS6snob0XoRYfWWA05pojboq317VsM4wBsdWhE27igZmi9pzPSEoo2T
NUcgZtumV7jGtXpMIHW6fpTtk4rQrhbIp/TeQwzC+1D18g4yGB23NgEWvc5GwXOickc8Fw0hvGFQ
8vJXdA0l7W88rygEFwL3bLwYmFMuRTAUx1ofuf0zxY7cD7gCK+XMWivebsJqhpjC7JsNXHUz60gC
Qd7TKmVf25fzuc5l3MIL6OG8X38xtADgOg/ZT+K6K+lpYUMasdRP7/9O6/v5Mhv1mHVjCnca53oV
uq1a9YGUG+zAPMDh/Ho4bcI4q2li3z8ajaKMVyhgVrgf8C0yPjRo5LSeBXejTYG/n9rKaeBrAN02
h5sShQpoVL8YfLUBwjASVaDxB4BMGEQkGa1LSR9kGhiBBvWath31Lu5X5IGN/nVZ5jbt7cJGqJ6H
oDHOzEmOj4yj+i9q1CrSfUgPjS77UTP7+4bLH2JRzxXslpAAlkkH7ashglsWekJT3FY217m5BeMd
kkg/ovPK5biRuDuqsIKMx+Bjg1rcOtle0SFc6He+HIdjG4AVdLKuWIYlvHNQ3yPGfVAN5O4YD41u
VqsyHJ1FC+HpQnPCFg9ABQin9ZX91ApQDDxfTW/hYomGo3I1tRNkr2aLDnZ9utAB1eFsDL7gcSPH
lZiJQx6FzqnUcwn0aiJWDkJ5xg0f5rJgYnu8zcup/SIjrJdw6mi2r3i45QFD3IBUTahGLuAe+XdW
3qBdM5DVtGHA3KOunnPDjU8I4m2xq3qLJZvhLA8dURk8UmNik0Jq8D+gyHbDNZ85nmXTZ+u7czSf
r/RUR1vQN+WjbbTyLhtDMqXcwMsA/So1IBwKMUyG7C1KwZSC+TGNEpX0zwOQADKFHRbMwkxukSfH
90xB/oe9M1muG7nW9aucuHNUoMsEMLiDu3v2FLuSNEGwRAk9kOgSzdPfLyn5WGQdS8dzR9guV4lF
7A0kMtf619/wYkWL8M5im+zlLPA8XI3h7oGqA+lxjDYPkpBMgjHrXc/XSA6OV4XiHI8RO/pz7ZXz
ueosaz1bU38Mz7wKzRNKQ9XPBzSNXXEuXc+D1KuF3Hd1cV5GKr7E0Cq57fo8PUtICoTvR3jF0D0v
FQw4lqDz1FcIzvKR+zTjbkvQj3Kyc8Sl7ufRimFnlelkXykkHPeuxJF5l+npDADH0jvS1J0t72Vw
4cdNF4Lnu/XNPLrzeFh996lKQ7Vr5p6MSwCtaefTtJL4jfc8lBovxu4qQLlZOh4/rzixukegcxdj
nnDKug2oQdwc1rDJSAVJihGAtS+sy6rM0EDQyAL2DSL5uARhc8r8OrwJUg+nRL7SMXDgPGEDEfef
mjmkFlGDgGVlYP/C0TzWFpfNfVb2xLukfpl0113YL2dIrcJra144FggKqHZQ3PAhKPPoUsSC7a2Q
K4umxTTurscrYpdAsGYpjXBFiWI1+d5uxF7aSpc9PY/4Pdrl05BrFF0ygvO8bYnmJMESJOczBeEy
bTJkUFhxFDVLcPZoq2Sp8NRMXOyxAAe705Jq9kE6sr4/MhAPLyNVYjELuQPtLocJRD/St26Vx+Ul
tg5k0JuZR9NxYS9e/ed1ydnwX7dA1COYIwQMbFj6gI/prUn8IGFcTfAOx9HGJUQAC3SD1b/UBBrg
yuh1rAh3bcVzUHI+9plgnybTB7vqhXhQ4zAEq+I8W2hRjt8/llML7FPaNKeSiC2L4ytg1nrRliDU
esFGbdDUvhVBSER2lNhUuJMrcRcdl8qfr0AZXaJvuqj5NLmtSm9cAV2KbDUDdeAgziXrLluCO7yt
yp7TQhJzS6xZmrRo7LAv1UGASawvz8eiz6HetWK5j61GfJKpw8aKmIuYS9UR4FOQDNVzZDjJwxSs
5Hk2mCdc+phKYMdB8sx9Sf7QOabb1rehI1w7HSdmCnxmqpxXgxV3nlgWYdlxkrfRwPysM7BLYpCo
Qxf4+Jskc2buKBnaZJmLhWN9VCEWdlXHVnUfmyea5x6PaazMgA+Q89pyWrqGwV1twE7BDCTbl6GI
bcOq8Elr46gMpnvpZdZ4r+VcSrXNcPBMw7uyCCPJUaWilbyAMGkX7IOKzEqcxzykWgZSnwbscxwx
35U2wtnM9uHyIvLM8N3Fe2WSi3usLLz6N4Gb2ueF36XoTweNT1+67Plvu5sR252X+aquePztXQNI
c1aQVPJxtqLs3BqSGA8kaKL+ElanBAwI8jDhqOU4Cb4HkRy1HTNoCqILkP5421beB4KUsp3XJePB
sRMswFa8ehlEtWe4BOBbO5TOXe2zxWwoQzoCK3DVdQoqkkFWxTcr88Uh1E18wp+6ylB2grfyBk6w
QepvdQesUQJ0zP50xrqmMBjRrEaDskmNWfRO2xVRFEt1mkf0ldTG8T025Msh5xDd5W067Wffv/Ft
bDjw860/8LQ5l+u5POfkwyMVg2c8vwlZCiu5T6LyasQlcgOyu9zYi0oeFfHSn7rG9a7RlBqHrsSm
gJyZSEVljR/XrVc5d1R+9Z4xsf1NyFice56GUL2p3CiH4VkHkx+HJwiVX0UreSA+AXIYUAkPv6tq
tJFJUxGQfmFxAvebZdRmB0nxS9pwXrEbYgx2MbaudSa9pVVXfYEN+qZK2W1gHbMiV6bq8SaeSxyC
lmLKsy3JMr9rxU3X8QbxAwyn4QD8xFkRR4Z3rTFqwzzixINCI16Lfj1jSNLFrMRft2t/636QNwB3
GajVBs/23rWHUZwOY94M6lTWks14BJR7QEkH09SfneZC+qZ1ed0Of33dv7X+XBe0H5YInSnpm++6
Llry0ssb2F3kJkjQZrhJVT9jFDUFKftXU9XLHQwJ9uJWmyr311dHufH+7uLESVfMC86HeI8zkocM
euLI5jSJmAZkDTv3ITS7bv7qwzWQh2Ui4jraElN5u37I5v76Ef6D2P0GsQPD9n56WLvn4fm/vse5
Xj9XX//v//l/5fNfz9Xzz3jd93/lB1wX+n+E8JYc5LFOCIXOSPx+wHVh+IdPqhKcNvhuDv/LovuH
wQtwHcMO/PJxr4UQ91PEq2f/wdQF3NmsRaCL6N8yyn3/3pqiArzOccGSXRvx0Ft8J3eU6/eeb52I
58Z4nNSm9TRGfv/w0z25/b4R/IrsaS4TAC2CIQEy/g2OX52ekMFVW6d+pbctGiZ23miHN9WkoUP9
+lrvESSuZRBxXH/h80nGYW+/Es8i7yMIT6fFaaIbRAEMYcG4zgmOpZKiI/nduAOp5Lv3k8EiwAPA
FbCc40EWe3tJjNtF6wRdfMqWDql13DbDZUPl2MBdrIiIDSMaasySPfeAyQnB4YI50HKUzUTMaSsg
L9FvcCqT25YdVZ51pwjrGEx1o47ksTnrLtuoj46vnLDXpqXiJEdwPNfnSwc7rCwgq5RWNzwCvNTn
kYbcBa0ju44XiAjw+aEpGc3TEcPF6gwYYdm3A1Qq1/LXrxHl6lNKLfAUKISUzEv2U1DisadK+7S6
XnEFniLDbUql+cHtx+rb6q3NDb1J/ujaBLlw4pcH0ab11kGAjm9oPZ3shljwdm3dY6jRAHXtMu2d
dEaMjgLyInCG5rpTIdN53AOfMUuxTqWcWvLJrOnULiXTa3+OYoJxLbf50odVdSnXav6ADXo6bnC4
w9+xC/2D3bvI7gsrmordnHYBvmTBgtVN/wkoRiz9JaxOPCBeE76nmHW+RT1D8rdtQsBh3qhPuQkG
z6PCvYsSkxY+2X30koe9YhjOBL7mmCa1bmOZmPFOk1O6sU34eJFStG2z2i9v7Nd0cuknuHSN00iY
JOHloYkxL+Ks27km2hzGBynnfkbgeeY5d+mc2UQhYU2Xmlh0IMjuUxU0+tDM9kC1Iy3oV2RtvHQm
VD0lXX0xycCw0cRFAkxD5b6KFJ85bk6KIuKqNSHt2MZaHzysDy/t1wz3nni1M1lrm2T3LCe11SKT
2TfB7zEw90lPhMF7S1Zc2nkyviS9HP4qHGN2sSYkYO2tIcPOhnu6S2P5pR3K7eRM3XVdmmYmKF9s
jyGqJJU+tggLKIrkMeqtjEVKdL1lQuxXq5q3TFrrbQM7e0vIltwEarjIrc6H2zcg6JF2mD8jI4z5
4QB4F1lQ2kiyrIiSuoun0r1EUnIr5mkipDUMfJY2b88sXH3lFb4LNKe/zhX1p+is4apw6/WvYabU
58mKv9RcFDe4Rbq7Yh2Gu1aQflMP4R0uI9l+FOtHa+y8a3BFd495TX9NisC6nyI53dc1vAk8bjUZ
a/gnkd0GrNC4p6wIJ+3jJYXTyxeS//DhGSOhKfTw8aooyEKFpm3tc70rkqoQe4zxFlrVsoUYFk7l
Mp+VkU3ywJZ+xrYhMFnJ+oQEy9fAlO7IJI8b0bS7cdF9/uB3eUh5TIbWHOrpIcBhZB85ZCxi35DS
AltxkQFVtDZO/wOGVkcaKBlQqfsJ5IilcMUZfRjKsay0lpBQSXwJMVWpBnlICpRcd7oQ/KSnMp1c
I8skfwjKWj3dJmTEMzBWsu3Tiyi2dEMKfTyJT65KR2Je7Tq2SPXq5sh9ysfJEod2Zo98Qc3Hg0qJ
ILbOC8rjsbsvKmzp2qMT9cUnS6jiPjJEy84GFOJigTghqCmfArKycQ/yXDIuJ7i152LWjU08kYYK
COMkOgpcTc8nN25B1iHXupUF2WKG8LKgn4ucBxdZRL7pGZMEmyCW8f2ywDSTLvFkxKvUzDaxUDlr
SsDtzYghO+llpX+mehuW50yvOhCAC4LYkhgOyoa8CjczzCYDHUAQlH2DU5Jhshluat3bRJ5ZS4p9
gxm4zh3/r8XX5n5FJ08EYW2NCjbdVH2YPV999SHW01PEWXIoXGi8CtegdTfKpEz33TI1ZzhzRjel
yORzCYGWIJhSO1gbB3Bdp8JY1ocVn81ioI3MzRqgeYYwYj2bjr0scrnuwrVq7pMqpfAHvB5h0jQF
nWJKIsZ/qsD/jW7bMHwojf61bvu+GYf0v3bPRTO8qQV//Is/isFI/uFTIUBBYd7KfNaUWz+KQcf2
/7BZCB79NYIYaQZf/5AZiT8i9m7M9T0qSTOf/e/RrfsHwhkXo37KwH/b7A87+rd1DPMkaBu2DXmF
gEz6DNN9/aTAiOyeGWbcWhewfvQHdOaglX7HLlKu8LbU2O9sOr07r5QQSxp/3Tt6ic6QPICQFc30
sKC0RdKIxs9ph/AE/1kLvMPJ98K2NCfaqE73xZCQf+6d/IIg1xhq99b366dpLG4n18cmBXNtDEfh
pDgyn7eo9CJMerE9IjSQwxdPIPd+qDFmUMo1acpJde1Pun9AdJ1u+mDwd8vYcThZqJpDHOAwXoPi
SVkQjx8WAg3u8kaKYzsJH8/ZfKzuMGoYz4lDbC8W3OOGDZz+4qghZiIfqOfLZZLBWZXMiDLzdTj3
uxiX9X70tnnRrBIoz7avCUx10UjhL7fT86wICJ5bD18Ju15OBubZ24pYKyVacWl34Qm16J2yHTx3
hsi5qgrngkqu2uX4Em6SEJlikRYLAGkYH6AZVnil4aMa1g6gKdv2JpvabVJ43ZaHVV3gkVMcAmEF
KNtzDF+RSbC/Beowu8lM0mhNNbsVPUGmOKDet6ImX2ZJn6LFcR+nSkg8fwP9qXYagjX7NtrZi9fE
1wpDJntfNinm2dvWws/uQtext97XnVcU4z6bmtDCCHd2ghWTnJEou5HET0TOddOvW1uQpwEXcDDx
pehs75jjhdcRvlcWLqstlkq0A+10rJj0ntxAzMegqmt8wRw/uJmrerizYFiSwIrPdjpswrX3MDNK
MkHMWGdvc2cm1NQqVhQgg444ePPRL66tBRG6taPqmJP12OB21nVXTV4CbmHP1RgEA88c3ZNEqPRc
r/U5VFssHj81bizuUIhNGYz4vsmsHFePoeny6UM8FNWxbgk5TW68YGVTP4BB2KgV/FV1w12EwfIi
HxEa9Pa9pReMBPZWlJdVtHWTapwp+KFHzYDcBSZu9nw1ZYSBtAeMbOuR8Hrb+ZN40fkD5n4rTus5
LPCDmzkgSYVFXBaye9yJrLFn8Jct2qJOF1mBsjcgXRl8bL4q6EY54aL2RaxJix64deM7sqIsBXQs
WpzXsQx8igXqgGsrxzt5W6EIvuFglYywCFTF6B/Bek20KZxix5qdkzvZ2eNaGiLsFI4kReMXm4B5
dfOfRVZisAJO5X3GYc3Fu69KblpwwxvZZiG8NKWgbjPgOfIBEDbbvdhXlDp4+JUr3RH6eAmH4Qlt
NkHY0D8ZHvhL3psETKc7c/M8PiN4JGZwElhIoHscDkEICad1LGcgOMDBF3LQa0GwrfCGBbM8qrfU
7oe7UQf1Lc7vyTGgyEkdLW6iXCcPcanmC1UqV0C8T9bv9IH/wCK/hUV8Do9/fR4Ci/TFm5OQA45/
48dB6LgIblHB4YoUIAD96SB0As40H6pn5GL5ajxL/vscDJw/0NoavSiHntHCckT+4DAJ/kig2uWI
hIoHluH/OxwmI+n9CW8zH8dxkdpyDOKjQj9nIIafzkHMK5YK6NX/mtqryr/RXMUMnyZELe2wG4bc
XZ7yMsmGQ794JXzqfhHiy8xKqy+dRvAKHpTlg/IXbWjRPDL5NKB4WBbp/NjZOFjQofhKrjhUxqTY
IajxiJ/AuhQR3Ypdfj7CQWHmqQJkEjaxbY/AnsCMJd0qqW/+EmVuiz8Se8vR64lJpV2kt4y6LRHd
FudGrfNeEQJOaDyRhT89yP8By3nH7vSNuBVpMJQZChnqkvd3hwxnYi76VXxVkAkY0lf4l5bsmD4e
hVcRboRccnayuvoGnp0tD5Q7DOS2Lq0D36fG0H9+/PVHekeG5CMFWCjD7obh9koJe/fAghzGPeSo
5IUdVRRXys+S4nz1jQ04O5HMUPBUASb/Oc58KoROns8Ki4zcVk3xzAxzQfQWjJi3nNPd9na6x/J4
JZ66nHkU+2FYUyCSTsbWvGdK2MrrdWXjTfcVUJloN6TrjUH0GxzrLTTn49Nj1iAmXxRiEewL9+0i
jFOUwxbKQMQl1iLvRZ1ZzV1Vxs16++u79xZdNheCrWdAbQELGLDSVIU/rXYCYdtolXP8YoJnHG+v
yrjwcdCxecNnD3HGzdQ3uCcicBKlNWyVkwT6jtbzt3Ljtzja6ycRIWUpTEUTcPMeZcdVcEHClMsX
VG6dvBZqycmlQQ+ELuIcgGIV8t+9yQLuF1sJIKzN+MJsUT9/d8tJrKApA+9LiR63IQBwURYqJo3n
NfPbX99nswj/OSMx346NC7o8eCv6X7a/t9dys7osVCbcl9lJ+sz/StoH8/qzWI2sO7hb5haXCwZD
v+PU/W0lgaAIaf6DhwGb7juQFwcPCHV50X+Z7WgkTBC34lDfxQgRubu//o7voFDzJeGRumCZ2Mmx
edvvbmjeNE4xkVjx0kMEqIITHLD6sWRQ3ho7ItRB6maO1tiuLpsMkY+9Fzot1qe8DxQUasb/MUnV
dh5X0Qfq2QCTylTXbnlZ6KQLl9M4AbR0p19/6L89GBFSRxE9x9PB7vz9huZERejOcNy+1MvQ8Sk6
XFrzb5pgNfGxaSpJrmOMcSRSu19f1/n7g4l4KoCnsNR9VGjvtq3YwhwLEynrr1VYjgt7JBDZ2G9h
PaaUuQ5+LOi0eE2K4HlJS0Y7u7brugirIWt29UNWrRPRGWk4r8NfCWnw0cFDOLhcMPr0UdL9+tO+
fzmxKPRt2LYGXbfZ/d892Vq29USYQvqpaFyrOs+qbqgeXcTQ3aXbD9e/vtj7O8OoAEzdCSGCIvqG
n/b2XZFMirNU9f1n3RL78iTyABt6goqUyQr59aXctzNF89uJ/cLHXwY8fvwP332xZCJVoay1+wi/
CN5HPDpySA5JjnmTuMhIRGFJsOtW/CWwlgGR3ywgF+b5ILpwo+awBC6qXKavOExPXsljclbf1w92
lrCC0iBNli8puWfsnf5ssSI24SCbLIUjLUeeJhgZP60t6Bg4chUgB6cksTx+naOrhHc0dMaCebll
pbglH+rGTvzvAQ7/0o3j3f3mHkSoGGysHvxX+4p390AQRBGha5wfISqknJawCcw+aE1N+Ts/Ds9s
Nz/tg+aZoltgUsw0iHnQe4ovKcd9qxw/fghxsTDXGoWS14VuC74qzu4B79v3A6CkUuQu1HM9t+rw
4+86Pc5MWBmnc3OJSglZ6blTKnZvlyCMcjqzipyO9LKPVSpTSDhVMR0Xb8S1dl8QMyU+ZuhRB33I
Yjgc06YmoYW/WGXuyny3hvbKn+mmMg98Rd8mPlqvW3TQTubC2pkCykBLpOZJQk7EunpDDrl57ogo
4dju+yl3+dzj69qF/0GKwibG351fuDhkDf9OHBW+fXwmV5LjxDZBEPACbAjUb1+Xlm/AbELFX0rt
BR/zrhamjXTFSRah8rfM/rG3YqJyseAgE++AI/D1dIvySSdgNFimj/WRzHQE4ADF/QbuQ/sYe7PX
3yL01SnKZw36HeUfKryUvmjlY2wpO1gQ2yBI5I0WcLVTzLuu7CVJV4gcqS52Vp97f65sZvo87qZc
bBTgt7+LPYG1xmoBygwlgPGW3JNbXw6QavzS8q6CpdO7QS3tno25fEo5SM6BTMA+c0P02jXFVOXb
wSk/c3SLi2Um5BZiYWuTkaW64MFtwulZQdgCeupkirzfsKsIma/hAXnjU+Z56PIwm/ZrVN9CfSKI
EqIsNtX3SEv7r6Ubjyf8nfJDTTSR2tZDL+ctGHFmgaxU+rysm/0wRXrCBjrP/xxRQUDHiRGED5hI
PayEtO8838G6uWaourWl/cEfFvsvvOj6zwAm/mM6Cli6M2BZERBUg2o9u/j1pvZ2s2ZBUNOwmaHD
4GAJCFV9uyDQ3BcBg8X6hecF7xnSY7GXZTNgsNPZ8jfl99sX+vvFsHykK8CUEnHeu80aHhoDti6q
X6QdVBSqs/0A4u5i118VV9rHfGw7J031Ycw90Oxff9G/rfzXr0nB6DCEpP97d4SOoo8aZpfVS1ub
RCGvVAUaeM+h+/r1hV5/0z+3rddvabQfCGUih/n7+1JxdqEAawq2F8zXeGc8l+MCz7vKyRg9lsFd
jZb3LiPGgPFiKSK18zQ21UedCbmbibLLN3SM8qaTXXReW23wyHnbZxs9lsNTVWFNQBxWheHt4Pgf
bJ3X36oRGQvutsEH7S7un1E+otZyGgfOMhy/G6/CvWFjBZW8xVljIq5owokAat3ykjfJsMXYo8Pb
QNjP9jx4hAlG3m9Edu86QW6JKQOM/NWl48bV+90qc6ygn31GnS/+aG4+ydHpkWiS8jSvM9zcqPxE
atOMZiBZiF2CBnVi8sIs+tdPRpjLvHkygUEMUMa4Dt0LaPjbxe4UMX4rJOu9JONaFtuy7orNHMKu
wBazXIedJqfqFFQDkBOBtNVdRVF3arI5utJKAvkybrZuVifxT966YFQOxvu5Iq1dbLvCugK1Ci4X
bznWXuU94A1Z3jSY68CYR+9NasYwF1eElkJ2C1QU3OGlhKWGMXtYZI76PlDof+1OnLKkUTeVGMph
18T9+NdSpuOjLdzig1UzUsbxwpkOnjsw8fK6DNJiGeEcQvwhXwCPPlKChyQpsTtvSeMIOBPv0WKH
l1m6+H86k/FHSApiYH6z7N/Wxjxi7i0pQC7GSEwf/uaeNdpxxHMP4pcWIt611Xr5E+lUC/Mz8ruv
ncnM8X79OJ236MvrJakN3FfpJn3ge6UTUT+kknB0fs0VxgCr5UERiXHsJw5kzQ8wWwd2epF0L8qz
y6csmYfLjPCvD5bGzf/Xn+WVt/Z2aVFqsn26oYu8E/7O26XVAZGjn6/rr3BO8dWQ4OufMRPDxL4l
YHXT2i6OJWNl+LqDwEZ7l6dSnLBBzHbkeEbRVsIASfGikMHHbCh1uc0WQITa6tOrQmb9qfW8+VqO
aXKWiIB4hIb44mnTA8/jPY3RF6Iih7xeJoBCHS1uyyEvBusKNgrpBskUWKRhpsvtMqNVwkc1U4dk
4vTeNg6D/aoxAhrLqxgvl20Jwq4n7D20n5dPQuMSQy3S3w/uXJ+lVekRwE4Qks1KzDH1lJnd33pR
VsOApK2bN808MJGQOCls+yZQV5OK+n7TZEoC7mCV6Zx5YTB1RxuO759D12QfYUIM3/zMBVfHuYjJ
6m+ezqtJ3D8fD7wlRyLfMo07L38I1P328QgU6NiFds1fWKzixbnB0HpYbzmvTbewLozaNXWN6uW1
5cUZFWIP0xR4qpbLQp0W4XW5fKElrvJvsjf0PwC515pQO8T4fvsOCeEACt4h5jGRH9HGRpho6Sow
xaouh56aru4GSUXIqEXTI6ZVbEAjnnBqSlJE15iWpGqYP60Lp7bctPMaU7MCdpsS314z2eYH14fJ
PG1gpBK6pKSfV1/lNDqZw5Qo7tdbAIlIfMRNhWYZv6WcmtNReVRjtFmPzseib1SOkxSE4fVpHbyA
fqJrpb7rc/7JhOFsDqZBHjDWp/Bn03ni0pWXZsVCFrSyTIEa8juwbbDzPE2wuqplzbzkeyVL9kPM
j2QSVzZ5FBp3kA/DFFTAa0s75zQ2fQfVHTOzJOLSVjZF/DgUIXM1K1mo772oyNpPbZgJfaLdabOr
Elr/cpycfq4v0tZaxvNxHvG83c5hbLCYTGfOchFCN6ZJsLFU4S8MxVz6f8Z1Aydm49eqKE4/voDI
B1PHU/GQzrOz7djihgqb8v6C+ZeBVUpWt1XtGb5I/pIFivBaIkaKHJHR95vQqhYhm5fFIiOvEO+S
ad546SpMNU8/yKVnlQLXMCXjOyXf76pfoCnCMw6fY35gmgiSwj6jG+kUnZSZF5kfVgCOvCgEokwu
l6Dl6wE9meXSRAM4mkcyMYsmj2Ve3dUDySnBIfeY3cmNInWMvlDXUcSqSdyu5Jl5s80v5H1z4uBA
SmkReucWadTLl5ZMRu5hgyWIsaMBqnHi+7BEqU9vE4w0q2do1jWNDAbaBk1mmubxZ4sEv+ZLEAki
56sWqWWd7Bv8XfjEgavBJfboUaDr7RmXmfXbITDi7yCKtJ4+j3rt81sabJZ5Faj0Qv7OSlBEgQy7
zcBHWvj2/MMJoy7+4kcpjdFW0kAsX5awJX1g561SQkyiaeTj5VUWGiQ51uidrnsMImjcRrLWsi2G
mAEfK/cx9UXupCvu4DhPaKrgxgZmzZWA0v4pR5fL/UlsaZaoAfv1gwpr/rd1wpIXOMgp7q8Bs1d6
Q4yjeM/JxlzN5mECTJ/z1uvMK+3Dx8NRyPYdnoToQbLrzaAcTz9g5AUask/ZEPvlBO25z6srXSJX
9vYYncNM3kL9Ml3+7GVEiiMBjIyHDqiBIFwytx+iVGCPtQMLCczOlJYpedDShtOEJ47yDkOxJL69
Y20jjkhQrK23YlmMlxWdLzXxPqpgFtVAl1NDvJPA16vbpLBqWtzSY1CMm8ZJs7jfMD0wT7gmGg4v
O1gFvcZJBROTbNnMnUl8olEkeWC6KCCf8Bljq+fZtH6YNYK0G6fmy9SEtyTNfQRTxq+vm76J5hAa
V+ZTgLIRs93sB0JYFmbUamyiaAOaEs5M+l2EMqeYkbtIEvLq2Gbll3USlp9u2GwXvnOUz8VKOdGl
c5oml0VDmlyAtBrqI4snwzCHlThMkNwPxRKbdWmPc88air2sLZKLBrN2/qx19dghBxceW2Xf1gYf
YMjucBLOtuWM7TXBci5bLsPWkadEl2d69mYhM0yi+7TNLjhy81m5dqZiwAB7UBM/yVDFtPBDF5t9
qbBxJ/8QkX7GQkKxlbA9KX+W3L+B6ae81txF3gXHHXoWlG47j8afp98CK4VE1PqnsOzRHF2kszVy
ad8pDczBdslxpJGBgINUMTZp/T70SwP7DcPYshxnHI4bPPbCbmF/WMLU8m9me+kURmtLBXqkyMXl
K4VN15C9hCUW17fhEi1fqrBlPvJjMsKub27ORJWAC1QBIbPFVyzNJ886G/MVe1ZId16ya4kDive+
PcbtPTUvX54UjZLdXi9AIeoQ5JPFXcIwPeDFzscVgB+r2tHcwR/Lusom82eLj982qR3ZbKB8aiOz
3WMqxqGF/MXmHntBF3XTBmw8gQCAmikzqFkYi8DZTGjR1DXhOHW+66MCIdMmWJ1Ffrbqqezu7Wou
H6hWo5w1hFSnPZe10sVBNnpUXxT2/9ZFhzrTv4r5pNiQ1yprP8OMlOuhCOqmfKEuWjvaA/zinyfi
oKcbov9KeGgk0sHb8gRRctiW1JFQ29b3/B7r+Qk78OuuTeO52cjKrpxLr+RY3cfhoJ1tyzMifRKd
WkskWFrrjsSmZC40t0av3URf5CPpcqON6sAWP0WuM/r3shwWP6GDI0+SjOrSXVDHoNFLnZh1GifD
2ZBykpXbAF3Auu4i2hybOAU8e5uLmZcD/7yBrgSqjzroKEhgHAMZrw9JDk+Og08OwXkPQ45EEn+A
E7DQXTULDiZDH+2IDg/yrY0ZAG7+okxOgesNu7axp/UixmbbPjqTg3VLrGanhuARlGu2TYF1rFsF
tdt/HLEKzJujrQKoDsQs2fP8MA+zN1xZyKKsOzI5+/VpqFnVNFtSdo9roJO6gRwsg45UJbq5dd6g
9VKSCCl6umOcDWRlr42PBegmwljFpQfq1p4EB6fKw/oldVWj510hh6WF0iy8EUfIQDXBxvV6MdjH
Ia5b0KOxsEUpj3FlFfI6cogShu0jASvK9Gsa1oaSg7FXMWIx6ohhWeVeemQPJ9edy5fJb3/MA+yl
jKVzNyX0kj0hewSPI1arvEqJxwlQSfk7FU9drKmnbPqy06IDQTUW2xMvTDcvptbE+h5K5rHzZm2O
lYiNhJe7DU352HGA8zqkvjQ7XCVsU2Fm6IidmNS4cqIT5IupKbxYkRdTkgpM+Dl6oAXnnDI0r9h/
Hpcg4HceRtGY6k/2kFC8XUB1z6ddfF1BGx/bKpMfyTGo+SgOaEMRHfH4Z/qpxlawTYq+Z9ZADCd3
6ei7giqYHsxU0RGpzuxleYgv4AQNeIrxsvTIR7X32qnl6p0iHxMBTKGQHrCnYOxv80WpSwia3wpR
dWZDrADcgsMEM47SBFczYNKDqgNzcuL0ZBDXjt6ea4/BGjTrvfZFy581xFrwy2zSD3iXetF0fH68
3sw+WdCr8SNu7kR8ojpWvdM9g1CZejWKEcA/ucPYyb8m2ubmIEkJqy+ThuBAzE2VMrVUrQJTsqTR
YO4RdjlycL6NVr8U0W7CdmOEkObUTDJhNMcz9zaixef2s4cvpkR6HUDLvjKn1I8TDC8A7mOBCpEd
TUaT+fSOF1vcSJX4edQclwxh6jfYVNxYtpncfIKxt1KWzz/uxNryCiHp9FYq0qBO+Y0NfN7K3xVO
vYSkA1qlWYqZTR1wJypi5z6WHWjg+ffHyIHpOE8MpMbhAW/lmW9MsJzDMxp7qK7Qu5NCT+ntOuV0
/p90EYgcSyslk2oCSRVSP6ywF/lWACFmHN51CNLSM+TdpqiwB8QEWLC5pD8wtpCkpH5kMiKdGRGj
3QXDzi9cqhTy9Ew1ryFpgYzYKul1eLsOqdtklzIObD7PsvrmPfC8zowAdEGR+YCk17wiLR61jOBr
EK5+H2vfFGoYfFEetjDp4fXFY4byoHWDkjobHa85XVOtEw7NsYHBLbeep6gCpdeZenOQZj3GWHNR
WdvcgfxbvAY1f8M/Nz9NVdKtt1MZBhyXTsrncrdpGpjSEJ5tYop5T5lP+/31KAYI6g9IIhseatez
8VWXgOk6+azDKUHdAfOyCHirW9aCQQSoCfKD3/lm7Za1G9VXFSHLetglZc/s55xfUHkUtVOD3nOL
NrviWvXa8RVspZFv5Mw2OF4j3dDyJUGUdc84lGb49fXFqAY2l2XyvUt/coYCo0Hhss4q2zVNYK4E
HZsNpY4HAtuS8pLGk+c8LGJdLrzJpX9CobTM+ji7Xls869SZuSnx98oHrbQ2I48mRNR7BFR7dZ/9
3hGHax1RGMxJYtN91Ulrpi4JPUu3XyzLmr94emzXW9vCMmjrpSqlHdFpl/TWKZTKGx8IrUKKvrUm
h/sPDdw03YCSpgrrZsc0+QDPppBPiBjVD3EfJzw1ExtBuT6H5H1gE4BhCzVKJBqo9hQh7AGr09Lu
nbWBqidcJHTFcpKCy0M2iFezVf5/9s5suW1ky6JfhArMwyvBWaQkWpIt+QUhyTaGxJSYga/vlbLd
XVb1taPeb0S9VJUkkiCQefKcvdeuWZPdfY00Ec091GNu/T3+LmT/s/Cpo74/euUAOwvnr1YExIUq
x3Qr190wtOrGKEc10dYiSMbckp7uj+WNbk9TKbkgdLXQcgdax4UcDU894pyW4/rs4qhQqRJjFu+i
pJz6C3zLpT344EHyvY/fpW3Y2DSb+sCauoGl081FxZ8J7K5RzFpZqkrULE1W8XD8fmqcRCx4SmU2
EFVzpuDv4T30I6vzJogHdQr8frDIo0W96Qoy8RyHPGUzbd3OXzjx2gNBsG90XUw34ZiUJV9pavTq
rbssoRYNaPi3VrfRptIWZ6+mOcIPLjN31GwKtWB1fI0awwDRkre4wsDZLmiVyGEWz1Y1qRM6akq1
cgRTqwpdMEvqrvx91+jX0chbzwhXHcQrJGaMSd738X3gDWMU5OPLFHXqnIm5OU+cNcxCmZN/RJOd
r/T3L/nrkOL7S3I8hV5uK3LXe+UH8Tqlr3f4axx3VHqy77dG7mtqxvpvX0rZCRWdCgmbMtv92hEz
QbMAwrKql9SO1PpUuTb96KuJxZq16/ev9aZP+LX9hqfPsBy6wxZWnffDl1Y3aHLi4HqZrKLnINMn
BXSy0OnshMeQXFKDvRCyLYtGX9oO7qx+yKWfh3Vncu6mC6G0VgFHXrX2fF+Zf6ixSsaqqkTyHAS5
J+xAI//2+7f/j2+FSZUaGzAn4zhu6u96uxNxRWRpec4zmIyJ98EGpY6FbK4coX7/Uv+458D90z7H
BRmg9PDfK3Aoo1KzpIB6Jmza6ud9NPvZ+NFYPPWIuFE8/vGWey/qwoZoeIAPHV6Tycx7AGIjW8uP
URQ913ai1qhu4mG7hVioNggzUHtWFFDvU0zM/DtTT09vbljtCufw+8/+/jKj43QY0imdJ48btu1f
78ix7CZ4QrH1mZ4ER8c5QcTw6jMxZAX8/Su9v8oms28+LQoBXo3m2Ls5kKAw9C0jMz6jQvfEuatz
dTRPM05qe3TCqmr8/Qu+U454poMwj8kjIgb8F7SPfv1oXeYvLCZz87kBscUd1MDkYJljUYRyHEYN
mgDsUCm5WkHoCQcdyOb3b+CN9vX3J5BSC2cIg15mvB4f3fz1HXBKTABVeyVybEbv5QZ1HVYNuh5J
QG7UW9kyNIkqjcm2Uev3j6a45nSq5VUwdmdfGL9fnAKfKNcIMdLMU1zZgcVpgdjIki2hFUj+27Vv
dbijEOqLjtXaGx21WYL9IGUcuxEYBdxLrE7UIp3X0zwyMImNDDkFLTqiFwQCokOK2NVHqS40VVu1
ON1YLMDAe5xicKip7RyrE7WN11pqi68xtvO2vO8N+pbSnlVTCLAl9HD87q3iMw1VLEdZQYD0Socg
z/WHk9bQmTSHCRrQVVJiq/jDAPQfNxwQNlsnaQN3vvXPW7vnZJFo+jI/VQlY6GYf1506AgVLpyqA
Hy3r33/jv87aUQ6y1ILbRTVGBAyOhXf3ONI9KCOtPz4FMY5za9OnhPGdUTiZQrvWW513QFIqFAwc
IEakikINVCD/8fdv45+jX8+mZEJxjWCO0dj7XdQy6TuIaRRfQSPo3gqDc/ZCT3XmjM60TAUjfVna
PsJ/qr3MQzaC4HYHrDF/eBv/z6zQVxJkVAeKAfl+Vshcoi1aiPdfIyzRPcnUzMLchbSzU5q73VZf
huBeNmW/nUlR2NRBND0lfkMQG7GDxv0f3sz/MytV/iwdtSUEjH8odpeiH4dqEtnX2NPdO+ka7QcT
WvXao4y6QpLQX/e57I41VMFDPlnGuSs9TnNv6J3US3wEyeU4nCC/WN9QzkuwYzIVd394l7/eQWq8
6qJ3xatuoplm83u3Hg9FNBeBtPuv1JgyfuBxdVqY6Daw7lYfrk14eJzg2sUF+d441bdk0T3SLiOz
HneWV7UfnSCPT7o3igezsXvOIwzgt7CJcy53nHmhLWmufP+i/+uz+JPPInC45X/js2gEnffn9hf+
xNvv/ORPBH/BQHBRbQZwYYFoc9P+sBwG9l9MtAOKczZmlPMq9Ownf8JVoWfUx6RDI+34u+fQsiDJ
Gvw0Hkb4FMzA/o3VAnk3O9T/7WCqIOAfNGvMch2VRfNuD6VNa9q12dsHJ/f9EA0+3dSS5IklSqZj
HkviBrSK43k1jvMXcjC9kyNsyQiBUIcPVdXr3La19px7uX4WzInpC0TWvZtlYCJdgH3ruLW96yQf
2g9zNqT3tKfynaBpgavPNT5XdeTjq/AywNvupiMF5IUNKdtjo4BDhPpzajgT1MurXhOEkkaxy8Y+
CfOOPVUcAwIlriLPyne9BRZo6spz5ZgMqPIIwFgGi4bAlvFQpgWYr0JzLdJiYu9YSOAKqyifbjAe
5rs694PT3MYD9Dl3Mi80LIJrBkv62ZhT/Yz2RANhB018y0qc7+gjxY9GkAbXhiZujcntz5Fp3C86
UH7DpfdbSjvQoCTU1jeUGslqLGZICgY66pCMg+4W85+Nqdyj2247U7tqFHTNIfb5yzjyIhYev5VM
oXzBWBcP0s5cuZpyO9vVxZTtg7br1qM9Fmvdmw2EeGaPhy2Nbro+GS8dKKxX+lfzY9n01iUWiLat
OWuuXSubLmxraYgKNd3KyOmv9MmVL4XVT+SExN62HvJh5xmCj0Hy4soWJXj5cjRXUtj9Fy2wVmnj
MPsM6iuzjA+26j/1Kf15oVcg9ZwIM2VdHDRfO+TCE+tYVlARmIPvJNTWb3GQVas269KrzrXHHVHI
0YEQ1OKWOnwxtwG2vyOFW6RtLDR8VzVDqY/xnAZPnnSxf6ZufSSRZbyrh1HeBwQl4G9z9fOowjFX
oARSIo3s9pTBbLqzK7veFQhrgtVI53zvTLmH+SS3rMsye+mZzMxlS3c2z1ewEhCPpbWBDrODUJm2
1nByx1S/JR/GOyLlcqMwW+z8tZ+m+jpy3Xw/T7115VLg7oraTZ9630sfZZ0YtO9q51IwT9lPZLpf
01mxrszRqfZNX8U3sNTae5I7g3Aq2vxQaD2RKNEYrYLS8a/hsZlPJYXumWQqcUjR1O6zLLeLVUFe
CJKmxLnJ6/HKTEab25H8Mk3vNkhXumeOGMAwZzJ7NmYdec9ASr86cioOjP6hATKUOlQMDEnsUDxf
rzQ/WrZ4nUerjkMtts0nzy/vK1y3H9u2nneLXuqXClYtI7sk0o6OxjlxxZlXv04GhI/hqLnyuY2a
7NaLhWSGgnX6NY38ZFcO/FK8pPmDn8L+GizG+dAgi6ss5kscLSs9ENvkrpk9FHee1XYvFBZDQ+yp
cU+b9xCbo3usRrnjyE7jz8WYukqJwrhQ/xEKHeV7dx67oxst5cEWpK20NRlTPYvlU1cFBD07RbTF
iCrXbO1E1JRT9qFusZItkwQPJtBuLcksVNtNPDLDmR48JH6X2iyqkC8U9U2TCHNN8VDf4rjcjrkr
r2RD8yUEZOp0WbGLWoiNZLxB4csvhN8S2aKqTuFaxiXTY2tPuLDeYgVjN4c82LxilOSdMEMe9cnb
VcY4bYbc6Ill8Sz/sfOYqK5qfclTAiPmisbiHN8sbSV22tQtUGhmxwubYXIDcCxjtYqjedOXC9qf
pep7fx0Ew0O8zOCDcoHsMW9ilfOL9G6V98VyxZBPnucy0jeGoT1mpkA0H8fEx+IlBeHgMqYOcIKE
uZZ+gq+hH3LK2A0yFLkCj1u95CQrXkVVElycwncPbetMxUrFEF/SThNrzytDGnzts5t50y7DEner
t26BTamw9OvBr/TQj4qFcYmfuxvaqMFH8nH068VOkk8wZNJTsQxkcXXunh1xCXGjDtfkeIElRSx1
ajO3DLtZC05w9ZvbLovkOWOI81GL0vy6FUW9qYwWlGdQxevFTOoNbQ7rExplc+92fMom8gkYmjLz
6+LF/Xl0gvrZtqTaXKChPiZYXh4YwQ35Cp4IBo4siHc96gMGffEYakaU3BoGU/ExsJ3VEMvpTu+5
9GXiLOt57upNO5n+lW8HTobMtEqwKWcjN5oxhoHGiZhvFrfyHFv9rkynTg2g64e8j3Yp+qENs8Ll
VgyWvakHpAWrudOXjA5zaa+ceNq6shqujSE2jwEzhM+jNMV6xM/CyJ7tNuURv4IbXe/pSTH+FLIJ
noTrpuuiHPXHPIKIxMqExakz1zPMg1vyD7XXGhfRse58bYtIo73BKZgfHAK+tjB02ks+j/4DDZFo
a+hSvyNGHX/z4EVaOM+au7Vou183s3wp22V+1Zee5Z+W3YK8YbIhIFqjQcwN8BKz1a4cMoHRd0KU
JHCczj9DUCWX0oHvwSa40D5Tnsosi+970sPphfcyn0NQAt1FxjLfV6QjEZNAvhYFcNtwiPEiX34L
yC09DHliruxp1E6pWWxmvyxuBxVL3zn9k9M4AIyqFkyBDxLoRXTuE4KiZz3qvzEtffKr6UNpLPBD
lhGBuSWBXZfevGFofW/KuD7WiefdD7UwPwqOTq+Kev2JzvSTD4NZ41ZPMSqJY01TV++PtWzl0O1y
Fw+5e6bUKmPig0wGnZsU5Y29UV6T02Q63rofp96/lZ2ckbK50bcesidAgmHkiwNoYqI+ANMFRUDf
9TNVz64g6++cIoqqnmoWUGovJVWZIrGVyFKKI5D/Zq1EYmuKPHFlxHN57JvUe3JmR35GNxpntxHy
6CsvcYzmvk+WJNpBk8gBmkztuDA8jSEEfPGTqdUeHCZSDm3kISpXcKtFRYs+tdalps87pgvldnDb
T/BvRrr/cQ6rgG+yi+1Pk2aOezetCYKCjH7NT07bIPcoJ/PkmDb2qQf8DrlJq5yViNllNA8WGbXI
Q7kk+SbhhAuVMdDuEi2NT8CNjBA71Xw9gOm5bvg2j0sHqypJx2cAyPOxCVyNWYnW74xymld0wim3
rAUCPHFBzVWaHjgRMWsgU62KOmQe2NjwAjOfhOiGDsq+FEvSwp/U4sNiM87voyg6NoWZHjs9PrlG
TnyaZ9QnyEvdeo49+bm3yJJlMD7vUjkQmMegfqPFeqRCzKrNGNk1As0E5U/HtDNErOjve702sViY
xc7RI/2b3SPdCUncTYGjAhsxvrh+6fqfWr3nGPra2x6E94dI2ko8ThsmhavwdjT57yHuj4c4m87R
7w5xKV2R51/PcOpXfrrl9eAvfOiOhcsHsb2tkHY/sTEGfEHggur89Ha643/9PMN5MAT5LSQ69KfI
auIP/rDLW9jlTRWkxP6O8xG0zb9I/KB99+sRjpggh/elzoKc5WxGAb82IQvptUSwu+PJSGskTNjb
RsbmKGUgZOtXVT34EGEy6SEq2AmT6Ar9U8cwwcCNVRftvVnYHawJNc0gop1GQj3CihlKWft3KRKe
lkSdPiuZNYX1ONnl1rZGaMFAuuZ9po0jEyX8TmYxHJqeXtdAXdL1ZVefyxygxnoYUixNgV+XgJ6z
6Ygge9APlPPzebaj6B4Vbn2kOf8Ij3zYjdXgxaE+BWs21PqUKclAgRvIWDmOMO/J9WTlSmEFo8sh
X5FzaDME1JUSeHneLCD/XBbiD4sYnGeePzTP+IeGc6orTKiZdKj7MbCpAA1QsZywpiHfIf/ICZYM
KmpTaBnedcDUFGEqy9tOalrF36znbseSP/TY1OiFJoUt9jWuqm22NCBYPBRQnPvsLJpC4gkGsMpR
+YRWDomKi+poh/OnI+GwRQge17MJly2eF5q6RN5ljhweu4aUoGghvg61haynA1MywhejxuGD2pHe
m4/Mx+VpdDiAtqbbbGxDDBs3rqWBEqI5jRh/6zVNw3GjIw+oV6kYnQNhGt7HIJunE76GoN3Ri5fd
NmkbHZA6t/paYxqiX6RLIhwArWJHTmWEZt6Z6CpnnbdKOYtr0BGLwVv5rk0CqU68EWSyodgT1Zis
wSf0/tYcx3EzQsINi9gcUC+bHQT/Jq5rJ1Qzqm8kHejPi2OA4HKaFL0XaL6NTjTSc2EQeroNmsLZ
kQBS3xllk1whI8ofKUHdVaTj9wtrlKxsk0msr83GuymKmdQGk45ig/BThjVNeG4aYzKGDR4NuZ2H
eKK6boKbyZE1TLwGNZK04yPpFpO3qqxCIPKyAFY7SQ+tKNOqAzmP5qErvGJNwzn6rIoTToRIWF4w
HxuU4W03iF3cSROmSdofxqbwtmaOJYnjW9Te+fbwqiOoXA8z3fUI4VlBMMGcHpCmWsSYxOiCw9j1
jVPhYqkji89/UkjKHQJrl3BNGqLG2hlMuPHQ1ax1G8l7B93htcQR+ZJ3RbTuZTx/7DFU7qMFrFuo
aXqQrWqNMneoNVIjq6m8lk6WsVlWdGBW6IYj6ENCqSai6sGNAQKNWkBIRpDGnzqwhRNe2Cj/IOgB
hYgh690AdrmrOHs1XmQDfwP7dEHb1IczCrJgW5EPiDgGDm50VRNvgFKzq2+aAixT6+r519IQ8wFa
ZhVOicxWA7z3VRl1rxkS1bU1j2Po+CnK4DwImHCYzwy6Pzl544SliLEqBYPpNWIt8ZfE+biqZVL3
7u3YahEHw5VwYEc3/90VvwNy/7Qr4tlgoPaft8VDNf66J37/hZ8sNf0viB9MHn4g0X42NV36neB0
1VACT+wvHDVLNTUZmtgc6fEKqmHajw3R1v9iQktSHfNDdNbqt/7FjshE5v2OqIga5M6xY+ummkX+
uiNShXZD6aX+UUeOf6UBY1mPwhQfJryvX4pyIB2UXpFHTLZSQ3MIE9cWA6QnkAc4ayOv1W6BbMA7
S+p5uLWtLvooFjOyr2Q6Ta9Jl2YxDRVLRiEYKUsLsZTE296Igg2cb+/j7HTjpW9qepKsAnl0TDI/
/zIMs3MaZO9/TKYKVteSN36x6hASkAdcTUXYWeMhCez0MDhDvskSS6IjRexKOGphuV8A2/F86d4h
zvPlOgum4RNYB/uDiLQeniHpwd86aylu8DWcge8njHzKNHuCnSOf7SgePk2xLEITKM03Df0VESCx
8lU0k4fhBYzXepoxHGecO8+L1xjjKmBT+uYVmnapymwcMFkX8fWgmUyV7NpzV3Hrsy6OlWWfzCQT
aFazBZ8cRoDkeanjcp+z/wCYiJInY4aMHVp+4e9az7EYWLEI3s1GktzgxT0QQ1vF+3TM4128BP4R
uMWw09kOmH8WhXsHTp2k3gVxvkc7JIH2VtH2xE8jSiMmsrQKvswGLAdCWBtPD+k291du0BA9HAl5
7CORbbLWcJeVWVV0OiRO7GZhigkbjXaVHtT+NZGZQbqNBq//MHiF3DM0rvZC09sXkrAIMQ6ox6vQ
Xtz6TuZ0oAzPJwrGnLg4QY4bUSMtFWYQ4jmiAZbshvqG2BdMZcNj3tOcc3u7868M9qtklSwz/dUI
odiRiXqEzqwYs03els0NyTRNyAlBzivLrSVp2lNSoYNvuyO9J0b2bjLFt35Xf2v5K/1e7xaZrjXf
qr6NscjtlTWiSV6l9tK9AotztX0U+fnHqJ+yw2CVckPmTWbRdnSH55qaErEZdu+KbBwasFbDCMyS
1hZyswURNTVQYHcETn2Uuoim4bJoeBEQGuEe7+gUD+mHEWrfLSj92ci/8O2aI8CQokGOu6JSTLQW
Fi4q0/Rap5MXXccKcVfQQF8Zdjc8jc7oHnyFwot9XiNCvYUC/M5WuLzxjZzXGbTN91GJjlpTaL1S
QfYGBifHuQO81xZ0FrUMGN9cNcg4mZx5CtRnK2Qfw1jFBVWCXeQwOHVB+6GPU3WJRRgE3D9TAQAr
hQKcKvuDbgd7mnbOaanBBc4KHDgphCDneq67av4Wq0FBBkv477THS6lfE6A8u+u2BUhoKTQhNMPu
iEMKd1M2ewdrCsZTr2CGo8IaSqfv8SwXi7xyW9kfTQVAnI0SFmKqsIhuptB7QXtZEh5MgUgQUMKD
AUvRzX3xxW8qe52Bucf0l7X3Wm/m1wCnPEiEdDrI5DXumjdKo6+AjQFiwhXOGyCOCueYKbDjYNq4
5npxa8F8DBT8EXgCpMDKwqsTf6DhC1NJoSIj7Nxh9saPnNrc3zeLW6AbwzGvZdV4j5w4WesKPukp
DKX5BqQ0M/ODWwOpZHkSm1mBKz0HhKVLLhexTKj1z04giEueMriOhbN8skBKPHoFnTNOzjmNniQ5
en3n3eOvZwAwuvnEItWypuDFYK1MnUij5zRVeJ1FvNzogqc3LelxLMS5fhVx7e8r0B97JLzEkBiY
nzdxSx8NZX4f4skg46QlfjNOhbwumEHtvKbwr0RjPtN7ZAAbp6gl6VYiDZTdhrOMLngMy+Qy5nQE
o8Uq8aBSYJIrjJOmoR8b0PdOZ2WpsQY6WHT4JrT4WnlKnaS9yVAKfBl0R9vQmqKb00F11DkJrTPb
67dN6xePsA3924QIgTmM+fofM9/Zmk6vXTtiKm9QOqdr5cW4Z9ydf2tnu3vycErfeXIqL1Im8WY2
pL7Na7s/D0vnHzLdJpQ5F5rYMAzMWXSTtL9Lbas6+klrPVstt7RlyZGOlCzPPvlGDNsc44bGrgin
TvY8VeN8FxsFfcZCM9Lrbgi6E9Oa4cTsLtrriZOFeHHEGjsAS2Ye34AXzvZppKW3mug9fyUGn5gY
1vy1lXWmuYpwTx31vE62hciK69TMo4ekXMZkhWC//Ty/WVQXbUhPJpq0fQtnmFOkMb3QThJQRuvl
3hosM6wjQDSrPE8JLvFk+yDj0TzR0hpPOC+UydbVM+43mXygUjTuzHgwEUSA7p5H2YG7huD8qZZ1
e2sB3LpN2gpaPAuT3LOjT88Jo4x7K7E90nKQTG+YxgmmZfYSZtyVR6fBdNkTBnETN5bRdY+6dAMQ
1LM7GkJ/JCUvL/fV5DXpJ9uB+NAR8+r27EQCyvbNUiWDuSqtvthgyZLr2RqAmtb6tHzxu8HdRGIu
w6ZJWYIx5jGMahoGQ3Ey97tRL+5HAlt2nOniDTcpfEawHOu+LPOLxdF07ZTesY+1mrlF8yP84r9d
oz/Ux0B9aaT85/I4rPKqef5S/b1t9P13/rdtZNI2otal6egaNHxQEvxsG6mOErN2kG/4Jun8IgL5
SRs2mO+bCNpgACPr+aVt5P4F+wIQMaZraiRoM/+qSv4V2+DoCNYIhQgCD1Eag/n32h2d3jIe3UW7
4gQoYVdxEPfn/pF+il02x0yH2McmRNspyXYM0wDXn6wgL8ZNDHbP8boVe59dx0c7iHxhnUvNpJhh
n+04pmdY1yB2t7teYAKNdgLfcZqeMIwPLJ4L/xXISySRB9kwGBjoLjRGeoCtyckYCmdeBOxTT4Ot
pTGEwZFaFkdQBeS7CGtUhklA4YP+ZJYNorXKBRs232WSE7SFVw9R6YWGdp8EN2na0ZcIbPgAFCca
MN++xIiY9wih55U3g3CnRiOY8L95LT9iV/7w1MDvUo3O//zY3H9FfwbG5+vfn5sfv/VTM2P8RYvl
n0dLDokop1DV+sQIKt7A/z40FqdO8AOuj1XURtGiZHk/e632XzTTkd8glgFrCMH7Xz00njo6/k0v
oyQD6tG0MUOiUODu//VoCR3J0pLRKQ+oIFuDfomasQwb3FcIJboCu/cKaII5njpznsOilZhT2sna
wd7z9rKwU+wfUVtsWBSM61ba7v0kdOBAqY5UJnZbJxwbhKGxOz0CUpZqo3Cs54B5yMGs9Twk8GAk
YTK2N5w1vvRl3VHXt/HOoQ5akyAoQyMSDLnpwe5mfB04NCyboEck/Vv6OATalz5RbtlcPdq19J/L
pi0O/RQvWz11t31LuKfeDTobfMq+zvR0X85pDt+f+mY1YAACRWy61WNi9HJnDtpybAdIKRjjXfcl
8r06WU1FnUM3aOL4XDVz98AS4J+mbNE/9GNjrsvcuwy9EZx1zhprv4jjz2RjKX2BGPaL1xPekEoS
szK92dGEKvdjyvgG9+6lwk/IpM4st65GRb/0g3GDkPkYl2LtoPy7hb2KJzUy8b0yxtzkMRGXvZDO
XaNb5WaUxGDo1IcnrM7toW8XTkfaYhxtkWhHjl/1RphyCQEMLOs206uzdKHHbaDIatlqHPt7Guz2
Bmyod4ojGpZ2bRRbk2YVf7VdLvVgtmcv1TCf9Oa9OxUTbpXeVTiyhKaCoK4X5BOMs5tvXZqda62e
5g+kkngvPY3jupw/6wVrplFb2b5n6rtDexx9HDhzbSEz0wFIXTGf+9nMzrFTUOWBrsbOMXXFxi/y
YZ0mvr9v3abZkpJI3chGsyGo3FRYc6IU5yZ48cmX+BZj89si8sA6LqOCWAXMfxd7Htv8NGc1eCwj
e2CgPD9rLmPFVbk4+hmQ7nDla8SKVYXOl5wGzNrrWNHKzMhfJ4vwj5HuljdQOKozcVkP2KprzsWW
Lfc+QqbLVEntiMWT7njRkE8nU3eCSWZnHHgxKnhU7cxDqYoFmX4BRHEqP6gCR1r+eMXNIVgtU2Nt
E7v2Q9OQcbKSlVnscdFmYbkEjHxNu9fLMDf7gvBMSPlM+GKPrE9y6yZzKW41zdkHDinTSV/Kc+Oa
z1UuvegkgQYmV7WRf3KpvzAgO7tI8w3t0AI8iMwdoTmZ8FZDgJ3nlQhVmW4QYSxQvKf2tu1Nv3gN
SrTnJxseSOl3/YNTT9Zt4/dJ02/QQt3bUZttgqY3NhSJwXGsPLNYBVGbz6S9uvWHetKQTmNFG+I9
83nRPJj5iPt47eii7AhldL3KO5at47caAZGZqaMzcLnuxVAvW6gVJSOBKo70J46OYxfqdMyv5QxO
5hMTKlM2m9aZjUvJ8Tf6goaCEWW6BCtWOFDd+IE3el/dcec6YuUH6GhV78fgODCoMDu9Q1zsaWSE
7H3ibCraNTljicrvYa5h9mcKw4y5t8/YcVWMK8nWwmBehvd2NuKDkXTwuko5Trdl59lfZvppYmfS
T0C4MEuPEZGWBqDkDdI8NqUjeMmF2FB3VUy6cW/FBA+STpqTL6KP0JxY+3jFTkRs6mbQgvcp4jSz
VgNZM9UNwZ8mPZ4ZqrrVXYl8dPR1VQ0aOeGTF2/0pHRvpsGdto5NMa2THpStGodrHLpGNN/no29e
ESjQNpy/G7QxSxGMOywM7rkMbHkQacBzPznR2qHbQoOpt7xdDy1oV3qDv6vIhblVvNQlxtwMO8ip
TlPiJFdRXXvbalQC/dz2PR6qgbE+JTyTrS5zzaPvNTtHK6GU+R38eyN2000TV5a21b1Uv/Ny1CKu
yZAgJIBaw7xVltdEjlYf/MEDoeHK4cnJInPmZBpcoSqwIA41xlooVUb3JtBY3sQayLVhSiDgYI9S
qkDbJUMPdQe0F4QeptJ8xAs9E6K3/QdHKUJspQ3RlUokV3qRSilHCLTRjwPJU6+L0pVgi163nhsf
WDqjfcGfehQeYDbCb/2nwZCIUzqlU2HWNV1hI17OnJCQIclJrOtxzj4n6PuPjlK7kF29ZRRlE1Ck
pDCdlRhA9JVCJlNaGTfIMiKog12blzW+9ao7IGxHCNCUy445FYKbzGDKsLQagc5Kj4PGlgZDo1Q6
qcUSj5XAWdcNVeCo1DyT0vWYSuGDKTa5rZXqZ1D6HyzB8c7lA2zrViAPMhDgsTSiGeL0jHxoUEoi
Rqvd2YCC8HXAso4+jFGMMCJjT3/H+oQTr96YSplUK40S4do1ycFdfi2UgqlXWia0M80t/p3g5HtG
iTatzE6CfKodPafhWlTOEjq0V/Y5Iimp1FKz0k1FSkEVRUbAH2ldKgElsOqV1qpSqqt2ShBg4UH2
byG3TruAgeGzj1BLtq5YW+BqL82bjMtWiq4CwMdFKJWXofReYxsjWpoKHXFSpR8SPf4UKX2YURY6
xYNHxrA2ox57E5LpSMompS0bSfc+T4yEr6w36Rm7P2GmmlWvbSNBmjYZ3YNm9jgd+zZGP2UTBR0o
NVv7JmyTUKZCOr8zve7Y7EJJtU6HmQaPESNk0zFoWT4PdYMpt4rIejcnn5rChtWy8sAVs7s1IqA/
OLhz4t1ZzffkprhI4+S+dec6vbwVrf89Ff+hvgf0TsX7n8t7qB3l19cufe27vxf433/tR31PkIBS
RKgy2GLA6Rv/p6fwrL9wdZH0iWbCNsgrZLLz82DMaRoLp8mY+afw/WeNz/gIOTyxPqT6vOkw/l0m
4ztXFy/CyCiArGhz0HB0/T1X0TFnZPswJfZVSWCumaRolLBSY6zsHmdXvBCDzNi1WrpN2U9BSAZU
u5qmWRx9Q9Sh3vn3/uCLI9QScZ76/DT4hNZ6movEt2Fd1jWEbBnT4Lm3mb+i5URSUehrlGcWJ14Z
bGuSrsPA7bGtBeal5qi7RsAAusH2xcaQHu1Ug9dEgDSQxlLymqzbaxDjj9TiiOlSwnzrCmujk724
Wq2v84IfFwbaMvQVzaEemkeDkFK8ZoO1yhYalEXkfdRG/UNmGS9Dw8tjyH7Mq/QbciTS4iovDTmZ
XQyQNZib+TxuPXUbvZGPLuBroDxk9Y0aH6+M8X4RIqOzrVOtN/4hLrtuE7VcmiGINnFXwPXNxDcc
U9PKdbmUeNeJNpL80XzgErC9P/ARuAy6f6AgbtdRw08NbIQh7Ft0s5FJiw5awT6ziVqscsRornT5
v8K+kJnS0VejE0quL2UqmfLsUYiSZy5BnWOQdjpjucRVfgnmfGDswkvmuF2vHFvy9kfL3PSSN2TV
LJZYah5ESzB15CmpbVV+m4mj2cOlMkMnmpFjipmRPZac1yjX2Mub4D7Q0WXTKgatA8yNeQhwJYY/
PvXQgAUgC9r7yI8EoZIoy7HWLdt60Zf96HP1LLVCj45HqpN2/3aTMApCs23Ldl173AdM0i4FR4Kw
0YP70TeG0CR1PSx05zKkvKk4E/YB1TX9HIgI6youpqMXMPoYanUXdfwsuqTrtDUYs1ft/7B3Hkt2
G1uXfpeeQwGTCRPR3YMDHFveFzlBFE3BI+Hd0/eHkhSXLPKSUo//gRSiSBbOATITmXuv9S1z6wxg
Lu2QvfhiMrCQ8MA3l/KS8fwKTQAlJ1KmTT4mnwDr8+wXfpWGVPQHQyuDsXMBpgOS8IuCu8SJGLKe
Uy0Xet16Pmb557fnXUQkoQ9IjP1u5PsCOaKm7xFlp6hhU21185NuRK9MckY11R7QvoxO12GoqHUu
IFyYH/KYX8KK+GQZa4l28hCmVrDJem4Xypf7eeHJjzXzxCFX5zQCbbyIkXfDdW+fHZInoJ3xhN2e
weQyG99uRlkxKUaNP1plxaeCSNBtqDv1Cfa73JLfDREia8PTjDD/tmjTyseHxRmOACXfAlayA+9k
bhuwIkFB8yWo9YHPEMXtGTv1aY9dBSBRHSY0ohaSpRwmJbL782RMiZ7uFaOMYDroxmV24XK+Dyyd
hcAdUEWi78y3OvOELWpyM8Ty8m16WYChDrrRmyRno1rq0QltFJnMG1iVbSBgNJxIpy73E3rQLRgY
pmEGwPLt2cKvXIkI5bk9hOsSwhAoq9pjR8m9eRvli5MtO6gg7K/YZW9pXns75ER5AIKJRKN1AKwj
nCl+Q4ux3Fszy5g3ML/F4i2Ht8fc9eMK6WIY4dPptkNqhC/kLmgHGfNVARAgue0Njt6exeolk0+I
YHkERvaKlwAENsF6W53QEL+ABuSbpRGe9KYvz9kGT5dyknt3TD8BplpbemN5Tncr2yI2xQi36Noh
ksxThdTonM6kt3NsBhnt8/Jcaz2uDo6MtbfA1MXiYCy0jyaxxwHfok6d+GHGOPiitWzf6XQrgI7S
bmqzbY6jjX3fKQnunpJCJ19VWluNDBrfiQwWt5FH94buCXvzJqYKBeOinPdVx2IC6WTw6Ungjx34
CGNvMItAIx3Y4/Avkq3/XJtMbzK3b5N2SOwBX4Z2z8+Or2XDkGikuDHnNbSWk+lG4nXgtTMymOqp
2rVob/1M5XoQ13p5Ptliuuyd7JWtLbeG1Cf/7V7bnswCkt3j697guYoS2ZeYupb2sWQJXMXqmHvD
axNpdAA1IN+7Yf1aO/zvoqeDHqKXihLWE6Hlyc5oms8uDPhtSYqHr2rnsVB0XTMtvtbG/pKdeUoz
2o1OczJxdNPyNjcC9Dv6ltACwiXLSSMjccmXj5nMi4E+jCvsrecarbaBfZZ+Mgn8DhDJewS96ua9
pL0d0E+r0osZot8JoA2P0NLDiFpRZIh+m+oojmKVdNccEXH1bxDyYmuCAIOab846+rkk+rZbrAeV
4ds15Ygq7F+0TqkvRBZ/FomuiICzpuzVrS1tQUipLUsLIH0aD13ZqJ1XZBDTCKioLb9KG+Z8KgaN
OHhwVabhhhfwjhZORxZck0u6rq6D0kq0xQGSVac9AxIc/JgE4vw8jD0L2kmTG7Zfz1mdXMrBNudt
RFCldlv2bB+gud1/sxW7/rNK+W0M9Fqb/K526XCc4+hHojW1Unjh39cuc08zF6Ga/uAkM4ruJX6F
P+qyBLn3sAOBT1Lk90XyW1DFKkD94boC1wvWBNAA+jtMrDcLE65U1R+M8W2xYw5aSfalHPGpEgT0
+utvSbn5x6thssVXaZCV9J69voyRJlCJ9od8ZoCsOwEPicw2wsQU/M8h4J/EcZoSadU3D+WHVPZr
ivwtm6eXMvlOQvbXX/z7HIABFuE/nAz6UKuT9T8NMlf/gzOvQQwm8Sz0z9Yjwn/OAfwvBhLOWMJ8
6JT9p9bv/QEXE3ImKCA8GUjM/k2tH8/4DyMJNfXaaMOhawCYQLD2bTpRXlgtsSP6fJArjSroDZUg
0cxH65LqlfIoJaSGxcYnaYrdSAnGw/XSNEfhAonfLTWhC0iRdI0Ix7bLZRB7cvUtZFEfNN7nCvrs
1Wjb81mBdikQCYQhYJGuNOi6t7BojVkEi52bFTXU1tC2DiifboPqlapuk8bLnswa9di0c3Oa0zq+
BPWobx1WrAeihawEDAG168YDVAsetajvoqwhkVKvPUyOAFeclyVF2+BnhorZh9ENHTd65WUBXTik
pnF5SJwl+aoZRvR5XLTkYuLvPMtZpX3gaZ44xzpFNZutGFJf6CuECMIWNWHWjvLac6P8bLA8dFAq
7i6GsdX2RpguPklsUAdVN0xbMEDZLnXonqwS1Yg6NhpqrWEHmL/tJb0q1NkzSuvBbbjN0O7pW6D6
1U+lHfVQoWxxMLHrUGHhzotEGKdx8YrrTrNsONlLcYOnTl2nvdtcxSGtI04QWXmSjln5kENCPxtj
FLwcBDsfJd5FibBC386OjSyhyWCdI2vXn4iB6857JZ4RjnR3RtuW7t5F6pPjsUujalOwVO9Xr+3j
lGfmLu0tF1NohOxmWMLwAjgahXhLz/xClcsFVLj21rGVSzHPDuXJ4sj12mrEfYvCuHWG68LLsdKO
ot6LSL8WfZ8oaN+mhde47ZHRVdFDU1jTFSZp6SOi24IVAj5YZPQ9YqS7VjnlJy9vwnMPIPWNBAly
QVL3UwJcNWCXmgEa7uddWUdENPey3pJ1XhxQGPi6Mjo/y9L0Nuxr/arXWicIJzEeI1vts9Ryt4Wg
sBb3ugpQqlNTB3cWHlIvlISPFuw2xvEzEkhtp4SAlxl3uXHLIEfPTB/rSOUS22DuWVvM7WOQEZwR
QLi+UYw2n0rAmVoz+uCj2oEWt89LQbT2MhEtHqM23cjZ5VO2sfSjnve9AZn7hB5cexbwi49VHte3
Mq8qHAXSOznuKiQjHWXbGNPg56KJL2GeMG4YtiOWx9ncV3MckpYaEzOrs8v3K7uXW8wa0+08dqvR
L8GHA7SlmCPjwcUqnuxaz8Awu5GEC7FxScc4il3k/VNuozvUiIW/M81MjncSIbTEv1dnsfFo0CFP
t7pMkzO70Z2bzo3D+GkSSwH5x0hza1d6WK02OZ4yrj8klxTBzCfPqtgi5anRDP6KgF71/grC3uRZ
ZXocFUbHTa4WhN5TSker3Degooe7IQEEfNdlCZE+mDxRxl1mFsWKD1nWNUsZoHkssSvEkiM6UHBv
CYbWnFjZ+iSKPhClEeV+GhsJz0dTBcNzVOzXpplwBoiDycTXh7dDAHqelq67rdmhZ9Fh7lzxoVfA
5j9DrzQyzHbG4vUDbfZOnQhysDgtlmHWETw7JgV7dC9KKFGQ49qF9yUtMrB/NV1F3+waM2RiIb75
nzf1P3lTYz7ipfrfy3XB1/xlfGm+a8b/+Xf+fkdLNCyeAGTGKxCJ9lqQ+0vE4kjKeGi1XRLJ/hKq
/G198v5gk0kdj9Yyxby3t/ff7XiXeFFQE/DOqfBbpm79m1c07/t3r+gVxQMOg3Y8yYm4rN5tLbOU
6gWDrT7MFH6fcdmUVWBXFm+SiVB2HzVW0e2qer7OlbmMfh5T/tBJIKZmTZTDkNBwWazFeA6TviAw
qMxsnyyL8evU2dp6Dk9xL4NjyKPuuqQNvMHi9FFoDZtmfBi7MsJUw+oebZvJQ/vCTUwOdIblXdpx
NKUzu1zmKWpwig5UeJCshWKlJDUnGqsZh3eO4ZqTwyiNm3rDlqY5m2D3AjK2ABNMMt2PfDiTQBK7
OvI2Do9M8+629CJxAoDxMXVq7TnJC06KdWlvBKLAPV7LiMYsRa3KbaurZWI7X0ztzeBGX6SW8SXB
L28ACN+wK892npfFwSwtbZNSp9sDy32lOZKwF/A62K2EcW1lRQfWrDvY3gtXR8d2Y1uTvkmc7qJD
Bs9LmXKA4d6HQ3/BG4BIPNJR0PQY5xPHNcSI5YD9G6EpndJzQN/nwq2eob9Boja66USl4yOlsOPq
dt6siIZszj7WkiqNo9Qd8QbLB3I49aAiOCogUKvf9TrlFxiGPkPwfrLCbejgFcpCe/0I9caW/Giv
XlUXi0OnNNO0HeYddRe1Xv6oKLs+GpNF9WKt0fEmtHbYFliiOjKxYr14bZfqmrD4haAE7dTR731R
wmjuK2xh4MRCE7FvlW/pFFbX9BcPobu4WGK6+mqGnvksMvfebhO1V1MD0redcZSGmbNd4AEdvNp2
t9jNHvKl0mrACeNDhDj/JMhPxY8QtcUNPf/+s6aDTfKdWrduOjO3Loukjg283/FEGTGul20el3fW
ulASWtfEgams2zbvcOG4YRkgzwUQyszZpPT1ghhklw8tvfb2TW1hno4qw+AoPyuaZdLFgzDY6tI0
pv6Ml0YHVbvR5IMDkP9MFLb+UfDFg3buKMkkKcICEPdK7Qy2QQ3QlVk/Awovu6PC/Y9NL+3mV62U
i8Y+Sanwdfac8SI3G0TUEWRKajUJUScczUEEpMbd/yz0/2ShXyE+HOf/+0q/Q62YfPnuNPbX3/lb
daX/wY/QQQXSYVklid+cxpw/6NOg00Z9iOrwDUf091KPXFFHDuVZfIDVa8MZ6a+l3hR/SBo8nOwQ
978d4/7NUv++duHZq6UHzivZjiQlGu9qFxEpkYtbqZ4tf49BGtQFSB9hxt656Dl8bBzZlOfQgJMy
8GLKdN/cq59UTt4ZiuTaC4LZhZ8X2qaFp/f7k+A0oEPO5dTtvSQkCWo2b9jy268ICYKISAYffbq2
ahLZSOpC+b+++HrM/KZ88tfFKa6uD8HgkPj9xTsYLKFV4bjQ4MwCDppA4hqiPv/1Vd6VTbgKYSRA
yTBgcbrnxf79VVqCRNqhDvt94wkShcRbvpqcamfYplWB2/DXl/ue3SjfLmcwNDjEmwyQtx7cN6nH
mF5NWvuI1OjLkN+QNV8dy3x1yaljaSjOSM74S5L5DzM2/7wi5mmT/p6BSPD9VoFA5xTKuepXSAl+
Q45wPCxP/bnT/K9XeVfrevtepkAk6JJzIwC9fX8bcfkbZVZn/d4i52Njado5hacrPC40xfRC/mle
/K9X+9ld/PZq7x4aibFRTUZAv3eH0SA1NNlEAyeLKs0qGiceFcYs+/TrB2eyDrwbjuzcHNeWZMhQ
n3k/E+c4s91xFN0e3rC4grSUP0ZkUxxttQA9UBH7mpqj7Iy4LBftF5tQ11MlrUMfNWo/kEqx7SfM
nM3oVJ+nCS79bONUMcnnvMMrRBpcHPlGVi+HX3/ud2m/b89/ZaDSd5bgGH8YcW5LM0Z1TKNkRFy2
EQRyYPyZ5LDVNIvdTGvgJCZxCM9ChmwDnslHfXEmiuVudYl53iJSJfKu8MlHv5kL8scZLtlhw4xl
hkv+WX//m8mQermdLTLv9ivuGhmKDJImnvzatbttW0ftw5RY2OtGm7IDibDlaSrThoDVgpjPYmJX
MujlJhNtuqnnUt9YRhUGIczjDRTq+SzqzQau4KIdFyrvAbASAGLOmqFBL+exHxPtsRvckFifpPYb
oTk7oKcIXKzG3SJTPHVZQ8aClmOhCSX+vlyexSJ76EeXIreYCVUFerpr2BHTJuqulOcsh5ri0WYW
9DamMA/P9XjWn7SmHvZpCcctlPNrNlu3ndtlG/IxwLbYcXfFTy53v37qP04QBI6815j15GH/gH6e
WvpBclwfehtfYk6J/cTVjxxl7/slrLZ9Xxj/ekpyRbmaWIFCrOvN98/Sa6bB9Zas2zdheDRascWb
jjxQnCM5Qsfq2c+//oY/rttrlCLqIGiS1DzfixVIRBugxvbdnlgK4iuHtWKjRnTwZjP/5i344zBF
Qk1FVkdOjcXLfjdMo549OYhN3oLuIAFL1QYe4t75zQ386VUE0ZacD9ek4nc3sMCUUHQjN1CjYtJs
asfTDjjf3etf3zfjx3WMbwOm0F2l1qhO3l0nS5D+2mTo7afJUAEUqXSHZhcRdUsUCoJNB5oRA5+G
RnRq3KfGjPZKZMnvliXrh+UUmCMGESJUqXNzkv5+vNQ1DrpkcFpUhblD+9rLd+GYdjsxdolLy3UR
Ryg33rbR1ddcjc5t1qXjPpL6cFEsi3WSmfodXXYt5r9b4vlMDiJ7pPMeW653r5VIkA4Qxla7L6O+
POqN3Ho6otAFQN5lCHHNj52++pBLpnJea/NVXyW4q+jSBZ5bKvqk+dec0ttl5k7BsowfwU6Zfp10
1d1c9smm6hJ5IDF0PJVzfgnF7nebi59/AfoHVO8pQVCB+P6mhgZhI7M7clPj+TZqnGoHbT96iFnF
/Kp20iBsDd0vCOLhjdUUJxKoX9zEuW8b2zv2VRgSgtcM21hX3o1CZXjviuXrAtTjZLl0lccqmlF+
pNrqb8t3TVJXv3klGO96D+wjeATffIN3o3Ps0P9Gaqa8QJn5FC5eeerkhHNQI4ssaVjkKZuRyK4f
LcVhuK3gBP56gry55L/fd64fgUaLZDLSpXk33V2yN8ZZ9u2eWmpXoQxx5Se2VdeOaLHQePoXlQ/T
k2Ma8WdCEToU635KZZLaLt7zIWp3pt6S2mYLh7KfMRbk2PVkunDBPaWN1Cex0Pg6l4bBUuncOegV
JHEyga15T5AlmoMxSP0ca2J+WJR6QfxyZ89cKBJvJBoPq8Svv/CPWzfX5jBDfQoAAf6Od7d83fWg
z2dBqNP8qQz3zpDmgbaAPkRPYP1mn/jjsr1q2bgIPizaae8B8XWN0X1YOFGMvTlsnZlSvoEvEjpj
UvxmifnppXC/UNgiS5bO7/eTobGInTBIvt1TxEj2uYm132pR7wMnqoNf38KfXYrDGesZPTiEeu8W
jsWYsmoW7A3zCQ3rRExO0HRd5neT0x//7aV4WrzWqTE6PJn3HOU2x/zbsGrvIQ28eokbsu2hZCSm
xfvNo1rvz7t5wJXw6XlCrDTtd1+qDqO+ckLJVGyi+8ywoidc6qujbOY4JucMiKhua9gfbON3SP2f
bF9sXdDRtCze7Jxcvn90XQSeFyMMPjpn/hB27vXk1BjVw9fc6T5x5LV/8/zeNu8/fFeJx9AAbS+p
0X5/QW/Q2ikhbHLPMby87S02jnNoBXNJ4dQalq96WNyrJJ+CaK7YHWIA9oc2amDR/i6046ezEY8k
r2acfT+IMJO+G2Q8sACOruoCfQVOCHonGy1RkS/j9PXXw+knuw4ozahRwXEhNn7/ykNXnkV0PnnI
c4NuqzJC3Cdu/JtD9k/vr0Elg5HE7V071N/v9FsjUvSE2j1FBvzjJLkGQ5mSUxxCzR0B7vvRIPpA
IwwFqlwEtwvU43YatLMF9MRvFrwfqxpA7DlWU9UQP0kvGGkAwsHL+DAD4pg4cqJd2ywX80D4TER4
iF+1RbmPASdsVNbrv5lWxo+LBUkcdN1X4AfN9fdjrYsGSqklLi94yPGnisgxibAu6q7axJDFZrSV
TQxCzw/YaDMqwM1g17TRMZfiuoZ6FmcI9+bxYogteoJm1/WGLyPZfvn1yPjJx0SsDG4f5J/u/hAe
kqRGW9WNU++7JSxeBdmnN5BIigahov7/dS2Gh26vda4flpoKNWJXuXR/oVg3N4DG7Z2anfAsbbqX
f/2tUFPaSC9IEsSN825RiyF5EAVv13t7CptdL5ZhK6BzbDniJb950D9ZxDguUFdij+3wCno35s0F
h6Tq+VIJnZIgpEVzB2bN3LI9IBdzKgSsznj+ze7lp0+NAoVACGTQ9X33/Yi8KjuiXev9bK7yWDkB
RUkLM2h0s/3NpdCj/PiGYKuGHdTBTY369N2q6WZC9bhmuJmCuLQd6dYdprZYjAvBj+EKjWhaM7A5
1BCXaw2jtuPo3U9bGtxWAS9aMrkSjE7eMURW82hC4ia0vMxcUgBzWsO4Z+r4BYCqdpFZrmwR0K52
qLZcfSslX8lCnA1IAn6WHI3daOnWfCYJ7NonM3y6raIFjrOIhvS93ZuLEeRYmBArGMVkb+F5x+az
NxoJmdcp1aZoU3EEjM+mmECVoEmyJn5oc2XMx7ykPLmPE6MQW02vjFOxTJO2b/tsaC9lgWztQoBI
CG/s1sjLHb/Wxl0xYulDWCy8rAzKbBDRBV6UlYYqLUXej6zzu0GjAXRqSk0djCYrw80cNWaz8eLk
sWgxKW2mnkDwI+jRCFlwr1S2I4ptjrZFNZfNeTpwHkey7lUjeLx2RMUyDXKeAjXMoX6GnibUKdwU
lRlUhVx3pwl6pBcHhDUu8BBmx+IijLurZKJBaO7adL4eQ2e4KxPRdISl1Z5zq6vCBb+ARa8/cgqY
drU7gQwS4F6rDW3+ZfHbNvUQg/CK2uZhSbaErpk422p8ew9pXOcE/BbK8lsBRnuTVpVEA9rfsCvb
9YOsnsLKzJ9zzdVvuxI1Tgj48KDNab61au+qJ9yjrNvdhKT5NnSoQgvoH9lSJntTZHTsvazYRf1w
soiFRaXcvqSZjQyhp6Pep5O1Kyzri0BwAotkRtQoGmdvg7LeQpyy98JbyP8cxUIGhhedtfBMPzkd
UEXRzwhoneFlqW15GDAPbYC6bWSSP+o66ZyQwK+lVzRbQy+Ta9z5iw/g1zjDkBpfWCPPg+NWsmmT
8HFaLInHzbhJEuQL8NHDY+gJXIZp1rOpoP+V85aApuMsN1k+HesOWk2yzJJ/ZVcZ5blpFM0pmyYz
WPSs3k4krm3SOBx8cPPF2QiUhnaXe43Y57bQ4mlrjG68Q0wKVpq2VoA9ztwTa6XfhlFefUQLrJ+X
sYO8vkN2Muld82prdemTplsFLhX/PQ1IeSTWDZdRGU5HS0/MYzs7tPAmkm2MaZfIyoBpOD8Xel+T
Dx8eHCnukn5+llOI5Vj3qHT24XNha1HDDCzc49A7kHS1OgzwXdwDWAhPbWglgR0pF8G30HgO9bLB
f7YEMQev26TRhus6atzbtoe9PVrteTeHDsTllQ6uYbevx+rgWl1yII6lOJSFO7yKtus3c4INFs3v
kHTLTPZiXS4WtQ1TbyKSbBOvIw/TjcFiMXieCpr1U+DUHMR4mbJIpFE/fqD3m13WI6MM/x26/Mw4
6iQLbTXVEd1pLO4Z/6G2ExNiS7ChnNtzdx6jsf0wx43T1psZbtqYBUtrNh80w9rpaQQLWDP5zHtH
M9Vn8vWy6mBl+HaDwm2cYTMr6FrnmmYjIc6IWQbsMg9SO1Hf1luq3HVyaBruFCbQMg8WtxjuY9oi
12aeAmcsyiw5jimGWOkl9aUxmu4OM8+4kO1KNTNOWv2TrYfsJymQV8jq9Pys4n3+uWvdyEYvHSk/
HWVi0b9v7TsxZOGrR3ekh3NuI3t6s+Msszs90GcqXpuqwV0yF63xsURuEHDGlVdeaVYf8KOOQRu3
875jx3Lvgmj/MLT8nFnLp63qzPq0KAoSCYF9R1NY7RNlzLURD9qLfnXPSEBKXj/HkVt/rit4V8QR
189ObSaHFPBFDl+qy3bJrLdPUtXwJh1SOgJ0ZQUR8ACzIcCbmvQzHWNCZNvSxyBqHYmVBdtODX7L
sd5rdhnnpuJQVIo/3yXRAIhrjBaM47T0wS+tkl2lC2wCBa1ByGFxvo5BbTwR6BCT+hyj53Oa3kQg
1VXaI4JnvqJDznp8RgYuH9XOhsfBnPrxIgrD6CpxESAqctQvsJK65yIW/FQLY6+AQHA3dKZcNmx6
iI+GB3WVjm31kdqnuaXyKEHvMFW3JQyt3dJP2W5Ukyj2DiqwqzyvBsevJDEJTKKaScXTpYtRnzKA
JVcOjpJPzRA1N2JpjPs24X4nRF/tlxmlvhtzUzWAd2caQ/Omkk31Sa4nTJ8g3QokARFyaO9lcgB/
z4/V+unaaER9qnA/nS9DW33q5qp5HmLu6+I49WdlRGg6yELittZlEZ4iyjmoM7r2iweF6kostTaS
4+BFVxNwlIr9LlzTL4gyBVqEyhwJ5EVAjyn53OC1DMHQS0lrwB9W00ePIevivw6xJwAwu6+MWV4l
UoUPlR1HhGn26qMdYSXqVuT3xtSW0NgMxBJ8kT2WhKhz69Pc6GEQaf1wtpKvD8CPpwdXS1kXozA5
vLmfKl2Lrno0C2jGXMkOvEQndCWsOj82WViEm86jChbAJYJxWHT8ASwOLsqzMe+CdKmQ0y/Mc+qA
ZftEjsH86jpD+8WJhPTDcM6PRtOto7wH80nTypR3SREPj0J1veMTeIYNBwP8rds11YuVxvadRlRr
viE2NL6a7aKEfQur5jmvl+natdv+Ua+m7DZZH7cJuuJc4j25rcXAhTJt3lHyhF/AJiO+Ei13zU3j
+VqPtPlVX1RC3IKQRIU2bnhrIuw/1pjFz21r5CeqJbvldDA9eOC1vsBMQxiywLeJt1oRA0msqJP6
YQ9kdUPBCvM4nPix9G1NYYsT6VJgsNbs8JYwQEY3kLR6PhbDAMot7hlJi1Y3LL22YKSxZsVXeZYq
wy+MRV1rFiAMWs45z1pv3Xg42pZyS99ru1eFJAmxol6kOGbH+pWkHuNRRNUYoLg1vuKtI4abqVff
sFosr8pMq8a3zXLOsKHJ/qvp9ovkmaFa0qqK22LzJm/3+pgB0UP2RaoNCVq3Xqezmjn28HWq3PqG
KG86J7VZQQabqw8TPuYbo3Ojq9Cuk33nYcDBQ2AdWcc8kmZd5ncJwPepRrGj3zSa27LGq2wNJZkV
Nw+A9gVn4nBX9WHDIgZblMJzZ/V01C3344LC9TJEU7sf8nw4CLvg0fDaPLcwXEGodaLk2hbtmlot
2oemGsLNam3oIsX/aquqCsKhsj5JcJc7UeWLX8F6DExrQj40WPbe4H5taAmT4dw1zMPOKuZbo2im
azYh4xvV+dHMI0FChrqDJXQB8gXLlq4nnGWaJhh7L72sqf/ofTyc0qJqVse4faWPhXEZOwXrBgRA
DFmJdjHhxrwqZxne2aGpjt6U9KAMEohzBlG9mxrh3FEm3WmY55y48X640KOxOSedp8TWVc4btvps
AT36p9SgXzyILsfMKafbjPSWLwNc4TrRDZY0l39Zbb0tCTKB6ibOpikVT+y39c2sT+qTN66NOgUM
mtL8sQ6VQ7sxZkM6kFL45E5jdKuX8bhzpupgQ8kIvBE2/ybB++iOywsF1OJDViCv4p3DTTI1EbHQ
c8LxnRmLup9mWXsEnwmWIdT0q6wQ2JT6Xp4VoCgDARX/hv9w6GqE2n1fazZLnRfd9i0X6WXoXPc6
OjIq+8TaACJ+8cjZe7SR0R+SxHlE9FrsqTfH7APZym2KVcqkkjG+SFwKN8BBjyHCuU+xHo67AWrJ
vsPUFLhJbwXjwGRsqxgSckapMJpn+4zNhXhKhdyXclI7phMLsEo5nUaI+vcesOLXAabL01QRDuwV
3oLsoxD3Fbki/sQedgeRY/1qbf64QnNvZpA8O6TeU71z2Bdumq6JtmQqVV8XenVw7KIuuaxThgFY
hShB6lcSSFUhSt6IIm39CXORTwdmQy6K6fdI0n1TROkLJG/sfWN56EDVpRspNOR05DotuvnUJVqx
YyruEuKTVvi7ZEPm9JeFkOEDEcVsM8RAKgJ2eZSBXXLr6s0SZIXlnrUzUrqQAM1Y5kQ7Wo28gsun
lB+PHp6EMl+O86yGC1tqvHYKQieYcHZJAMaUXuWpBaG0TpecedcAY9zkGqSDDU3I4cIjpZoEcmHv
sXuUvHImxRtrqaie9Ik2XXvAac9nugGr2XNISPJpSIHyxkS/lQ4aR+gFh3Do/MFtszU3WZ215eiw
6quc7vJItsjYdiDDUgCrIAiNSfOePZrOnHNeGlX2fkFOi1/Dt4XhV8YYRofOeJ6AUx6V6XwyFvtr
2Kj6IzvW/GPeFopFiyAMuMDajnDsaNs5fXEz2+xY8rkxUA143eJHU4ibr9CnwwD2PjlplhpFMDh6
6xycjKxbFg1bXWkQWaNNOTvqikoRem7TTQHU9zmATMaoTD8WBRp9s3aLG+TfuBsS0DL7NB67L3lr
6mSspPGXOtQXXKcaP7BGRgGGMFV3OKrc8blhx8NzSzjkFLGd85Yg4uyYVy5vFG+qPvC2pHa25LBy
6ZrwW6ATzHv2x5xMsyIWpyib2i9Fprovbd9SRGjnvnjNBJmkm3bpwo96mxqfMoKECTIW83Td1lP4
EfADh3ARJhhbqiVsv2iy0gqMwYOHyDGT5R2AXRaGNp5GtXOiblA74UHQDMC7MTxis189q2Wu7mK7
zyR7TBV+lIbk73jVlDeBk3qZDESpM4xKa+6gzEB6VdsUWbEblPRUHA4xIHOQN4qyPUsW2XFu1MvB
iP2xGpNox+aVn7xoYIyOYqT8GMTCm7W9Nq9bgI4WM/L/qfDO01gXZWBjquj9PCQwYaMtvOr8fOrD
j0MzxKgWCflccb2yeDX7nqv2tTUjxhSW9/HPmykHLeo3gLoMLKatjjLNMcCUQgLGO2GBJvKt2m7x
gLwVBQDvl3eSbk+5z5OUcg/SjIQDZjYRKmBQBboyazkZu04u8mxuOnUnRyQpPEIa1v4Y1ny/zJHU
Q5pKz9KzFhnIsC9mlDMXeHGH18GmNooql0j1C1sz4vtsHkzS5MryCdy+c5M5Huhq8O36Pc7fdj5M
lOHDK9HzpQ/moDM82JXzqZMy5OHZ81RqNFCVzH2eCXOX2n88B9RluIuDRtoqi4TZfkk4vSQbPqxH
nN7QfoVSm+Z7r29qGhge2tG9TgLt5OdYPdjv8jiXQ0n97zQmrUaMnOrY0UkAT+lRB2Sp8FXnOdbm
OoG9yZziwM1LmPeXX/T6Gu0AOwGi9TIt+VU8WLpfr1vInHyzDjurGT8YKZEWda70E0395jAWPeb5
yJ2wX2bJ47LE48No4sl8K63+KzbI/qu6fCm+tv97/VufVTU3kEa6N6j5f351kXxuVKteu1/+qXtF
S6V4/0e++7nt/3377eirWq143/1i+6Yevem/NvPt17bP//wMf/3Jf/qb/4z9B3vv10T5i5dmzl9K
6u9/EuqPX/7P//rrL31rN+AVZNP1AgKCoP8/dgPvD2juVMXR8yBOXSmDf2tQsf3RQCVyDaAm0iQ8
BX9rUC3nD9clHAU1DgQAHS/Cv9GgrjXjb5pjXJ71RSdfFlspyrf3hexS79Pm/7F3Ht1xI2kW/S+z
Rx14s5hN+kwmXVIkRW5wKFKCC3gTEfj1c8Hq7ilpuqumd7OYVZsqUcwEEPjMe/eVaYGQP+G0om52
q3OiEv1YLj6jJEFW+OdD+mUy/stfGEBCMZmbM0BHE/PztmgArDfgQ+YBVXl3bxoYyamxsv2f/y2/
rIGWjxXC6nfcJf4TIeIvCpTB682p9VKFkYfXj1zaBdhXCOwDt8GJL2EfEb61cdvcuPSSLvHP/3oC
b/7Hx7RYsKI1YSXOb/OrZGocdYhYMhgOtQD5vFOS+QeHmXmYXA/Kj512J5jRNCZMvdBrNbFDL9Q1
GWCIHsHuQ41pMlnVcaive5kutYdF7xzOkimxXfDvCkwH5doRBmQ5aivmNTAYtbceQq1/gJYoLk4e
MqNS4Xzg4OOlGvjtqfS9FmNIq/cxNSODn8RixoLhgQ6cHgUMQ6sYqDs0Qh0d0xdbTeqOtgX0hN83
byHGUBPz3qR/gDecd1MlpicxMmzo80/UAKOfLqZgpdO1qzPx3fUr2ezNCzZE/qBUWXTmhQsTAKvg
JZoCpjrMGeCv8VVx7iVsq6w1s07X2UM6XtrDYOF5zLzj6avAFSg6Oq+dqzNZ4sswKLEpMgMWSwg3
4LtPAaS4fIDX3EN/up4dhXnFLBFAks5yot5t7/tyiE/zCEPKby3BRBaIheUM0xMFOIOifPYfuDpM
PHoO2srmBTGCS3/X1H7rBED8OpOVfkyHuH7BAMOVaZvKPPgSVkQgu/jkDFVE3paRHeCA6B9ybPQj
geL6Efx6/7ysNM6xSuj3ksH6Moq5f/7dWFPX0bksQ76RKCcglaoZhAeM/Zm3CHOgbd/EYi2rCTsq
mXkXhiIRdrvEX+d23b27uO+ZxSIfApdiz8nBUFjSK3ds3xEMaqYgg9772SiOdcjF1QENtRpzKpje
qbpqa/qkdzY9IJRhXmZpLqQPkgKLSwLFYueHaXvjsvVciyiZvhfEpC3WkmJXCtPk0LDqV/Lwpqc4
qufrqGU4gbEFVkS5ECkWrBWtFjmjxfKwG613+0n5cUlG2frMhBm5pORqFgW34pRW03eLPcgegrZ7
m7hcic8BjFs1ekOIjAvnvhn5XkGjvwUCkoKScU44vDLQydfoyi9MQtt3LzLna4Yq+tGW9KtVzcMg
urbYGdAHicfxrS+ZiyswTYC3WAbfbZ9wHfNx+aqXW1QQpPR9KZB38ycPp525EtTAeu9a3P8kJyEX
S4IYymbxIrGyMobtiKoIf5hjBB2Q3oVZCIJW+5j23qtp6/arHcfjU2Jzb9JeFmw5zDrcuC7+KzYz
34nvaG6a3OOmVPa0VikXyg+MYUeCWnPblI57Gw3Su2UbZX2psr55GYnDejUGd5nPQTnBaVi/OrCG
r3LH8B5UqEOc1nlIymYl67ckDHqSphxN0FTHPunzw4UpD0Ff98ZF6aYaYIHk87UMdf/c9EZx0fXA
yHRK+H4saIYnJfJy7UszOwx0GxatIqIYT2XdewOpPOSuhZa+1oz0vlqET55zUxMK7NtOC9DPTkL7
OfzdTzl9miuzbnRfMjhseC7Jaq3cA2N9o9o6pinHa91KDMUycUb34hQaRLKr9KMV6gWQvKSBWJ7q
Nm07+zvuQ89cAWanxa7xqO2msboZ64jCmDvs5NLfDWZPsoUpLoY33rhlU+7CNPDuZ1CJTFyUQyxf
8gDJ9qaEhbGoP5IDw970WNrFY++51nYU8Yg+RH/LwnLcutP4UaQ24cBV8o7/Kj2ms09vZI3NuS4n
uRXeRChWnAwfRMq32yTrr9TQxjshO+uk5iLaWGwy1yLwkk3SJNkNukh9bUTNpNfdHJ/8PDwZBUTF
TLDkWDVR3B7ZcywubeWuWzPxGBIUU70qhfiRsGUHHQI1fT/2rl4DvL5o8mK2dmlEV3maNNe9n8ud
n/LAtnlpXWU6VtsRV/uR+GAL/CgRZmZlTOBbakL9BtzRtUTj2CwxBVNl5fvUDJaurcQc5WUR4nfr
wVlSknwYOmeGPY7Y2nz3730jpQ8eJjLmFcEQC/NdDNPBbrKA9Yp8req4O9OcUXrb5nhM6Mg31AU+
4SWM2zY67t/pPrFReAnvPF7g4W5Kec0RkjJswYK2F3QoMImHgq3xNKYKrwU02yhUr+FisYNxr64q
YrwAdhfFS2QwClr7eKSxukyZZK8M0YnknnQdTK4DPc5p76nOwp3L+jY4NpyvJqRZ9tPERDfs1gld
q69dqFpXco5ZPdumfbRVA+koTXmqehK6inZV1dyBerC8U+N36nGW6Nu7vJzWYQ/wV2ycyahPVufP
b40wvaOty/lLkzdIf6w+OqjZi47lGOu7rHAwMeNYZ8jfuMw2RcntXuAjpPne9jiK7oMetX8dawu2
S4cK0WzCXWtM5daIxLySnqM3iMzyr/ArsxU5ynLnxppEabRQuzYVNOxJeS8sg3d5ZspjljmKAcM0
MTtPoicRJhZtHHc8Y9n0iKIn3kbkQV4zXQP2XEjjUg4qvLHaWZ+Ip4EkiVohdbeg+svvLgGXaTwH
50gN+J9dif5lJVijbUo3La6bfraO7KbIOMtSzKHIzpyXMQ+0i99JBvnKlqK/SjUx33DgcvN7Q9C5
2LhB5St0MuZ0nFsWN01pdEBKhfcixZhlm7nI8jMk5/69dHIitFGpTwDYzbDIvRcsVbDI0qLPVsR6
YylgOFXsyA+dvjFdrtcIU5e6oGnvsbcu3LWpqrfhVGZXhhKMj2Id5GQYkOx97JypO0dtX7vrTvUA
Imghs4OqwrgnXIRtDrvB7ADzsvlmN6HRr8G4k2xqTCY54ZRIee7wHhLWDDi0r86RHXsczs0ACBni
0jqRNjoAs+gXxQKn8I9KQMRqtBFfmiJYnoGCMiHA6cueY8FCBWlGIgxTzts5y4yLUTfNSzRlTrob
i4yQtMQMPYbuGqSs66vmm2rGuWEoxkWyZt7OeqQq/L34ajPb+gKio/9oCK+HeUbcB3VyidlhpbS2
t5Sh/oMqCLVZLQVjtbUntnB5arO1C/zqTFjhfHDNXm5gjnEYdzmjEQQKrIVTr+flHpU1IKAkGp8y
20luk5JKo/L85iaZP38LFoOO4S8rl7ZdDuW51D+GnJokiwLKk6htrTuOweqDTU49bYyEGRgZ9xyV
xN/E4Ln5dfSS9p0SMPOUZibXzmKMXa3NstP7pIRMAjqAzz9OEjQ57/KaYuul6VGlsQOn/AWS+BIM
ShxtdAQrJ3FZqZSKJQ+8zb2aY7Ks8ywCHCB7xrhezOSlbhxxLCB23P9FE/GrnJ++ASVbSNNIM4P8
9Fc9qDcCGyW8uDuolrMEGS3ck7aMNAIqxV2RsYuNUif4Mdl6OmSYeHbwU97CvHmWVQLP1OM1ZXgy
2YxNWV9Pne2+TE1TXWezU1yZZum8IrNI1TXW6oqVWZqGRwSfEAKBDe0yxRdZcglhG2TerWkhr+1U
SZ0gmDHx4p53lUKT46ZUUV07SsB8XFnbHY0LK0kWW16gf5RhgoPWrlx2Yg4B4LwsfOoNWYvjOHLj
sF6iVqJJgVGWFPxLsxtw6buk5An4rJFUNbf3lWiXaxkt5VJBIRWVUMw+l6uuszibVMxGzrHCcz62
vPsXxkQysXZLZgPMQwRv9hUzT+Gf2BkF03lZB/MlZUzmDdUPaguJKzXXY+NAPCRKBuRJB6R2MHp3
wwciXL6OXTZz7eI0DnxQzlCTcSETn8P/EVNIxRuT6DAcyhm+64mka5jLn4s1WGiK0SJcqEtnLivO
OE75xAmMjK3i5geevOiKA2UxptMUV7Qx5oGuh1sbxuYz2gIgEpXlrXvPIBGqjNgyq46COWSq9E3n
Iz6lbMjYHfBWMwuJxXseKOSgQo9PQyZeg466fVZW8xJKgSij09lEMc9iOipkmJ3mmS+fh924dDm7
dIsH9r4Ajb8Hug9gFxe4OA5eWL8pbdRvLrFY1FnCZiKsuJ7OEHZ3dADhWbdEcI6SZssX7EarkhoS
H4pzNNVQvw5LTV2lOBTZqk5y7c5CIYsQctxZc0JaNTqjc16BkeadFdyXTsfqc2EC2pVdv3k9Mm/T
pbJtLLoWhGTsB1YDWulnO6eRb1vB6i7IAqj0rqrf2OfBMwgHKtIY7XawhjrMMwLXh3GcsviHoJhZ
aFeMlGEqilVPVY4CCIN8lXIWtU3LNMSWPOoqWo6uT+Klp4EFitJuv0IMCc+WpL1l7RKdE6vpTpkO
2K0mfHEdB9eeoHBvzVZzegpJIVwNUmf7cOm8MT41N2VBX06QOZ2ZrOYf8GPQJ2Th3JB2Tuy3Cli+
j7jOpemRWbDASUuJAd5y+aGVsRQsy2+t3IjhATB9boxaLNeAKJGjtTyqik6WFwkqqoYm9RVK9bhT
XQlTIDcBQo5TRke6NA0ZW7xqkyq3vTerjitT57wCPs/ApsIJvPTY+gqNHrcqxQb9tAPPiIEWn04E
+mpOfH2NNC08f96GtqL15fZuzYMaDX39ubp1et3ef3baRKCx25IB+kGLjrUt6T6Q4GUH4fIiE0hV
z2OMrOOzLYMXyNfgtnQUDHr46pcBypyFelc0NOIyTX904ayvZx63aq1ID49XUjGDCBOmBp+LczQm
6IsoPCLqQ16FI1vBu3acGIpUDKNXiTTFUc18IhxirAvIuaPaQjn4xY59JrpJYXrrZjTqbZRzC1YM
TOS2KnliElV6t3bhew+8aFhn9/7UPw/5opyZ3aL9OjuEkcGfk+07PCh725vwPgEL0i/bnSBrg5sC
2SzHGp1UzIKIDtkIaazZJS8ajZmg4lVp02S3iIm2zmJ0+OybA5bv16pgZlbVqXs0TOO7CRaKMiUw
uHyi5CXV9iZRcp+3ZsbIqFn0AlWNcsBExHhuahusJ9L8czj07dfaojyC5s0sA1VddZaE8t1OLhXu
OjEHDneDQXgtovpVodhCbtpGZxlwztaSVRTonbZ7NwlBWMuiIA6ACGBaaJ+yaMh5ppf7ue2WY7iP
6/4KZiKToCgLqDWKjj8eDa0GY86LNl2mjbJF6bKaKYxfrZBbwp3H/mNkm/uWWihtMGnRrnfL/VO4
FF6cRICG+DjxMnX4LCvCiMlUUlTFpZQT3bvLa9KHsfzl890AfrI7jWECRZ0jn36f4dVkeIhpEsPj
VSHZwrcR3zAIQ/vLJxQ1Kpmn+zUViEsbsk79HHWK7/SrbORCRgzmjlqY1Xl2QHp6NsVDuVyDlHrp
BeUmON9uxoNbShQ/7DynJy0pT5qCuYhZC/uLUSJFiznHvtZ92Lyw9lrkcxz7n6MYcFPuMbQb1DZs
rze5YpDRc5qwXjT6YsfonzukVvMBd4EJu4vzZ3Acpk+14KHQ5lS/fkqmoNROT04WU6INFCyOjxLS
Zqi35WXPzfN5zKqAb4OOXV91tZs8003pBrVbudRxvaL77xx119EsPzYB1ZJBRJnGLDHxZZocb+nE
c1REqJBMf2qorWGUNoYZXxTC91dbqDI7Vq7XnmQjGN4sR+WCRWAn4hS3c0jGCcLghVRl9Is+lPcD
gbtMBeeOqSBBC/oa3oj1xWmD8fsiXtwP/OrEMBQ8uBmyS5TFdfOtLztKjrafxRHhJ8Vjk6W3dlC9
Tuhn4UMHhnO0EZ0AxS/4DgYBtqYir+krVQkCvFFpttQCmxx1C9xpGLUmh6xsKSdgfzjrCDMBGRFc
cB0W83VhM8r8/J+fD6Zm/2mtDGvs3j3JOxX9rXus5kHdKRu9TpkiuqplzQOdIbVKAo9DZvK4s90m
QLgyE2Jx3fgzlbAM9E71xQ+E7LW/JeiOz7cM6ALUY65NRyCXKkCjAJw2jT2Pexo4PrE8BiKXhxGA
1dwtcoJlAj7QyG6BCvOXFfUYnoZ4qP9CMk7E+6+TfWhK4DJgaWD7hqv082R/rJ26bPJ2OLgZw+G1
P4/eLW7ERZqFlkq7HG1pRPE9JKa6C6AiEGCKh36mOEjiit6lQtfWI/W9qmTTfh1H172d2K09ciTM
uz+vra1f5O2U1hbxSg4wDwyBeH9/+WXDICyCyXD6g4GCnxCgyn/QDb2YaeXprTHSmDCtoBC1Jpqi
AhnlxmSUcSqoed5yKESrz4v957/U51bi593I4g0Gy8Evhang191IMnInk2LdH8rSAccaRWjV+3Bs
iQI0pn3XjemG7n3easdhNhGPDNnyhqsbwAJEOzAVlxzM3skRPqdB7NUfTUYwUegnREQM0AdiA2HA
qh1I9P7z3/yfdCpYEj6vfoC2iWHJz9e+QxJeL5ydQ4LU8IR8BP9YwHuM9WXb3Ytl+Do7KA4mzsRX
8I6svGVFXzhiAP199/JvrSr/+X7xp7Xl/25R+a92nv8HV5WEdy0Or3+NyzmARcuyPy4q//ZH/rao
tDz3t3DZJwZs9dEm+Dwzfw/3883fULS4QEbC3/Fn/9hU2vZv9mIPiaj4uGUxm/1jU2mFv7H5IgGb
lDzer9jQ/p1Npffz+UKNjA2EYBOwO1iWcH0u9pg/ECWoz8Scg+N86FHAoa2cS1pwcODUvvPSkjYu
QliCDRhFB7y607QwLnTlVOKuwbkvMso/0SuqKjMWckMQ1HqIjGbrKSb5vWnyc1C003YaU53d5R0Y
XyKQPSQmKa/Y0QWK/qmMtQ3Or3QRQn9qbWuQYxckrvMhSmgPltHD92o25m6FWca9NRRvH1UJIj9S
XtvEnjX6LWA7ksFY5muj0p0omLuim3eBMNuTpyl6R9Kn34ZEatJH0WWgstEvupu7dUQicLB2YC9/
n7rEWtmNcI8JFJz7JPWRLBpZtqpR2jyO2BqKv3jMP+3C/31AfV6CxV7FVTWhEIOk/fkSlASN5UaM
gnzunOjoOQAmG1t1yM5rBfjYsdshWGV2Gd3VQWOfK2kvO0Y/rOFdF+a0n9NcbwN0HsdoRgg4x156
Y2ODYUJeGM9V6/WXVBu041meX4/egPk0BLr5JEQc7pOUSmrsnfo2DLvHQTgY7ht5xkBjk+VmcwpG
H3nrt9/+8JDc/f7p/kiYjn72evGhWWwtNzBkH5M241fDakNPQgpVUz24dRm/MDRVd0ldW18t21V3
RmB2x5G45iNhV8PWTasSI5/BAqIHa09UhjK/NcXSEhFyp24TaGFEZbHgjTX/rYXy8d1uauuKc1Pe
pqMPWp8InzsvjJ8SV9lMrHGlFBW7R78Q5oGRD+5FozP2BTrPDRHRw3Y2S+5pZzCnK3N2Pmj7z7Kz
rcPAK+DAeHaRvuB3zUg/2CqP3g8kboqa6EU0UX5y3Vq+ZymobCLB5HsDmvMYaNEduoHE1jjFJNtM
427IpLrwUBY3vDZ5mHqoEYXzYaKAQVYbd36/KQjduCKqslxncajGTcbWY1UjfNoTmG2v7WwZV1YI
O1XFVVoNJLlflyTCU0YJ+1njofseihYpToW7ChcygcVMxQNrV6V9f0D8lV2JYTCvY2w2d2FlTdde
AYV4ZTsEPGzbdM4PGk9YtJ7dxL4Y2aBu+8HiC7URF2Uz/bb0lmfTKGbiJmT/7KZ9+y1C0HZ23S5a
m6gZb/783vnlzMKeTrYi3EMHXiRscjtaypA/nFnLDpuY+sC4pMwb7tERV2xVe/GklaSRCkhDYU7P
vdPV8zumDuxWA/NLxkU6/WA1oG4aouhO7WC2zwFLwI0Avrwn2vMrGU+0cKNfPpYtP6WYOg/fEHHo
e8G1P9dMmVbmwEwBxq8i9KC2L8rsCobsmo+qPzvzJbuA40rv0CTYy4FaF6fOawZr6w0GweLIPPmZ
KABuCIOY7z9vWwq8CEwhLX/XEkhgNdDwaDTMr6FR9s8RxtLnyphbwjgyoI8lg/4UdF+VfatMwsLr
zijXpFyM6coZRyxaeoYiWIRpeBuaba23f/71/1pQ8fUvKC4Gpz7oThBJy6P9h69ftpD36R4Qv3cN
8MsB0+hKd63xkJMZf91ZhM6t/bY3vuTMxNKVp5qoYbhWpWofElAP7IpncFzZoo1PIQvft2LysddF
GABA/REl+YK9gg9j2sI6ttlo/EWZ+s8+gLu8XiG/817GKvPzB6jmou8sXMwXSrphq3JL3bRNkuxa
P0Yb2VecM/GSQgdBnCOmSkm9IWqkeTNj07uypB9jA+iIYLF1/eaowDr7ErltaiNL37UijL+IoGVo
klaJCP+iH/h8H//3y2K597Fgg1hFfkOkD9ywn393WZL8PLvSu9SjRyUt+z7+wd1M/GaHj+fJmul0
ctWrWxFM1X5Ag5vRhVb+MWyy6YQzkWCJyO6OwpNIW8GCfhn8EukynC6iYtqxomXss3Ng8/klkGnm
gb3sf8CrbLhEmfutj+V4NOc5xEzXYqcYMW1V+4C0IJIOmDwoGzfLgOPk2cZrdTBCBO89dIItmZ9s
lHvm6WCY1QsjnXnfySk+ZhjAtnMVVOGaVbP6bgG37FZ26QKj7Bvb2jIPjnZOXXxDbH/oU6cCgVo0
zVG4U/zCcBOSuuStges/I8DCSD662EinLbMMfr2qQJiiOvtCUIvGOJYzUonsNv0wWZrtcuKSXrjz
pu+uKJcTZPlqcvQH8AHna9dcBJduycnXLCgVmvbii0lbmIBQ9bOvQZmzVEUMTMikOhbSZjPVMWM2
0K2fUbX2Gy8Q6gbwLO+SP38KKRK50j/dCQAtqBmgEHif5eAvZQNnNUEuxdReUmExi9XI8NXq82wW
kgxwzaZ1TQ/DB8DZk+woxZo3H7/e/YxbpCCcuSeFrw2AfuYCN4DoJeY0MyvWE7LsEm9OtaPBXR5X
KzC/aUZ6jxz/wzdbutP3Ec2XsSFqqyQ3Mw0xxVSUY9cT479tydiC+8CtYNMKR8RiJywWEmjUy/EQ
Joba6LkJjvixHhH+oq0JsL6JtWFnexxExj3KPY0fbjTHDxxoHJFFhcm5xlGgrBlSz9KIBWIZ5JnL
dUXGOzz3SGKB1jJDUHY2byNHP1ssZTY4YByC33RasinkgQCIy82a2z0rYASB7xAlyk03TcWpZi16
mCOBjgMbRrufWzutr9mBuOxFxyJ94j2QPfVGDsVjbqQDXjUr82fWCZg+RdH6ySGlbkFy6nAaIGpu
0g8jCqwL48OlwEHRfjJDuLtGX/qbDrslAbkpQURgG8ltwRrNkSdQgbLTlDSlq3gYFwVtii1+jWfJ
dTeCrJgvSTL0xxinnruardz5liLC0mi8/Ka4MlAPUf5E+j4ZstrYzklrfisZ3yTrgaS8jeZkN9dG
BXA38WRx0twIuLBkXV8Zrk7rNTMI56tVMw3mfhrne0Y98biyglxdOmrLA4GLEZz2fp5/2H4RHrEF
GVsxlgURKH6Mtg6rgETEQdhPSNgM8wqIPSsosdyFWUuVuWLYuRnIlzFWHtj+DR4E8YMUpgt8YJGR
uu0CqYK3RzqrLMqbICjTO7sM5JqXQcQ3E+n594Xg/3e2X3Tz/T//4+2jZNGQ9TiS3oef2lQX5/of
zpz/kc1xrD6yt+rtn/yZv4Ng3d8CTp5P6IpD1h6t49862zD8jeUq8x/GVgts2+Yf/U2D65LpBzLM
BCbhWTS/C9ikr8ch/c//QIOLohfFrE/uUWR7hN1/6qDRIP+to0C+/C+Jl677c4tBS2Gxm+SnRR44
1BDh78+vytHu02xOlbFYfNQGL6J4I/mUuJ8RABm+coJ/2ZX1mvpwXGb8RUKN52NiuJ599l1rC0An
GV/Z9BGMVnk7x6p6jUwCsVdJVCAB4U+VG1XHw66s5uq19CjyTTCYt10mQZXmU+dcz5ag/izyMim3
MKX9feaHDwFy9UunxunWnN7KuqOp7dPiiUlz90IMxGSs50nwdixYtrwBay4V0EmDM9VwyB7dKDKE
Fa0JOMRt47fFt9QoUGk63TJR1vgZ0dLo7FioVmGCFtF4nWChd3ZI4Wd343V2CGuwDgNnTb+ZwxcI
c2ffMt8nkRtwztnJgyncOmzG4alUwnfWhVHU74tF7qWm4r4Ze81a10FRAtZcvmOrrl4oHxB1wg5n
7SCL9l43efJGA2lD07BRU7Uj4jGivsBKmGuVhfJmxkJ15zm6jlYyhGbO20cG8KCy4iZ0SnUPE5LA
Oz0gPqiPHBEY4MClrqdqpDdy9V7aWXBnkR5nr3KnRJAprJWjyvDO96zmiJ9oeHA0r2ByAfsttb/D
CpfoZmydS7jHQOBzThDcVagkuPQZqOdpmgV2CCRgnHGZ1wbn0Cztat0ZWjw5ZTM+gAPtVvloYRGH
ZGF9zeCAfR1I5z42koiMqoqMs5ztfGnDfGBg2kWdS9zznFjjsyh0064XBMJZxl17lYa475EMzgA3
9GCwfxDusiGqxLZpoypnmBe1zEqtYLoWhuqsVYQL5q1dOA8JjjFvn2QlFFw7l/1rzmsJISsSD2bR
rZMAoY8qC520zi5pUzjPdlJm99Hs8bfRlncPLKRBarSpe2XZOSuOdKzTg+Gg9cFV32zsYWoPUlvT
JSG+Ze3jdHtBktedHLOMvstOBt3ON8vEXVkO6+6tRD50iXIfdH6PodL4mieOf5e6WVWsQIYSZBn1
c/HuNrWDwDYliS0xCQ+LmEbgSOW1xnUsHqXVp3eByvvr3tLpKaCWirZWLVtEz5XLcIll5IbbFcye
Q/QIHm+C8YyWf27ViXvdTu7IhoiB+Q07b0ARK1nylBM8a+Vof0USRS5fj0Id0pzQ85j8R11ZyTCw
j5507l/6OlKmOFemqSp64J6Rw6GUEA3jCQMhkR+To0/ENOeHVvp3Vpgz0XaDec1qKGFW3EUPSDkB
Ifekeb6QUq1hFMeTwEXvRv0a2Vu9rsree8DgOLIDykhSWbDx67TKzBu3KdV5QLywR0HvrZCPCnJW
YJdE8VRs4QpwK/K8XOJe4WvKpkk8qlg65dkfBzO/CzKWM9HGbebRfHDnnlZB4JGtPIDtrXGQY/fk
ilTeG0W4YE86Rx6dbjpNSeVfI3Dq9uVQ2BuhxLxvxlLft2iaGcKIlthNLzkiXhX3snO6i5CE1rhF
nu1iJxLbgJnhBrz3CltjtrIIGCLHcjUSH0evnJ2n/ESFxk9yjBY6Wdxuo8x+8WHXrrzcOOW5jU2K
ooe5GNI/3NBr1fbuU4oiD8hNV68tvpZdEIX9bWa6L9HYJBs5OxE6ysm4zomgPiTLaa1H87myhgb/
VcxF1h9dP10NM99hPJhXeWYPem1Fhbkz+/RRLeRBHENPYaCDYxk27x5XbKsy+2LSyuPXhVXsdLe+
zPO7oa2+ujHRJGzsCUQzd6VZP6AGK1elCoa1NFEy4ISeNjbCfexUeJ8PQUoquvYrtBtT3+KtS/3r
NrP6U+f0V0MeJzsNG3VvO5O7sXpy3fCpBeYmIGTh1CWBm/HxmvklRQ13Taqcu/MlY0luoyufq302
od7AjBmri8mmam94lbG0/dxNup5vdBfnMfcPo6YQ7sh9q3V0ceaOAIckG8R9YSiJg7v7CGpCkoos
sa5IL2+3Ri/DEjCCgps4VS1C+ZDb7wvDuGTDaBsiMDCg7Qw7BEpEom/gigDgQRf0OJNVtWbf29+w
arn3yL3jkSjSNZV1f1N2RbnuSlE+TCKO7z04HysX/+bKI/d9A0z8KopNuDRwvt+Eit/S3mzv7SaQ
d7aK1FXW9c7Fh5HxgLOsXA+Of+qDEmXCyK0D5fLZ69N2BcSITIacjCCaElzbRfAuFRlKITU4gDal
d4x3I8xpgfjh93F1Q53ajzNTvcGlT+nQ995wxhjnfMgCe9WmZUtSEIGW5M4XV04AjccjmXwfqT59
d4Xg2YrqnkjTYrxwE4qbCBH0HU5db+VXfrDN/LnfWJZ5BwTT3QzsoY/l7Dh3ApDqxhh1c+tJ69Wb
On/bWkbxUEawyrwhsJ+H2m13vSStlTsjxexJXbBoVIDBoN7vKJwXL3rToaOc/Ojk9VIfqjBTR3/g
FamK2T8agsXS72Pq/6+T/7JODpY957/eAB0/3tL65yr580/8fQFkkXzAYYXWgnQcn3XPP8pkXt2s
eRxWRMwzw6V+/nuRHBGWsKwDqFvhCdCJ/qNIpn6OIparrH+Wvp/F0r9TJJMr88sUYfkJuNVIX8BN
ajm/hiCSQd+ywY79G+yUxpGVsWqvKqz5QF9CWCEBdxRDDweSOCpO8YDqyYu+kQ7wPYV1+uAGheOt
rdr54vuWei4CI7vynEBhq7RDFK5N5aNzj+Y+qjeGM+vhgqs94UFNpGwfTZaVxqqaMuGUV0WU9Xve
aXl+EyAtbtEGiHAHOaM6lrFmSIDQZE0CXrKpSsGhyVxkB2CM/VEejfcFmSuUZqaMz8JpmnM/2sNe
+1N7sqNOfvCAvrrlEH7wGjZfhKyDvdmwNO3Kwly7XukfUZ68OV1OCwuhCJJVYHfp1awxu5lN7e64
UMZNxZpGbYJg2qU4qrp43RGhM3UwbOgPpp1Hqc5Yk8jeWyNN7edJqyVzotlAESfiOUvNiwYZfRnG
ttoAUnwWCP4flac0qyzl7Bs7QtoX+tvJ1OvYmcp79kLtgaPSvunKko1I6MRrM8+ycznV8kilkF1H
hnhjDe0xaQa24RFFfdWWRbQXtTF964sgPurYc3ZFZYnvpcgYtOWh9X0Z8La06F19iOzsO6LRDjF6
pr56Fso5El9yiu0mTKjNRPhq2yPI3SCnPwjr5zIrn1uDv7pqG7B8qZwAjhLvykC63sK9DtZew/m8
CrBVLcK+yaMuz6LyIZgVHFTwAc1xuSMf26n3d2AYMJHHoygOUH9bhlVBABWW9PENtonJ2ZusZDQa
lCX0zy+s5OIWVnGndT/fxhJ5aTq7lIeObaAcMpXH3+IgKwMvuHdzwVgZd1P2gM9OnD0YcOdU+841
MHYY3mks72TXdruq79X7ELqCatt0hvVYGM2PCEYbRgDpWvsyyOUZ8wjKKK/qzwM5PgwyfJl8oNKG
bN2Aw0itoaIEHJvgyvov9s5sOW7kira/cj/gogOJGa+oeWBxJkW+IChRwgwkkJi//i6o5bBEd6vD
99kPdjjCklCFSiTynLP32kyCqiBpXf2CqU0PHM74vGGwZTC5d3ocZR4EGvJwOFdiEDcAK2X1BCjE
TdZGFPf4MtAjZlqB/aIqDP/UF8VITSHRzK562v1bfxjPSc2HcmtHHtU8qceIXHUcJWTJfqu6GaG9
l/tIITPn3NjauzPjosBXkaLSRwNFragNBslXjJVMkEpbN9X9Z6yVHNYb9yRDCG2FBy0gBx/+uSce
d2skwvmCSn2mmVr0NHb62Nkt8T9BI9rhEx4Gk6lq6GLx8cIteW5+tCqzYTphd7HaleeF1dFzskGu
C5qzmwm64I1rkwM8U+tgVoVY3Y4m0DSoAXc4OUhvRsX6BKSpAgNXgn1MQ5pGLolwJ02agOUKn8OK
5/OVnAqaMfMEjti0imApNf20IcM+JSYhnDbJ4M2PPdVwgB5JbGNbx+RPpDu0DSu8ir2yuXFwyIjQ
ax6YmDp3vtntm9Kcr4dOR7k5uke747EO0twYD0lYDKBNHAIjC0PbCGqWMfCkN91nKpdXheoZnBp1
+proUJM1J4MfQL3E+TmJw0NJpvr9mNbETlVqhYhZvypcbaOX1XAbWXVznlKZrtg89Yvq+Lkru4wp
GRKTTaH215E56Fg1xLsYbOcirbo8YDEyDoXqnIDjZbEaS4niix95h28tXoeJfNBcOXFOM8z2fvbj
6WuhSwRbmjvtUUZbt+5UF4zKRdwzUzLilUjsbAf2S66TkI1cN+b2lMTd+FjmurXFlxnROu2dK0ok
LagqNiIfQvs6hLTzYlZ6vJ+AK67weICit9pJWyNIcl54CaKR833tq0hrLcC6a3I+trpvaahVF8tO
qjtVIx6Q4MnpBepv0VxEHI1ynFlV35NbojQmDDS1X2i/t2fOk1RrFf5An2xSs2nkCfZOezOXdrUd
kL7f6CLxr1XccLZmaDtvrMihxrGqZGWYCP1V5vXrzo2tr9FU9hvsyl+6JfUtY8/Mg5DMz1UDx+Qc
axYVkLSHZwnFcWUJOd+Ra+KvW7NyXiD/8myYjlzPtodIOMnGqzLuNDasCPQOMrXXLO+hrLgkN4uw
LHcz+ZlvA5XzGkPdY9ixpRvDZOzt3pHUEVpo3yeJGNeSGKMDA5i7WRcHTg/0zxtTOJtMx6ocYKH1
127S3w4yi55JgAMA3BXU7k4Z36S5mspAq6PhSY/QXftm7R4jL5YeO2jo79k3Idu0+lmh2rub5+6m
oy4I6hzAHRiybGWz9pjeGcVC0gt4JGjv+wId9hzFB9/T7rLJZ6kNTYXa1gyjFWxLb5+MTodyss03
yuzICfXCMzSKbFc5qqNjnXoB+nKiPyRcJh4ozDQFc4Oo7bAnjTmURi8s6Es3bN9DOLwhAJY7LD7O
ae6V+0W4ef65UVK72Kq5VRgy72FxPuoTRUeGi+88DNjMGmzwO69zu01tu/2jKuLuCILoLZ3T9hAT
IrutMxLX+m7K9t2cw/YbtUgdEwMTopVE1h1+1epmZu6wpq1l94Dzb+E+GS9QuoYzFBoGmqYI+2eB
MWifz719LmSSHo3E3lZmWtOnBmLkWE+jNlgYpYp8k5RmGCDLzB+wBcpdB1LtWnr0PUYloRzW4Vcv
i9gCozjeecqHd4FDaK+IbznHljWcpJ1Fn3qf2tpVfYXwHMgSfIP5GzzUh7goy5WRpe59FvIRWpG1
Kz4flJvUvOrZVTcyFq+hQv1L6jqUPFmd8wEF+eiMZxyv1mNe0w6rgcltiCvsd+TJ+KjXs/C16aZx
Z2FCfR01MgOxoVBz0zI9uEPabXNHvQ6CfcVHx7mNhj7IECkwC4jfEPpN+CFQALpeOh99uiBuRszv
2J7cimASKL4FXokcjx6Mf+BBups/pmTb3nOoyk5l7fGqtwWDAzqJXnpd4ZbdEf4iL8C1toVjyp3H
2P0K8B2c2NHWdnFqFVs9NqKzy8Ri0xhpR1MgTVC9wne8qW06dLGVi+3odc16SonEHazhVREavwJJ
aMvdMIj5WuKUW2U2RtJqbsqt7Q3jW+eFHkaGmuZomKG/xjYe0ZVzpppWajWPX8oslq8OyQo6x9y3
IvLxZRnRt6Ir6m1aYEhZTaXWHCale6sizQg1pRB3Vm6dFYQiW1l5JUcjW5kZofZDXzC0A5H1DjDM
AGwzD7zSHJgmGK9hd2XpNefeVYsHaztAg9nqoeQNOoTiOLMPrHgJyzV9RR07gaZ/Q49pBy3x20HX
kudTOW20Ad7bYDzrmg1g/FsbpKYZKH0aT2Go4KKUBkgVfupXTCDRnulXuHHLTipalAodg+rUKoo1
ta4xCFpB7YbupzrWG38rOnfBr+q3LiYCIximKIWo2Yovo3RzwiVHNoQec6oZEn4cljP2hHtvDLuU
AKLei6svSVf0YGiLMveLB3eMs8w6hraXZCdckX71MEw9dw0C0ahpTKJLTsoBvgAx0/rO6ZGuSjgx
a0iembue4qhca22Ytsiep/GrhBD5Pvh8Qs4I9if+DgZvgJVQH3paxXh2yRnsySDBbpQcu96rr2rJ
n64UxjWTJw+fdLPlimCVfb9ewzU1dihZJaMAOZbMm3VxVSWjd3DAh/EEM/G4uJ3zMMOSDOrGdt6t
XKowmN1ZnshGGjb27Dd3TUEoZuoQ86nhnL7V8V4Ay6kmGBXx0O2tHPcxuwHC6Loy1vQF6EENapnN
JtneaXJrA4DKOOmlAoGloxhLAKFtPMbra9uZCiafGtfTM1k9jklvPStYR8yIE1lAXRIabQ7MfCud
O3fHQBM5Wd5OL4MdXkcpvrdAz/3xfgS3tu7TKAlXbTfrVyRLG8AglFo3Zj7WAchip6PpJlGb8BZO
of7WHXQshsyBkmVxHIs0fYi8vH1pF/l946v+MpVzdF/Ys9p6y80maDTdaX5L9WXjB71oYT80kJ9G
hvid1A9Tqur7MCz0dk1MeLrrZt8+ZKop79rIh5Zbi/qpiRvUY2AHP5VV9BQyhD5bBp1HiEM67jNj
UTeWhJzTkNNPrl/IexCcanGOydK9gjhl3ZZx/ebODbp9OY9YK7RYn1ceaN5klcwRidA64KfrLJ/y
51SX6aOXDuEOrZKI6D4KY0cp1D5mTTe89wBsVxJbAsylSK75ROU2bVIeQnQwc9A4rT0FlB6cdWq0
EWu6ocPnmVMfJ34NT05TjdNNjZw6Xpd+ntw1EdA/vZ6RVoBqxPbiaWIDWcQ/DBg28MjP6ZkQhORQ
mL57AUpGATs6LCZd+5x71fwYEx5KZ0o4fDlzYtPQ7Wx6xiyB4Uv0g76aU3e+1ugernNibXat0ed3
jJnwe82sKyQnLa1dnYAZI0vwCRtwKhO/2pdpKGD4EVZA/bkcZIXdnGlSgygr9QXNNdO+nuoBC5lK
0gJbTEuP8VpkqTIh6DoUY7XgLQDfFBnBqosdpQ/w6pz5XZtKfbgRvpbuHXr6/IO9Nj23mMvGB6Tb
iLIDraXgbUEAKmQ+m65DSC8D32zG4cQtaTx4vlGNwctUouqy4P9iOVGx1WrjZY7GXai59UOeF+PT
T+2fv9A2ftTsw/1Bp2OjNudURndnERD/LJCS9TgQ2C2GC5YLe635BjG6jBrdEayB563D6NUozF2f
Gkczs7ea1WztWGw8N7zCR7xRVbvhq+4YDEGT/SeGD02lX1Qj3z8buidmry4K/Y8JcoXo61IPjeFC
x//iSs6K4R7n4u/vwF9dhHgcsiL0xW778QaQ7DpS9PbDJTHIy+M/jpZvmcj8KeT6X0vyH1qSKL8X
Pe3ftyQvX4f/s38rJAPuXyO7f/zNH61JV//D4bwgnB+p3D+m967xh227BrsNCd/f5/f/bkzaf9DD
FKQ9wcpCtrvkZf2Y3lvGH0za+ePM/IXtLXCtD9P6307vf12m8MHIBDcJ+0AezCb00bRhac4Y1R5u
qKy045XJQD4wnOgfHtQPy/TPi/hkP9j0JJeMyl+f07ZCdEuuFbaOzKiD0VVw1BGyrWRmtZuf7v9f
7Akf0VnL97G4LbQ0MAMgSPj1UmicsY5GyNlHEOtBknOsMQzqAlFR9EH2bPeFQH8Mr8LCUjn9U9go
ooqfn3qkHnDQLOBdgkh1tqQPO5KRz549OEa9x8n0gJ7m2UvUn/OBv9VbLP/ET3K0Py9h+6gSdX43
7AS/fsOGKTkCA1HvbTE8jLb5pHwgEJ0h3ECf66+/v53EzP7n5cCy4F2Ag4LESmch/rzHoueGvECP
bm8NGJzg5YOvrXytOGZ2WBzz3nq0wqHGpBqh82VkUqUFBa6PgaDImqJZKxCXNHkj4TM18rIDgyFK
2r7qfdID8pz3mVI+eFSjFlB/C1y1TeoDKEkL8zMT913Ug1UurUVe2bS68TRRua1In+mKdYbn6hIj
IIZkkpnrjtP105RCZ0kcYimQjbrkcMNJLx4cO4+ecThXQBwa8zaMQF3YLR5LGg8cpCzOB13URpcO
UkwQFZQWFcYlbMJ2jZping+ZF12RmddvzYLEGTe/qxLrizN7t23DqGywvOIo9fE1IqCNS6QO4AL+
TWAeAF0lIrestlF9lmJtq3T4SulXH2jzXssJXS+v92ZjGdAOhmpwLiSwZisfNvXRiMwnF4zVMY2T
dlUr3rkMo78yu/UfxlIl60nQxJ/9OkJbakH68jhj+n20dividwBL9diN83CT6mN8VZLOBg4b9whp
ACc70p1sQ1uRYW1EDeEfWi/tSE+oyG+vkaVQ3dhgdYjgO0udULtTSQATYvaxaZxHixPIc4xq+xpX
Lv+ORwDEQyWy/pQ3SbfXTU5WSdO0aCbA2J3Com6uKnqNuOFBWBWDzxIp6vSmrjBgpkMpNj19yi3z
CR3UONyPqa9HyOqJ0b2gIao59+mTOGuzGz0kS9Z6mVSE68KdXsc1GM+ANDv/MGtNeEY53tzKmVYj
3OwzwgDzpZ699oH5QLanmy6uCJp39gUvSbC3DjkfHHR2ZWG+kHjMWTGD/7xNXXPcWyrxb3Un4sBs
yuZqjrTqhsiPtaG66SoaKzQmPiicbTPA4KgcO0LL4sgoEKONh963uhNMFGzNTKRvEldtiYzmcBW2
iLg5yL5CPogP/LXnsV/C5sN6PcrhFtzKIyr0xcWTMmkuAFu0CrRQEtPiB3+LqiAcBOPsRN8LXeb7
qWhp8khVn6YKY9Aiqqmui4n3BiuaYcrSodRvzbCe3pRW6cR0a+W5j1Lt1EaOsTNHn8Nrzlx7TQ1N
nkGIULXWmRjgHTcrnheieFcV9ek2lPF0HDUvfPGyFjqxF/k74gOG05gSHehW3UDcixbvVK8DM8kK
LSDmCv0uVOkVqBQ/MJ18OM6Ilc+jb3rbMHV8LKlVuioylHUQUt/M0Hz2xTzhuWz1Oywf+t7oTRAQ
4Vnz8ug+I/YAkSR32kzmY0vGz6oPUQrNltauQ+zS69oDOOvM6ZWmanmb1mG+Luv5PWES4AWxnk2B
h6PhEEKH3eCFuaVA37ZjBSpboztW+XLYzVhMVxEop8dGaC5yVjXQZaybatsZlfmmek72VSwdtCc0
aSPzwbalvypF1pSHEpj+TUfb/G2xgR2SYmCuImJiZhg1YKnu+IVshCOXMM/I8DJD6HqV8PIzG9J8
ECPZJNKwX5pqUAF4Rg3BVlgx9wgNYLrxGU7ALuYFEBS93rdUp4jfc0Q9F0WKSd4bjzCE6c+HolxF
XnO0Gk8j7VOj8s80j6yH7Gs4+ulqrtXG7QzrrdNhcKSd2V9LSxV+AGzao5yfnOsEiPUZb0h+cAqj
2Zu0B9bVMA+fYIubwYKKYyfx02la5Q4PEPK1Mf3mp1r+LIZafwjd2bqFeu2szdwXK/LDUxVAqzV3
bh63G2cZWAk6Y+8ELGjXWY18QwF3yxo3XSYR5X7yk4pkpoaIY2HBC0stdo/cq3NKUtdi9JgwfjDl
3F8XlGh7wclmVdfuFwbGEb0In9+9Du304KWe+4BtTgASTwoaVsDF3H5K9kYGdk44frzv4E+cqrHD
j9Xa9rUDpxiBcRRB49oUESi/HGnwGpf4+CjYuSCq+N6Wm5Q/mJCmVrYuIIVrSHrukapvnKEonuFX
Wq9j78QXB2DWsyrNNXJDSuRUNs2lE7Ld0pRi5UFm2lsZXojcYZHx8vwGCtoAINSAmolCdeD9OBz6
1GTPqMfKdU6tKCZCKY1cdf/THfwJtf2HQ77g6MvY/+8P+Yc8T0pEbL9KD77/pX8JdF1IuK6BcxiU
KtbxRUbw44zviz84JTi4P39IbTk//Ut8wPFfd3wCOvAe8yEWycCPM77p/LFkY5Nt5y+eVB0z639x
xqfM+HiIQygApxepA/wh0/1uEvzJSZQ4CTNaRC7HsRZuEgyyWkRhcPZl7TLPnUZhra0u9e9lBosG
GrdNF0rvPZtYScWUaN8A0kIdDw4W4I5rhZu8r+YhaNHv3XZQLa2dAIKm3WZ+2jzXwNbtFREPEdin
MCeMqzdUTzu88OogDxlJoFrTZ4vgoM45I2bkXYwUfz5gmGitoEwrf8PIwGw2PSFCVCVDBVJChbIP
OAdieksn9wvNt37dej4Y/1k3yyCWeatWk2eDahNMkw3oZC18UL9wrgZqBfbM7k7Bkti6ik0Cdk+v
m3TvRHIv03S6HWO9vTSRUdwVKYC1DaxWjdQEb4zsoLT1iJFOKu9yW/bkUww1Y89q2kcDwiBjkQjR
W9mhamNvjquk2tqwkVboohdV0XeF0WgTBADKx3jOFwFSYjb5vTAIe4M8x7FxkSlVk78mDsq86RYR
U19NnG6EcRMvAieCjtyNNiF2HaWW35iull/McrizdRrX9neVlBzd+AshFnJnLSIqxtTZSSzwucQZ
6zs00qitujiJrugtW5chXlwjNBq7sz5saqOqLqFsim8pUqdtT4j8VtmYE5h2qzvD8b/YYVgxuSXL
wVkEYM4iBQOf8uxbmgiaRSYmc/vYL8Ixd5GQpYuYjNPFeDIXgVmySM1kFn+G0RS/2ZUzrOkMnTgT
Tmt7kahhrbJo10nttq/G4j5fpGxllqNzW+Rti6wLx1F22+Rpe9FG5MkJT+xjtgjjLGWMl2kRy8lF
NidsPinCu2it92H0MHsu+jpeHSD307Ki9ijTtMFFKsXJjGv9iP/iHdnvcB11Vn6LmQuqLDJu/85d
JH3wkXvm3IvObwmUu1hId1eppG2Ukdqxm79LAw1WtLvIBXmrWKcJL5dsTGtLf15dVWTuvjDsJ8QR
10h8tNJYoGXNkHuaiyixBnK0ozsP/azuTij21VFHw4ieb1EzLsJG9KHpyktHmqvfdY+KNUg2GmLI
LtRaTjvtk0bbJ1bzHRGS+jZ0T1YPH18hp5yGLr2JEVhqCC0BdvprP7fuaDDmmxIxppIuqkzkmdN3
naahXgu3ybcw4akLisQ42RYj5nL5paZ3bdF7VovyE+Hrs9X546qf/HAvF33ogEFgEy6a0RTxKJuh
ujYWPam2KEvzLLIP06I2tb7rTlNXoU7A56WZBo+VdnQXlSpRCC8kudSbzi2aHdY+g+72cUba2i4a
VwBMwVQml3JRv1rIYAmHKtYINorNMMhkm/1QyyJFDM38Vi5aWvKiyTtj9HLAvjDeFovmtlzUt3LR
4c7Z6FxZSHOnBo1uM1lhtkZlMNzi0XvqxKTttXqyLyhT4hIZYqWsQb9Hm2Sh/q0Fw6+b6bsseKhs
tJfeZ5xT9sZxZv8hpfW7tQw02TFkxJuJ89M1PMK30pKc1ql9gjkRb47s7TaIG719VZTKO5K75LqR
uXGK8pI5m2GzpPUItX9h5TRx4/xmYtsN4pH9Lq8a8kDccnqdO58k1pD9ue9Yg8k0Tq/+NCKUBndd
39fNeF/qWJY5PRbXFSkTJBX6NJ9vIjsUB1My+EASZVFdwnzF+jOn1UFmPclJSQlPspKlf9em7jdZ
IdKIIGRth9jLmRx6IqnJXGV2Ip2yqMIVEKxuZDrW2Sh6ZOJowNGgGXlGW2ynmKgKNnc0CyN0w3xS
wtpP+NiORanHHe8Wrf6SaWk1QR5Iid8cYyZv11njkVmVVqO3zzqmnOfRapzbkRf2vdlQrMDzZOkx
ju7tT0pAyY6hlykw0Kb9uWX1JyvRYRpcwUh2LRK9pHtXE+jIJEDozREWqnesp1DbtvQgon1Yt4eJ
3M/rOO/ye7K3TDdoehIo4yxEMO3PQ/wiPUttesMq9oKEgTePrhqSbK+hCMJeYJ2RMws6HgBxnGAe
uvAA2Y7nw+z7HtvErN1KtnbOeRb9dzKmh6u2V+oGQ2SNLJlkB8oZAagrIA4K9wnp2d2zTijLW93o
yQvv5AgzatFdKXMursPe9r9R3Xc01PLQxAKX9c9als+XQncP+HLRohWm826Xvo0xDLt6R5hPj6+B
jMmDXfWHgt0WVJ8wpjW2+UVDGHIXmcbH3lPXT/aZ+XP+rqV6Gh6LzgAz58hkuIXp7DzxHvE3EnHT
tkPHqDHhdWW4EhmW30OTjOOXjNGFxWYUhU9EjfY3o8tkg5TuWLtJUuBNgWEWzQsxhtnFzDEGs4pb
y10ZfjEffHAy7xbGSHyHKJLt2UOCxrI8okor1iKLeVhl1dbXMzTPcIV31pswEqAa2kyGr1/hfR1e
7GEavobgv189i6ydxESkGIQ+w+NgrCftiIe6vyH5lFGtqRrti6VP6noiM4fsclKx9p1LhNze1Qb5
6kdgUlfTHHYHKWANrNMkrZmPYk19rr3EsgKvMtu7lHqXcmCEGO20Mj/wzJGygRcHX/xkMcbjk/sb
0230l9BvQ4tWhp6NawHEa9dBkbsLfYlHHlPQqkSXlAa1Z6U7tmdUHbbokZFlhnuehrY+irh11o60
oP32nVrnBgvOzeW8Gr0Gmi29qxUxde2GeFWfslnJW9Gpdq1s2z/nWt8R7BUS5D26qTwo12rgteVl
85I16YLBiDolMLur6hP8cFluWtJaaiLh6vkrWbLmFUpyuTYN57MVxf6jCznirYpUtTXjHB/GiLW3
QLKeVRo26IwdEfWlfkhc3b3ygWS+9naT72UsCbY2Insmr9GczM/ugBi0DYX55LcAyAKvMEem3w3l
YlkZ1R5cGP8zm7vM26dQSO48GhawxmkqvPUA2VeytOUrI7j21vZb9G7paOgvHaCvEB/M0LGWdNUF
XumKd79GPLYJCyfSjl6Vhp9I3ywf0fY7amti8T11NHoYHmkaFKpGoYklh/OQRtmNPnfJp7p0L9HU
w2yHkUyi1WbwOhRkU+vfWq2vXzrXAoztF2gNbV8a16QBaYEnIneHodmWgd301mffnQ1S1PGNPpUW
4LIgLQYUJEIzBSYKlehEXUXRRbXGvBnwp9IWzeGQWHa7nuG24jTTu7NA5ud0sIvj1OhIOe4cl9hg
9CULGCpeZ07bPEZIjz87eD63faUTJ8qvOauVbKzuKjbGDAaLmeFhC23mtkkTARKLMit9l7QTwZku
/yW1OGdrMYerCm3Ycx6O+QNT8HinJ7ZGfRB25wbhFlKLzPFOtH598HucEYshOnrE7altiet97yU+
8KfSiLJPynMFjjz6NoTuJXYbbqQ0UOmH83zKNCGPAxrvM98wPxtWknwJ5wQHIM5oojHrfhv5Znmo
88jEgzA/S5gU9AoM0bxFZu3emHWNAk5PmsP30u9/o7B/qJJNyDkMO/6+Sn5OFMBRlZQ/l8k//ta/
ymQHQhMeVUENhiSGsvbfZbJBLAyYCIxhxKoQDsP/9a8y2cXjasIVQzRvEVdu8jH+PQoDMOJCaULN
hBGWT/jflMm/FMkMbZiq2aZuWCb/mnDMj7MbocdZZ8fOifgrADJEyNzYgpCieZqyedU2yn776Qb9
xazq10nOnxd0aQQuAysgH4Iv9vNoJeNbSw7J9sm0DY9XAEzM2Sd80qFa2aMDEv/VtPjH9RhH4/yl
wcrk8NfrUWjjDzBcC3VY7LylPhcwU2iQygZl+Puvtlh+/z2k+n4pfuoFW0J4swt46NdLNfEQR10m
rFNWDPZb4qYN3bUlboQUBXFp59l/crNUXBrsXne/v/Svw8Y/Ly0cm9Xg6YJB3IefcaiBE+jUBidl
EBlKlUP6G/1tb13gwCtWv7/YB3Tc96uxAgUuasjINH4+fNERWlXhjol1GiocyYErG70PhlTHY9+3
Lur+0kxlfCzGUXF6aGjjf7JERYk55omGiJG0ld9/ov/8+g6TXIf2MhlLLqlzv975VMQcQDDqnbzB
4uv6BcoGfUnr+P+8lhA8NIIlzML5sKCi1NTzmHTJk6kGceksbSHvFuMdhjH58vuvtdzHXxeUg5QC
fBs+Gphs9oe5btLKhsA9bHl9GH9ThvI3nUFs5O8v8lf3jk1IUAzqzG8/ajaAq1suSFbrBLimOqVe
j6jMoyexEnPG/PH3FxO/NuWWpePozCCFQSwbt3BpGv78+FOlin5Gv3RKjYQjrdlzTRFqwKNy5Lcv
Xp3Zb5Yz8ZCSdnc3xa15AMhk/vlC+9tx8l+sYAfbFHLZ5VEFA/fhY4SGgGoDwuU0eu0ilCmFRswr
HFmpKVYo49Nik2UG4iRc3NDcvj+8TJzIRfRVs//9TfmrX8CyTN/yl18aSMGv9yQjR2MsMsnD24fj
Hd4ttN1lV50s2fib//5SyJ4YYxJeZhofVxTm0aZq3No8JTa31/cjHlliwNnqgYBUp99f7Netnu3b
srCZIU3gzYJY5+PFCDclsrWWJKZPOqZdTWvkCw04+TJjyb/py4nd4fdX/CiO4pKwLNFFYTlbfuCP
UgSZzZbh0K0+6iHsZcsj5zRQjRrvGDWMdwnRPsXGtAELxV5qPMDt9DcFqPOTq1Gjk8zq1Pu55vX3
fQdprQxt6jTDfIGqppFFnwjGJr//yPgnf3nKbV78qFFcFiLaBtP5D21D6Y0pwGvTOqpcpwGyNA+q
pY0QCZV1QaUXE+0FEggbmg1VyvScbp/t3DaNBkMNvz6fkRBsfsjQJrhmNgtUrPhcIPzFM8+VUWvs
vDruMxj3ggymQFAIv9WxN4Koqpu9nvLXGtrxBxfxP+IF2pWHwWDA2/ZudfIiyyQClRsYTFk63URJ
rjUbh6ryqZ1jLV3F6OPFXiiU5IFyY9DuhR872YqxeGgusZU4SvOy5hoed5omKuLDGmUO6SWkI8LL
kOKi4ooVQq6tfJkqt513Wjj7znGQJlmrbYSkAmB/GR8zJmnvGQ2uF1eWhjwWIpnuECFB9QP9T9MS
oXLyKpikzQFeLSdjTO4N4RPpi6y9NnPeaPOx2i0iGt8m4at3ZNrLG7rv7bcCfPQXskSNfV+79R06
ymJnD6SeuGj3e+psv7eDwbd5w4gJqDFMdx7SESY0TTQNv43FHQ2T8GmyoA2FpqneG9UyXKwM8UBm
GfcH74F7p1Q0Pxm9TWqHT2MnKJzBfxJjo94zYFA0B82WWYCiIlx5dC+fOjnxpzR8igeSNPhXinQi
E7vlvlmoExdbAG/Ukjf1ViqH3FmiQxoyICySUcgtdlnZVuxYuNXKaXaP8XIw0VIXJiLJFGc9NZbg
5skZN7muaQ5t91xcEI6yajJTt99cJ+NuomuXJOBW3oRNTCeZ7iiX/VLrXWI1ldUzpTRGgw8DLzdj
6NjyXnSqmOev0iMwA8XskUOtFQSrTjZmyVVIsPqwJkSG902bhQyJRWmylik+/SdFlI/aeS38wVED
YC3FooVpWzcbt1POexkIhg1CmnELkXFuPpPIkxT2W1/V9psTd2A7VNn4+dqeRHOPNMrYz/MAlcOI
HOu17PvywZuT6SoHQb6u1Yiygjmu8LYioUOW4BA8RPnEZRRRD0S4zVWHfDt0UHTOeLWQlNHmdJkm
XRiZ6SdicirJ/N8HtGcrc4VtwEKZP08PGWGSG+gXUh7x1sB7Y03Gwayr8raVyisxnnXF18pu2m8e
0OiDjQ3/gskcd9ZEpPmIXZCdaaGl0vHVGboELWTUTyhtG8W0YnK+LLxF6OIl+XoKL/2WCEcXPU4n
k7VIq3LXV1118dNeDADqVfwakTNGXHYrryYHl11dTuFJTK1b4w8ZnBeZFO12KuX8ip6oOjLmiiZk
Ndb8SqAHRk3bgGgjen5GL7QXQ9NQvuIqc1uA3DFESb1xd8thFNwyqAVj3TSFtqk5A6LkMIptQV90
2ZhCehswL7pMaYcyq+UhbWK1nexu+opQadjEWqLdTn5VfEqyntDzCWKGLIlmTuvFq5I1by7W+pWX
zNo6RNW96vpGbAtJdDICgIvFZIvt3wxRc2SNyfTBIdWjaqHKIT7EVui4XgRyQKE/OXPS9fYG3Qd7
XSb9gHoj5EI0vEPmg3iSvEqqFYM2WiLVpBHPVXWPMnNqCcdAbQFPT6sy1r/kLn0j9NQMunwxbpUG
wRPTF+2MsCVaWeCG4Ief47Nj1UgeIp1f1I2M9Iz8qLzRW5rTOU0Pc6WhSmvfprAVF81IeSQYAxKj
XUkmQidnDDlgYzJr6xW7bfseNTobUjX74mHSZ5as3vb+U4PHLtp43WjrmyyJx/K7760PCvxnM9Eh
WvWCP2e8QWSvrb7DQ1vl8z72iD1P8FdbyAMaIpsDXYxS7bKkZQtiN+ZgBuPyhggWNm2VcoRz+lk8
9GgpaqRWNo7i0UpHdHqZfJGSZUuHFPk1zpYyfzGqOuI8F+NNFSa9LZ75WMni9f+xd2bdbSPnFv1F
yCoMheGVMylRs2TZL1iSbWGeC1P9+ruhTie2OrFX3+e8dNKrbYIEQaDqO+fsI5m81m9zPTirbvAY
iuSe6qjtccbvhT820Rqkl/wUuCFD7zjoDjRp4qCnLyzpiWek8Ws3KBjf0t5KclbRmtBF0z3nCFXG
faLBwhx8K/avhjZN1i72yG1MQhz7CyGXGfbiow4iQguB54yPzOiKO/Dbb9ganyfLMa8xragD91UK
DJikkuTqa+tbpOLoG/1N433Ue3xz/OIp+gG7FmAK9ED4gM3GeNPknXeiV6HDmz/mNVNnl/v4Ouu7
aDwocDAXDgzNc9Mp+87VU2KsWtr4zJXLt5CuWewET0Y5oMxOpsrP+NAcSqPoGW5Mp78rEmLWbWV2
X53ByLcV8//XKnBxT7m1hvcQWkinnW8na8qz49XISJChfZNzuwhCiffJd05AZ17D2hjvRxVlzEp7
caZDWH7JRpfIT5vH4E5Tyj5WzWxHV4EzJ+cW/+XJoHXBXcVD1L0QXq0vmBMGjHVlf2ESC0CfVB3i
jsktb0e4rUe7I0wfrhJaE6ddnJdk+rO6PgwEYe+B/YeXYoYIp2KB+2qIxs9UCDf9VnSdk5wmxupU
blXCAAQXjgBt3YlB7D6Ie2Dw0EkuiRdUj8y9rGBtZD3xcAtYHhk8Lp6rkSf8G8b07tzX6NiUTEOr
Tzs0YpLU9GJRsWEfY25u+8xBBljXrCwMqoi84TayBow/pBAYXWKBYkw8KXtFu7C8RPbmNmqLOcCk
WA+Qpa2i7cN1zsj2TO0BvQBz0Jg+eRnC4uCcxu+V5YLwDAxaOOgOdI6OA7fyHfze9V5y1xVm84gA
1z35+exsB1jQ5CYmEpIeySVHxDE1OAQpNohXHgoPHjtYvvg5MSQQEAsNnIQbh1N1M2j2KSWtSRQi
YUS9tgTtD6IdjbNMFC6ABFL9zjfs1kOZKuUOk6UkiWwlAQXZXLtvIRmfT7Vvq6/Edbxv8MbwDIra
JZ8FBwsSV0qNDJqCj3dHK91QUBTruT94qn6jwTe66TCy8pQDHHeyx4m8elWVDYU1CeKB47XtOuPp
fG3A+tlawg3pT41Ys0d6niYy/xV5Dtk7iokq9taV4XjDc+zOONQ8ul6uBbkwGlnqMr8mvpJTyW1N
xm1s2HxrfyhsxR962/SH+va+Xv/fLPQ3s1CYLhY2nv8+C714KbuXn/1Cf/yVfw5CA+cfzKcA8y2+
aidg4PCvQagprH8IyTSTcav/7vz/9yCUzfAP/iCMQ9jaLDzg5Ar+FpvedD7su0QA3xleALFmaWMp
/+gpb0Ll52k0uReFVVNWYlE4Q+uMiXrGk6wzatVg4Ub6GldZYVfhVVXOVHq1kjlbsNEKJMt9TpYc
V3jXucSCtgYkWCc8+GFvuhDsWOCvvCbX1JzFUFi8XdGiaY9Xivp5YKqz5Y3O2unQkqOd6vLCvRyc
pvua4XdVTuIhKnIXW7Ny93Y52XbMKU20tIbM94avgWxqRTPDuiE6jeSwQCf0HiWgE5flRMniOmU1
CNKg7RKelw3O7hsAI9l9y5jjc5drmwR61/Tmum2p17twyzYG7TcHzwaT4opDzK7eTiB6kz1+CQGt
fC7ZO1eJv1gX3c+N5wHkD6rxC9m/9EZDF9pV/UzMj6zcwie0iPdXdmzQo1UZ9T7TBeUurIe+uJ1s
nq3OBtxnVknwtQr8r/m0rKR5PAOZKOYj/wjPQ+/a14nE9EtgxNyq1A7WE4Q4/owdNLd9SrfOWsyz
2KiRXpoV4jMea1a7OAud0J1XoymHA2jr4qZHBHya4gItqZ1xu2pvvg06a+YxljawAaksMRCCKICO
8zT5xvUgb1OqjwEjVJZxTQ4ao5N0W4LTkwlgT5UPsfaYXPs9dEmkvfVApK9aO0yTzo4crE8GM1Jn
5TaWfU0tT7/BNV0hpuE8GRJTQ0WXyGhJ7+DItUoq/+Il1goAZmeP5DhyllBEe8NGfzHmot757Ln3
bMk0dUaW/go40KOh2KzvtZjDq95oqssKd2+xd7QB76XX7mCSRx4cBUh19ef/4gFxhvhsyCWuuE4E
Mh3VIgO9s+2JZWY0licoa2NebViCNWmws1oDxBXQFhJ0VHyOegvQ2BRf/3dHLVWi5t/dUQPLt391
R72sepjrHympf/ytP9Ul/x8/K0i84J8mTAcy1DJ2I3zEqI9x379uqrb9D2EhhWDapCE+sBZr5D9v
shYvGODLxNmJYUDYwd+6yS4y1Q8TbEkgCDcHd0JEJhhifxkuJ3M79lVitkdZhp6/SVPDvBOEGc7+
kNS7qkl90uc1BOjO8MIH6iDIshdleDKYHZ26Ftq1l4NAr4Rbsjyjycsa8FWvfD8zHvy66ChTpa1p
WwkVrE0AbfTu0ReQLjz9iT66J4d6i229cMkhTYZnrPSkl0vLGzZtQ18kHfftCMfc0IeqKdz7vuyn
3+hPH54ynAGHihWHpxvhWLBay3//wYWaLmW71QBPfGqZUrlhR4BgBv9vKbV8Lt73D5fIf9DXfh4m
L2ech6stbGavPFPMjwWkFm11U5Rl9XE0Whsgcv4aaaoo6HdIfnOkDyGp5Uh0nS6DZPqYTJ7JP38y
TfMF8wQ3PwIG7TYWftJVMMNLYNed3JPGd/ZznIZ/S+h6/3getmPBQxt1lCDszwdNBSWvRUmvW+/G
AIWMxUbZCcuTG7a6AJn+9skkU2eyLKFEh5HAB5kgCvwxKYsU9IoYZXYu20LvCJ+a43WfBw+/PtYH
aeT9owEJ4CAeCUx4bh8ONkGxiCGGJccmnnJ7bbM5YTbVFNXGb00McODCrvu25/kDmP2AV1jV26Rz
u7/9mbFMkyjEHryArLwPXyuOaW8uejs9Nj3Jis3Uzd0GW374ELiY4X5zsL9eQ0QFEJ0sXy4FQdYH
6aNtgtxmspBiL9L6tvLbbqMMfsGYZEgKzV0iUwpIAjjivz7Zf/2VSOERTw1MlAIPqeDnyyiL0jGJ
3Do9lmMzYNXm2xztfhxXZUIk5m8dy0GoJ6gcmBjRuQv+RRZ2EmM0hzhIjonJAq6ZqPBc1aKdL6J5
tB9/fawP99v3Y0nwatS6IEDLjzpwWiiXphmuIT3r0dxUoUdcMbEHc/Pr47BW//G+/sdxWIUHS7cQ
l6v18/nr3bxr3WpKIO9Q385sI+VDOXNJjGOgKSdOmCKuJgi6EBLANoRbaL7x+dfv4cO1s7wHBnPc
6JYWMxct7+f3MMxmljRS8R6GjoUxW3xrFVEefA7tuThVkS83rMvn39zP30/hv0VZuRwW1ZcPbpNv
wIDx4dIZaLCudOjBRUDM/IQwUpzQOuermvXovrXrEiOmUTFwG9FtvDWFFvNwHN1y+oYzkdrNegjI
kYYlZNll74BewD90atz++uz8p/cp+WJYG+MvwXby4fRk0g5HihONAy0l7us8904L3y1nMk46YXRZ
GKe1x1jf8DDZV2N2hqACWcEuw/DYZ5VzgZcsPALTtq8IZnbeDihblWL9Crxh/+v3+ter1mcqbbO3
IzTi/mUnJoIS1HI+ApgIxJyBSqcgcw0373c56Q+/er46Aid8ZZ63xM/pmPn5ikkMi5NidMmRNkd9
i0aEplBmlaTh1JH3v/5MH2/n7wcjzWLxdJTEYD6yL2e/k50zpdzOqzbbRH44bETOujvnp7IjsUAb
zQTBzuwn7zN1otF+qqT6zYk1/xBZf75cfZttLnYhFgW8nQ+fOW9rw+KXER68nmZUiiYtbqZMHu36
GPW1vmW7J17lUm6SAMlhL1THacT/x4O8cgsqad7b2oO+n2+YK9Os0zUEutYNNEpYZ1mhz3nchacY
0Midzu3wbYB1/OTPObpMDiuDDFfr3nsNHTZW4cuLAa8I07RitO4k7d73NPaKg0LCu4xxA6Ky1IkB
VG7Ut3MU2ox3y5i8G3bxlxwZ+VUbLOPYnMOrD6YypKzckPWpLJpCw/qsw4PGYt0RZo2XwiKvXdYI
FbbjVdmQ/UOqNL+WfWE/jrZdk8oPB/wU1KQ6b/mgHJRLMIExAJQ0PoMYL06O5NZitkPy2sfcvKsu
km8AyH0LbB7LxnUZCjiWdE5HPYgo19mPjmAxVHpT980nbsgMu/FwNYytf0cHCNcbv/6IyCmpS4yl
+DsIW3TcO3Foep81GJXNlAXR2Vv+bicr3sYsoWc1ydiNK49t4ENQ2fOZ50z+1DTzeP1+ekOXIjML
EeK2pmaSuhEksfhIZYZrnywc9mfm0kSt4UxR5onZjLsVk8aLVmnuUKinxpeyyrgiK0GnOVqzCbUg
IZa7IlObUDsjRPwArMv51LciNzCvivJm8eQSoHV4nTFO4jPO32jTNV7y2ooAzGfYtnMEZ4QKwBVW
EHkPocB+pFwbuLRhcW4LWr5ec1rjdybVtS+pRKgG+NORDAyTQt9KJHuY01k73Qii0cQz2b1uPMdM
vpC/5NYEd5V4hyAmYC/XYbEkpvw+HQHmxL5KNhSos4Axi4ra+yHnWvIKpc8kv2HHhmy95pXqBorF
pCFA1OCg3/SoEYSz+QCUd6cj3SiETOHO0LfyEo+UvGPJ5+qVS/dPG8ZTdehhF17BhDYe3DjjhInI
ISht5Okp8/NtoCHvMxSarisjb3YECkziUwA0GxSdNd3sLV0qcXIUfltejAS41gkY1Y1rdeJs2qU+
9Y1wD5gHwodIedvKWRD9bpkt0l22xrnqXRcavQ2NA7oW7boiSe3PPq0DaOnFXlSzWjEQtzfCmFB9
2POtTSY9u2AisoT5GT4TZ9V6CpLhOonK+ZSawS6OGQ+PfVyB9rNpsjB6iOfk14mv87FIy7Zr+Fk5
BuwFSNs54UpJ5zOZKftMDcB1O5GNYHQybYbZR7kLLHsnm+TRJbq+nbvausiZIIs+o6RbleM+Cwqx
zjS9gbEWLoMSRyOgxXf4BF7xEL/UPdXCqVHYG4iOTPYp1qBA238mAx+WjILqHKWU5Dc5HOvLYqPQ
RBYJ3yVXsZsA/nbch2EIL6rSi54V47Nt7MzTKc4LbsDOskYqrPnKTWz7DM+9uTWTvDsZA4g+rd3L
zGtmv145BemdADBiY0Xd9wbm1WE2K/IeZTiEhG0iOz2ZlbPk843Iu+xlzhuqchxIq2G29KPUjr1D
AIIDqAaYq8o0m2sWSk68GV3uF5lH/xEdWNFjb4nxfq4k64eqg5G7qgfa0jO8DItr29s5GZzhtMDi
O+Uu3DmcShyUVfS5jcQdHI7xzhvneWvrvt8uzx+5IrUPUjWpm+KmU9QJePzS6MU2mNGurAxTSTuz
Fsn8iWdh6XZrvI0Jt6JyXOEp54ngRYF3qFO2Poyrsk3BMm8XaOHs+3Fw6nVbW8U1TelPqPBwTkd4
Pw70AYIh1ICkG4XLKt3J1Cogq1J+XaaZvBF47Heu10e0r0fjhd1PGwU44JTCRKUZAQDmF5uesXAl
S9INpCpbVOKgjU92w7odTBkxBT0UXJgpawe2CLlxm8+tty3mFkIX8GaUkeFz75T+m3ImhDi3NCGn
FtL7NI060HshcSLCyJ2WPCbrMcjUhxqH5tVkNHhrYFyuIQEA3VCNB1RvDGgzNJGua1qiv9eW72/r
MZ1PjbLPXuGIcxC2hMacwLx0JBZ8mIseWkoe3OZhQ69fSMqfzX8aO4wpWqwjCbxRJL3gxJdKr4Mk
zMJDeBEzjMFB0xfdrUf3x3Fqym7jV1C8fJdLwE1Lmh3CSO5H0pA711fARQliPGb0mNxEqrNXRWim
xzBtrKWpLdnYOPWbITT3g5Rc2EF5dhkfrMMisPB/5ATAG8++DCKqOdoa6HYoG3ODblbtc6HrXa47
/6VfUgXcaJr10I0JqruqMCJkAPToDy8tWk9GE3YCBehPpZjsq1741bXQ4P0YwlfoxhRblds5MyqH
wpYh3+dZ6X2WmcsQB0X4YjKkX8FKW1rZjWD+rtiOXxI36RmEG5D4aGgbOpS9kme6E4ztuqwGecWO
nbEyM1U2AGZ1yjEx8OvC1zCmRX5Tu1Jd+900HeymQ8VM0PiLSbfHEVPYaoDHe1ERzjrTJu/vaXgv
XrOy8SCg1kHzyYlgoLhumr0FsiAVjCZYHUk9MksC+/zkUedNufq0bZsKBEkgNezBLtTDi6idlD4P
TITHqAYDysNVIBDGJbSylD4Y4JnJWlTplm882WaF9XU0Ali4UNEyMIw2oncULZ3pffXqmeUADzk1
Nn7AM7CJbb2f5Ywpwc/UjSmG7jVtM+7ZdFsVQGWDNotw6DjAH+WjEn3pdV8xffuQQp1yit9igy4Q
lXR5zA9blWyTlPHWuHF5nmRtXSWj7B+JOw6vTpv4n6M+IByzlM4QbIEWK3nszUXuURVaFuUBj8J8
sqyUKHLhDlSBmsmVyAqYxP5AVU7apCTpxsxcs4qKrmZr9mhtb5hqWE1IBiufbN6VAjhSpuLsjEiX
eTbyzKBcaC7Wed+7RImzKqYfLG2mgxmO6mS21ORslGNV3M5mGH++nVqgraXVH7Ez8hgxmQ5xXebw
HqJOGw8JtV47eq753ngo7G1Rq1Otk/5rzd6IHQYNDCUk7Lem9ZMvobVcykyUxDn2agvGuNVOB+ys
GLrwGr0YVm28oeGOl9BkogdZ6hQ4PS+L7yt4NLGOLOXz7ZewdhKWkyKAXpM8sjAOtyp0KcHJmjvX
foqiJfijub2GechFVTwJWYqVAHzrDXS7pV6p1+hWO2b5sPFKQqlOJorVxOIEPHwM7q1sI0p2qQ0u
badaB1PymuVWXK4N9snEnVXFo3LhaxrWrnfH7/gCgj17eWfdoJDvMtP31lnhnqyuAK+fDOaqkP0O
tAk+C98yNl7I5SzSybzAqQV7wnzRNS8c00K/t+YmWwGwyPd0Mk33jQvT2eoBBaXl8GbUwgYwg/6O
n846JQx2tx3TrFOCZn4IBOMBaxro/Kvbfo89VLxmCkQSe3yeOiyETjTsODRZJQ28HNVdCjWll5k5
7TP4tYBDYqxY8+Si90zXI25mQpOTe5AtWFNRDD5bE+pWgSbzgKjCm8nsxErlKfKJ6r6r1qi2tVHp
vekmS2VU8KWdjWLXzjWAiZrZgY7EMR07ov3GS+I6u4rWWtYpwRWlOqfCaD6Phb7uKXxUlftYt+GZ
Wy4DozxRF26r39ImesJkfedZ5b5mNU3kGni+SBa4CkNKT9FsIEW31u0iBxmmfKwWYr6orNcpMFlY
UWS98WPrmINk3QSW2KV9fTHFmLn6yP1aDMB7rYKp9koa7Aiise8/aVt/hfl1dME27hpqC8f1HMzR
J4GaAwiy9TN4KDU9ZPO8Ijtu7029HZrkmYJYcn4qvpTNo/CH/qHxm2Abd8m9Z0fxwSO9Rl3n0D8b
VutvJ8iTWCLH9rLvW2JPEMb5mc/iJO3Ee3Y7Sg+TonGhXsfUfiaNy3h0TJfthBfE074aTZbQSZst
nYKuviS1arS7GMs8FajBN+HCUDgZdc5AZ5XhQRJ7a7BG+0L5BQ4jylIGbEpWu7ye1WTpy8zQeWRw
YYbqGBWKK9obs7pdMdV0YLIKoA87aEK4DjLWQwfP7j3jSvWKUBo0oJT0bsDQ1MW9fxnTC7Fuewu8
T5SFbxj8+AFyVCQGCZm3ZSnCRoou74ptUcRl38M0CYm6R4umgSMh/NxHbBDCxdSB80NSBaTpe+UZ
9+Q34Xw2YI9Towy7Us2NK65SQybDVi1Fg0XvcVsau9SGo7PsTihyGL6nmlLp1AX8JMxM78yopfs1
o+MxKgyG3BHlrXdYbcHJkKWrmXcN4hVKuivPKh6WLW+gwEvFWNUhUgwsHXLDFfvapMaUtT0vDQnZ
oMWKDTreyIgCcxMjqMDi8cXNC2uTtCz/Vngyb2RLtZw5wPepQVpoHvlHK+t4kHZ2eLJjGZ4CZOQz
OGxmBItS8348jGDGdq7c9hi6NBuzTxj2ghrM5/c/AlTfugPC5d6/l0xjitYY77L6pSugaqwp3GRK
4Nvj9ahZ9hhsNtF6dOneBxknE2VZYg9Rze59UFznEzLKVPmbHjPkJi+SGh5kEgfAXnmLRUwHJZyA
cu8WsvtU4WA7WknKK3If0bcdg5cbmeTmc9ELvvUS5+IxHKf22Mpyuskm1rsaRutBZz2l4PU8K0oU
+Fxgq8KHWrLta4hK0Go5p82epRp7+77HFrMZsgWBlWDgxT3Jb4OtNrsTgWmgcgbZHLNQFAXXP/Wv
l0EV1S8M/0iqZCkTRV9fBG0LDcfMAypzeXYAASgjXe0UmW8YQPDmrnBxywv80ihkWjK8CnV2er/u
DGpld+Q5DJb/oA+oEdK3seroMh3gGvP+4jp8MzCcMxRhm3Wb98s5yXtUNpN/5buarnDrcdoYUq4x
Y+uzVZrlnioite16Oms9wv/XOqcJu6oSvQPAps/KEbx2MCwvmKfufWQFBoQPcGpo3szzvRoTb+mJ
Z/pfNV0hTnv0yuW/VoqzZboTF6xpe/N54IW2s24DuWlGQzzHYP2hlKos2Ccd131ssLymLpR85/vg
CcZw+KZNh6FSSmW5rXlRiBHVC6NE6EM8zodHZSHYB+YYnoY4rF7CmCr4OYz56YBF48u0e7TJUYWn
sDarl8zr1DFoJgMPNYYvMazaPDTv2BzwCUvLZfwVRjDC1tjQqHstE+uSfUv7SUEMS1YFvONTX3Ga
SLVYd2OmKN9bfrBWl8XfCl3UL4SmOfTUd8MJGnJ4VIxcQVr4RveiSQVHgomcavh7QbtAHOEr9LIb
qPyG61ir+mtJIHAdIObtu6ENT0Lx7SgV8mOf+AWG/RwwsSiDvWoHtY0qdz7bjMDPdUGXcTtK7Bna
1eZFHlnmNVbk8ASeine+xFswv3I73AtbMvxAFvU3crkKRrwxl7KWjBSw9WD49RV7wjHouUo8LV4j
kdJd7foGXIa4DvZe1UpIguxOCepyfwwczhSFXsaDZkPw5oV4QleBWq7BdvGtwbkOT0lkwdbyKdE6
GN7SOe97bPt8Nx6++y77ZPDb5vTcAcGGMIURkJxBXbWMUutoG7Os4MlISPvS7IbyKh5V/5CI0f+G
nTR8S6opOA0S9gJ1KzyZHCBau1l6YLDpMAQ5EzTh59Rd6q67FroCHEEG3Ju8Tv7sNv+fdey3Rgd/
Scn9d+vY+SUpv/8YoUXXWf7GP00OLmAo2wXGaRM49Ln+0A/+pMma5GR5fgTIpx7rVib+/07QOgRu
eUAHgkeGBTH2T4+Dg/2BnBUKIFlJBAHsD38jQftRVEBNYMPM66BFAYdzP+hBM0XaNkUkOAjC7Rxs
5XymVeCHs/F7TR8tD5OHBC2CmAPj+mNmFglpWRwG+kASDhAAfEMaOHyXU/qvc/7/OMryQX9wKrRh
gM025ihe+aUzvlTTdyV/Yxn467n6+YN80Ja9pHLYunMIvL6euJ2TTaNff/0plpf4Ue8g4vsOhcbE
Qns5+IefP4U75RZ8a789jI4Pz9xgU5PU1W1RNHtKyIrfCCx/+UDvRwtMtCvi2+7HyK83yUlJSh4O
cwUySyAPrBKisds8qvPNrz/YfzoULgu6KEmSYyf5IOSIzqXKYTL5YLEfPZAZA25DquMsFLWQvz7U
R2V1OYdEWzHuoFtzxA/nEI6/mEGMt4eyLfvLLFdLH0BKbdikp1UTTcW+ovng714bHNQybdMm8S6R
LT8cFPgafkf4VocZcNIKuj1E+ZbhRWjwj19/vo/q9fL5LAvlenE5uM5H/nNmG7Wua6M9QGUBk5yH
UOCNxk+PmSWmFWCx5qaezYnMgo7PPQmg3xz/o975fnxI1qjIQLCtj+6DOXJqsJxRd/ALYwIMyQd0
m/Hx1x9yuR4+/hBskNz+YucQSJ4//xAms1JwOeBYKtWYe2+MQTFGnh1e5ZbQ5PstGqv6gFhJW7S7
Xx/6P10/UFAkDjPuWeZyK//xThJIZzIjy24P6ZjNjF6kguxjQHfxDLEgwCLW8UR7w+2vD2uS8/zL
hwY57vBhLR4KpvkxzNzlBs3QQ0Pw3ijbr7Aj4byxFrC2bGn1QYZUY+MgZeGU96zOO9Hvps7mK2DY
sZ+nYdwnwCqfrFjbJq0MXbpplXcLkmqQG7ah42XQ4oSvoHhtbDUNOxMC1X0iLDZeXtGnD/MyRfdS
L73oXFDffsWc0K8pFfY7SrHN4dCDdJPAQKCAYU0B5uzFZxreQPA2fbVyk5aAZNuzExC5dyF87SIN
e+CZYznHZ9EYLku3fF5rgSYSG5KoR1T0XKgk/TYAYvrLHozQI7iQfBPXMVUaXvPVBcmNzaCgu8No
hk3naXyiVnfpZJZ6nMrZuR1xLO8NxtXbipZCdjgiW+W96eyoscIEPdXm2We4t6XHZ1pxExrubCLv
e4e14KWn03lbad+akTo68wzxl0chc8F1VPXxbZgO49dA0fg7aJv8gBtOXAZDyvES/X0s3fA5rjFx
kRnN9SO+BGlTwGt+b9vJyNco6OrNaEhzrac0V0/UCdIbN7nKuR0GwQstJxgD17liQqdWSLJ0gM/S
3RR1qKA4MeIkckJzUChLr17z/qBMS+Wt+zw1rtLI+a46A0LWrPpvqZ4eHW19D8BGfZ4sSe9UbyTP
KpsorZnRfFZtzA+pHJ3vy2YYsvfY6EPacMcgg8uXIEOgdL3g9YqJ95FOXnYqAtk9JculT9DKuyj8
PmYxPoaEkFtz33djfDvmVnqMSnvYBG3d0rzDAKSyLMJiPHCidUCWCdY0CWpCgH50kuh1B+YoHMDS
C/81VXsYk9khlekALFj396oO+cNUoXBh+Im8zSNa5WkXyU44WoiSGFW/HTCNXPsBp3PVUOm0KZBx
NsTlvSs10np3TFFod3WO5xhoVAIBsW/ZCDl9GKHLJ+I+LftsWtGAIq8tElj7OIrE3nTa8DUEnQBp
yjLCK2sMkJeyGDV75ZglSDNm/NdzTPvQHM3uGooWCaS6bS4bY5lrFHo4ukHt3oSEOfZdHds3nllE
l6Mj6Vxp2Bp5cUeFsxwEwiuzx2PTEnHt+ymf1pjqw1eF+WAV1GOlVjbhr32FEvzmpJn/xmRbrTtK
iC9a8n6vMdD3bdQ3DpBZmBq0E6sAKShYzkcoMndj6ulbjkybrrthyrdxhE3B7Mz5UPiBdQmgyHlg
bKC34ewTrCZTae59r2z3cnTGZ98Khy9lKONbUTTiMCRW7pIlnNjRU6uGRoPA8dXMiMc0VDldwTwb
X1oqLs9lHwXXExVCD+z/kZO7jukS/FJ5MVrRfGMPzISiuvVvQB2VL3Msx9t2nqebKY3V1UTH3aU5
sZPumkBeZDUDGLMhpEnPvXtfA+SDYzDrA5trf4Dha3GAxlxuXrkFPKrVwitJKIYZuSDXlRusP9Vu
CEfx5iRkoVdxXsWQ9Yb0m9RudwDf1W0pkuz2XBr4FmhC2NUzYUFVjTSpdzUtACwonS3E5eYiHyFU
M0Nu4gfNZi9a0VnGa8owdjdpQNoBN4E+8W6jB8us9GnO5uYC2RDYMlm4Zp26Jf01skiDo89mYVel
gJY9B4i7pP91pxgjbOEGGvs2zpKCD0B/0BqBgAlXINRWzG17/GOgFDf+vAvj0Nh6YR+2JJDyAKS2
4jxMFQsciwHJTcki4HVslOI2NmS3OSWQFIFRnaq4C3wB8aapK/O8A5HM4TvxCL2zMJxdvI9LxirJ
/RUgPeZaWWW+Kq/Ea5CzbX/rAswxcwd4E78gs65lumKVrryHUMhAccINsdLSWwZgmJmhu6nt4BPO
3nINa84uaXLHJA6/ej8ksj9DVQaww7qfLbbtdr7M1DPVfaIlt9uw7eWPOq1tbJOEWcD7JM/qIusO
QYhdL6nlpyEpir0K+nLPMC7cJtoUPKsFfP8GBUNMyz6/6l9o5lBH33P9jEQ/VVh+mInl8U6+fm6H
qwC9iUFVLI1tawbJ2c2m4WwaFCitEMqnQ4WsZ1FkadrHllpy2p/8oTjR48QYwKM6rF/kMX1QZc0b
FpOrD1Rtuffm1Innd5NG4ixD2Xcnt6whgnujy9xC1z2HTZiPnibtg9dumWVVXmM8AGLEzWlMfPW+
TVim8piA9rkdf3sfBmXLoKpoXXkRmhWObJfGKashmcqv3/D3bETbo10b2dMYJMG+LBtGkI1rEC9t
A+RPhorR++h4edh1AeLne55+dBn0AjgJKItAiY0ZJ9/YIDZfTFKXW7J2+uSGTnbSXNFr/Jtqi3Rc
fk95hh+xfHQPXeZCBoj86MaFxn2t0j6AvYmC6zr4xpO2Lvd+a7vPir2ogpxgUUg8lizF34c+VmhM
N0pl+lYbYvg+lKHxWCx0Qq1Uam58w/3n95SpKXybBW92cuxxBxDdvGIUajxAS+cmQx/ZiTZSUily
Sj6XfeffBtUA1lT08pPdz86noTWcT6ms5yueVO4ubmJjM9NZuGGsiHwANnepDmjv4MSVW6slOARE
bbp6P+tKYsqpOt+/tjKxE2VZ8eDr0guqGU2wr6RoSoKqBJpNsZsocb/wkE+3ZUDFYjEre1s3Be2G
rYDWG3rBfOoZoV2HvhkdcfuguL5fy8AGMPgZDgAkRg0XmgbzK68rwy0KJqgARw0UXcgyuxZNWhwB
ULrPQRgOexXiqqXXnochrGa+fk1WAS6OPpsNs+9oDGyq5mbGeVKby0QSt1M2T1fcFOajRbXttddq
TY+YpC0ds8v8BDBXAlPWRB11P3fM2zNIhAEl0H3mpdeAfo1dbzP3dnqgWHiOphvTG5EU2nq6bryO
RzecQbX3moqp5KQLL9sQ8yKkDfU/ICaaD8egxaGwCp0O7VvRfbcuvbJ66DGh7npuOKyB0IIvTMdS
1w2KAYqHOxCIYHY7jyDnGuxjO5z+NN9R12g8dEIwXPOLgRWzY9OyTHXCWkQdP00l6WAjXoot2x8a
xD6ir3uGkPmTQGXZFtAzTnaQmK/vPiinwNvijKN4nQOf2emUVDZxzsUuiGFkm2AMR+DG6tdmHjHp
0Zm3vppb2mz/j7oz261bybLtrxTqnQmSwRa4dR92y73Vy+rsF0KWbfZ9sP36GqE6eet4S5DS+XaB
zMRxHtsUyWA0a805pkmVVMwDGrkCQ/O0kgMivlUJ/5N0CjqhQHTxgK9DfnFnkUUKU4Ci7nkv4ZGE
/NbrVBg4Y6ulCYPOSK19oovlkHohscKwodQdXbnxZK6pe8aXxpKY3bpPii9gAdstspVyu9Sxtuds
T/C3sGfz21zOHlGiZfNFDCqBLEu0M5rl18A53FVl0YIcU+2n12CDM6zySfR0wXMon+fcRrbJ9YqZ
0466dud57bitqMDuwQwMFPdDeYbur0UZ2ugulv04pkdN5KoElGJShsQs6xQvbqm9UO6/mnDO7cxp
JE1EGM3BiyFcu0tyN1bxsgZ9EAXMVnsexLBGi15uIiQ8tMC9J3Jj2jUmOogISdeEG2+EPZoJeo26
J5HX2LWF7b7mfsvatthVmdiOvRp1QE10WBlH6wyW2NYBjpFg7Bt6bHQpOIl+sIMMxyGIkJ5IPcJx
qy81lpiF5CG0kKvCjM/i1KmvyzKrn7Qog3lhzsVXRJz04QcXcaiBQm6TezVBOcO8EHfqZ3srj/tA
i4kU3BCzZl1bXrtcp5HTfqnJJ9wi/nFp/U8tAILFcbYTeRnrsCXllBiedDc0GdU4gGTHKDVmemsS
gnq7FGckvglaOrntt5uxisRId7ifsuysK7+zvTe+ThzHLwy/l/q6NYmHHpoUG6VZ9eN1uMzVQc40
mFINWIX0UEOZBYHHtC01+rJty1vcTKH93YqtZlwPmKKvLEOmN6UtSdLADfXVadlfrSYjNi9nz5df
Adq4R1L2ysdwdskQacpePOhqhXSMoqbb5cXBVJb9WZx41kVcdPKxlMIOwD+Mx9yOhjPyVrMXaaWo
jGLwRBggZXg9uHXxo+hcfT04hvVMH7Uy+URq92hgAjxvJSdwB6sQfY6htDjrdjgRZ01a96J0QV+F
8BtU7k58WWnzz2xwvSezckv0PAt89Chfdug003U6FMBB7HihixqThrvqYYpvnLllJkvzNIAZnsNJ
dnVeL6vtceZUgYJcLHgzPSj79bLpkuJOy2lJl5KCFrP8ipqtRzAhLevMqB9bkQpwnrR0EIy4Tb+x
2RnvwRwUd1VWVOdyyc1D2yLeYD9fII0SyCVqrwccToZJEXBccrSfs4T9vBpb+2D0jvcgNVJWOXd6
e04x48rUkvCeRog8Z1GEN9226fMEoOI+bbLmqe6hzO9rDZTMKgmbJAOpYpN3mMGI5TAlyxtLGGO5
fm1PwF0ijK8nH+c4mP3PCPrQqqeyS/yLV54JdrYvZU1uxxyCA3e07HKphpwkAKHle4nacE1DuDrP
BgDVKKdreUkhMLpM2QytUitPO6LX7Qatn4M0tU3NW77/HxKW9Aq/POHvhBQSwRhKgnGrrr/O8FFt
LHxFD1MLlkaf8dEaZRHedKA8vlMG+2al3fgNQeSXpUfKuXNpuWw0ui17mLfM7DVBOHxqYKF9d5Rr
pKHtra2D/1uHEGMB7ei7ZRjAYjPiA82rrH2MXxkkvEN/hbBKbKqFz9k0NaPvdJ8g2jITrmyhRehN
JveOow7rCeLkbypTc1NH/iP8kPFMB2C4528x8cs08ouVWD/c3GuvBopaGNpCYuwzdG88tzm98EFU
74cWaoBfed6+iVJ40prPQxGh++gOsXWXDATbpz2BLmbrg8Io2VPNMdR/GwSxFLF5zRnkQXFfrqZ6
cY4N6lJCDKSzrfMyfK58mFE5PTHKhCIFPxGi4bFJGVqZhGkGE45miBFjeQthBwy0qVFvLuRBenNx
Eyaac+02erRxUse8JAld/DIigpWrdKy3bZ8Qe0mo91VpT/F5bmf2F6tG1YiIeQm1/mta4kyOs25f
MN1uyZcgDFxO+k0Y9k6QjxgKKplV+3kQ+RfJjLvqp7Le+v6g7wmSuYt6UDuTqztHEVXzXo7tt9gv
3SAlEHpNh3ICcO1qAcmewzlbOfc4Avy57KImY/9blb96mQ7JJpf1d4Hu/2vnSRDVZKLG2ffqNSLL
qPsQ7GKYbqiWAJqKOvOuN7VpXhNNafuXSU6+xBr8A/GyoiXqfNeUlJHXXtyirJnb/K4sfCjM9uzv
40QZeShh3aGA/jlN6It1rMxIUUR71JfxxbU5Ndi5CVTGtjkkNYiJFuI+DwXInS3HiUBDk3bk+7ef
3MJ5KBDTra2QqCN2hfmGcsdLZyaIOLBNo3BifZ3HMegn59nlCDJBWrdb/YY9lEPljDKR1nvGi+Xn
45lVAZdxGkEhJQNdEYVGMPha+Ct2hH0NEsC86Sb/VzNZ2kPEp3dvmiqHze6qhtZ4O4WbDnQliUF2
tdf9qd+aSUP8k4wGuMxUAD4uhL6tgpp0nXQWaErc8O5off29/io636nchPqr26T50SiGewfFSRBB
mFn5LoX8jy/3XmcCozDeGliV+IxPKs1R2+gGeiAu10n7rjGbPSeACaaxq3/SbnljqlGVc+Fj/WQb
TsflFJXoL8tfRW1n6ceX7rVIP4f9j0lSpNeAk+CXQO/ieIv+HMNUDuRIPe7j232vei8IdgS7IvCg
vukeuEKCEtMJiHIj68YG7nVRR9RJP77Kew+VV6hq2DqNz1N3rYUnpbeIbfyfdshAVgbq4nki1Dut
P3l/792Q9UoSFpTmMCn+PlyyqS+HOR/pLI0NKUtj9c3xqm8f385n1zjp7kC6Nh2+1jZARH2xOC1w
ruIzx5tqK5x2PBh/Bi+H4fGGo+n7qTe2pmyDmgXsIup182gC7VgvQIafYo1WCxIl/SpqqbUCjtMP
GPg+a+28/fSESufFzQb78i1N1bJr5IOVD8rYID1DVtJZj0bWwJ5PUf7Ufrn50+fK9cBAEbZr48U+
/fYa9lbejOmHcD9yiS1nvnFjw/1kPnk7FkGlwgy1qe+owKeTD9yPDLm0hLcEiYz6dVdXyRpPwbkL
neiTofjOlbgJwo0tcmDFG/Ox3yUJ5GmvCpjaUC1p3RmhAHd1mz58/NjeeU2Ga5k6hjnVJlYpVH+f
IZ26yITfuhVZkfq2zZ9J2iNoulSCq+PHVzLfNhvFb5c66dtyUHWUcwOr0OBTvSst+I2jK7HH+gOW
rKFc7mebxrRNEbTdNGCPgHWiSXHYt26hRsptSgtob3acpcnxpApWWAi+bC+tj1JMCM3HeLkIczaD
VlMKxKKUjNlcyW1uylQe3SGfLseqp4w149tdc9ZOV6NDluDHNwp+5/Tzo5VJcV/nAzDwrpx0/SAj
asKHW4sFL5aPPgknl8bg3RLDnTwXS+8e+5wUQQRVX1u87js3mzk4Tc7BwReU2LRnjKbOEBPfFyG7
I+kQLFAVt/XoXSww61ZFlTXbDpH4qklIKAnblBwdEIVotAbTPWqp1q8nq7ICGlzjRko8elwn3XCO
d88zCy1DmvnhemK+BjcFUtGNpo3FBOPztEyNzePS6d9dJez6+MG8M9ZM/PwoOFizWPdPxlpYDA1t
2Jnnkmrd+WD44sBbn4KIzPYKC6IYg48v+LbzK0AsE6CMgweCx2nnF0/CMIx1UQW+R04mRZdi20St
PHdELfdEWMrzmPrLnYVr8TOY7dshQFtbMdDR4rwVX7RkQ2hx75S4B+f5aXBG41tD0fcOo3r6849v
ki4vsxEHHv572kOnOcKmc+7LoBhaSqMYOlpqNkSCYDVpD+SjEuTV0WUDAwS49c+nKfZVwHqhVvGQ
T63nbgbnvajKMujCKtk3Y3kXKa+3l87tH28DLDVJGRh44THA9f19ouIg2EUYR/MAy9HjPCvOnDf1
fEVC/PEwZbuBYAphFDKMN37xuquqPhr6nOZiT1CZQ/VFpFfjaDs7Tp8/Pn57b+d5SxfcmGlYEBjs
02ULhnBdWnnDbdmFCLDzlhWNBAq7Xa4yOT6+2NsPkIuxtWFrYNPVOl2+GhrEsdMX3Jlm3cVCe8Se
9iOdxB2CwE/2IOpb/n0LwqXQ5zjcGsvLKfIa6l0ylxrdWGyJW0HBxCcAlICaYVktys0DWPOTm3v/
iiRIIGNTH93p8mLVLilSXLExiAny6+cKNrBoswa1r5Ov4t78I9Y+Od9I89h4K3QaUAtaPr+PSBva
Cu5bNwu0vj8SKBhYVnaVOPonl3m7YVSXQSMDrpbdx6myavD0KUn4q4NBM5UhvLQO9cSK+PHQeDtV
chVDhc6DcnDemPRxyEwk4xF+2gqOtRz30JT2v9zSIUZX0lXzlrWYP0N+K27em1GiJg707TZkhlM0
Q1gsOABiVFW+jY99zH3O4iXs8gsygrXtUtLJ6mbQaysMcwQBugvWj7LT3b2c4KfmNJN2I9uiZbab
W4S40AXqms2B2hY0yoSANsa5900gDzgC7U/m+HdfDOAPRpyBZ+j0xdCXjHPKmwQZjfRl0tlPj9pE
sePjF/PeBIHfjTmPmAnkjydbzsJqWEaiKg9K6YKQroZAz4w7z5Wf7VreexXwlFFVAp7gDHsymqEC
lzVRvLilakE3O4wPk6NPu4/v5r0ZCF4hekRAg6i+1DP9m7RyAVs0Rb2WoSDA0TK4LFMYANHUd/l3
9Pp/vovmzIhMlCVDMZJOT6h4350B1UXG2TH8oZ5dmzg3RRs+fnxX7308wBgdgMkI2UCw/H5XU0ds
wkICepAntnedzQZ19tD+QcW12rWR7b1AvE0PqFi6T5aq9+a8VwAkCrp3Dj3UT/RYWEMWRJF5JUsN
B0W0q9OHOl2+8CF+crX3BjzHHiJpyWjAVHoywwJDQEeGdTmoozrbF47t3owmrsyPH+YbXouaV3mI
rslyJJA5n8yrfm8Sx0zdLfD6UX9IIOHuNBTHqzAVQ06B3h0JSfeqdV/J4aqZy+zSJi52H3sIuxZM
bHSX0npjNHjM8WfQlO379LPTrfHukydPWn2ZsMxONz5t2Ok2Yc+sNpNFrVA2z4b0IRUKryPnzHvs
J6oTbh1TySxF8pCNQ3cI/epbTFt3cZT7ciysA1Ukf+XMWg0JnPv4+EG+863R2GILSmoSbIHTBTF3
+RlIUa8CqO0/6sWQkGtRVIU5Tez5+eNrvfM4jFehIdhzlLKn2xgT+oQO85GtfWj80Ck4bApbf+7m
vAxcv0wxaTnykx3GOx+dYVC2Z0fDivVG3zy0+Ty1UcXtpfYTybbQOGjdU8xsl5XAnXnftGOzoSU7
BH9+rzDffFWRYoN4OlNaoDKT1uuqgLPaJR6/FnlufoMsOcLZGj0QQhx9srV5702yZaMMYJIxzVT2
+/zCt4IJFD52oOlRs56NgdZkKeTNCPQgKBwO0h/f4TtrDjfIHkqwsLFZPPkCCWe1YnLRq2AaIiTc
FkkWelM1G4Es7t+5lI/73SO3GtHdyYJQu1YiC+JDA8Ovyms7b3BrutI5S3rD+GT6em+MCj4o5UNQ
kueTlXRAF1MuVAaCrujvoHr8tO2GdHjeXxI1Nx6m9j8+HDGBYbowAZGhIz/9AI2JgrvZLWWwmAtC
H3e8bft2Q26J88mF3pmY0RbrNnwjtiGmr97n31bVesGtp4ccAfPIfoymae8tzd0nQ0Lwd5xs6H+7
xsmY8LU0Sy2La6DqNVYk8tVHEDX2rdk7QGTyseMpktdjj20NbSyN7qsRrLawadj0XptR/OuRRJUJ
7R5CXrZkHBoAG3BDJ0K2x8Wy4huTlE0yFHFohbVe7osOhQan23mNFi48xLaHWlsH620bimZEDLhx
u/gFiouSgJhdVXSE6A5QfV+BY1dprrM7rJQ5PEvaq5iA7D1U4PmQYxi9HERcXAxaOwRe5t8lVdat
ecLZrqBWRCwhaqEAhRIU3XGpSTaObRSD2XheWUDkxyTtdx8/3vfGpmW4xEFhoVCU0t/fIOiTRs4O
YxOt4HMzyWcvrq8soe1EUWGqHat/47Njz81mj/I9yviT69nxXDYimstANrGqOV0SU34YZfnJ5vVt
yU8RT01B4Y8ageOfXAbgSAwP2i8DlKQ3dZ20CIe8lya7pxN1QVd63dvmt6gtPzkyifevS5WWJ8rh
+nRD5tdgsOrRpiZSzctTPEFt9lpLu0HtTvY1jXPOOI1dwCPIhmaTlyiFgFowkTfmcLCR+trpqB2E
3pNhLK1yHaIOY8DVe4wftLH89LttDBzUJ/RAIGmijS8Nh9qLu2wiI/xCEHi39ha7WeF8tODSL9jz
Un4e0A/1T4TfxnXqEUYN96zZ4eji/y8Wex13Mt26sAseGmF/9irem9MdALRQbikzkNn2+whL9M4u
ymwoAwBiM92l1Tzq+8yQwycj67256G/XOd0YDfVQ5BXYq8Czc504EKdfF3G8/fhzeW9BdKD10Veg
3waV9Peb0RuzrhqwTQFNJ4L1lGVRNx+rLEZY282fmM7evRj1Ss4sPu62022v0zIZleSuIMJxCk6i
yx7azw4ZGIJK+Vku3HsTgUPZn9UCy96bzW8+z8JJkVIEbdreAERzyDeYH6u8/SkTzFux88mTNN4b
Fy6nJA6weKncU6PI0tU5z5d9Wjrl0EQW0yCwtR0PJrX4TSW0OLDqBsd37YvbRA/jYI5QNkdVUl54
kZft/Mqa7118AWi0wwhk1cdv+t0fjwmRMhL1W/90YhynsNPITC6Csal/Cj96iM3hSy5oJv8b13E9
Toocf5Vv5vcR1Q3aHNeIcgJOojXVHPlcztq4qfr2k4X0vW2rQttSYlH/4558h2L0kXEjwAokwvG4
Q+c2ljdtZR9Tz7gCo39X5P4nhYr3BvDfLnm6YU0XK0eooxeBNk77qK9++laOwtU5ttXwyZlDvDd+
FYibWjS4bWpJvz9HOXpWvUxuwTRjzt9kXP+CCeisQeF4a8q30VrxAdYFM/I2aZTgWDOUPKtF+QPa
6BHce/wYNip820S2jLUFs0EsSa5afPC/ZZ6vIbN7u8kdvQfPZtYEaNWhmtC6abNkqrRZmb/00UTT
Dg9hqvVvadVf4kmst5ItX+INIxHkItn2xWwSuGLYLPam/cloeu8p+MqpS4mDcXvanc+JoiPXo2bn
Vy8HgkEMokmsR8zjKuz1USbz+MkF33vFyp6BY9Cl2Hr62OvUiOaGzVCQNDAHhrpv690rnUBEwHVW
nRKmfvzBvHOLrOvKbQyHnZ37yZnEd2YP5IjIAyiN1jZuZ+eijNmhzWnVPaZwmgN0SN8/vuarXuNk
E4r2xuSh8olytD0ZXZE253Rm8yJwisVfx2PvfLFiY1iXYrbP4irPH2CwwT6wkGy96pS9GPxD0S8A
sdAS7bURnN8nj954p4iJKoGqj5q13Tdn32iylzoc+KK7JUTPJiJrhypN7Lqw7fYwl8WKkYJ8ygaD
GLXxeqYng/za+gxFLN6ZK5UvHDkGzGwabebv356ONMIpZFLgW07BqLyKmxMB+gKBZWmf8brcg0yR
JOKzgFKWU0Q2yKEryPyOh+tRjPpunkNwE698ebnoT2yLy308MqSwTWQ7lD32Hl3uT6IYVkzZw9Zy
0niLYNDatFopg9hp3O0U9+7Gi87MKhNfMlFOV3y2OFEIV18eY6/3j7nuftWBgn1yMH/v/umA4UF3
VYf+tHBEuS0lN0xw/3k2fQFTiiDNmZLHhIz03ccj8b1Lob5Ea4AbnWXjZANC0wkeuVqWgJDGm7rx
lKVnqrOjH+fR48fXen1vp6NeVX8Fp1eWwdPjf6k5eT8WCYeDARjPiuw/8vOWxTL2YV0NMFZz48wg
RO5aTuZ4aZpadGNKDW4JEaP7ugTn8voD/RG+4SJ5aauu+iX/j/pjL1U9k4YVy1d8wP/+6q5CfFp8
+Fv2P6vL5+Jnd/qbfvtru//7+q+jn9XmWT7/9ovta8LETf+znW9/dmj4/0kwUL/zX/2X//HzX8mp
oPii8039P5SAusJff1Ldwn/950XSdeo/nGT+DnH468/9b1IFZTnafWQgMH/aDiftfyZVGP/AOU8a
sMl4+wvfoL7yf+b+6P9gtsWU55uUex3X9v4E13C6EfE5mFEKUYdOtRU53fHAl2RyHOLo0EyAWvSi
nfeCUw/xMZgyjI0exe3L1A/NS43J4pNmAzBr5qK/j2k6uDTNDDa4grzfN/1B3H+NnVFLPhQpnhI3
wtSlmZ3Zg5+FkmOTf8bR1DbQlRoySldGM2N7IIOGcEermu9JI2qaVYXGMlpVGfW3lW/MeDWy0Jyu
28TKNrC0yNets5YAuC5N+uUsTNy535aAV7Emwb/1XTi2/JSsj3PMUfVyiEssbKkn+nWD/GbXxgIr
WUo16bZRztWWGMq9N47T9eIqE5qI570LWuUIpZTnBtm8POfH5DSCdqJ+RgOy7AgYyTZlr4nD3EPq
WjmxRcJukM911LdfyC7rtaM3xaOxmmG5uj+GSETObvRdzXzQhzBKtkUfTWDTsMfYX2PdnzEdEDkn
47NKiswTq7Fo6vG6MV1WNjfCzHC5IML3dhV9iOgWfZ6zA8dTNBAno0L3dmY3SH0D0EmgAbfU74zw
z7hPU5vhqnIa3VlFJIazscKfClvX6FzIz6MHTXZtZI5By5qg1lB3HTT60fcCXM/V4M4V2SNLjhDZ
nZuaZN3Ge1r6SWrb0hin7QhSct87C/VYSKOVPrQvdtoMl66XQoLL9EgEuSOMG/wn1WbEgPRESRWY
eL4v2gIEcOfle8/f1e0AT3UgrfesLcZdYzU1OMjMZMCA2FtB4q7W2uyHNwNOpvustrMnHSsUfecy
XgsOi2AfM/unVk7prddJGA7+1CCx14D9ku2HTtkXX1O7w8xHoX6TuG15SACrHq2Qxphh5LfEImU3
w0TK6MqFcAuPp9lrxugcu6o8TP58h/WV8qzm+913m0S924L+02YSIjlkrM5bfZTFGZDbbtsBJl5j
GMjvqwEwVaMZ8T6aKv/FibImX7Xoeq4HzWmeo4EyDgewWb/0Z2+JV3jYtCMna/7UrJf6TYu9CjdP
szwIM79Ltdr8imEaTJxpZS8JstgHx+OjskZh7dgNWocoKwZqHVNxaMX4M2RD/bxMmbH1ybXAvR5H
8rldYA0vCTLFeLRWWT2eDVZsX+VZl+8EDvZiRRRGFbSRlR0qjugXYeXiGTF779JwyzFcmSMAqTTL
D8DM/XVvVZj6+iq6EqNdBZkoBLBs/GI5dZCgiGqb8lBMivxQp09NGadfeaP5fpp6cdZXSx70ZUl8
GCeZlzqSaP7DNnKPSSuWa5IPhvNCNjjcCFAeyMPz3Ns5lZBANU0wrYgpuUCUK25g9Toovvgkgnxq
Q21Ve0lyLJ1IXPVejyKpFckjRssJGzPVkYs6GxJocllzB1Bg/MIWqCYhHeuPNiX+V8696UM7OPIM
cxQ7pKl3U7TZ7gLGu4gLtNCkBnAWIlZnQfOup763AyVo/7KHttmj+Jsfp9SkZe2r4Ne6OEg7vMAU
UG4oN+qApUg6NcroYPo1+EkMt6EvVthc+x99OZorotrzQKfYu8KwVG0MkE/7FnvbzowxmSyT03yv
Q7s/0wEFE5sGbdUprfEmrezmMqaoGlRtL27CeZyfCCZaXuzQGG54IOHVVNUAFd3ZAKE6Fhu+Ewkb
ekqDkTSuPVxXBzNaX2X31PPyPa+dr0VThSw3q38IUtz2i1dMHYIuXWzZgFnwsluJgR1CLh4K7O6p
ib+UWADz12LGvrYi+bBnKM8YIE3jrp6y4SIOi+t6kP6lWZnRE5WSfL/Ai9hNYibdmjRN/cJJMnDD
QNEuNdDVN1ArSCwx0AucV5WR7/18usqbviZalQ/12PeRtVks8uxJopDTIcmM6FhXKcYwz1HsQ0zn
fYN9zhVMNWVenmmOnR5NjPFfnLmwzbUuNbwmjTO/xOmIsQLzOPDfvkvTgGiY5nvmsPfVUwyMU+Zv
QwQI39IeJmXe2fm+oWJ+Z7Rpdxuhp780JQpmrW8W7GVz1tx3JXjNyXYVMa3Wnuuq11nRjPE2T+AC
r/h63PNyHOcfoNKRrWdRY2Nvs8ejFhXDPiSH+HKQLYx7oD+EpDXNwwjl+HpSlNzZGpa9SKb4hpWt
/uoopK4nS/fXnGRAAxzZQQDzox8jgIetlSx0WmVN5dzrz2YMHRtKrHINKgFLqa94vh4+A5Kfu3x4
xoZs5OsBSGW+dhYNdieCiAc6EXJbKVIwJ3SgwbbiB2Ouanac8ZtHL8JUv7WqqPguosjbl4o+3CsO
8aCIxPkEmzgGUoygAwztbLK+kWMn80v4ev5VCgzzIlOI454eHDIPTV6EkrRuCq325Zi7w0obyv6R
kzKR76+85O6VndwpjHIddd75otDKOsbEnnTohOXaV+zlfJTaXRzbztcmoXU+vUKaq1dgM5M2bWWF
bdtKRXR2s1JcUgxD3odgfAPgHkcU4aje3gWIocaEgkND/2vWhUHDd6pc7zlTFGk9Ec9W31UXWlTa
XzwFmzb0SZyP0reYBmfzmmM8hM2wvFAv8NhAH9ovsl8Pc5lsyOgzL3pPgskwMZC2cUnoHnyZe1fh
rycFwm6ayt5rr3RsH06257A45hkAAq0i6GJ+xWnbkfUi4xY7rCExnvXj4H8xbPCwZdOZpDe06BRf
Cd0FLubr7JXbbQ4TCG8F8ybjoFqPujj3XknfjoJ+N7oB/dCZjr40va2RaM3PGFM2zP0ZYHio0OEu
FABEbeDEy3Duruslr1FK1IQPx6YZTBS814tCkY+vVPLQaN1H9gLm3SR88rR6W7i/gAT1XwsFNQ8x
UMJuJ68l9W+EiWua+9Ml+w4FRDdf2eipTOPjqIDpzis7nXpCG7JoN8tLUrdFs+oUaN2EuG5XLG80
miKGJpEZhQKzh+xNyUBnse5fue2j17rpRrzy3Ccm4UsBM4OUhxbQd1tcDaMiwIcKBs96V+4GBYjP
pTbvtMRwAwKevStXAUZhscGUVzkyay2FkdOAnO/JBcKFnIGhd43WyA52HhlrRnZ+Pb4i63GFpkSV
6+BKQJnOqHOy8dZpVZTxIsaDo8/llcyake9EAOaMKEn9YOMbb5GNmftMZ1qh2sxmGgu2CsBWaP1B
z6N7Pavye4tE6B12pcVa22HTXNWZ9M+WTKmRIzs86G7dFyvohjD8s4oVbOUN4SHph3bZTIr3n0rf
b/BIGmRQJ3h+guI1HED8FRWQydkgOUA03nk4kCZAKkKLdSlubhyNpATLaudLsjuMjZ8l0VpGDZkE
JQmLaO2jp8XxzlLLuYtUgkFPlAHJytiJCTcoMtf4liBtX4FUztdYtzFPYXV6MlQuwoxObjWMsdg0
KjWhFstzG8/f4c/eeCpXASqns8lV1kLXJDrOMfIXdMoY64xIhokjwhlA1GJLLOo9r0Xs+pkEBx9o
xUbkbG7waV4NViIuOtv6aqjkh0llQBA3l28ylQtRq4SIVGVF5AXqbk+IelW5VnmMVKZE2Xu7OCJl
AgjmVUzd4kG8RlB4E2kUJPy1OwPJ73pRWRWhSq0gbp0MUbTxrkq0WFS2xYxibw/stF5j7CdZnQSM
SWVh1CoVo2T4PWsUl02VmFHIzglq4raPtkmeRqySNYiWttaLStvQOnI3IFR7u7mTy7p+DeSwCHsF
Sxpdliquw8/S+crWuTnaVpAxQB45Td3KtVO7n2lU3x5LHZP+FAYq+jtvGyBxaM150nvJIaWfyxZu
csNjC3Udm6FKyQETwYmUvVTJkq1nm78d16//5/z5H9jIrmlPyO6//vO0rOOj5CFAC7G4Z9OGPUWv
LUnZOvNSJwdjqtqXJaUzWSd5fEWPOLv9+FKqQvT7AZjzDFEFhjr9eu6pnjlpktSZ4oJL1WZDJoBB
L3xVzlH18+PrvKkecU8IRyxVD9SpzJ+2r2CmzBZWh+gAWn/exfRBD04/mdu8TOR102ZQGAY/1pP1
bBXPtRtxoh6XKL5CAagO12HMT/f6I/1R/ehfqAz9ayWm/6/qR68j6qP60QtCpefy9+LR6x/6Z/HI
/AfvkSQzSkSUjn8rHun/QDdnwJTjjSPHd+gs/RMB6v0DIQ+lQxIt0Eu9puH9VVOyKDn5Sl5MsiN8
Qwbin9SUTmVx8EUNvl2+XCqVFoIeVfb5mxKlmUgqavLOOCtra5DEZBCEMwWtPSR7iMMl/dMqnjGr
p5mhjffJhJiZg20MtLzza/sZJlRpGhsYXwLWhZ06Cz4C9PFWehaZKhXJD8ssou7QUVr/+Ds5KUiR
/qBcm6pZ41HUpaD/+0/udT2pNO3SnuGHm26NuNTW9pj65/Pg6pegBcL8k74BGXm/TwEqnFCnf2IB
sfRU+OJJEVlLcsg6nInPiGY8hwENsiMfUGPtEdpEDattozWB0er1Vx+lVzNxih5cK/Cdfgh3dgTk
4ED8nqL/DBgxViDkepKvJawdr0xcsa0Icb1GH2rc5VTRlr0VltUZ3mAMIhGA7GFlZGFLFaclM2xt
Y37MdkQf86w1Z5huCbHxNqax2M/AiCrqYI3Hpfw4HKJt64ZpsRk5MxLWzDLurR3eCLtd2fX9jpbt
TDBTYt61hmAQcDqwoXoVyX5GPIc7RYLZab0qg/0TJXO0pUU4RltD/eR6bOWYv+LIvDMMyHirxO24
Nyz+zVeNgsF15Kga5QT/boIdZ9ZfzWHEk+6AxI+vmFD5iQhfpdzG4j7dt41iMlBc4VxpprHR0ZVA
ZXeJlsfVCN6ZnfrJFH0ZH2XbMf4iSO5rjVVzuF3a0rzDtGZOj7VnkAwmTMmTSzo8W6tZVlN1aGuP
4+SAI5B1GoqEucrrgX9b9+APtwCxygK0WwM9W8MiHl8Tz9I5qwoMUKyqMdw/Vjv7maCu8KGfHf9h
6IkuobxHwMemQaqMeoK/Wu8aHhL5VLwFx5Kye4pHIt4Ca4GfvuU5UrC0E4WvTlitRxTVslm+zEvF
ax2UW/KM7mkeHxf1Slz1cHzgDbw/2AdnPqVNY5OwV3Xxhw7jRUwu143m6TE4v4mPl34WiIoG9h0y
bZIicgBeBj9liyrR3VTk226tkBJhTl4OXJhxmu8cacpLjSQSd12k0HggefXVc5RK+2KeI+dBG1zj
chzq/BrEUvRsjlYCGCu3vHVilu5zGWXDYy0I3tgZC0M2HvXpmh229NacvHniBQg/QlcmhxIJ0Fn/
gTJZJ29McgydjT24DBsoCDzeMSmc9kqXk007zo60kvZxDy4GRIvlxYvYpIxIomeKiXeXiNoaf83p
zCGZfyzSX+hzptuk0I271KGFtabebD934NT7dUzR62421ZvPM5KSVlo48m6zccmL7QKO8StPho8L
SDsfZVZXY7jrdIKfnthfTbdQJPgQNKLTpyAxER7sM0o/Z7a5xPUqnLo2iIa0ynapqmdbwm7A/C3z
dC6gDUaAwnquQkRDuiA07zR/+9/snceS5EaUZf9l9qBBONRiNkDoiIzUpTawzBIAHNqh8fVzUCR7
yCx2lbGtNyNIM1otmBWJAODu7717z50myfcCnxl6eA9A6gzC3FRP2bJo2jutd5fm0hFiru7myec3
yWeL5Xcpxtl/ToVeZA/RINVhKjTVhASXWscFiv0QLHPBd6lAaaUw/8cUnbIf80XUjAsOEb27aSdY
VeD0NKjAwu8PcjZp3Dg4Z7zHzrC+FJ2iqxBMo8UaWgpqurTXDNDxhpc4H6bc681bGfksFF5sZNVn
1xqNa+J4kmyXNcuA4LZYTsC0YiU/KUONMQk8fdx9sSKvy94rVggDLGa02Oq2KsrS8YIp1iJ/6+ag
t7ZmhuwgwMYjT23jcs+7XBlXSRbM9N7royb7arulaTaBmJsYLpY+mOZtwf6zNIHZA9o5RqVJXAPe
C0fXj4lpLSrApwaXUkPy+CmdFrSPaexdSyaTH+yhj1Zm16OLdnYMCd3rn+dq1rbA6Ajtq+o2tPo4
OVq5H22sFbQRFCmiBCQwM2xVt7APsBmdVWooge2/jxP6BTtR204pA8ZwRL3ldFbq2tPftcQVhVah
f9LKAXY9KXZBNpdQrpJx8g4AbuLXvI3cr5RpUQDjnSoxdy79qBpqSDIp76EjxJ9sayi3BZvUpipb
64G4jvKTIZJiZ5Z6HGG6KQA6k1Bw58e0gNw6A3cFlTO/Ses4fzZl6wa+3na7RaOhrg0TGk4wXICJ
xvp2yJfiYgv8vf3o5vcs6/Un6ffJ4yAobl19knvVgFtpZqgYuqzK/UA8y2PcOvkzAvk23ila7Rcs
QAZtjGYhHMbPdnjOyY/EbQiSy3VZ9garemLTqT+UdlEnG7m0axdMr97TJF+/WqgYYMLtvgwdVPHX
2pkskkuGAiiU235LFfELeS/EwVz9E3BIzSuEKldsEhKJ4PrMHAc2a27HuWmLau/lzYxLOreq44rO
2sW2cS+jqt7rjL43UD7qDzJT9cguNTjHcqazup0Lt782nYge/Tpx9lq7ZCBXUMZg110ovRAFX7Wk
a84s2PMBwdlMbrnhIx7JRsICFcQqUzCXYoh0SMrWeRrSYfmi67k8MyZZzqpU/q9A228kHpxPcA7w
r8FiBGzircSjqQrLg+gKUrCr1SErI9T1o8UmJDSFyEIfqjOBe+oXU/w3hdH3T12n6viDQG8z6Pz7
QUxES+Imo+3T+2IVTdGHN2HdmZwxfn7ge1Prff+cNS+Z4zKeFuwJf/8cMnydvvXj6CSy9YTh6oo1
u5zqj/YUsWD8+w9zdZ30Dg7IaDPWqvcv52KDd1ijz+yfvHz0t1WViOOaGB9qae//Xl0xZWf8/Q81
7I8HWWaKCNk4i+voUd4Wlg0hhTW4Rzg3hOdcSzrQoFh9YtmwZ5zbVRX180v7h89jiI37CByVg7H7
jSYHJw6vbV7YAOyS6N3vWxABrOwYdtlyGmlTOOa/+DrfNAm4d1zcOrU2LcHNe3tYn4tYdL7qxEkB
Qx1o6q3BKyyo7MDltCZorBEKVqgVA3/WNcn28fOL/vEh9WyoK4j4GJybP+BXqlKAO84zh7ECM7Jx
ZL47GeOv/JH/+CloWXwMebZJZfL3pyaPzLGMSLY/EQkG/yQtUxpAv9SO/dOnUFCSzuz4jOXfvuZO
RxSdrXEtftN6Gyd18xAP4H/hMSGvguhlj2qHcvPNY5I1RZPC8LNPZqRSCJ5YZeBkj0QEzFFnXLt6
Ykrx85v04/rFms4axmUxo+dj//71kUPHeCt3xEmrIvqCPdDoRR84ivQolLclwV0mzNiFR+Tnn/vj
yoIwyMfAwNWiEHp7qfhNU3r9IB2znrc7qlgnO4dInkU63i+U7v9wiTwcaJ04g9PAfrtYusBq+KjC
PE1g50J849V5abv6Yy54YLK1gpvWp+bfXx+aYA8/CJ7FHzzrg06oUEICyIk5PNEIhbCOue4lewqd
X77pb92AvOo+3QmUlALpy4rw//tNrGhYeTrryWlRre8F0ihsXCZM0B8IhFXXSuYJeouZY/I0cq4b
OWu116EZpmgntFZQXFT2C5DJ9gtqW4tT51LmyZ2XOYyXf/61/LgQog63ENWwIjk0aNb37C9rPJ3p
MZ21iCe8sPigNErrj2sKUxvgbOVRkz7H+p9/5PfAk790Eb9/OzjD8U/5kG5/8KDHOf2SiD3upHka
Z93Js6gfQEB1XzyFaCIk52p93mVqXJs+bz4OA7jWjZX60wOznoa5JFy0NeFzTPf06Yl4+/kv+E/f
CSvldxgR9+6tLlVv2mQhp8g+FYvHoVu35Scj1qwTdIMyDcZG/1Ub54d3zyF7hreBVg6PKOSBv9+E
hlRPDv2wM9HlgHvUJeKhuSl5TKeaavznV/dPH0bfCEYEjvkfIVzeQgJL3IDenZjD38mSVqreelQ5
tl5TJf38w35Yprky1I3CWA2PLGdvzkVFphn05vUZcrJNYRmnHU8WLyJV4s8/6K0r38SKhyyLw4PN
xWHLe/Mgw4ZOJzr7IycIlbR3OjVcH2roAPDtYH9oz7Uc6ISIWHiXZEwKkkJqqNJBk6/bYNVMD0ma
0SfQRoqlsDUWhFiuUgddc2hl0fWyUCSt3Y+xIVJu/x3o3pWVXxX/diH+7v3Gfce+hk/37VEohVRb
u6QYnsxl9jYjSJ5zwfhyH+vkE/38S/vhQeejeAZotCMDAtz05rnrYt3shilRJwXE7Ohhi85hOJMl
yZimOq+U8V/1D9fd6y+vPgIR1kNiTfgvusQf7lK5FGBvlS1OCHnEV2zAw0mJyH/3vSHiuCDhyBTK
CdecJvMXK5359hERfDL6WqYXKCKxP9toGP+61ok86lLCagn7NugkLahbmDS3+xkanWWGuDa8V8fI
MrEZqtZor35c8QZaKk4PKB9K1EGmnB/0vqCLuGRrv6aBQUVh0Sv+vLg8R6pwWrnHBZreuaRKlfxN
ZCwcfLi5qDwQvlX3tmyXdyjN2e40NoP93CkgzgNBpm1gOi3D1nGiNdZGGX2/jMZRFKTNEK/iZOxu
N8AKM7UhXbK4H+k2XJXTaUTYps4d5BBtQdkCOJkudrng3WxMHSaq1KGbunZP5gVxopcuE64RujkG
zE3F4J4CeklP4DiNUAy5TQJDbyQNc8m+gftG71sfxurFWmRZ8c4As1nCvjZy48tIQClNcU3yvvhT
vTZD5zhL7oZ54s/rzLo6OhCY0ZMr+M4HqAZURWUDfm+7NO4fh0/yFum8+Pl6rmlq3rWkzO35G91y
4lCRu0CPDGbseNkRMtb0UMPQTu4wGOZwVuNm6O5bq+WGmDX8rW1lFHX2UC06+4XqO8Qb+Oymhwx0
ziV2nCp7cGuj/YJciqsYLWkvXy2n7MWNaoy1FTWCCw0mPeUHuXT7xUYCCJSAcZi/zUwpLgPf5kBH
g9E+XB3SRXZOPfPx9EHoXHVLQiPcQy1kbQcr4m/snSQyXpfRKlGsyl57nEgXWMImW9i1fL0UtHCS
3GrN23Ic7O4BFQI5wRmPS3JHvYo41JjdkSBzLRXHYVAt/PC+G7RwqcsaVq+5OkuXmCeoZMiOdsQd
U/ciSAwfjwkZLBH7qjGk10rl9LQ8CEvLfkLFbwZgmukyxqRnqiejtBFFETbCA4YfAs6plir2hu/n
AHr2PH1L7NBqSJyKvpnhuNZ8hg85wU2Eqjx987sluvMWol5/b8HZec8vYyWT8SSkab+kUZJE2xaJ
SX34/bVyTNYWGPbWcXQt6b2U2OBhOtvgb4zJSNID3V5682YnWMYVcantvvEcKrMkt/lezXbtmVuy
7V/ntBqH3ZTSh/99NAMw7iWyrfUggdCPfhwz7JfCkGsnVtGeD2qs8IeJBIcl/L79uU5PkzGhd+Ve
bFIlliDT00mSU5rp7bnwY17TotaYNOSz4IsV0SCsnfTNOL1vy4ZfxEBBpQhcMVsYskYzfeon10Ly
lbt2lj14FcyLG3vKjSdHylKsaSzp/NXTmGRspdeY4n42arrAyczZGAacMboF+zFjAGJwE9oVPCuC
aU7GG9xZ7nsO5hmhTLbqqtoKckIpNRlE0VLQm9dyBGC5aunWkwI2EqarysWjJSHR/Ba6DqkZkjt6
BhpkSz/I8fcd///PSX8Rk7iysDjd/GxOWpZf26oDUvG7cP/45X/+jz9+6s9Bqf8bZSaFA+NQy+AQ
w4b9p8re/Q0aBs0K7/ss9PsM9c9Bqf8bDAIL6uJqLDVtl033z0Gp9duaAWd/j7gDyPMvB6Wo/f++
fwPFpAiG6EPBsLobvxNe/1IuWOh9CrzF+rnUtSppesIYHG0zGWUEXdKY6m0mrK4KZmsgDIkgVgPs
bt1Z0IBzRBcFWgXmTHN7M82R8Csg+HJ5Py25EO8Mn9PVZmyN19gz4+cCZWqYxo79fhCiQ6sVd3cL
np5ol1YSVkUFF/AmRsAkwsGZ/HqvyQQOVCfLsysn1LkTyUmqs161UUTzmWnU5NFgMbvLIH1RPltZ
1LuXloAInTgpZ0QtJAprzZFah7dmOzEbq5AzIjBb5haiWtbOG0vpVpi4Vv8RfMfIrKkfCu0ms1J7
PQtgv99l3NtH3GuFE1pmWWU4qKL02Uhm6OjMv2D8p5L2qnDs9gv+webREb15bN0u2ZuTJLLIn7fY
DNKw1dFaBANt/b0006c5s7I7RzLBPPC/WDezK6Ni001WSuqKhflf4dDYdob2gs5rCjwdGc+R3YKN
ovStLQhDfwoHDzw4jcrG3i6UmQ+Gnts3g79KdrveNY49kiiq/sWP3i2F5z7Wqw5HdbPpHVXUWdpG
trWdn/NWsDJD7JcfhlElUBFMEulxtfMd1EPQgLA+OX6Vk8vu8l32BfB3TjYRs+F5Hs9d38VeqMV1
snVTZ3lAjy9SfR+Ri3PIDAfjuaJbZHYjrjyCpEmTnYcEDHQjd94cRQeBbvZDvVhzQZSFtjz5uZuL
oItHNz0ITffyd4BO+vI5xj5Cgn3PHjtpW6jQftvumY3MentMYruExClzOzVeEJGpmDtH5IONy35b
tCI0m1pcCXoZEcdGxCYQNnukdw2wPXJIRxZ5mGXVKMPUVqvQtUEU7/gd7rWu9YIVpYmnwDbHbQ7s
HJAlUrJSc5+yyd4gyj3iorix10CKZVwCYjWvolkasALkJkzE26HU3JWcTJ81LbmfwBQEio/ZxctE
SNowfzT0kVwkN4120TA/0k1vSdLCrr44jbw0haYfa1tkuy5qzJOPwy3IOM5uWw2jeSGmlKySvNqN
XpWetXxejjo5Jdyg3Hwm5edT2SEaa4zYDQil0kIBQXxXlW7XnRBAySOnslfFaeKEXyU+A7DtN8tS
QGFFzc/4LGxF3e8EAq+MAeMmLbQyjBsNuXRtyAS9YPLVXpoP7sTU1Wf6gKBfR9iG1scLYfGMG7+f
4wswdczx6VzvG5hQXaohOK1SI2DMEIVCSeOO316epT1risFjVx8RePRf67yeNx75BDuXl+1Auskm
c9kgSeDuDlXTHMvRfmys/IFctctiRJxLe30NYntK0X9Xeuuf3Hh8aP30SKFibjx93saSbz+GZuoN
4rltmr03TzcSQnrg2/20U3VOxlO04EyMxDvHYmwPnb7dGEX+NRe6InJkROVLGsZjqmE+bwwj9Dvo
9A1j5WlOvRtRE8wii4lJEqzbAEO/uCeNieHWpEqGo8PIs1XjheV+OHvOPWgwE78/eCr/jN4dmQA5
jidSVVCLKyZmEEnlNfE7eejpq2x4K4x79Hv3A+kDmsdFLVV5nTwhX/J1Ncv6yEXqJ1vtXNemeEjN
xjlVdZeE3DCONFjoP7pN8oHIQo4z5vQt6QrjELstJUqK4wMoG6gTBpenfk6tbcuyft9ZiDrjxfGP
mXQfIkfdMwbXdywTHsHn2uiGJCV171lX+o05uNEQ1FYnr9Ik/qnpsm6vc6N2etX0TLTs5MGaJv9G
TTrqBq0jaor0kRilISO523kqEAA3ZH/J2gXS2D60JIDwDSVB1OtyJy3ivm1AfC+JSK+ZlbA7NGBk
MwPqqOye8jJzdmaxRI9jNt7UWqPCiciPZ2Qtz3bs05/Xhpd28T84sXk0e9TZtdHXAFfyKUjMcQeI
51g5cu+bkgRs2YgritVmj/D2c0liwtbGkrK6yp9qmIs8wBmTjCLJh7PdjPo1MayH3q8veZu8Q/O8
BGa+bPVKzAEr7dbR/E/CHxm9CjvM1rW01rw7r7X2bSqnh4lbR6bWAFyJZdT7lEWx8SGHu75Rlsur
piHwNN2B0PdhS6DKieq429lDY56VI72gGWpy2aB7JWE2594+n/rlmFTdAc/xaUijbN/l6OswetSM
KrUdm1keLpHvBt6IIQFhZy8+E97TsWBDsLyi0hb3SSE0KmHV3OQ9suh5HIh1k3byCvxRhKPZX6a0
YU8Y82dDDIeSpCl/WNhYpe9vTdU9EkJ5bVK3+DxMJQDc+YN0s3w7cD0IB6osxEmenofZOiI2MXYi
ieAEx0SfYUOAF0AeXVNveqqws53a8W7WrDlo+9j6GFV9TXaoQXyNxnC23noZK9NQWOVdrA1YpyqV
OGHHvlanYEDmiogkaFOoy/u6v5hxGaHyMCleej0NIkt7TrRx3Z7HeFM5fqB5qPh1GCiINcpbPa4H
4MRzLuIUA7HsH0qpeUe/zZbTNFjPYtLrVyg+pP1EBdqIHZFx1hr/ZoB1EjgFhwP7rLnFSfK50IY7
I3HTsBNj99Da5d1YahoFJCEVM7kT2ZS+b5Wldv3kYCxYnPdeCyhhSomn0xC/0LgcNmaZN59YXsVh
NOboRS6G2qKDIiQNhOZWVkOyd3KHTCpCfMIiE1xsO3z0EfpviazXbgjHyN7VfjcG4A68bw6ku03P
GD+wEyt/qTx3fnRHDSFJ7320Mht1r1e471yCjTZa5Oih6SbyqYxLHT0FzVPfxb5tWVO1mcT6EnHD
ZGBNVrZrmH/zXvPrxVQw20J+qVX2Ouua++D75fDeagdCbPrkmuuZvZkBNKBVqY0i9FLoXxTFSgS1
rvJzuyzVQfa94IxQxjeGmR+6LMpCzXbrLQOO6gFxBB4V00v6e1JBvMPiOs17bfEPZJRMT0OLIZ4o
PD8N/SVLL2XXfWky7zOrM3YFJIsbarj+OZXG2Sktf1/7at7YiLy2EXP6G0lxvQE0MISJbdJ+wf9i
orQAwwTgs7lIoyVfqWvnSyGwGoyVMW3cpPmcxzB0icNMjbu6HoxHFsgWwVhvEUjodGOS70UZo6so
RMbm1Wrlx4bR5TkmNHWXcxZ8p4/KmsPKyz1EDWK2HovEMl5pqDivhBQRj7esmX6oYwONtjmRZnzn
JvxStE4ex+NiOLn9ogVpr29Ky7yNKFQs3ttSkbebMKovOHmECQLwOAFpYdCXPCs0EjusefEj2Uz0
sm44aIVFObxT/nJ0zPELYyxn3xrNK00UPFjMzLbkkK4CFUKNlslGbS70PXfuZEuBlYlqdpNXlQwm
0X8aOtGFJmRoYq0ii/SgKsJk2LAHZtUhEWUdzFHd4Ykz8oOF2CBIlBxOJbnBkbKuMpEWUiHyCvIa
TX6aFEgJO2ZOmesjNUt2+UAiDhwBsdeN1z5PODShiQDZHj3TeSqCvDE3kSasjZPUEMJshY1AIu12
5nLrNnA7Sp69QuEbY7hmhBUu2TAVwwaNUcOSgh8VEeWAXB//wZIln7DAXhwO+TvCgTXC0ernqSqr
Lfho1EFpcR6ddN7AiURIN3E8RN9GlFfs1uyLeXWsKvHgIzDZY/77nJf9M8oa+1ZzlvuuoFYxO3ve
TWghQ1V3m1rMJOjUtrrRFFnHasGby+CNXJy8KJ6njhAg+plsdzMRG9IgJcuq0IckDFUDU1Z014gi
xsWEKgqtVphWUYo9w9iQUEpCIQLO7ZQ7+N/AjTmTFz27Rn5pkl5clfC7sG/KbxyAWxzA7daQSxUm
WmZySwfkjm0C5qMvnpWQhNOIPsYTW/pbTBUlB2+PdGlN5jdZzAIzj1mx83Xsf44XveqtgloFdX6f
4Pu6b2bkkH7rGCGEDU4+Ru3f6rW8ltPcX029CouKHK+lVWvfRJ+vpvRPGr5yWJaVFbrDwBDed8cL
k98vFTVHbmgfTW95iWtn7xptj0GTrdiUGeqa5Rh52bBFmbbPk2+a10BLdVr9YrSyPjSZugNrfy6n
hCWShNIQAYO+q2tKXAR11t7qhr1ZYQKxpDyTwcImKvWTnnnPtpuA2kiXl8ntP0d9/FpVGc9PZd33
3Y1bRfhsF7IipzL+pGkmTGORH7t0WcLYci+L733w8FEq36/2GRtkQPpkfY0iUxJWoxsXIep7CbAu
1Fqph11P9l+AZUi/ZlE1ckTT7nqnGbwgK6aFbUFGXC67QYP8oE52ELfao+IJ/jSr5KuVjTwj0TgH
iWW2OAlFDocrsYuPeSUBvqWpUQA1NTGqTJWVc8irlLsxE1Xej0grIUFPDaBLJ8MAosW4TUylJ2GV
Mfg1RwOpHg1QCp26eR57L6fZmQxHTtbZ0SdBcS/8UuzqeYnPo947O5Ltn2a1oKqu/Fvf6+VdmWrG
Nztt+/OSpM6ptjx1MPM5O/UVDgJyfdWTKDFresp8oY6XN1kpKPJj/XZZ4iEc2iq+WHTtwh4V+w1t
Y7FtFqiEVjUhGyLlaze4Qtt1TDY2UCU4BJTovkpLbGK0g0FBbhXJfN2agDRrjLhIKhEAqZ1aWlsz
yaNbB6kwkI/51StoxRemi3A35xvjYEtwMCwrJecjlD+ki+NwRYLH0aJNEKNm/idf19NN47loP4sE
YW6N8UxwttyMGX9964+0FCm0SLbiccVjDlQEPBsBicxR5C6p9PzI2fHoFiVq7bwYdiskZMuKTkpb
YZdbzHZ7CbyPgsp76KUm9pTDdF2sSX4cMp/MrUjo2Q3bNTvRSMVwnVv/DMPIw9wrxcaMXJtEzCLU
aHsHlWE2Z3dudezWeXpoMyLqlCJ6EjWhfsbz1WE8t741S38DJ5s0XOoLc0mvBqv7llTp4k4qbiOI
BMbPmbk18nwMNZRlgVOl3SZD030ehbxLTQSOWVXcxI77rvL8ds8Zu8F0zuPfTtOuNPQ98RoDnjab
egZ+4K7PmCpoiDcRP3Zfl6pGTdjdzPTwcWRFdLktdMGkyzHTKMNCK8pg7BIuL6dlY7Uh+mJWZVuP
DnB70IRntc3BZT6NvKlhv0KL9L5jjQT2CNV7eB1ciX3LBpnb3E2or49pO5sbysgzS/Q7ADzlTvTT
lnKLJ5lOf9gN7RjwNujXxejNPcYpWikLGy99X5TbBh5xvKyy3y6Dk4VNY5Q+xc5Svm+ERutkHEdY
CfSZWTsfTFK6uaKh22bfE0K9MYwVJWGn6dhCawyfBoVqlI6nxKOHbYvytewq/17GGjfSs/fN2CQb
VIfLM6qKO3fxuw1h8ubGavUdZHI3EETtAQ+qbG3j5O4cUOTIpyJKvnpGc20X85x5zgvgEDrjL51R
kGvpfVMD1jLdS2cYCwvx3IW/aWQZGrKWm6UZvtUd/IZcyz4ljZZsm7X9j7k4zEzCEfPFo1+yEE+/
KUv6AYkBWIBVC1yWvFMJC3TY9sqZkPoK97boB/Okca6vkdaCYx8HCvOhmRX/Ezs5ovcCDWjdQNeY
SrVJOpfZvnOuC+OsdDt05MT8ZsryfkcnBxVO3pMauBhuww49N/2FqTJBSK2Z+wE2CXVM84YhCKsa
rrfWUDbx2ETrouvlVN49acIpsGl6KD53CiukCi3GbNXZoU6YWT7MPt1J4RuNGQBjmO2opu/Qa7N+
6bHBvLYZgfTdJTLw86n+95Hzf3fP/v8g15JFK5fm+X/ejX/uXpK/NuL/+IE/GvGG7v+m2/qaTLKK
2KwVlfRHI94wxG+wOeHVAsRZo6pQN/3ZiDd/05mjr/rF/+jAW+5vOv8AGTZcm6G3+a+sSt8ZkX+Z
n4NKg1OtW0wG0BCiGVkn+n/pv1dNlSbV7M03YFq0JQu9sZ7nXeGM/rtilTRlE6n2GJji+ozLE/nQ
PKf7aZ2NfdeTqAa5HxhKZnuryqtIDWQP82zfFYxFdSuo8inlnBNYbLLkBxdgmqPxQXPnqaQ/6Q+I
RJ+TaPKL+tAXrLIOHXiaL3oeabd+IYj3q0BAEtiC3qDyvlk1Dar+MKJCmYZj7PZGGuH+Yb88sY02
wyNFji4etbJyzS3Z06ag3zaq5cx3KSwMjNEU6nxsEsSkbgbEq8f00cUydw+qAESC+ym9MmZFxeWa
i0Wh4kQEEpqE1HeVdeCiKvyyvfaK3iN98qTAKFAXibzHUnztJtUccW/H7I9R/+IbVPYUnRHbeKYA
T2DnCv2KaDWX6fbimuVJxkNqu3GADwcr4jjqQ3M2UZoDYpWkzl8TLCDacRqrEXt9psXzIy6VftHB
EmVItCP08Ka7N4Ea9Psh0qsOoxRidWNl04B0zaYHh5aLuqknuCzcBVrFZjH8FzhY/0/6GFEIYS78
z1eE69dX9dJmfx/P/f5Df6wKvv2bZaDp+6tZ8c9VQWdVsBFLOx7TtnXO9h+LgsUCgPYJZPF3LeCq
FfxzOqf/G9sind83wzhoECwrgowoPIur2PDvi0Fu9Zo+r8HZFmDBIblZMmWanAIs0ci5vGApEjOI
FhSlCWQDahZir7PxyfaUc2yXLnrMCy9agpJf/0YZ0rk1VetcJgbbzFNQpzBlzzltmpai/bek/QfR
FgUeOHIpN4Pp9zu/89KriX4PB7oixRs9C+8xksWQ3qd17eLCDpEJNDt98Iq7LNPLuw6Y4YNfOiwe
mOiyd8x6xtMqzSdfHF30B8gv2Mr0REMNwtz8ISch4YFYQGhA2XJs8bRRmrnxndPYy4Nu5Oph9Yns
4C04t0vUTVtttDoiRP2FgsLKGA4a05Z4W0YcKYSip57W6YvrFqThtRUJsGJhbWyaur1DsJq8b4qs
n0O9IovBigdz5ycuphi7SR7sySHAVRdkO2t6OV1UPJoXr2mfMaYzi4e7T4NWDAiJdKtensquz0Ld
mF5ZkSm6rSGjD6wN6aVJS5mtId3tJ+yM5AQ33MPnPJPF1RuHZKd1yXJideNEloBl3OSD564yBfoz
MtLSO9Nv5UHL41uO/nLHrDNjpGdzkEJQfNBZey5TUvaXUjNS+ssFvqIOx9Tj3DX9LkNGQzRbZt56
9CwOMx7uG7fRx4toy/mAD9t6ARxWnejAdY9wUvOJ6kPLtqVZ0+ZVCYPAohb9DRIHfdcYrrbBXlHe
a51uPXaz6D4yns6/zWarP5lDn26cbCpvi9bWrlbq4jjRuw98V/UcQm/z7xBuFx8slQ47UAvlpoTw
AHIrQ1un2xpTRTV9aca2vYX3gcxo6qbQt4a0CSQPDn5DaFWfmUj1KoTDwCakLRZOOXjA2VY4ZXJf
toOeBY7fdIi1CxLo9Iq6B2knvRrxMpiDd/7uM2CyXl+FMuKwL3UOvuaCUa6Np91kaP60HUhOuNSg
3uHU195BH5z8qyxjeacTB8kzFS+3GRiSOpB2pH2mcPeKIIpbww+a0WFKwGGhP5ep46IvIBuevSUP
MLzJzarU+EDNrL9Xk5wujp/p20S0/U3q1ja4sboZ7pUWLx+bvIb1quX1dK7Zrp58mDG3Hmg05dXx
fhjc8i7FyvQAn8jcZrbVQR4ZwMryTJZuYDNGWYIEN+HGaaEwBi0N5DFIPSc60o2IQDUZ6mjPss0D
xlNU79HUkFEGd6R4xzJS380ltKsybvTt0Bf2NtVq/YaYSuATgK/IC2lSb6uYcN8WcRHfqkSYG6dx
rE95mvto0Wg/vW+jhH1z8nq2xMFiws4BI31mimYcbPIVT/0ywCYrNHeMwkFr7GFXQg7DYIdenZ5t
mRVXjb7FO9com5rTdhXVoWiaiJUkBQazFNWX3NB1L+idYrqxFpdgc5hpBEZLMu3exUPb+luJZyGi
tCA40EoNSaSJLBtzN3E+Z47i1dO9mevGe9VGZR9SQKm62eVOxdnlhgAqb2KbtuKixzulhjoufLDw
s+PFTIj7Vn+MqOxm5zl2i7p7IJO6Hxg5Yh8oT0ttMqcOO48pX70Rg5mNj0pOsfdZxFmUlCgKcn20
nwvEOJBIvZoW3I54rk5+md26NjIgcoZSbFxsbv/dZ/7/C3kGSGt/dg5YeZgQst/CMNcf+t8yHd3H
F4IPCw8RW/2fGh37N/Z4juXfC4A/iwL9N4dJERUDySQwOlY88B/7v+VwNEDtDRLe0D2E0uLfnAdI
xHtzHvCx9az2Bh5GLFuUL38/DyhiGpu+ifFM88w2QZ7HztAFAjsupbkjho96XLhYnO3qIa3n8rrq
adhlsQqHpd/LreGm+qPssmXeKnPKbhOgTaygGh5O31X7yU+tU1f2BiKEtG42tsfOD2vDF7SHsKbv
5sROzkM+Vhc9RkgUVGZ+qcEx3rmsivtC95N95EbuXmSQscK40MjVBo+yX9JEHREOOTd9uzZhSCDV
8JuijCVr1TPPc24679PerPrQpeoIoavE4fqG7aW2NhbL6n+xd2bNkRtZlv4rY/MOGRw7HuYlVkYw
uATJZJL5AmOSmVgcq2N1/Pr+ECmppVS1qqrN5mHGuqpMVaUUGQscDr/3nvOd6AGyvsOuZozToTe/
SjlXb0wOCR+VdgR0ago6+ssIT0fUQjvqCu9ujCZuXuGFEP+TqDIPjMacK45QxvsIMei7X6fhnc3B
/lBFhfoWT1bUrBNqivs0qft9Z9vqwWmd8ZhJzmcrDW6mWNuZ9S0zK4ZYLjZnBAk2oxbc47exWcbX
bT0b76D7FBCrukJlOTflQafNywDR8SEbF0d1EgyfkrrrHsOwm5hAGLP6uljVX2gaSJiELi1pQIlZ
z7Q7xCURlPhYUCOvLEoH8kZC6dPYF+qtQYbbQ1McP1Mq03Tqy/wrR5XuKpzTbidAu73PZp+fUlPd
GXPsHqXq6qMidvu6jnLw1K7f7vwpaK2NYixBlad7S3FRY/nCYIwnLt9Sz28DY76zWju/1sKP1qoq
PD7oFNKDE1F/EqlrXGWumeynJsqfMKEln2WXAv0BN0oGrJ6qaltArRPMCrEgMFZfMiRTFiCqFg4b
vUO0K7lZpi1XpAhFu2RefHMxOp712JYJFZ4NJQrj/vg9RUNAZ3lafBpljta1zhKejljuVw7TglOs
qnnjzrpfWSooburOyE4WKjXgdMXI6JrRO20st6rj5wgmogdqLXa+NtPo1OAkXcYCOYOSCif5AklH
FktPmDZtUIpbDMfhOY50sh5J8K2TgtmfHjaecm95Dg7vpW/Lg6mYMI8Zup7N0PaacV4yXc8zghDk
pF35Kayy6MUovNg4It5psm1Y+oJTkNn2q8Tk5DzMIz3SQUvx2sGApedbNv1Z9GXzRaGgXof1KN4k
82A62rrTDy0G5uDKoXffclwAc5Vaul2FhQ3gMOqSBOxbJOxnezCT6waMxVfmAeSOCNSm8dpXMCzr
uAy+ZL7p30h30ia4UKJnZoQMjPfRoyGbQ86Qb2DUVbsgKYs39MLhJ9RBXw1zrDderewb0Xv6m1sr
VHAtjYFyGwVR+ZLFdCDXucpovDE2V6+dzwRohbStJtu76jbMvpHldUB5T4k1MdLq1Bl/UAibMeV+
pklHrhRooG2AmH1NRx3c3bCE8zl1unEQyWxnMs6OshL+0TVbUBF2gvJBIX7ZV33Ptsa01F8bIQlj
Q+6knKAMd1+lppw2RthFztbxlflqEeWAYI4ddbBMDq9hWaTZ3gf1eYi13dwyL0c0D1ObrkSQOnyx
fpF9lmnWaJq6iGHY0aL+EMUTypTAGOsvkGfxJju4U64aEzcv1hvd3jmtMt4r10cP1IpsoGOjWQZx
yMQ2Iz9UIZNyBlLlkuaLN+rxW5Mn46t2SnFjQ4Urtt3YBprwIq2idRjZDZCuMJKbwKqLjUC+c+z9
LjTXwqwfY9nWG/hQI1oQeh0FLvWNV/pHp9bdhqMYGNukzeFt0a/JJNtmJZxmP5nFEwTAft8qcGIp
hiZGmwojOrADXaJrGrwtDtP5YwZEUGwH4TWbyu7hx1bJAGbEDLK7iZpt6K9Jj/WIrnLUWKefZyNm
/KEhjUnzJdCSAoU5ri267qVHLJrdRRPcU2sp8UQGCGJeyj6vyM0HbykF2RYpCpfyED7YM23s8qHB
lPTQizayVmaaRc/jUlralyqzBPR6TJbSM7hUoe1SkAZpXd6b/VTcU2tDfFwKV6C7Dh4Q9FaM4FBJ
XCpcsRS7U6HT234pgBnJUAvbS1mchVQ3YPcI37lUze1SQMPioZYWS1kNZ4QKdeqsG9ctqbrVUoA7
SymeLUU5rV7q82Qp1e3Z0HelEffFvjOaCgeHjm7Dqq4fEaX5h5gP/o52Zz6MWrl70EX9boqa+Ysk
h4JDbWPMxNfnmm6yZuKKtHPbdMQKSsbDw6ZPxXxtdbN/SOgkrosxu2/yHjZEY9l3UYW2k01WRg/j
HC3CJhoDUxVXazLIfO61vrqPwX/sl+/zSVWTOIXZDG7XMfx91ijjTsphYN5ljahvwzn5iDooKenE
8GalmgliEjWgPmqEa2dLqnEf6jA8DKJvn1VUFfeDcIcr7idPoxutKBNqH6lRO9J4w2igzQ363oRh
lx0259E2C1SWmR2uAZOIbeKm5lXW5M4dg6joZvbD6dDyYETvD2C+DIN3s0rDd9HaVrUiBKx5SZn4
fzHHSB7ayqj32NKMAK0TWw3LL+Eh7eS2uyYx3d+lQybvEUuNX2rfHzeS5KRXq0qDO0uX3HnJsmni
V7fS/Uzm8rxVdGKqx1KHL8BhAHQMCdlYgBiaXqzNMrAStEdj+JoakXzEo9U2955q0/bK9kHbrGbP
ky4UGsrsk+Ux7kVfIkqzgeCTpPUi6eWbr6xZP6om3hA7G+idnXj+rg49f51AE4nWWTyeZ2Ehk+xU
3hZXfWckL25tu+mb5XGLr+HAmO5WjYhfUe54y5TiRogJJuC+imVq9keWrKUQjg0ltKS3JppfOftO
n2ltlu/ZMFnPIbLhJ9HE9RHSzlNT+npb2E1x8JuWurAfcNRUS1NzfmUD/O6kyVvWea9+P/ZfITJw
gnAUUu7W7V99otquPD/I7xuRb0enME5cHBwrqpaAhrvmuz27AxTIupGMuRDsANDo0/xKARk82+4o
9Rq1T9KsaoVu6SnwerUtiLA7JzPnHSRqo1sY/3fGJv8fllB+8Let1JuqJGroz51UjAP8zO/zFdql
+EEZMy+ACYyOvxdRlEq/MFihZ+oRgoYzkbrrt1KKoYxp8ke4ZFEeAVr8vZRynF9sOA5wji3qH8KQ
xL9TSjm2+KmUAkZHfhP/sWF64Br/qbVaM3y2Ig5zdxTgIYcUo2DGjzPUXbuNJ/WVD7+qZJocJxkL
0a5vYis31jlpEx9thMQWqH1h1WuAVM10SOaGQTI0ZO99VhZjlzINHNRWtT5VSEfyz+nsNKeqnc2P
zI6ncCV6SQdmGSnp5RA02PvU8KpPiLB9zAJNOAxH1F5qvFGAM7cJNjSOTYgdENh78maxq61FH3Ur
xvkns9c1g406iJmxlrO1YQD6ZeAkzy6dMNYeJijdOgvEN6Y0TDgvUTBhAEdxSyAAc3PHS9IbspjG
A+xh/8ogDvIwVEXGfDItp/PQGHsr661NZYWfx3Ii09bIO1RRcbW8K+SPnyeX7QAVG9JMaFBJKLBf
LRpEIdAviKjb9FWeoaHCjutSGZUQHGHPqnY9sz3OYsWV51s2557Sy0rdo5PN7X1bj5l3PTIpeucb
0deyDbNIPRFTOx9gN7WGc+2reJLbTIlV7YzeVO9pmCX51pqs8abKnDx18kWQQXFe7lDQFoNYj06S
dPYVEbQJlmB0yvXQ+9dkAkCqmdeC06s1bcdE9hmNcYJxgOUcRIGaeADFTMSqh7mKkjK4uBV9v97Q
unNe6QqLh7YFBIf2y5g+ONXX2fcQGeB3omus0b61SpLu6DQjqtux4S+2UgyN/ks9gvhZNUU4nEZA
rUfMivhEfUXfCNFTnx1ShDH2VuXyzMFabc2U02OUyPGuJdydw0+asSxRBm10LcmxsgRJaZmstnFs
zrs5TeVeVsmdSOvpofN6J0XullubNATTvM6bLj4GAcfytWPzba+tLIjA/JhICnLCiw4kYqkd+2v7
Vll1/m51jbB3oWw9hDzNwvwPogD9GvE9iPDbUBxbGw2pY8c5mFm0k1dO2X9JMmfo1nPluPdLSK1L
EVbH5Cs65nWcOcUOJ4+xH2wHJwgvd0PiQr0Xs5jOZdWJRQjGqdIRkc8MPRj7lbRMeb2IsNFRkBrB
KdcrDwMt5du0izIORF3unHDOzkdOYQghMpNhXc+TSdkYTExUxX0e33oJnYlN73gnWCqg6yYZfeFM
EBLYOQ9UlbazlY0sj73w6084em/d0nfPy8q+I3vC3NARwDXSiJs5o6Dkod2tA8R4Ow6a1NCOXZvf
K+KH7ypXxi9xncJCahzwWYPMr9ocxYJOvXifZYPcw1Ihq5QJxYc14lauPRU+xo5B1AXwxlMg/efZ
Mu9KO8OTg9r2JOfBBQDbUHVn7fjZbSqGDJmcGAyktvVauBqvQQ9oD2RqbtoPxFb1MPtb+7vhB2gj
O76NnZyz7tB3+bvHRBrTEmkLG6PXTbiSg+c81vY4Jch6h+rdCXT8hHIzNsk0Ue5XpIjpvsRrw++o
jQO4NWhfICNXTT/kh9FEpSwn/DJBlmVbAG7Tzi7j4GqiD7wa6xIxWu+hWercWLDQ+y69FmHSP3VL
rEfO9/PUTs2ZZY2C19KncKRV5MoovDL8pA5gFjf+MVAG6Czy4oKPiUnAfZgH6dUQVeUHDa5wk5sc
fVY1XkhvqyvHRMQoDpGXPXSFCg5Y16aNZHU/CqOqaaKP2kL2bUfrsUMIY9Kn0JOLPcan8X2bwbJY
wb23v1R5TEgbY7bNNAon2wAzcl/dYAzxBtfzQ0X3bE05OX5GEQkW2M6qGyuv6XQM/vRuTCUifcvu
vseo7JimNfO2ypMWZ7dlv1i4Ue5mQTtqmIKZfrxb7UQed/eWUvU1QavmIwhu1ACQvWWzq6o23rZV
Y77h91UbZ+qrh8wxqg49foJ/DRvyyoFT/R2plXlVDqX/alMRGJuZpbWd2XLWSacHbxXEybgpK3b+
YKTt4QeDd2M1c7zmjrSBbwvrEyCJ+joY3eRYharm8IbaqmsYkmx1mOhvqVbdI0G4TbZurCjZtKbO
qXIE4lOmDN5KCLDXs9K6X+OE/lYUWEigGIdUsVZ1g6cjWxt2o04AFcdz7htbeP7hTYMPKF0hLUgY
YXiGvElM0WwQnWVf8nawnhhl1Dd+HeCNGkWLEtpLwgcnnGgVBoQoVFOUOvQtnXE9JKl5Rzdffi7A
6X+Og1Ldo8WLnmsZpdc9g5BVQojMJ6EcvSXTPdtrtDnbiGnayiTDDyImnxZWPrOr7sCcZMD44vef
YKiSSZIyVtsYsPrXTG8rSuPEZOjlozHz6W8cy9GgDVrIUV+79A7lOlXCgozp2HyP3fjiTIjq3AHX
Dy4XLHAYV+ajSIX3bvH7jXUVlel93FEPeZkZftazy4jRmXnQByWNvVUbt+mOvAnv5BP+9BT5A141
w1VMiOOIRsUmGKdT31Rq1zLUK/8bPuB/7eT7L6gR/h9SHgG3sBkJ/J3OYHj7+PPZ+MeP/HY2XgRG
KI4I4UaxQD//P03AYiHD/HYYRmxkwrnz2Z+XQMMlG/e3uYLLH5Gpx8CL43OwkJN/yxf7FcVGNNl/
iWb7q+mXLsryMlh+wdSAkf1JdJR0zjQQDGnf+FHrP+vRcdklhUExP+fmRidF0yAMrI6eCBuB+rPB
pDHjHQFQke97q21ObmT21gtUW3lb0UKl14gPBpdl3TCW7Lm56EA6w0snC7XpYs28sgaOtEZwxLi9
7jKEh15SDvt+1OKht9vqtRyi4W5WIQqhwCiX5/6sfFy4xDvsUvwRV77KEAgpOfQrn67W3gNRUa3q
hIH5Oo7x+m8MbU/3jta+t0smIqiuoJHP/QZAqfk16wl9WCEflh+NbzR3aewOBfLKYrqLIvbXFdRN
PntRFwQ1QZyV/qHSyuFIJXoOmswC+VO7dWvrCMFLk/fkNvoAyxVfUVHoifws3iCMlWg28FI1RWGf
LaTc59DJ4oc5k8Ndk0Ozz5DhblAvcVNHbcXAY1T+VRHmyLEyp5pjeisd2WFBL9lpHIUV8saW1qeu
rjt/rgmluqiMIuGm/b6ILETje6j0Mt75CtyXuYHAqkpzLRf5kv1DysTWbxycVlQ9D8m4wRaVeU5Q
lnKbBrmRM8ytcwfk5iAhjShqKOyDbhoN061sBicERpqnKgTEj4Fix1g1iFe9zXAnXrs4UCPOR9rY
8TQW7bh2ST7ktM/RwO9OkGaHZMOc2fOrK7MdRXRtKZTTm8Zph2Xh+ESpTzA7dsaUjVBDkb3lw7Hr
+r42b4Uuss7GCN22w8hAV44WZvKXmELGml8Z3upSfXRj0xXoMkHM5tH5fwaq/0rAIBUy1fbfbHif
3whjKOOu+hMi/tcf+33T834BUrCQ2Ugro7hHVfmbtMpyfiGI3bYu4snft7+lF8BzDs6a6zlL/ODv
25/j/uKyJdoQCkBxOnAZ/p3tj737D8QiJ4BjCJ9+2YbR/DNe/WmoOldzQxhH752LIQdNXaZTf6ah
1nl42Zr2yx++mH+AwfzzBPfyYgQM0mM2Q8dDK0rv44/yztidnNxnvz0ncGFfL9hh3Q3hs0w75a08
xg+vMT2Tt3ABH/83XppeJqLXBc338yafGlKgUBfOeWajfC1DBaD5B+rQ7z3xZAcTiqTWVAsci03r
n0VZL8+Q/xS2Lp+cFG+LMTjgVy7czy9v2WlchtBpz3lBjh97+gLiN3Gs1Me0Wl5uKoJ/xiH8CQj1
64uyVBwenzzkfs7pLusSx00dWmcXPPZTaQf2wSo80HLgL8LnunODE3kpvHgvegA0CeiCD69u031u
eHwPDXaEPeETgDpbQ9HlnefZeUM3xZAvcgdTXA+kV8Apn+GEr1p8islmyrEB/jhq/ZdPaO6Nv3x3
BMvT97JcQGvOTxivYCQia/IT6yx6g7XS5+QT5LSQUDtNYPRTXV1PEuDE3y8Yzhd/fVVkEHRluTH4
7z+vVc8wEZ+5CoqwGMRTaczpvvHL5DsE9AaezTw9uA7IfNcPkVxhVf33gI6Xi0cWyYIPNEPWzc/3
yoAhlBJ8EiTygHhKlxtGh2QHxEMj/klAuGAz+fmzknnCnRWYvCD6ij9/1kj7XWmavTg7C4QQbxQs
oCEVIIwi24YnJR0UZaa33J3Q7ddg6LhZjIzopIwIzH9yuf+6I/m2TRirTf/PRejx0yZhUcqFjRmZ
OMQabhLHj2BhWR0M8FW60Pz+/jL/o5vEZ9vjvuTfvvszIVLUmZka9mCdVdsFm1In8KscMh+ve7Kd
rguVOQcb99Q1IwBWeUg+0W2BniGmqUhcxmox//3IZiD+bYq3FxZXJ4fwR3RCkgxAnUpsLenKDUr8
LsS69Pnu7z/ET0DOy2LxEdoQXcGjAm35T7dIlsdRH+hQnKMoY8CHRV1dXdbN1BX1q1IFXTK09K8l
9eWpoGonbIJg0DXBfM1VTXEWoydzQE9C7IBTJSKz/QgUmRt//z7/wS7oc/QPAOPxZv/CDTWIohy8
yBFnF5wcobbL1yxqVb8KMxJPzcKA//sXXNRKf1rZHqplJ+CZa0LFC9DI/XllF11sZabU7XlcchUu
0LMonNw3chvhSdPY4HRpe8C8ojSCVmUOCCo4B+vwMcVLRUJWqWHaVwMr3WQHMBdaIpNhNs5lTVy+
opanBqV+moSndvArZCJ2cLoAzSyfD4Qa458hiPkEP38sPgnX2WblWkAHf+7fz8y2ac/o+FzxEEIV
oWe1yYA63IH/0B1Nj2QY15k/UFlYrpF7a7jqUYLcN4a6k/O7zbUGfUHH06KYKTp/N8yxsWSFt0zw
SoLrbcIT3AiIoD2HkPqT0fhUG0XcbUy/YnI5xqih1g7exXZjWiZ3Bs04+mzFYkeSWV7hDK7LM6GD
yXXQFshQiqC6xVyMvQjsm9mvaiYKL0L78k5UOn83ZQtNnnNAsrI09i3e35B8aLfS3rHToN7Tjuf3
EeFaYS9cJZoxZkIy1wT0FrR0RVMSrykz5sH3jfoZNVA2gvL3fYRGDdGdTRbjt1PWgFe5cGMFlcUL
8Up5hON9JcVGBWvAJp3kCD53iLOZtqmD1ejUwBkrHBgJPRTXeoiOJkrkR9APArkWcml1RpIt8Bi7
XemumxY5xbpI4rq+Z0aSY0BGPxZtggwLS5z0PHYla4TQY245rwJ52RQJAgSOBmQjEAjDu6tc961F
BZuuy4DdhiMgG/GA7/7hB7Zb+0zgNxg0jXXQRsCBoM3k/tIqlT1PZpGgN2aI2ps+0ahkxOkbz66a
kzGFgdjFuioSKp90Cg7wG5Jb/I/dewAnpFrFVmLuERSoDZkV8a2yHLVTQEKw5dSvo2nOL8hT0iPS
4mkTcA74SuJKRcpJgzMxtKIdHpXqSxG27ktl08BtvDr5YKFM3+I+yrrVTLzaxuy5PAjSunKvSJjd
FMIfYILHhWljOi0nMFbaMDRUu+7DoVaiGZfG9ZPhBqm8HsoAtyUswDwsnnyKLDNkAeS68jeFXwCc
WyHT9qFerpilgeCVK2GNFsAG6WCfTZDkG9ojPZWBRv1iEDdn83ZlhjsOMUoR7AxzOfzM7vRQSckF
Kg0w0SbALpvd3nDe6MAT4dPmY42ljQr500RmwIBHH1h2oTVcy8EP2VfCir3iRzYM3kMepg5KXOw2
dNNfQ9VyZT0xc1Fp8xpr0wTcP9LpBaJ0yTKRA1s2+KEzzriZ0YH2FuDfiKE5NUFzd9AP7nHBum/E
a4TPowVGuZ2TJUHMY+NBGHTynYIxnEoaQDzcocGa+ptfrxuXN0fFUV1zrMOHsACwJdFP19S61lNj
uss/VOXhqYPBiPgAeE0EviAsCJsWHX8nnidGN8gjBQb0he8++2BLdoHLl6MsntQYK5YwApWI7BbV
FlsMwVjAKRnxnMJlWm65Hg/1lEiK+8seyRmODEKXhyjkGvJLqqD9WBBg/TpUjnhq257/eXm3BWmx
cDQaZ7rH8swBpHdTOg+Xs4iEKK7uykKS0RIP4rafuSKDw8lQY75+GsQMf2XBm/Yp5YadZ3RRI/DU
SQfYc6OX0yOyfvdNFJoPxS3JK8lkaD+Ao08PDMPajx8I0zjj9GnKwX27hAbQUmo/6pynbRPGzWsm
oUyvp7TVD5eDwiwbAgWnLPfesJEEp6Vz+8roiGwYK8g+HGzkfBcchw5VY5i3ZsItjfjbvCVlD/Yo
y4hrZy3vtqwaHjxYzq8uUTVgOjmEVwvL1hWyfkWhxdNcSwvedGSh//+BUB8qT1eHplUM1QZ+BrQn
5q3p1BgK7vLlgNMvR5VlHPLxo/hhQMuXloVAP+GUAgJzDNlk9JiYnt2MUL1OSeGCG2KYme957PAG
a2tCDLq0qbIt7tLoa24kYF3Lyy0kIpcZyIAZjWMQT55uo8Zz4IztB8AyrlEdBRzu+L9hvGRglQ4p
lKiqKFVkQjiVYHzJwgTf63Glbxnj+Ac+TnVtD4b3kOpe65VB/nexwZCxQP954nbL8nTLXNya8YL8
JRmU35wxiLh3gkz3N7BcjeSqSCJqQOHh8VgR5BMQzMq/TlbksoA7R/KddSS4PU9D6j9lMmjybdeY
6R6tGmskB9T5lhSY5FZTXfD5L5uAzO3pgUwAvhU85+EJcol9aELusNpbXr4YoXRmy12fdwISuagI
e4q5qhz3m6smsrmqqcUwKudBzvcwcgTFAxA9X2K2JpS2byogMkKaUC62P7KVQEiFJ6Va3sllJToT
g9drUpaWtcEZfStUzubjxE3c3ocT+QWHoFouUAaWAj5KFTVXhRLhc9rNDOc7ytEW1hr5lCsALZyB
rDEuHuHsum8YKsSTZSwBW8Te8miaAvE04p/COmAhXkVtmYXEA6chkcZxzY3eiHEio4ZPeIlwI0OG
HUiBDtlfCt55NOBQC5tbNKZExbUhSdmmpH1aEqGeiJHismC/AbwajFyny4nx8tjUs8mKqhe6tR0k
fPbZrcMToUDGKuutAjxuTyWzhJOpepjCTTaKfN6o5e0kHp9CpqDI6x6Z87pM4vCUy3J6MGdtRxvf
ngkXbXMRoKOK2Y5Syc1lEU6FerdVrk371kLAUKKzhqodQcMdB78hC8IlAcoN+9x9mBRUGYLoHeyq
BkrONwcQScqkFBh0iUjwKWfwfZBNZVRbKPJjfixw3hBu2idW8ygYmrNEIskXjetL3KbZZe+bQFij
XhJs8hxF4qUkJ4MZZE3Bmrh8AT/2oqVwHzKLfWHZWFW8xG5d1i4iTR5rtFEBxPqp/gqoOTpf1idG
9Gif0QgA+tA48sbvA5ZIYPYIOV05HJNYq+DXBVGMRfC99gf86IUa1JWRgTfJNVmBsUcv5bIq4Flx
U6AyEbeeQ9qBaBARZ+7SbZCtQVqxV5ZA3zq3ZCfSszQw2lg0IZRLfuoqXT6QMS5BU6ki/VU5I3+m
OQgB0RWWuBUOH4ElJ55coL3jZpkXBms/anjC+BYwc8ix032fVez2uGHuXAy0iD5nFrVpCEz33cim
fdkBHTjHxaZC1cpwODKWxze+gHhl+yO3zfIAQucR23pc10PHpkDjF5V2YwSEhZVQ/GcWXMdtZjea
141rPT0U2lGg1CjVnsNJc/Aj5owuix4CVrfldKAmaWaLleIsND8OIiBxrOuHEqUCIJPqULKN3ipz
SW5wA/RxPPkrVrspohkKs9tzCIkNGcJDqhlGowfn8/rheO/0lv/YB1NxByD8PTEiZq1h1l65OcmF
PlLH65HYru8xE4aVbzUR0hNK6vUAzwTOA4/HjMxZRMcpGKSOlmfICUV7z0j/+Z7TmgtaueM87Y0+
AxdPWMewipsKOSF6WOJq6+zGprMuoOm4qORsa7oqRV3qdV7X5U1U2dX3cMo5L3gL1xkrOCtMtVYX
EJXWduaxWTb/YwYqc15DbeJM1TvopK28zA9GZdGFoctG3lIejcZjnFlcHlXU/LVBmTAzVJ2nezqA
I2PykQ1HLZt/M3DGKZYjHawCUNlxxwlvaox1v3jFL4XyJeVttENu1ZBgVSAXircXobB8BsvA+QCT
OO90ujxMooR9G1t1Jb9VnDF5uoQ13qvlGS4MpLhIv1lBl8IwNuOyPuZ5VrPldexplYe1A9XHpK78
pApPaRg7h7EOxW0MJ+pZGB0iiBkqvmdLZxFfc10XES8cxgXp3Bcxu9UlMHDgldeXfTNE+nA/I5G0
txcLPHQMNvU6CoMT4/602EQ17asRzfirzMkprtB9v6mGW6jLWTxpZEiiWNydFy87M1gxnkDUdsmV
5SbpN2fwQES7dc8dB1cDioZswpPx44QB3aE3eDIXjFecA+ML0z9QsDGHbqlvVkHfq33Vtf0uX8Z4
1Cqd+waUWjwFgaBlh5UjXdPn4SvxM5LpIDxbVBIFspJbb9DeU0LHGmaGbx8wDHI/zPGyHVyOzK5Z
fAdZCKUStbq5i2XhB1tPd9aOV06eEtVPn6bEm0+Jo9NPdR/LTcsdwu5MtTPveCD2KBy8AkuBdmrj
XqE/g5Yzh2WwtZU9XVmxa7z3te1+gGGcv+WcKr9DD2g5bo85eF5PW3QuFkASh7J9TnPlxeHtqk0f
RTmm16bMmm1TTQ1Y0Sm9xfMYbOLMSz9jn4sfvVYOJIcWOdqc1jX3OnDJ27brCO6eL9+rRvOb3NJM
W07KZRjfz6VBxZqb8QjavjMV0v5w8F4vzZL/scxhPf32f/7320eR0iZoO5W+d39kY1g28+U/9JU2
b93brwzr27eCn7z9Nv6v4zfVftP/4Md+nfD49i+haXk+JgVElT8s8r9OeHwGNvydYOnQmQxt6FH9
NuQWyDqZPgf0ly1y3RaL+29D7uCXkF/HoDu0aIaa/96QG8j2nzpGLoMkl7ANRj1BwNQICtifG2FW
w4nfhgtzFVLZceZRNr5hzmXymvBY9xrpGbyK2G2jY2WmSX8Y0rI7J7UxFHsJD0ZCOGJAtAKQTUBs
1NvwR1mFVk0jlHOIk55BJ5oAikpC/EL0MDOi+NtYCtLeMZ5FT5NVui9eObzluJFiftXT0ETuYyer
+dyq8AlPEuymspZIV7w8ald0h6kjAWjf9BwIS4hiASJDyGaIpDvzJSRBkoBPI7UeynKUx1ah2quK
gNK65gdHDzUNNM3ptqBixR8ixEM0Wwb0YyP83loKoFxd2WyIQzGrQzwwKF45k6zf7AGs5DwC+Zid
NgNWwxd1CW1SfvKV658SVtDy06MY8BVLNQd7Jnthtc6K/jBDi1oD0OYHW3fEWmZh9IUjUoRF+HnI
5iZel3lgvvhFN9949RCuXSsERIKr5IoiCOWp0fPqIqDaB6qpd23ahSSmYjPB4xwqgHtpirprbO0Z
oFbQL8kQsfHa97b7iJ2R4a/X2+KkgjY096Mr8mctc5BeQ9yLF0WLhOPXZPLb8iKZ7gLOz9/nZKSL
YjfRUSZT8mHk7XRbMyPYX95fu7wrVrYC2spfDxawqXJVIhNc+x5ek52p+nKPj2WAy1jP4Mv5kttA
d1vCjPtk5XepdYoDLFLJqu+kHE9EI/B4iXIh5yss28reJS4H1D2nbhhIGcM3+i6VPM5OdRiUQzMO
RnO/69LYeqkBYHs7UesApKJ0ZmT/BWsBrucx69t2w6tDtGxbN8XbBKocOWP+rAgMfkywZ700ddKe
AoCWTxkJSDtAb8rb4GK2j9h+4uuowbyX6ZrMAeKKr42aix14GX1DzCUpxyQ+ZDZj3ndnqy33LlPO
FVo2NJ/AsRmYZjVOgHLU+8BpQx4Klv199IAFryNVFBWRl6TxbWhIp3IXZmaX3Mq84ndRMNQ7rwIm
aSFEHbjCq0FVfrbt8DE9REWob9J5lGubcObN3JnRTeGR4A0GZwz2ogsFz7PEfs77QO6LgFAL7A4J
NMupS4tgL4XZPnaV8+J2Ocg/1/yMGEJna81gAuEkPExiQQkOpZ9Fs6kVnrdLgxkOtY/AuzcRgaKm
cgCK9YGCJZdX9603F+fWsL3dqHVx76aOOPaMN2m2NfG2ABa10Ea7LaeE+Zg4jeSQhAh4Peau/Qn5
sLlyCw3Bk5xrblRcnCuHsMd1aZUpiwq/yq7sBqKaqw46pBllBLKMrbFvaru96SFh3GFSkte4/N17
ZJRwZJOhW8I2WrrKtFwh3ARG6JxyIjb6zTiZ/svAhPUmEiJ+1yrLiC8gJlpz6ec6lJsSDNEIIrKC
0qoz8lLWJj/zNpPujSg0U5B646poHhtgWhmVnki2fTJAQDdk+R/snUeT3Ea6Rf/KxNtDAZsAFm9T
QKFMe8NmkxtEs0nCe5MJ/Pp30BLfkBwNNbPXbDRBqVgWyM/ce+76TjmLvl/zjkGq1fZk2bUNycfO
cjA7Vzf31oIwEdJVq2v7mvjrdjeXI0A54kIBn9aOwaXsSGM3lVIPZyGWCxkjk0nJr33v8/4t0jgQ
hZzaqnGHUKxJf6bHTgPmmFuOh/QKmOlbuMhOZ2QdQL9vqBDqtg+ocdJH4aKDBhqBuNTsq/xiprNZ
grnPsLvmJkhci31vQC2hDinVaiCX6oV4mW7fZ4uJMbhzr5tl0h6LAqzebjLTNfKlghzk1uXIkNlb
+1ticjDRoGxlXMHNHPcNd6VBTPGHtztLV4wxZX9VnMuGK5TwcgP78HYVtazpHxRut6eehjIUGsZi
PIgAGhE/csL0jagPKuH23NZwF7kcpHmPg4onQi6rwtrEHUU6e7FeSZ3karSMml9fc9ovDNCKZgmb
ZiUfe6rXq568pou/y6X/RBBDubTtZH+lAJT/uPqistfmp3Jpe9g3QYy+cYPIgUDGQlLbDyrANzgZ
9hgYMMgmYBD8f730RhujtvE9c9Ps/VAvUUqB8oBPtOlL3oQsP4kAfyUKdDYDzD/1Gty5iQ2EeoHQ
Bnmh7/ysOeiwT6wyqfPLHnDd8mIj3yfYzXZHe6+nhA4g4ZW9zJdjxri70k6NmbZOz7DbrY9kYukH
LGXL597C5RhoeusEdNfzeqFq4X7p+tINIaaIfu2O9ZgQhcAJU8oFVBj8Fm8ihHMyTRTxpVuDU9EX
sh4cipA1T/0bttWjezc300z4SCvGvl0erJoAi0DIedQ/EIqDJGK3kqFOslDa6HV1zrDlBspzcZnO
CORJyU5Wp1DpJU65rvUeUjBfW9wDFAfuWQY0RuK0c6YQw+PgUcHuYYtZpf4+69xxnZg4zJ5ZkeFR
kZSSETaGE1nvmDcMfeR27XLr0LJjR15kzkPFoq0f21p3s6u/L8D/7AIUm0rhFxdg04/pP8KX4uc0
HuvtgX9cgr74zeHiwmbFfXaLyEMB802TtuG+bOxrOkmpGNs2je63luXNpCa4PEB+bD0Fq+k/WhaE
aUibdC5P3fydBfLfCNOIEv3hGkSSQYgmUi3mdVyJ6EF+EoJAJ2wHJibm5ao7drIesiFZxhgjlr6r
yNjRRlLL2goF6W72nLzbeba1ftDMUhiBmRnHgdioS1SlE4MRrWLx2TX4NdfhqknqI/7r6ex10g3t
0hcXzVRrD2SytUFTJ9rFmHmbqaoSDzPcnHe5B7xgN5HtcDDartlVA2YUgeFpx99nRCbSkBp0fGxh
EgbBw+tGV+8kxyJLWb1W/ZlKiNOpi+/k2t1Av2PEbOibQ844dgPlJstUQtxLcTbsOIynwg/TpPs8
OYYMp5wDupr7POjRIlzFfQLkY0TZOutccJzgXTlo+5jBfLTo63qAh8TeMjEPaHHr9/4y5/uh3erG
0t6Xqr/pi8Xek9c3sq8brah0KxY4sAuOViV4/gpXCp+UHY615x+XYcruCRtpWNMa67EtTJqRZtmc
LO18xPh00y9Y7jvI/3tYQJQxOGh3tt5auAkcK0wy1sCymtRuxnp9LjL3KjX8eAt/v/f1Su5HcCl+
NR1bG8FrXJpMWn1C4bBQ6VBp9YOGiyoAbPvkjDN1C96mPaaSMRwxrITlMiVB72hiX3rTp2rAiqJU
dW5rI7toKWCIKFL7ZnUjLaPAdoCRhOBYwL87W5aPI44+sR7jAs3EK0wmS2usPS1W1uwsjII4TPDb
IDxTkWmDKKARXk4mNeIj/AZIbYY3h1ilMdMrw4EPoi3hoHQ7rNl3MrRNDmoSONvw9u19I//Yqta+
YGZ8ImgRMrljdeE09JJQhOSQWgyj/A7kTFlq+yLvHptBPHlqvcxN6e4SHEmRVmf63tDX9OC21cvq
5B/zbrQPeRP3uPBlvdf9XDt3pv/FXrU8RFTphNuyhmZuJyQ/Ca9P7sBvNBGzsCUwWV4HzEKD2TOQ
Ow2lvjNG59SZufFxsVcjKPrhQmnFp3Wx1V6lXrvPGQUfnTphI7HCRcZGBzWdKVfoJi3JeSsuK5t1
S0BeTxcWRv+sDWNFQI2KQS8MkGsJYzwYHt9gY/l2JGi4o9jK3/WmSK5qPa0iy/uU+INOcCszaKcV
2iNJfvAJaB3t0C2z7L6aydGpBzoIdGfLAYJN/wiszgsN1y/uV0Cy4TCsVzSVZYQNUO5pNUW0FhSk
DsOZfa0gqYympsNM6YkigSK2R9KQgp0pTAi5Vr6j7xInw4QxkSXefDTN5DQ6s3kxaPoUapzy78hG
5FP0wPWbJOoFIvEl0QhVt9OdBkWVk+vvIO3ou1EzBFdut0Zj2gLZnLB64mKqHwpiO27jdtLPxjhI
ByEKFtRAakW6Fy0ZQWi2BKFdKNKtZSgiXup06WoMVnyhXdYELB5AR19rdvEpm0nuAeEDTrwDQDZ5
sxa6K59nuw4OM+YSCqGlf1VxSua0JPF3IxjucjE+QCg+TfUszh68g82nfi9iJpZStxq42YrcQ0K6
Q9uGFWB2/itWOZatDMWN6bZE1EP3kBkHxDFfKnClUQnTtB/dy0zy3w9ufZCCvWwNqiJySf5lSwSP
Y4nnYcfe2NsB53npmgRBg7c+DA1rAnZJya4sKFCkN40BesiF7WYDmqfu+Eklor9aTDcCyvridxaK
/IzKH96x8xCbaRJUro91StvpXGp4yrovMxoNSMqAJZw+tw56iS8Ur2YR5SWCp2ILI13GAgOBX3nH
FJh5U5ofhRgu88QmBMpRT54cmBBjeA3KxRJAl7L60ffn9yUOjLBt3S8ilRis4mwMZFI+msZ04dpj
f916JopeshUcpFlXJcyWWu9vyzSuUeykXhB33de+J4Ai8wmwcdapOdg2LMEYRN2+I8brciHGgKAs
tm2OhfGvzMmKstKP/uL5j4u9HJuyNi5WkU/RbC5dNHrlHCqPZ6zX9RGLQnY74InKDQ4hpcWKJhGH
N0mjZdRPjrPTK+ehLZDqosPILpZuOJFBSls6WxpWVsjhZcrxgulFfCgL9SzjaTq6CwkCkwkOPynT
aGJff1C10iJyY5zARQ55M5bzrZ64TL6R//HCCRvqhjgYHYYIFfgqVJL4ZbJIdRkjN2GXJyPV3k8+
1PQOx7CFb5R74TSdPALEuddkPVTDWBy5/2ZnAizkIdG4y8EecnC9wCDEd4ltfLWcKCFdBih4i/AC
Qe4hcfP3EpDtadW8x2UcLoaCSJ5WS75aWuue2SXFkeaW685uhRERzOvtDbvSz17LeqMhRgTPbBNH
gGOakGgBqIufSjHU4zsbgy1JOsS0kh57VJLI0hZnHBhP+TTGc0WIT96Rj8vOiV9f5REv0vskRaFc
LraLjBQBZ7COHVyNmR69ZQ72zppkbSFTWhaEFMneGVi+wyTrcClmUDTRItxbNhOV/gMSxHqtzz1a
VNcP8sajJWBEWBKoWu7o99e+/7u8ZrKTjctfrQPwnDId//fl9U2a/djZ/v6AP8pqT/8Nxf1GcWDe
vqEfEFv/UVZ79m8eUnwDULb1zfr2raw2fvMRHwsKaKxodJwQI/65CUDqqRuUrybLAgN19n/R2Ro/
KmJxnuDAYN/guMhQDUQLW+f7HWKb1Wkyp7XjnCAjtHFo5mtxn5ZtfHbALwUYgxk8MXWPqKDWCLlE
fPYY9XzgYFbvnNprP9giH97j/x7eJ4pu8btP8vb3DvsfZCLeNuwPhv/9nx+FrW+vzkRA6fACTbKs
Nyrh96/OZ8hItq9vn/LZbl6cFLEXOs/6ksg8RtcdNqcDOCuqibZhU/Dr54Za/EPH4WzhpKxImEoI
+hphvxEIv/9sUm4jYso6YFbxc4Uch8njlPlXhc8sKhSt416aOlwlPibhXijbJ/sy77OPaq3Xz+40
dHPYIiE5JyX2wEJMJSFj/VTs+64Rd6hToWupibwE9snjpdFabUStTIYT+UO47Cru08iKq5vUXHQA
Mwa3Cd3rwGyBgXDDaVrBfnpTqnU7axTU1LkwP+DpJd1ryAkKGDxEdIMNnacpp3smjHXUwM8iT2O0
vCJKOoIuIGeleWBltv5e63ttj2j0cVJrj85r7TiDXdHWRNwgZNdSTc7M4Kz5uGhVHBQAaHf5Ok7M
Flw5AyqPKT6wCiB3NdXyXOdb5K42+MalI3OKvn4Z3yPaYRmT6Uw3d7qRqpklvSeOzG+XiLwnAXSR
gb1mm3LAcGx29/6k5XeoMDMjzLHKkb3CDph8Rr0n+VD5ezlB1I1mS4ECy7iU7kk1Txgld50omXmk
46MxNem+Hl05nVD8l0QpmPV4r7KJMs+wJLCBTBh6VEGB8nZ1PBaUE45oDdZFybpl3PQICJIkMyUK
QH/a5f1K4lGL/PNIHWhq6CEF+mfHeXbzxQPLJOrbou4VVC0ELIgSsYPYW1DrLtGVEek5MYP9yKx6
KU3tsJpe8rlLzTkigxnA9DwjWzZ8kqTc6n41l5n1VjPl5zX38tBzRhel3dgeiaBc937ZjoiMYPxF
BM4kREXkIFkDjnxFIU/3emADZGCY99QZqW/8BK2RIEWZcgiR1Jx+sVGrobY2lIOTwq2+sCjcMnVW
Isg7JyMx1IcrQaTbvDrWTrjk6IVcew9pouXWNXL4yQEDHGNLfCCeLlMt4tK6mYPYitlr5SqujZ0H
SflznadxBpi5zw+m3sjPULOqLRwQaCC6JaZH+tXQ+X32MmdlSehcPdvmzTD08XmdVgveo5XPz0Jl
yLIWjPIv5I2OE1l+k+q5KjptfMXYlJdh748dyXksN7L9SEKMtm9ib7maFwPNyaC7o7GfZow7D4vV
LMuRjQcjMS2uEXM0dY+otZ8Qam8hhEzZoD6x2GLvg24rkYV+ZFmXchSM9WWfyqwNO2rjF1QECD36
peSnrlDqLMVQ3ONj2W6GKe+/IAL4Jl8n99qcUGdCJPHfRC68tyVl3wl/0pD7jj0rtfBsD+/HTOSg
jrOZV0/jsx4RDaxHMr/bDyg9mw9yhohNGOdM2mcquZD3rDmUtpt0NX3SCZLRSWPrHf3aj+WmlCX9
4KUfStq/ViuZ1m+3cqYAfE42urj9mL+tALVxvlaZuT6VA4qsJiikRQLwAXFgjEqOk8BYXhz0G3p7
9oh64h9F4m9DDHAyVMiYoFc5P9cJWW4DS1infgFnWvHT6dfhoulXcd0NBq94buZGiySYi3wHKbkl
5Nwsb5YawdAWdmMOO1CA6m5it3djNw0XFvkM5Q2SLxAadQKdOERkNJ9U47IH1GfCzS4rrXeBFfEK
+O3C6z7VBs04GbNwpncUhPEU1kPvftRmVnHQtHuwomVClBkgS7HoaD2BKjKNceWHBgbGdSoWH024
yJtdTB7GCVkJnGk5NJ8GY3zHilicUGfmzrZqk3eTKK0y1ApC0g8efgPwd6hsoMg3TH5sJ48jg6XZ
VWrNMWhUDU59Sj3/aBaTEpSCk/MK50uQrUg8StRI+D1mAz25NBx1aZdYpgHep2SioKzdUVuWJ9V5
rbP3VG9cWJCHTj5+X7DXQ8xWhnNm5S37S0j2HJ4Lo6tcExrDQErv1CB4pstx6+VQSwtwpzELpP3c
x7EqJ44NVY8b/lBZw/u3c/RvHclfF44+FcUvCseifMGT8vLDWoScEx70bSZr/wasi/sFSxa040CY
/794ZLDKxkQIF6ni236Df/VH8fi2FhEWRqDNIvnPwtECzeyAS2bqi5SEqvO/KRxZfPxYHREaY234
Z5/61USS+7NLsGf4UithdGcEjDDGSYoc2bxGVjV6dw51QHNyfBAAu5ElBuuKXkzkiI4Osd+UvGiq
FTeAldipys9iJIQQ8B9B7pQXHkG0+e0oasBdfeZ+cFZRn1Ma1otR5mboa0XPzTfLqrPJTzYShQ+E
Zc7ry7ztNFAJadtwz5/a9VAt9H8SaUKypiYxtrPs/Q9ztpB/CapsU+GhrHqepZq824Wk+dAlb4Yp
G5vmvcUuBMhn0nqcSxtMcHrjCjZ9A06g3UDOlyOY3zGJtLLS7W01nqUKgnOG2vC6TBmnuxEi8bW9
Zs/J200VdyEWpUtux0fU1Fav9iT26VqF2sB2IEfBjCGnDDwTXKxrzwQiKBmC8nl2u2ypJrnZbH2d
GfA8u0ZgpLGhv0pZDnLdF2nmUFMVcLVY1dR0rCSbTqQgQk+eahSrQBg13FEjU4Zyl3prZxshHH97
DQqB1roN2EmbKbx80raaNf+8xssyOMQnVMniIBdpYMhgaZ6Tg1mouL9GsaKddETNtzqUrN3qa9ZO
zjZroiGtT6mmzYcEHATDLQroHRFa626GoX9nlGQdCxxqLzDBij28rxKfwpIi1Ri6iNyM4hKckXVo
BrsiAXKcDkU9d+Ouqxuxg7y7TQQUsEWyK6uqbkJLpMkNohnSbdNShQLGPJAa6pVcJM2RKOP4rkef
/D6utREnWkyg26rN7U2Zi3dkqSV3VtINtzKd3TsmyfMH2BMqBOdN6mWbqrstfyha5ibjZFTxbWk2
C0SjVjMDORHfHLtmjAA5c699v4ifUqS3R3SG2o2myOmGFqv50ez21mUs4vKg5Vq2Mptk5v7UbsGP
GGTEu04Y9QOwtALQeJwmKmB3Yakgq3pXBQ3et1PNTBQ280hELBjf8SQp0A+yLJInC83Shb/CgtoZ
rSMfCdRiC+G1hNUz2+7Lr4a0KYRBXYCETpq63qNgxZvApvWWfs499dJ5zDs3HPLJtgB1KffSWFry
JtAxlzWSjGm+mZIEcaNSzdG2KYDHfOG7BhjS31Gx1089cWLk+7jtJ2mm740OFjOWJO/MN13tEc/Y
wTK0kMmXUt3FYkjPBBH2jwnql+fJWivyLqUyX3NMgBfaWnOUd53lnmWp/MjO2y+z38VHw0GDAJUM
iQOZaw9+4U3PusjL9wsF1ntLjtlGKvSK9x2rWCh7XGFCG/uD7oIY8l05RlkLPa8B6oYkrDzkkJBv
ar92zlIRJ7jDBwvgj8dqIHeZtKwOu1XaAD27reNcnZXWUmvCCbX4FeMFSoHBY9catSEkE3rZN3KC
fhsjoOFzGWFllVsitc4mZZAI6Pw6pJE2n2xXs25GrX+Xrf1D3mruZ+VAXmROuWV3ONJyHSAxKzsF
bMYXFSDcS32kyqLDxoaQJSffHtyrRZLk1DTT8LCCGwudXm9exUQaRCvX5pYZ4foJLXPf7QzwJcCv
ZYvGOLHfJSnB2qJDOsEOpiMrDyfnFXvA6cNIol0N0SvAYUBcaMFyh/odaUnWJi8MG7MvJWHWwTB3
l9gC5N4RUoXpPFnPJpX90dJck9w3bLKXpkLYahPAR7XCYJ0rzk6BlXQMB3uqq5QEOq+5K/IBWXE7
GtgEJqS885Ahsy7jDN8GHhoAAyZOrPtG2hhnikRaD/MYe58KWaHgnrIJifeb3SqO0+Xe1rAMNXPt
vCBnxB4j0BFR52wmyTc/b2LUhMvR7g07U9r6levjElggRF+7iU/3mkwgq3Gfk8w4ZOkJzSD03XYx
8M7Bk70GU4s8SzpNMOrqlVDk+t5gnA3cJh4C/lL0jnk8oPxr/cPY2epSGzfNGSCYV7vpna+NZn/O
2s68xNg4wCTraNpLn9kucnQucnBesOW8K98qikuQW5SC+fqa6ma36/TNNqvUu0bvH+DVspcy+jRg
YUTPyhIkyhgt4c9c/bvO6Js9kAZ4ZzYKvSN+puuymBPiFrOYoXlvsKt32A8RShNxvb/m7GzuOxMm
TUqh+Ji4KJGMtG/PEs/avu9jp7xyGkJinKGe4Z/qyZGsgSVDuijGgw188Y5fbhXWOjYDiAv9506x
EkEAapQ35B14TwnG7jOvcAlNOHdB47BVZKTvVLdVrJHfbOJEMwjBCXQmSeEy6NklUAl3hw+kOYyT
mkJ7UuMHs+9B3ntNvZvd4uM4GJ/yjtTulePxcpZVQnLLIFOMXB0D76EpQlWliLgtNXw1SCHaT8Yy
PeTA6fYMjft9kzD5sD1i6XEpxQ9MXodrhj/jQfqs4JYBoOGc5Jaxz1cffJiNTRm/Tqqd5HSBBzMN
nFp+6nW7/Aglf4pQ3BWfKw8cM/4jvlfP+5h65Ze+yIaTRV8S6G5RhJ3D/4shQ+wWoBbHORv1k45x
MISpYEbmmBmXsAPzVz/34HCXqXZAUwm0DjPvXY6B8oywKYvgQnWniYJkP3Wlf7TwOEdky8FuZ5Nz
KMx0vsiqhkzOUrE6HA1NC/UFCR8cqHlvuUP9OjoShb1dPmZTQvD2koqjnC0cZs7Vasv2WNtVsdMB
hESN4bx2ens3TR6lA2s9usX1wC1aA5iKTTsjlSFNmd9nxUqFUYIWLPTm2m37O1cn8XzoIAdUMF3B
vW0zg3tPG5FkQnCKIGt5O7Rz5g6viQlOPz0Pa7nFxZVXVqVp9/6g5KEUk3+0lzwJV6u6Q1l3uyBS
i1B34jEldzoQ5YLEeDJCMr7Kw0BmUjiuxCrZScO+IZ2MQz1bxAZrrnWjjYqUSV9zH0fbzI4kaDYo
c4wvXSzQbi55hb8I8r6ZtQ4HWUGocW1NdxKFxGtWLd3e1fj5EQt9FIDB7oQGtBHXQLqbnYmJnN9O
J1X1/pGYJFYm2eqdq3G5KzPnI0EW7/7upf6jIbyLKOxXvdR92nz+8o/TUL7Un3/op35/4B/9lGv8
BlTOROEiQLv9LmT5pso3fvMQ67MSdH9KtIE8ZxKDiejC2IRp33VUNn8d2Iq3qT5//F+M4SEP/dhN
AaXwUFPZ7LpRuiCa+WnS3ZF+2lcEW0P2HAjkXdKGMod7wz7x8KlkpvMsq3m+ArOfodJtn0scKRTg
DJaaqaTYX9MibCmauSqqmqWs/gSFLuEkK7s8amzphSst1qk3XGa7i+ZG+YLa3Rvc6xbJ5M5Uxm2u
ZP+CC+sK0NiVpclDPLIRGHuHHBbJMJckAw8pcvZ10qfsmiUrw0a3RQmDGxkbHWG1ymFMCmntovH1
W2EM7Kh7+dIoqXAKscKzwcf1Y/Z1KPMirKxk2buNd+1a6iCxxASEb3z1i/oKLf19rByA6dkU2WZx
Bb/11s4XvPf8VxycO5VmL0s7NmHTra8O95ZyNl4bVzx3yxBxE8QiWKXWexTcx6z3xE7qJGI1kJzQ
knt4l6znYi5fXB25Diaae70vrrZPYKymrXwpv+Yt1usBRUsEQIMuo0KPMm37zFnOj4kl77fWN/DQ
Kpz60n9FpOwfjNTGbQ6aeTKb07oZsDU58MHoOoMgMAnpZAaqUI+CokW29nNqFWcmZrivckS2zjXR
6FQuwh72Nm9I2tnXZlxu7ZLvarHGqPNbJkj2JoRnPaAYfbEQpBYlaB1GRtpDzXWA+GMfSfcZtqZg
2mgFY0v0cKJtn2VavXAaSvSDCP5GdDvB9lytzX+gdeutHPTb0STlLCWQ1EPXoc06XIBGC5jUfrUQ
Ee4dI7sqCnVh8uUcvQZtT57xDomRecKWyskzipJFtqVhY+KJ5oyhdYrq+xIX55lW5qm3MRmmjnqs
dCdUSy0x2/ZjGDfZSz1DoSlNRabcejGbSRbkaZ8B2XOfM6V/8jrrxpeZgaoRZZM5HlcHKypcxce1
c44ZxGF+qNaRxCei8XQPNctIGBQ7kgvswelekgJHnp5hkcTKLwGmBy2lWVm7dtCf6sR49WkidpUi
kGUE10yt9tj106Otyq8VxIwAji/c7ko9WvA0yJUcWyqYBnys0BikGRkV3/a5G7WgE7SfG/xeEQB3
jBO2y6nF43ifjADY/0tLPGduv3Ca8HPUDNwVFMofSTv0AzdPl5DCZL6zcOqHpUpiKkbK9oXVwLFz
l/ncNc58Ggg6PKlZI4EiXco9++GKCI12ifQURGAF6CEwtdJ6HY3h4zL34tLwipbgFdVkaLl6Otg8
9PE5hG6xypfYbeDd0v+zgMntrn4q6vipUnTuIZ4XgB8VFa1K42v84R/pnOagUCUqILEQMZOF7bj0
eyrf1Ah7IShgM9UD0m5GjC5ud437/7ZuAMLCf31qNGrKAd3Bfp4AVtRL/1rXJt5pLU/3pUC05+KP
aVdfRBWHckiVGN8iRRp3zChQoeTma2M07W7oKhR0sx4IZRqR5XJA8yriHaCHGCqmgSCOXeeNrbvT
QW3O1qVwn11NkGPSyVM891812V/Yojh/d+j8yb7yR6IRG8MN8e+zK+TSZ8L2Bmb6bmOY5cKegDXS
Ks/QR6ypG4MY1mTmdFdrbIi/2FD+vLvdns3nQLMQJOPhEj+ZuHxbTrVYkBgnXOphbRRns7RSSNnc
0H/9vn7ew27IJFZxtMsssjdgH6fXd+9Luq6ycpwIR3MsXlgtQFThdpxDiw4shvaU8nLRo18/5496
z7fP0oLpjeRzs6nxzx+fM7FqPwVoQ1QOefZoIebHRnFha5Z9lBom8O39liVKo4G726+f2vqXze/2
fn0iAFyX9PrfgUvfvV/g8XJlnVcfh6q3wpym8HZhv7ndLi5IXy+Ouq9e5aDY20niCfJ54LoFTQ/p
ZHlNIRAl9XoxJXgT2EAcfR/gVk5Eh+nJC4kVAoUnQhjGFLuuya9q0UeVM9+rKnnSnbQKhbKvJ+ij
AWFh/oEAO0hrdA4ByIEl/PU7/ZOfEMFF6HoNtpyOaf70xZplBo3CtFHAmkNkN/qt7q+3WOC6v/hE
N8HC9wr6N+gWot0tLBDlAn6xH79NXxqe4l/yW/VBpgw4qhfaiD3gCmD5ws/DwSuuxsSo7sp5uXVH
vbpDXQREfE2+djP35a1Uwa2yMXzURaKxuPXl9Kj54trq5wM5cgRAtFmF/RCEdKdM9Zw45nKoErPd
q2yBb633w31dqCfVc+xPZmafEfZW6JCAC8Ak+BpnaDVrmB07AvSaA7ndX+NmffKSKVrHgcO7tY7p
4hzTtM7I81vxyxNSikqtDMxpvXUXFqdsY4zI97SPvYOu0jWosX79hf3JHYbJ/hbxo+MgdX42bq40
I52tWfVxxfu7lROKOxuTVsyP0jr++rmosP/lO3N0zinUQ67/Lyy83lwyt7SX+gjx4d4esnOFD+8v
nuJP7iwuug6bbQW2SMJHfvxdZCmGIDgw2CT8ucXfqDC9xevrdqdHzrUcRlalhWkffc28lrGf7rEa
nRmvvh/y/JPHkJ6l39yj/8qtI4miHLI+dycYdlf4u76uQoIfj7PiWFoCMgNKNKZC63BZZmKPmPud
N/LHArHVCWc4ZAKHusUwrDHA7tVGZm+mO9KXzAOYY1SOZvbVYVaI8KS4mlVxLpxk2SyBFKiGpPo1
2qCuEW/O+njf1Ga6R4L+u83o39Iv7T+5YvkufNiM3IdBwZo/fmC12Y6qWar6aJQ0CnNaZUFG+vLO
1AreMzvhDZGRo4b2riuEDICUe3IfjOpmzPktx0XNoKieIhmvcjcKIuOnVH+WeWuFng5SmsCD63hy
UZzGznXqmzkDRu5ELWauEIXDEyiS13XQd5mbPSiL6hCcWhb0miLLUX9aKMR2bZy2B6sk7qqV94kj
NtEEv0+75cY3iFkSZgyPuopL/2A665Pf9vPvWrV/+yH9yUXCmbH9z4Arbv4sG5JJhw1AzvVRenVI
iaN2ruTl2DgC4zb5i2/E+ImX+XZSeZzC3NYIRPH+5ZrsbGuxiJWojz0+0L0hUPSDfTjHnFS+wfeD
mYaZ8kKDNJvcpvKcCjApr0RBATg1sUB+4LcMA+du72Om3GXbELlevE9DYVwybriBbzYEqU+1r+rG
Cq12eIUxdK/K5aJyt8OYn1liFS+x3KpUfKP5ql91Ux3mqjEDytU9Tj8vGvlK39rL1VZWyMaIBEUS
rxiV84hWznAipnFXrmN6UhtUbGuCYLAhfMSXfa4n+ZiNNJJekWAt7Gj1nFU+9mNCpoRNAoU1s9c2
bjstO1sW1ZrhTiE8kYWVB1rpij+J5+0H2U5kYNv9sN8uo0E5sK7lo0i2BsIB/OKJFthNR7WE2fNK
MXINGSwN+15znrscels9xt2l76jXfoQWPvEBo3u8ykgrDnxFKW6X9jOMrntp2UizGuc443nSZlQ0
oNsxX3IBj2N5pikGEs7JkiUzP0yuDiHHKzbvH1NCo8+F4TCYnkNMwUuwNUZsXYiC65gxe1T22Daf
zT77q/NY/MnlTa0DIACkPb+on1NtURfnnWk71XFwl1eE8vcIV66pL/jwHC7rrf56a7Wbzeg7+lR6
b9d8nY7RIgcJ2JCHdZVFaFtNoCbeEW/uLTcsx6QL4G7Ue19Ny7E0Bo0GrUCnniCX6eoyeQV76F+1
vZ+Ga8K5yIgLghIavmB1iezRuMfk4/I0W5Rbem+1AeuRKVAJWemlR2Wd0BhyHqYWsnfEWvLk5tPj
OHMHxVpCViQtKdbmq3ma7m0HPm5TCrVHjmGFnVwvwB7CYMP3WRnailp6eYVZ1kZ9O967dAeYZwQE
N/qncpweLVLst2p+dL+dr3+rFf5CrQCT0qD4+/dqhYdmwkUWvKAWzH4MO/vjod9mbB48coOUZyGA
rL6Ny77pXa3fAG1TUPxTmvBNseD8hnkMWxcoJmGzaadK+CZ3ZfzGWedwSaBeMDeP538xZ4OW8VNN
g6xWd3R7YxsL+v2fO5kJXELd51lzVCzR5d5PC4spRJ35hxTvYyRqbuRIjXLvjvxnYI5mVmfXUnAT
nMvU80KMYgY/1Mx6zy5zucWmXz/Mg4g/EqegbtvVYpDuytU5tv3GM/L5jC7AG3J4FjVMGakKiJMI
JnIUAegrrEvqfJz/RkO/WNqORTh8V8KK8TO0PETFUOUVLHtUuCJx+DpUG4HN9Rc7KrTBvoGrqG6L
NLYDrWEesNc7zSLUeEG8hzqkJvXBSs0Ube+ApB926hVEQMLk/4+98+hy3Eiz9l+Z8+2hg4ALYDEb
EnRJpneVucEplYF3EfC/fh6kWmdKpW5p+lv3TlIpi0kQRLzm3ud2VmSfeuCEVyOguxNPTbPaTUU7
vJklvxQMhKj7xquAcFNOhQ416kHtsVhucYpLZu87hHH2CYmfpxAQdDVpCfjvj6lJ4bqzF3A8KR/4
0Y3c6c6rXIimYkmjr4vn8gTOxahfyYZGxECOgn51WJO+VqOZPwS5ialkSpPbsY+qpwYJ620HymM+
k00Tu6yEmLIQ+CV9vSnKQkRbU7S4xJek8e+nnN+r5fDgOSUionpNO8XvQEyovF/SpXkXse/fQY9G
KMaz3BRhhOWwCgMivPfSL2GMsBGH3tfc5qIN7lw4/6hBnMA9aq7ffkDAdym8lN1GkowX4K3WfkqG
smSBUtWPQrT+vUEfQZdCrhT+DPdYCs4kzhjxFKFPPsEbta8MgthOyH7r2xzGivG4OOW882Qmrljd
jdCs8t7hbLaItyEso+M9kzJGwnP7KzkP7ZtCyPXamLMDP5TRl7dqt/RXYZT+Dhco2AkfWvH91MQJ
LgIneOSMiu8ne0HCG0zoEbbuYL8zwNOamtlwrbBD2PvZX3BSgdwNLk1jy3jfz2Z8BTmwSo8gervl
BNGDZiqNegMiogFNeEShurPNya8S/ChB1hHGnbtIZcemf0DC6rLOtKfgrvENYZMJ63nPlZid64Q1
4UieeeGwLiQVi8kn9FO12IeYvGXMgEaWjfBUDS6EOs6Qtfy3Ft0gquUABUzSeHbE57OKkSGGQe3a
4Vj19zHoOtStEZOs7qrzcFOdCqTS6Su+6aC7Qhbloovh9vlEmroBr5e8PSuPrqG8sTcbOv2atOUN
GOj4UlBRBF8y18hI8bXssnaMK3i0kkQ2qzCfXRulbrqsCeFLt+wiNed70+NfO9ssTuRFjZATrTQ0
gqS+RojdYrjsHkDpoXEp1j4NmS4owZx76MXzohhTi5cYT1VsR2zYMG6gGbbLBqm3aEISvokqzidU
Rp2l46/krlnFcTZTeINDb/Xh3E3T2SCn60QslxvOQfVQL/6lQzGAZl5oNtH1dDUCDNxJUkEYLSeY
cmoG7oZjfMUEuQOfprZkLR2ANxL4lFpiw2Rd3iBJeewWHWPoG1clsfsi1Ep96Xuy2IFY346++UCi
pMVKgFYYpTcwEwdr4VCwb/cbj51epbc6c6uzWTX6WzbLG3Oxojdiu0YMM23xWHkUt9lQazRADjpp
8qzuiHK094AQi82YYupzvOUmbf35UDhmt03Iad6T2CtQj/FTgnkAOVKqbsLcX96A9jEqLeTt0qjr
bswj9K8J00q7Voc2qtQ+AypxzXZ7vPU0SiBYXb8ilGwPVSr8XRrN0R4rdcaK3SUGGXzJcakpZoph
MNYEP3GeCxB3vYzfV61qGAs6n1zOVUg4ck1hUqvXMWvHowkY+5l5T8eNMRqHWE3fe+XBR02yedep
DwKtFb3buUsaDm48WL2ZU2Ybgy7j1MMvzLHfOu65atNmHwQIooimqQlf6KEd+0QWbifDkPd9kwR4
njiashJQcec6rFwHb5E3s24rekPEMdnOb9OOpWobvQSty1fWLSPMrH1yswR++2tVA+zdLET6fGpk
UaJWpZmOUsvfQ78ODvUyNG8NuTqvrMONXTcQnFWP1XKDngwubAtXr7RL/97mD65xZxu3tNIvMm7R
kYiAqOZYI/5VYB+nDev8XFy5UxZfgrz0A2Zkbgv4NO3lNreoGiFEo49yRhQSbufU2wHZ4Y2NyGOz
QCdSG6MBHCnRdGN6lWDqVIzmu0EC0KIefOkaUyPz0lUbpj2aF9NWq4mxvmfYb97YGZFBfseVhrbP
lBZQ0WTp7bQubSzsnZtBO8ZJoS76ZrNF+9aXijlcYoMeRHuCK1M53nxVMSaxt9ncuqHnpuK5Tvrh
IUGO9HUC07Brgta/tJH1bgT995SQmE94ewhkm8kc0o77DM3WuOY7BX3FzgekRDznlrmNnmPlHBiw
vkde/8W3Wvew1A6A7Ajpop3On+ZhDsKuwP8opfrckl++GWwTIi55n0pYzbeYtDMw60Yd4sTPjoPF
Sm5rYdZlQRGJu0J7apfrMb+vhHcDyLG6MOLrdyU5bvPGIm4a12KixmanRbncrLZ6nPT6K7GfT6wh
KKWoL5jGQKexB0JECTkI2S6iUQnWhyvMo7WYaf1tR1e3gWyK37uKSF7O8yfD8tifja35nlgyPRIi
Lb8poR7gVXyP6D58lbZbdvNvAHpNpBLwGKfclFfBHC2XxiQOVNrtWx3TC0BGuhqhrPLsbJodqArS
3uOB+NJpLgllaE6wd1Y7q3hOxzm/FNzziBdw9QmlGTVkHf4UMzsALmuu6m56dJZE78UC4b8YsBEm
2fK1o/7cdnZfPzK2H7Yp0gSM6KU9M08hs9BlDbSZK13uSRksN8rwv0Sx9YlM6OjNbF37FudWgcTM
RZHTcV+5X0qrFKd06Vm0EYt5bip2cn1rfZPlCAZKfGXq2SYoOotmSyjlePQbeEXaaZxd2gIgGnwv
OVCxyAdhzHGIdjzbm1SPt1YloztCxK8UH3pdqEOKziqZtbN1JdbHjA0eUWUTjlmRiRu7yZ6nvPHY
qib9ATOhS0yYVdUPfdJDKqMVlGQYukgmcetPKJ9a7cHsWV66LD2sxWYrqls09/HWGQO6vPo7FHas
iyVaUsO8jUZ9S3zEahWFHoRRNmvKd/aieCf19DTq/q4RHcK36ppqDU+0tzBp66JpSxJiTg2Ib3/O
+JojgiVQ0bVTl1WVdNwLJiL/4pVttU3wAlgzxgowS+VyZ6kq/w+/5//kb7Rd06JJ+teN38s3VZJw
/aOq4h8/83vHJ35xAJoGHqkaH17F/7U4gkF06PboBh1AXrSDrAV+tzgS20dDZzHtQFwB2oNJyD96
Psf6hcghlj7gdgjpYEf67/R8P02xrQDpehBIfkNeBIXHTxNmXwz9QhXJxhrkKJmlib9hPGH/zVz+
T3NsT7BI8aCQMHHkSqx//sPGKOpxE9l1HB37DJIxePWAeNYpqt9XeNld6eETKrDUqRAGVfP2w+fx
T7aO6+f1x0E9L44alZEwl01ysf/44olXFJOdQ+iInQCerlR6DIeJfhS+W/6QoWP8HAdlE2x0ldqh
Xub022R0yIE95dkhOStogkEXH7qBBZvdGu1Vv+Ykaz9jApgVuLrZrnI6xDH4RS2jh9IrxvD/401I
7A9inX1xI/10BU3lNGjdl+DYLjhuJvL+9qVR0jXJcX5ubVyekchBHRslG2hhTmRQ4A8N3RqF+rYj
qYhOE4Z/rX0faxCJC/gbFyTlOaYZ5mR7f6DwKtOeQVm1sJw2CCY//PV7+NPwjs+BhCYctb7PLOrn
bZp2bPokOQZgoOAEK3MpNhNBARQt2fe/fqU/TbjXV/LXzS/zZheK5x8/cZfSHlwMrzTARmFD2vLh
eX57pTq7vTdd2s6/fr2fvkSon9ZJOsQMi1sci8p6B/5we1tCA+ZmPngc4lTd80TRm6XHkPfXr/JP
rt+aWQR/yGfz+6dor0DxuChGw2eQPqYHn6vW2EF6zLX/9NcvZP2Tr6trCSJF+eJxpv/8UMhillEj
9+CRfV1xWqS24Fxwz8zzGgBRkmbAXBUeIRaE/GEeiEZrCg9rAZOFhwSC3Ll03fZezR61uTdwLDVi
VS8PyNqP8WqfBstAv8y9+TzEmD62DEUcRBbZSIPnxLzI1DiwtXwEidry9OvoLenxr9+k/bEM/M1U
ffr63/9vXUyYJtsqDDr4l4PAXSmwP3xqq30POY+ajiOaViJKyDYm6EOfDFqwfZ1rRJhAuOEBGqGb
I4Dm5s2ORbmyJETT7fNGQbDI0zHddBVjWq8yX4WVpzcuNcG7HMvy1W09StDRehToSYqNGguxVZgd
nsglD/YJ9sewG5LpmawXK6zidD5gnxHZEL/zOMuPXue6t3FvMaNPyT7gdCGIoYkAJcZeekSQP6Mc
TstdYjnioO3af0KanJ0yg4SHSrQJKp44+pJw8GxLoJEnp1mG26YQI8E/i3TItiLEaoiQ/zaD5SB4
avotuSh1se0E/pAcN89Lp9fs9wpsAmkfty7elK8z5hfGI0m3g4xkH9zIYVyXeSiLF6qo0JCLg8XJ
Np+aXpevEJHy741IauAaZjDPLFUofzdjbdpsdpLpk8SUHcrSUkc3CIpTNmfTZWkD79YrWG50frry
48p0vO27ipYsI0rCbPWOhJ6MaJz8m5Eb/rVRFQby1hQrtlRXZQmYErRVi6MjWKVA1U0dNRE6vooN
YIyXe2MAXjGb7LJeT0rErNnaLKYRayDOF6X9BimfdPopMU/wssuLEzXzs1HkGCsF9uIb0vWQ0M9D
Yu1Mzhd4tqN9QPPkn/rFsT8rvBx3GdepOnVmH6AE1PZT7uyxX3FHDJTNfWvbn2v2Jfs8sQyWVhOc
jtqq1HM1635b5+h8hwiTpp7q+DjO/T5J7HsrKvsdz7bhRMMzE/4zdT6qCuurrfjMlSea+1kV12nk
Qr0chxxvUtGD2c7xcJbYgpVpXjUW7HIzdkhhCqb4scria+Ys7wkDpmPSdeZDJJZ5lynvFerLZ6us
qpB5EOHbmRe8dG7k722lxEVO/Yg3Kw829bBM249Ioj5rjU03mBFDWCPhEdWPW1F+CKTrdRATB4cc
Q8x2NvzojeS8mV9mivYwP5wto2aItspsAd9wGMmQYwieT+x7LOrGNA372LMOSmvjTE5DfekMWFQK
oujnDHEerlgtsajPTNHZRGfN7VKbfEJCi/Y8z8I5JdVUHIWdmkdZ83XxDFhWOSQpC+LRDppsAm4n
QUTVJdF2MrPqixqc+FMGxOerJ/X8yR7UeEXu5HDKhwCKGiCnC5JvXLodoxQavuHUC75fxpxjqChm
UhAA/0gtTozP5UImeeuVu9KMGWoYy/TsDGa1hyCYkJCDbN0paofemSUwczsSILy2uqTQmCHilGg3
0MxdsqqHwpN6cNLBOuShV/fzwfCY9rbazPdRNszfBwYo9Q0QxAKWPUXBMmDiVbWF/BW1fpjGnBzE
WBBOYfYNCW6jteMdqyvpddZuZFoHbdWczwwF9OsSjM6txRf1Zk4BpoZ51CHyMVHMfwPkMDIaNpfj
jGX/SyKZwWFRli8fFvAK7deTYVJfFHWT3MIxpjoZKPkI1DE3MKCwo0fkCrSbHvHNbjK9/KFgOvYp
y+w8zM1lDH/LPHIbJlu5sE8jYNx9gyPlBUY+c8SUqe5iJCbAH4dnj+JNtg3ll1fU+OIRVR4JmGpu
7GSJrqRmMzljH0Ieabs5eqWq2QVq4J1jSrxd0Wqh29vWjkmutXNcJ75dZBNp3DkLP2MFBX51smpB
6ZBbMOY9sOhh6HhLhrcSsvCPxdsuz9ydHSTureDBQKAYI6ems5ajmXnFNpB9dEWt4m6byAvoWwt1
NXjcr8JO5u/UwMNLOiie67XVXmUzTj7QD451EGbZHjDnuedO1cbDzAskIQl1lBcMnvm158R9H1G2
kgbmJd2DKUlPwKjcPyjmD6GSifhk+i5UH4aXcmjrg84slA3Ui/bZnUw8OTwUhOptgLyts2+SdiKh
wPK2Q5HhuLajZFdX/ZOIVk9f1xHLmI/uTqYm3XUVMFVJ4uGgmmFODlx+aPwKr0lyUbpsoT/PKBO7
qcJG1JXKZDnEKOkSRCVeFxJeCM5mTuYkN9NoTeVy+jje/7Op/LtNpcuO8IdK6E98/pdUxWzl/uCr
tn/7od87VvaNDrBZtpPUSEQt05b+75LSk5L9IIvCtbJeoS+/bymDX2hI2W0SiOgRjmyiWPx9Swk8
00aouNaTvmXhx/x3Ola5vv4fGzpenrB7/kp+C5Ng+z8Wbv7g1XU9x4Keda5glw21z8kWuHzt5hau
mr2bquh9rnwXl5sfJ8886xjOgKQ4p0nc39g1KEieAPbelZGIdgpV3l0yx81ZeVXxVFdwB+Gu+ac2
6p4iTmF/O/ftZ9NucpWGigv8jHm1erEAy9w15Zq1NLA6/OpGVX2uEwp/ZyY2szIxOG8ZpJIF1VD1
bdbu4aXzauNbPsnpmQOvnL4FMIhkdpVqZ7xJarlTiFmgtGRnM8sbuPIDqz60GqjtN7HRI33s8GPw
lK6NJ8NxERQxoht2jc+hLilcYRSsKmZp2dONUFMRjkRW/+oVHZscTQfLZYF1cER6F2MJJ5YRr3bL
U532fBf5I/5j0ZrOBnjXr065VGcODJAv/uKErnLyTypDw+OKyKHM45FYRPb48pEVRxCjoMLUq3SB
JeEdRktTwshgfG9SgL3x2OYIR9n4nJg6wZiExQt019DKF0KUh24rmY8jGVdsK4HDRwSzRsEqcaSa
7KzblnVzuzfYgj+p1nc+940DOoY+G8RSTMIoXad4mkZ7vco87OJNUgfiKcgZ72xmi9Y2TjsO06JZ
U/s68LwrrYesKM2KhmjKTgO5syFnlzuf7tHa+ElA1JKhWvJhxopQ0t9ywT7+sSBBckGow3hgg4xo
jWRKSn7GtdFRX5qK3pucAjafbldGL5njE93i9gT7dYNDQ1Qk8SLCeCLExq9zMCQodsiz6Y0Oz72/
LvOCNczPEmv+YNkPyGpk3bOB6gL7ZMMI+NywjNYHp2M6jBhTL6SeYVrezCVJMVZMVMA2cxbe0IeZ
kzALJzt3+UJakOGvuVojjtN4R1Q1V7ccouYNLzLL+Dga8Cy6MzESoT8hbQx9yQL/JhqKMdrrDsPM
qWuGNWCpJgHvI5gNhxv//o+4LqrZ4lBkWUfYnlGhDtqwUOL1HH+FyEze+ubJaCQYabFyrqAaV0zV
smbWOB6jjIlqm2gy7GrkofUGYXoNbyJiLXnnA2+8fLyiJ9cwa/LsOIoLwb3ZDvRc22wkonFUOblW
tuPGkGpHa1gOFKrOZ5M63P8tptgzVfPWglUfNgQQk3+YZq5zH2c9sX52C5QhtVPEVGwaCA9qLZwT
m9gueFszld8lwZH+6nRYvF8+fku/oMs/FjMcvC0x5vyygDi5ywyAFTeBAkqJp1PDF9AILfttvvIt
H9m8MYSqi/UjRU++XpNsNvVNB8wVfy5BuTN5G/ommFMUbX4Qw7s21ojMvP6I2wIde5BjwRNKZmRA
OqUp5n3aNsX3ZXG5I9nirfeUsPDH4oLyy0PdD6Q3SVFOPRvifNpOMu/GsAsoT1hAYfAZ0bMNZDm8
4RXo7a1Z9+xgi6QCRBQ4QXPpfDqSxgUj5VpGO2y0hU2kL9nKbmHxydUkGp2zYA5e+DC9JIRKLgiC
nDtieKBZvnVOr6M9q90Jr3IA+Xf0yz0bE/ytQ+xSu3f6S2YgSEErxdeiCIrp0feMcistNjgbS42K
N8MFuHjMCXh3ZU60yVK7rFA7eER26AYVpmku2bAcJ1r94wj5/EvbkDWF76Qm8IlcKramll7DouI1
p7par++Mc+NFETpz8foWPJO0yvF2FK6zg+Zg0U12aGKxSIhgUzKCO5FPBH6h8JMEXDiRwmtk10NB
dOS6UIRIs5G0c89kUQLSpZz+5sjSvopwdR0z6LFfC1d+SKYnuYeIkV1a5aXfbNyyT7g+ZoILKqgA
jBS3dWo8Y+VSL/T2OmSZ07FCDXwKWYKz6GON4iJoZvlvU7U3fUQSFeEF30g5RqoA1FyffXeUrEgy
OTsb1Nj2Gy5+DSSEwhE7jhQ0qvi6ShemhksSJHXj1FH4pdEiL27c3ihPld9Q4iWsyXxaVjZXLTu+
bvJvGEI9iNIAGMyo0kbj4g9aEArI0/ye7hdFjRkwLfWm/TLYQ6jbvLnGjEHUhtFHd9WgeJrMku2T
gRpCVNUnOx5xvnSBXuLD0Kf2pckr03qOGrt+gXymHovRuUvcoX2YLTA8Y6wFXaqQj5Xskg0u+c6/
bVnEHVFk09XEaHZja5zOTuQ/LbHlvfZ6tg41PAF1cMeqDvh+NMC0BgUlDYnTkXhnIj4b605rtjxe
2STurjAT80JIAwiOqO3Me53U9W6ypLkrMiWQRNoKcjWUpWYHsa0CAxol43vUTGWxFU7vsosq+748
Qm0pIGkJp9hRZNdbfzK7J6vK/bfUCkzNUQhStc+cflPSTp7I2eWuHtl3ThzvZxgg/Q2byPdR+e11
w3S624hxajxgKVF3YVuUhQNDyccZ3fB5Js7yPhde9x3OmXqfCZNsP0+dWQz3kHGjmD5iyU8x+Y3b
plWfCI+O7smOi8Icue2GUnC6DJ0gJ0JT0kgPyIG2jVulOm+nLRyJmxkSGuLh6dKu23M4rNZ9lnbD
m596URgTaH1Hwpt7y2wAt3peQUaF9CubG2lE+bUZtVYVJr1p3MNSc0Pp9OOOyyU3g+NNV40uq3cm
0Gzp6uY56hvzKjfVS8eRuEsy7lOdmW8CxnA2ZvpizK7zaRxjGzFXTja1iLTYRUaSnHVMC2czfLju
pTr6PSOfXFpo303UE1DIm8m5jEnn8A59+rvEgVEVN1bfcfgZBDByq5DqdClHH0dPIV6jzAEsXXis
NC2adEZI9N5TUYSCtDiehawjk4m2LrYDMsDpY/FJeBzh+wAF64TpobHv/djx7ghB7B5r5ZBZoFh1
8n6SbpsvE4jVDo6Ayt0N6WvPntmKc4WuAfDC1GxjhhrA78rykTg3FP0Z5cfegtuNi6vIWJ2aK+Gs
Qzy2mXWS3OHTs/e5bc5PJjFU51nbK76QHxzYYF7zBBqO6QS4IezK4N7uzOHQVD3J5J3lNGdW+u1D
4pbFsGWTO+76ukLUlow1qTUw0e7T1KORi7wTmhfAEjkTXFMXiLTdsn9J+oSBCfhDdk5gb+JpiJ8H
1v4bqaeOE1fbV15TTsfJjPG241/aM23kc4B9N3qbssRds/Vlj+FnzhOYm17Z5dtmcts9VldOxwKR
Nxi9smBJC0ShCXjjA+yRR4QMErZ4G2UMWAR74kynIRwAtG4xPiFdlQ9JBFh7ozLo2Mscw11zEIkR
1T7350k59X60rAllDc9TVE8wJ7aS583XrO2974w6R0yjnrsck6ArvjSS/NJABdGuWEsrtACKHfnM
7AgCd71lQuwh+GuhgFcDmUi931+PjbDCaC5AXAxwL3MprXOelcPNov3GfuZ8w95TYU8jJJT4l7us
I3ZM5y476HKKvYcCgtCydY1AbdCqUxYQlvprjh8t3gcwIfgCmdSCuSfyW4hsj0SGTZcq13rHCjmY
2GH70b2mDLiG2dnw5J3tmFitAUTQYjO8jZzgLe5F/bBEeB0YhSf7Nu/ni6td96atEpjAQdsaYV+7
/ZVdF915Ei3JTVU63Qm300/JWF61Y3tu/GUK28Bqb0uoTl8ANTIr6Vp1JQY3IsPcf6FQG/eMZMJB
KueekVVRbNyB9OM9TE/MpeCw8LCmwQI6YXRUk23ZFdQZLktveehts/l1yktCBXnkFWT4VizZ7Yr8
xMpGEZH3yii/zMgm74xgXm4Nxvt4xBs2+r/6XcNAeq5yCUCwdyLrUBo83E7RhCEKselDLYrXxi6m
5FwVrYwudmV+7saguZ5cCjncum1/yscUUh3mtxwYaJbIhwA1OlEfJf+kxo3CG3pXN7Ca1pAhkn4h
s4+vS4Jcx7GVH8s7/FbtHaffqSs5Qce/2Wn8vIdiB+V6Dk27j+eRPn3d6/yw0cgplhg8m/XRZQBI
05FmlIm9IArxt+nKv7SQrH/Rj6uTjxcKECMDgCW94udtpK8o5tuCF/pIdqZPJWCZ6Ty1Gh+D81mn
a/xvXE/UowsP3L/Z6P751dnt+QEkAgfMWrBm3vz4NhtjFtKcQS6prLGevBHXRdqmM6VEoY415DSM
4p2kHjQ+QnF/mJb8k3Wy+InsBq0YRY9l4i4V0g7+9N5HtI8RSQLws0RDfzCMce9cy7wldzzTdFDs
wXnzH3nqXYxXEjtA1dMDVLEsWEFP4m+2dT8vO+EhuKzVgcwhI3Ccnz8LiPqoT+M1JlUpElJtxg9u
mlhPyywJClfib9e4P+8hiTMBaOdaCAZMHFY/e6xQoczo2HV9rAB7XJDVQt/kNP6cGx2kdIgLX5IC
b9YNBs8epgJL9AjCKHyj8jpzs4Ljjqf5jgE3KfREIoub0vCW5kqBFHkZki4gYQ154cZZqohavfT0
VzM27YApDlE7j5ZnEFDeTuhf076nt2jI2sb2PXaPKHRdjRtRIKHeVh5K+3eSfQDiIFeiS48jVNmp
Ha9RyxwTT6W02ZIXs/7Kc6L67i9D9WiDkFlZkhwZWzbYDZJvIENk8k3SWA9Mk66aCe89sd+9JpiO
bvHgxyR2z/yPCixnI7yDSgTmDS38+u1jAPKR0vqf8eb/BXXCUHIVj/xrPc7rN9391z+dcf72k7/P
OCUiGkwYUA0+fBPrIPP3Gaf1iwcTz3c8EYh/IE1+V+WYvyBewb7hg++wfW/lkPw+45S/IMnx1p05
3w+SW4J/Z8bp+T9/yYCeSyjmpKsIAOl8t//4jItnhx4/ixNoBrI/134FtQ93oz7bc+mEhbNOs4Js
KR9saWxnTs4Nsuc0LNbyJ0+UQXGOUXGvyMF8hG9ssFYqgpfU74oDkVwEdn9UVLRE7b7/qLOmteSC
ASLVvs/6aK02HKqygCEqQZq564VDwHrIXQu4FnpV5ec9Q7Q5VuQI+vEzAj306YNLGEjgZZ+CcXwR
H5WhE+n5eekGolP4su3TwTDDbq0l47Wq7D4KzGmtNckTp+xcjKh9cOc2ZVxGBCA6EUmFWhv3adRk
OkymbDwq+qjrZZyrzbRWt8ta52ZrxcuW1t4zkkjuAAEDTAiW9Z0ziNE7q/TSMF1rZ9gEVMMJ8X2P
ceKSR7NW2Znmj+VaeROP/Yzu193EPlW578xoYyjcjNasw5heBAxs6nSPObOFu6gW9n30UebXHyU/
AYB4OQvfWMKgjwKIDYOzs9Y+waMPDPmd89DWtDhOHQBVMqSk77Zf+zxvjoKmQ67dh+iTW9I+BtK8
Z4hUoWTNvHXc0dlgRFscVp+EqnOgeB1W+aVDgtkdg3FNXdCs4zZNuoidMVhEA2Uz7ZHSpMkCaesv
i28dO5oohPMuskr6KnZ6L1E1m1dgnZ9BTTpYM8zqfU1ruxIJpSLhkwnyBzAponPDIovjB+3AzKR+
I7LDz0oYFh9tXkBIqtwQveghWdDeXW4bUWgkcniLVGTdEyiV7dzYmy7z0nzrPppJMh69XdSmRDbT
0V1NxFqrzLO3IA8mvCR0pIWgrSRuKroXdvcp1nXFUFXmJwSPNLPjR2M7fTS5RD3pd5Nh9/c0G8Q9
Lbx7XoVsj7mHnRbock81q1tv25Fh223GplTXTBbfCfvub4yGHFZrNL85VYlyY0Q8X7pVexrWrrxY
+3N080KHpZr9NxYK/dNirNLQISo4x5CRbJePVt/8aPsjr64K4nnH8Z1Rb22GUNZS9GHoRtFArLOD
hU9558oOdBEmRpOAOqYM+TpvaFpWHwiv5+h+YBwxuuJt0cGbqXpW43bAqsIsgYB7aRNsHfbV6gBc
gX51HXKwmn+Ko+abCYYQK8I6CmEdZxJoP2AkSApYiRUjJNAxnnWMeeY88DewNbB1cqOJN0EkM54m
UeH1qT0nIXM71qN1rT/GMn4Et4QVaPNWfoxt1DrBUabeZ+tMB4E7u/t1zjN/THzW2U/PEIgeKznl
H4MhC5p7eewjUQb0RHN2pkWFcZpqpu4b6ODutSbCZSftOjklZSR2bbNmxUpIbaLx/FdHlbO76ZYz
4XjGMYabe8h9GoHIs4y9G2E9CMx53FdOltJ5FvmniXl8WOI4OPup3DtVV+K9ngW9gnbyTa4y9x7+
cL5rPNTm3ogryR/QIWRtyQ42t5ewprw4DDj7t4Mo4+txwKm17bM1OKYw3ZPL/P2aWY7xMqI97gsQ
CnkcloVugF8CWttNhl3us+bszdMnPEWg+ZW2ThPC9Z3L/3UuXLO+FoUNRd51DCT8bd1aJrto15Yn
wLO0x1K193ag7Cd0bsDbSTwKExdL63YmOuEQUYiSlVTk+duSAR91JjmeWdGh3lPDO+oZWJzECoOX
koHaWyxPsHYNN8USz99RPoGTHKQkUDgmOlamDTCYSH9xIg9TjUS3v0m8lQOOUuAUlXOxral6L2nR
v68O+D3pO8OxWtqRb2kElZuk6XFEaFSm3Rer4rTZSUfqi1NGUF5j8RhL9GS2URKCyJp6qyo/OxQS
iwc92lE3PqFaHLC7StYzYm+DNClVmSdzXn1wQZ6cvJFwLfaL5tnrUBFwYvt73ZgW+G8RkBUpU4Zz
xUO0yqeljuVhbALI3tFK5Epx5DC68pmENjx7RzEUISq+9tTiQAd8EOdtaE72nRL1ahW05q3LV/Q6
aeL0JkXyvc0LXNeQoYLQJS3vCkVhtB/79jyVZUsy1qS/MlqcwF404y4D03/pbDtGA+gkJ7UEv+Lu
LU+xCwcyiPtdn4+/liURYKaYge73HDegK0++0vGxHxlml5F/MyClQ3uFxaMk6M3vB/ce6FW5V6A5
4zl76E1t3I9JdjdxXa9ATll8G4ubWJbLfoL6zNGYxi5qC+yXxLnRcDt5EFf02kRGKTY2z05O7NTY
c10f2j6NPWIUurm/nrUZ1zsWWEJh75wIfOhMe8Yw5wDFMnde5S/mLomCZnksUzMwPo3amuYwZYa+
4MyDBGIOeQUrAWZvQYCZpByfj62IH/OcvDCcmguljAaDeTOQfMZtxQx5Y2Vsd0i9YOY8f2QumDg9
by3ysRPiJNTyajf99FrW5nQl19yGfk1waGdjJMyhlNDGSF0frhCSjDz6i4prQCdxnNckCFHyxPRB
LX+e15wI6rnsigF1b7PMIEfCX3rQHWap2VogbZDBuJ8/cies3gCdSBaF/h/uzq05bSSIwn/FlXdc
uoHgIanaYHCwg7N2nI3zRMmgICEhCY0EiF+/3wjkIIwvG6l2Xas3A25mmpmemZ4+52TtRX/VXkCl
lEtVzAPCq7fQcRAIq3UfMeDpX0Y2iqCAoFYnjjwgA505/AZuLoehwMZFvVsKCQarG+UXIbW8l3GU
zp1eosWRCvdqllIew8ql9JvAUaDAyZz2rCtM6KE3Hjd3mVAD6B7bYpkO8qSV73gNKhWlkocyUkCf
w8DQ+aIi8Jd0w2SzcPsAT2B1a3c28Zmjp60zT0qEoLgGE9V6psyu2068uJl1qJ5CKy1zgXR1mucC
UGg/Bh38aZMrkCy89RI1kiw2OfhIkRIfWomzkRQumecaJpCSZXcQXSFSJ5rnejJK4ePOhU/IUSGV
4bkj1OzQRUHeEFRiA13Knr5uzK+MrMX9JjugBZgQ6AgHhtRZAc80604jZQRFcKpDRxrloizCSxSg
bElyR/DeANMSLVj01HsDBlEmdlMBz8p+a8F9G4kBLlCRh1sl6Sz7GKdNrZvAYxJ1jZYDEdhCkPRt
eU7agzhpCC80ILIVCjOr1GwOWo6UnQn0dvNa5GI0ohn45wbp3B6CDvpFO5et8QMjm6Clgs4Ye+5v
6IqYlyPDQerGzZbmZ6GwNTsbTdVpZwiVm97VMvMukdIBGbU51D8hJ+BLYQFt3VQGMUn4GCDgrPVD
jwywo2QEOdrqJnEA2cChTxmhrTVG3I8gGmkRT90Ld9WAVHVhQM++hEwOAcK5iVAX+GMKJkERok2G
YGAWJPoNWT0d7MoKjs7M9HqeAZabDGPaa66Xy8uNuVyBh5uuboRJjeAsWJEsRN7vY+hFjgWCDXE7
LQyNvuqGoGcjNeLoDUtHdx6uIS4fJQv4UlAN1JaKOdEoMP/MZf7mqg3n2tcIIZ5ml3g++8lNu7jt
BIp/N1UVVGagFe1AeTcdXXBho1wgrbTom4zXS2UxbV3rmwQELXVmA20Ds3Vj02zAlmFEvSwwVfb+
8Kk2Ea7oArlxPELzPOivkBs6n/mNYLBWSLlHoJZvQ+4F+w0l7iXRYvbFncYIuMuU60wmXwkSS8hA
yL+H5lI7E1DiD3WqO7oIBkU9T6Zwszyb68nEbihTvF6e7HXZo0Bpv2ADRSrYybPCEFqTIJap4mWC
gksrzx9HMpW8zLPKK5lg/n+d/3d1WrL6CP0gdMSuUzvObmyR+smDtrR8N9e2ug1/70MF18FxQyev
QviQODtkdsjblDf4ORO+Rb/Sif3+nd4+5czPZZFOQtZH9Hb3Oqc3UDwtkgEyWykf3id1seecp7r/
fM+2fnz+M6Wmj8M0SKT/p24Y7GOVoJY6yKY80fkDC3ud75w2yUCaMLKUO9/p0Pm25E+jbls+1Nf/
J523JnMK6V2ETN1xst957kcktKGUTHqi+wc29rpPtgg+QzjAEPvY9XJ/CLTBeBkSWkXWOH8oZntb
XuAOn1K9ak4wT6kVJJumIuUnH3Lm+05g5466CjgLaFS2XnprTtChaSEFV80LIP2Y6UZblUWQj73A
hNApJwNstxsq20Tmvx8NDgbzNkxKTAx1SS1+ukpeAJ7InQyXAzqzSz4M+P2xYDZPycQSLUhr5g9h
421NCLhXjO0s3d6HPawu/2BJwAuMd6a9CYmOfA5mBFzbLYW4CSDuzXXf4LepOgh0BgGc4JJKvJjw
+4OAyHsq0atcWr2++6+YKA9bi67j+pN8U+Ha4tje46kPFIvq4/d3C2o+T/Z4lvIPyqLs7Xf/2nN8
KE2zfNHfe7PYBOz/+66Dj7/6aKOKFz+5dmyBsaDES260ds28subsTP7wrXurrKFFbGJw/2rJ+3el
du798C8YFp5V2JE+URWDfVRluwjrhGUCLbUjI3N1w54VCEsUlvImo2NQ/H20rP4hED7niq7lQzYe
H5TUb1fVqq2muCGMrUlJQRfKX0JmdctBYI8Td5yWtkTkN1iVqho/s31rZcV2YUk6GwL/GpxdbONO
wp8nOCed35eRDNvdfNX2g0uK3Ul5eKuKhPVWtXxuh8Avypa3u9Cqlj/hcdctWpgPbx2Ju+KF3x/f
gwk6fIWZ3K6RQzKqNngAyX8QuuUZyX1EDeNvEEzgxC97WUJZil5UcEa4OjDbkSt4VV9cPo5NLVVT
azBMy9KxlxWW8t+PA0sNofpzmLrikZs7cOgUX/b7bh5ablCKHpLuooY2Dy3UZg9FUGBQrOEnHFpC
WGMnFXaSlMb0bjtZdYgM3bHjTq3y6Z2DVQ0zfOiyFogwKY1sjbNaDRNm6ApqSYUbRaXYBHpFqcl6
mMaHpmtpOKwuBzGEgq92p/rgvrLvY+tg9wR1AxUjlePIlb20yuuWBpSzhu3Tlb06+WTNI+G45WUd
+zKxU3V0S/sXdizsrLAlIxXnUbUm40N77Y5LyxjG61jRZct/UJt90G55hKrsFPj0jpPKanpL1iXW
8wVnlnc49ymzIjFW1TyC32WPG4yWGsw+owz8dA3Zq/byX2Iboc+iifkQ3J6Gq7riTzsIBMBt6+CY
wKW7VsN6+ZLAV0W3fH2R3biWL3g8ECV5cg37wVu8bwthl7YUOuQKNUTGW3tdPlXuUolVR8y3xHL2
ByJ07FoNa/0zfGUVf8OjRZc7YHlF098t1h2YF8tTk7Jno4Yg+GLFaNXGu2IcwvdQCitA5CVsveog
+Z6F3G1MC0MyYJFx015cM49lmh7upR7nn4r7pmP/Vk6uyU+MfduKP/wNAAD//w==</cx:binary>
              </cx:geoCache>
            </cx:geography>
          </cx:layoutPr>
          <cx:valueColors>
            <cx:minColor>
              <a:schemeClr val="accent2"/>
            </cx:minColor>
            <cx:midColor>
              <a:schemeClr val="bg1"/>
            </cx:midColor>
            <cx:maxColor>
              <a:srgbClr val="FF6699"/>
            </cx:maxColor>
          </cx:valueColors>
          <cx:valueColorPositions count="3">
            <cx:midPosition>
              <cx:number val="0"/>
            </cx:midPosition>
          </cx:valueColorPositions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Analysis2!$D$4:$D$8</cx:f>
        <cx:lvl ptCount="5">
          <cx:pt idx="0">20in Monitor</cx:pt>
          <cx:pt idx="1">27in 4K Gaming Monitor</cx:pt>
          <cx:pt idx="2">Apple Airpods Headphones</cx:pt>
          <cx:pt idx="3">Bose SoundSport Headphones</cx:pt>
          <cx:pt idx="4">Flatscreen TV</cx:pt>
        </cx:lvl>
      </cx:strDim>
      <cx:numDim type="size">
        <cx:f>Analysis2!$E$4:$E$8</cx:f>
        <cx:lvl ptCount="5" formatCode="General">
          <cx:pt idx="0">4129</cx:pt>
          <cx:pt idx="1">6244</cx:pt>
          <cx:pt idx="2">15661</cx:pt>
          <cx:pt idx="3">13457</cx:pt>
          <cx:pt idx="4">4819</cx:pt>
        </cx:lvl>
      </cx:numDim>
    </cx:data>
  </cx:chartData>
  <cx:chart>
    <cx:plotArea>
      <cx:plotAreaRegion>
        <cx:series layoutId="treemap" uniqueId="{B0293AFA-D1BC-41CE-A049-C11CD3ACAC9C}">
          <cx:tx>
            <cx:txData>
              <cx:f>Analysis2!$E$3</cx:f>
              <cx:v>Sum of Quantity Ordered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Analysis2!$H$90:$I$98</cx:f>
        <cx:nf>Analysis2!$H$89:$I$89</cx:nf>
        <cx:lvl ptCount="9" name="City">
          <cx:pt idx="0"> Atlanta</cx:pt>
          <cx:pt idx="1"> Austin</cx:pt>
          <cx:pt idx="2"> Boston</cx:pt>
          <cx:pt idx="3"> Dallas</cx:pt>
          <cx:pt idx="4"> Los Angeles</cx:pt>
          <cx:pt idx="5"> New York City</cx:pt>
          <cx:pt idx="6"> Portland</cx:pt>
          <cx:pt idx="7"> San Francisco</cx:pt>
          <cx:pt idx="8"> Seattle</cx:pt>
        </cx:lvl>
        <cx:lvl ptCount="9" name="States">
          <cx:pt idx="0">Georgia</cx:pt>
          <cx:pt idx="1">Texas</cx:pt>
          <cx:pt idx="2">Massachusetts</cx:pt>
          <cx:pt idx="3">Texas</cx:pt>
          <cx:pt idx="4">California</cx:pt>
          <cx:pt idx="5">New York</cx:pt>
          <cx:pt idx="6">Oregon</cx:pt>
          <cx:pt idx="7">California</cx:pt>
          <cx:pt idx="8">Washington DC</cx:pt>
        </cx:lvl>
      </cx:strDim>
      <cx:numDim type="colorVal">
        <cx:f>Analysis2!$L$90:$L$98</cx:f>
        <cx:nf>Analysis2!$L$89</cx:nf>
        <cx:lvl ptCount="9" formatCode="#,##0" name="Revenue Selected">
          <cx:pt idx="0">2795498.5800003316</cx:pt>
          <cx:pt idx="1">1819581.7499999115</cx:pt>
          <cx:pt idx="2">3661642.0100008966</cx:pt>
          <cx:pt idx="3">2767975.4000003412</cx:pt>
          <cx:pt idx="4">5452570.8000020469</cx:pt>
          <cx:pt idx="5">4664317.4300015466</cx:pt>
          <cx:pt idx="6">2320490.6100000422</cx:pt>
          <cx:pt idx="7">8262203.9100039853</cx:pt>
          <cx:pt idx="8">2747755.4800003078</cx:pt>
        </cx:lvl>
      </cx:numDim>
    </cx:data>
  </cx:chartData>
  <cx:chart>
    <cx:plotArea>
      <cx:plotAreaRegion>
        <cx:plotSurface>
          <cx:spPr>
            <a:solidFill>
              <a:schemeClr val="bg1"/>
            </a:solidFill>
          </cx:spPr>
        </cx:plotSurface>
        <cx:series layoutId="regionMap" uniqueId="{881F86F9-57E7-4769-938E-34EE8437F368}">
          <cx:tx>
            <cx:txData>
              <cx:f>Analysis2!$L$89</cx:f>
              <cx:v>Revenue Selected</cx:v>
            </cx:txData>
          </cx:tx>
          <cx:spPr>
            <a:solidFill>
              <a:schemeClr val="tx1">
                <a:lumMod val="65000"/>
                <a:lumOff val="35000"/>
              </a:schemeClr>
            </a:solidFill>
          </cx:spPr>
          <cx:dataLabels>
            <cx:numFmt formatCode="$##,###,&quot;K&quot;;;" sourceLinked="0"/>
            <cx:visibility seriesName="1" categoryName="1" value="1"/>
            <cx:separator>, </cx:separator>
          </cx:dataLabels>
          <cx:dataId val="0"/>
          <cx:layoutPr>
            <cx:regionLabelLayout val="bestFitOnly"/>
            <cx:geography cultureLanguage="en-US" cultureRegion="US" attribution="Powered by Bing">
              <cx:geoCache provider="{E9337A44-BEBE-4D9F-B70C-5C5E7DAFC167}">
                <cx:binary>1Htpb9w42u1fCfL5Ks2d4mB6gCuVy1viLE7ydvJFcBK3dlGiqPXXv0cupzuuZJxp3MEFOmh0oUoL
yWc5z3kO6X9+nv/xubq9cU/mumr6f3yef32aed/+45df+s/ZbX3TP6vzz8729nf/7LOtf7G//55/
vv3li7uZ8ib9hREqfvmc3Th/Oz/91z/xtvTWPrefb3xum9fDrVve3PZD5ftHrv3w0pObL3Xe7PLe
u/yzp78+Pb21Ls1vnj65bXzul7dLe/vr0wc3PX3yy/Grvhv2SYWZ+eELnuXsmRIhC0PNzN0//fRJ
ZZv0/nIQ8mdCCK4FCcndP/517KubGs//BxO6m87Nly/utu+xoLvPbx58MHv8/n+fPvlsh8ZvRkth
v1+fvmtyf/vlybW/8bf90yd5b+PDDbHdlvDu+m7Nvzw0+7/+efQDrHD0yzeeOTbZzy5955i3t/MN
5vZfcwt9JhQPRUjpwez0oVuMecY5Z0Z/dVv4deyDW346nR875f6xI5e8/e1v6ZL/uekzZKe3zZNd
/NU8/4WMCZ8ZInRIuXjoE62fEaqYgd8OqYTrh3g4+ORrGj+xvz+JbTXUnx5P5B+76MdvOfLYtt6/
YRK9uOn7m8/Z0N96/19MJsGeUc2AYZr/MJk0faaIJJyHAL9vPfYfz+fHrjp6/MhHL/6eQPfS3aa2
+Wqn//d0EvyZ4aEKFVeHrDEPs4oy8kxK4CAHBH7rnJ9P5Mde+frckTtevvlbpkx8U+W/W9c8DiV/
kRPoZ0wKpQw1P8wXSs0zhYzSVNCDzx565j+b04+98+2zRx6K/54Jc3U7PflgXfnVRv+FlGFIGcME
CMDBP/xhymj5TOGKVFQc3KO+jn0oRP/JjH7snT+fPPLN1Ye/RfY8XhO/JW8P7vyrnNo8QzWRGh54
6BiwNkJDLiiRB8cc1Zsjovvv5/Nj7xw9/mAJ/59Y9L9n2H80Ibsbf3Ny1718Q7Ifv3q3XLRUR4/e
l4MfJtTBdudf0OEow2DnP7qi7SUPCsn/LBZNVvo1R7555vam978+DSgRz4jkTCuCvKJAvqdPptvD
JUpxSZuQcxOiTZJPnzTW+ezXp0LC14ShtAktFEGNe/qkt8PdJfIM7tdg9iEIycYk/2gaX9lqQXn9
wxz33580Q/3K5o3v8eKnT9rDXdtMJfoyifaTG0kZOjXDMYX2880brAg30/+TDBPNZdJNV0P9Je2r
XVZ9+sYaPxgAxnp0AAT1twO4mVd1O2OAsFBRFtbRYG7y8So3cVZ/eXwoCUs+HIuGoeSUcS6MFJKQ
h2MttKeVrAR9UchqIUUb1QHjRC2RCVnZyY99Mafh58wmoSenpGV9sIJqyyVvLggnXVp/sZ0Ndfoy
HURGjD5NXEpOl7AZbvOQhHn9fHCiD8QlUe16XvWmSNzbsCDLpRKBTd4und8XLJcXvS/oq6KzRR4t
RdI1PmYNS6OQO+kjNqpg6qNp5MbvZFV3WXndGZaOLlaiGbXdYRK1j3K1sD5qBnbhaJu/W+ZquKyS
btDxOi7VtK/HvOL1pfay2MlZrVchLeX0MbBERWWQ1nkUeuZioqXgL0Wg2/Wy8CYLricS5KI54WOa
mKCNfVn4OTnVlcv70zuP3OfpvfcP4fbZtovL0+xepvjj67/e2hr/3XXPf/64qRx/fnvxVR559C6I
BVsF6o9v2mbzx7swmfvZbZn64Mt3sPFvgOGgtvybiw9Q4wFGfosAyKVvQvc7zDiC2j/R5u65e9xQ
6pnRnCupQ4AQFQSZc8ANQMgz5KshIfIVVCsEONzjBpoRLtGpKM5CypDM96BB0XZyJkG4KIiXAfv6
K6DBQRG+SbRtRBBro+iGasAmhgl8m9QVLVxDp1LehjTxgzlhrWiDKibtmK/vpRza8kYETvb7plv6
Rew8m2U2x8gR8iltnGiC2LK51Bcmk8uwK03QdGeTqav+RSXrNlgiW86y/SRLX8x2FyhVFTxOtRb0
Vs92Gd5U2ayrG8BBm3zmNe/UVaryruVRTfMeUxGtdPXLjBI/Nbu0kq5sIzvJun5O9dJhymld0+WS
1bwpfg/60eKZb1x6H/rfIutD4BPKEJAsI5UwGxdmZEPeb5BV0zofMpWFt8lkm6I787WoxFklxt7p
s7VPfT7Fa96CoFckyVmyf3x4+hAMMb7WXHPwvJDDU5jMw/HXgoc9SlL+paAlL/PYWy55FhnDgq7Y
u3lKnd+5zKciiwIRrG3zahJ86VlMxaomfuFV1vRlZG3HHb0yMuxw7fFJbuD/Z/URGl0zFyFCaCOb
W1g+nOOc5QHLHA++qMCNhO3SVae621eh8JxEjfNKfSwlSfz54+Me+WYbVxihGZOEofoej9sOi9U2
4OGXdEHMqWgkbdX/lomENWk0FfmQv2wSaLw+yjLLmIoeHx5N6dGyNbQ5CKdGyJAhhx4uO5VjHpA5
418CXemOx3IiSt4gkQJ/btdcV1d5QC19wctuGa7LnpA1iyBXVTDKX51JqMExlAyJIdyIo4qZ6Syp
ioW4L0JNSLn9QtVKy71009CLkzxMhProBpigi3qltfpoyTI6czLmlrTTT7yycY0H0SAZ1GS060oq
uIYfRYNXOSmWskk+J2ZtpDu1XVsny0mQ1L1ZUIbdjBB5fP0gS8djQo5DliBRIbzx8MgAqVkLaVof
fMpyp+vgbPbZlhD1bDMIycNUiFXEed0vrI1mwzgMIXOSDdd1q4olbgLqmmtTZ7Vrdp20jr1BWW76
T49Pc8PTby0D/YIIQYSkGhjO1RGWDFMSOtKt86fZeYcgIENJ4B8yT1wG0ez4GFy3oDhb0vjJbh95
mw4/8c93xqJUgY2CMW1sVQDaHsZt2LHeL72yn5pKBsDwAui1TtG4EL/IS55I4H6fDq68qQvZAFFd
Wzsqz8KgCMYy6jKg7Yb8S4anmnytxksxl62tfwIr9DjBoDFwpZnSIdv6KHVUn2Y+Na1pVv6pT5gK
6pPC9201vOpWn7dNPHVLh8kFuh5xzS5dbZddWK4LqFHbJue9cVWRxvW6gtnVGehbEjWGqMTHgyRB
9UbVJl3rmHEzAxJZUCwUDHI1Fd5a5snUdT9JUwq16kEAMEVDo4wilEslEawPLY/IbLqxGduPWlpZ
yLgloUQoJslgjIvpqgNAe7Ic0LMaBK4Nd3DS0iTEpXnyXHX7YeI/zyFxjOIMbMOgKaVg3lvuHoVF
OZd9nWS2/dg6ZFF3wvsyFC8YzfhyyfthgTlMMlbr+zqbl0VHQ+amLosB+JN6k3ZrEpy5WhTrexcM
vboKc9DgIJ7FWFfmtBzk5h7bc4MQWkYtxzetK8r1/VqpciojUlVb0cphfTjINibDjxxcdX0f1vMM
33FZLPjoV5L6cNfKnvd7pYfNd+Wc5iAY3d3wJkyDZYpCOxd4hQV5wMzzoNm4gW9lXd7MvWq6dm9G
R8drwe3qnztXJi6qqtqxOg7SpJ7PUoHi+qEJm0S8H8lIEWQ6TMEzxq6xoCiPY8MxasL6mmi9KQNa
ofs5Cg2eLE1KTVt9XGnduzSaGdEt2gtb2OqcD90EoHh8xGM0YhpYxCjqNgXN+G7E3pE+m2o+feDr
sAXjNIgN/livSxRvNXZSfUwKviIIJzb4Pn2hASyI08ensdHZB0nBtVJMo1ZIRpgAS36YFCsfhy4w
qn5fi6b2PPJ2kMGt7bIOaJSVfUNPXKJt/mrswxSI02bSpicpuqLRRqHWUzVGnqUduqpQXc/cVeES
9RNV4xsfBiSPO7nO9hJBRLKoICLJ20gkim7JnhHEoR0zsIvzpCj9lvmjkPwlQ71vl4iXjs/joZ06
bD2+OgD+t5TyGNegE4QEdAOrxmo5eoKHKy5VkjVT1+t349AQkFjpHAOJHdctbgVIljjL6DQjbOfS
cHyk/o7ZBqrdQpoPxcSS62RWW0izLl9rd5a3jG8Q2a09ofuuGts+P13lUiLrkqneODVdwhrZqWmH
NPqJE4+QLQQDClE2gWrwIPYrj6C640292qJh70KfceSWb9NtAj7gw5a6d3kMuXLB3JJs3lIcWLlB
ims7FJogo6DxdJbbT7Yr+/KmMoUWZ/lUbXbolsmqq6SbcVee8W2JS1qrfl8G2vF9G7qR9/GCeoHl
/mRpRywTSzPY5mMUqUKkAN976C0/l1RXg13e8XTckMq7DqG1VmtuP3sSlqyJFm+79b1mzVYf68BS
OGRWdZUuJ2utqE/3hgfD9A4s1cEcky44oo+PK9CkyQODEBNT1W7oNgA2z3LWToA1D0aCAXOfEHxD
j0VhijoVMIX3Ogt8LKuhQEpkhhX4drDPBoXlzeNGOMrREHQB7EozGaLtJN9RXTqtQi2qC96OtbZA
hwO9ZVk4j2WMzjJLm5/BwlE52oYUHMSeoCwRBdb00OyksGCt7azf9gNFhPgF24X5KWo/7COKVlh5
kkyBnftIVXyBwasxaUBZAHqw0uTmyr/Sqg+TYp94EQIMkJDjG4eDD6gAdYDE93ODQnXvtrSbGphy
rsIGuYIs2tyRlvPmiKDIKT7MUpjxDbG1xUxkWaI2lcpvferj1oZgh8V9wxSx+K0IACQotle+76hA
B/sgJfPyNssWVSWRH0rexslEkuJKsVW45aTLnGrDyDBmiixyrsu7C1INfJZRC7YTXLq0DsSLpM40
j7vJzulnklfkbEoGoXalbmz1RRTV6t7UVtU45LLSanopRkrmdRcWjZFt3IE/9sN+mmQ4XrkuS2Yb
qZrU9Dknjppd0zhD42L2g0siO4fdWkRZMzoxx+lcjkiGcXXTUkVzIAtR7A2jg7hWlV9EGpOZDtNw
2popown4W5L6c59pMLNYr9W0rmhrEYrt+VwuyRB1fVuo/Wh0yneyDub17aQsy98PokqTHRee0XhB
f2qXSKW+NzuTs6mMU1mlZ9gY9pDjyLReJqYh5JRONGP7NOjDjJy0pa3Fu0WOaRm8M5bM89vZz9y/
CHrfBG9QMfTwRTql3LtVj2ljo9ZamvWvzbxW5WmSQ93Yr1aEtY1MaTnLYu3Wvgs/0boImy8Za+04
7xAqS3drBj9NJC6rqafFmU+aToY79AGyUqdJHZTqylAdlOXpqKBsVtltFjbcw8oz5aETL1ZuR4T0
Sl3fZq+5Il6Rk6YRbavPB5PkWfW8kXPZpSfFmPppfD7JJM3zfWCFzdUb6Z2z56oQWRruESuKl1E7
rgRlverDfDJRGgjV+V2WuLVYzqe0D7L8dMprVJu4NJMAwI5tPsjfbDAo2Z8jOKYgiScO2kKvhhas
y0R+4eGsXlZMa3z4w49Bnle4BplcYLjV9qL7tA7QTMeLQrk2ZWd0DgKt46WQ5aBP56agdRVJMW51
kcggx3JSLlFUbuZkgd4eFzIzMn25TO3U6ldFEhRTtdclD1h7Xg6LCceXquAyN1FnzKZJaOdlVr7X
aZIE66UQVQ9LBUsHyH4B1O4yeRnwxOnqOc27nFavimIqwuRkKgAE6YnNKcfcAVnblJYxqAg7IWm2
5N2OtGXhwl3jSSCb31jKGoxXF5Ux74Y07LrYofWGZVk45KggMVXZ9hLMH5Ql6jqzcXqR9Vh93Ga0
4WpfZNNmMV75Eh+2z3xw3dR6g3wx+jTUsZm8RQCsDfjGqTeuxn3tYamZlyvM1xUa/1BL+gSjVRlF
k9nQfHMPbUXG5P/Qat7s3AhTQEsKhsDBFUFThpm47To0NN3e5TmYVjyFdNFdnIeZHAJ4UAzd8N4X
zZA3sFeQrfY0G1ZB5xdhobcp5/B0u14rRBZG4LjUfUqCeQsw5YLN83IJ8Ftl6s0040hxK0ps2E2Y
w9j0GDa+X49znHefILhl+E3OrVXXpRSJ4bGYDASgqNUZhS3uoydZe4NX6iLYFpf45c4YA6LGxfcc
18hVbt94L8sXnOQuuL43dXC4/auRD/dBKWDlC83aGhOgTZCNn8pctbk7zRu+YNEdW3G2MEoZT3Ny
jQY8tSaSB0fZdfQINXTeg0vPG2qWREa0zMZFvTT1YGGlkdUVbmEtNDYXQ+ZIRhOVZNlIb1pLhh8r
nZLukzlY0LbIIODaYU0Zy9Gjxa1t1ETPliHcunNycO0hPFRSVrCPEjmeOJG62hY/qyVDnKbUbcNk
IlP4cbEd0dm7FRsMg7/ASvlm3kMgrcMyYJZY5PYWmrsez2EjlCO6ep9tUz8YNFinFV9sxa3QJwGR
TVmcr0zquT1NCUQkcjLlg0VOmyLdlI9+gn/zUbPuE1Vpg/DpJRgrFu9GkN2XPbTs7YXYecGHGNMQ
H1VDtnSoV7nNvxlUmk3vhiqt0nzfpCHem3Wcpvys7BdN/SU/xEpe9Mbr03uTm2J0mM6c8xIvQQWw
GLxo8xJ1fqTdqsg7MLciHHdtF/gmj0mPTRcXyyLDsYydr1pomxUEA0g2cFM2nGubbuk8oL7it3IZ
VBHuS5DFebngpq9me+aFJXUdV0ZU9RglfQrZkBo64P7Mdz0+QBpldVV3A/6/1BN0O0kmCqmog5Zf
XY2lTyAKTK7A6DRL7fheNcmMLiBZ1i32JwMoL/Yz7xgQJnRZNYQnVY0SW5/MQZOY/lwalKr5A1Fz
AbxJK2vL8uxeTi58lbliP2QV+t3Pi+hxGOGsLTKY45Tf5Qx2uCoYrE+mMlnf8yy0k3/X8Smb1Jk/
LH02aQ8T8XZeS6yoTKdenqiVUKCcd2IzH53bLWqgV20hftBPw76cYAE6sG29Ps8ZPhwCHPd3OdTH
IMqrFbqyEaxsTATJYlH1C95ShzvUQrcedpRDj7g6iCwrlZVL9kPTuYSdp0m34h3rQXpL0JZDNeyk
KCFRJtiAUx/rGr1TE/sKwoS8rEu15ZMXUw4RPi1DD6jkKllQ8/oFSFPs0ettxhtyvkkFbAhLaPFF
1aR43C0VVvlhAj1Lgosp6Z3LrwwvNpHSDih3L3SZcOVfC8hYS3IyJ0WwZHs1tbLqd5AuqBKRhgik
PooUW6ddhGJo4Pw1ECtWpZp6Kxu1TLZwc8xhV3p3sGThLZRonpOcjxfTKutEvy7XYQquHcg0VIW1
7Yz6CLxFfAVTu8IChSDbGpK2CQD+aC83larKwVfBrE1tp/ajMkvW0U9irlR1pVTXLsleMNv74Pcp
p8WcnKCi8UpGfQX9O4jDimr3HorkVPq3JO2KNI0TufBsfjNpcJvuixnzsWMf+iSENHHqymGsTRyw
tS/fr2JgwkYDqsOMZp9SC06ptTQDHRDldWFYPOLHQI+RnrAzNe/uV3LwZdcWEIhjKfmyLesObqpq
3PDPLOmGJmD/W/Lmfb3d0dyp90nBtt8kJQHuWNJluzHhUCfqE3Tu295GXiUtUjkFW0yuVr/Q9qRA
om5ZabBfbs/uQxacEkhkJDZ7sAVwJ8FvcBqksZsXx3VEmSPhqyHT6WSjiTQQ7MWyJoadT12zZXka
rJsc2GOfCB8CtMyfdytBfAuC/Ycr6JbbzMscO40f7weSzqCkdQiV4PrQsTV5seoyKpp2EK/LA2CV
B6GxC+kmRgdVt4mQvVNOiF2d1p1NoqxTQ3A95LLFmv2EXbzxImfpRuMyMWMMPVbbtIa7hAtsiToS
JXLYkrxl2zbjrpnmLSZ1srIyj2TWN3V9khUVsnF/MAh04A30SpwSxHtFT4PiMmO80uFPhK+jhh5a
DvABEcwAbop+JytnHnsI0KvZdWatwqx1ms7IhskCZrtAbBlUjRBesmjMu23uP+nuHvZ22/Bq26sh
RkqK8Y8aWzfMFgcHNKSqAzQW0IAxC/QByKTHhzoS0JFNRBOCsSBZ4f9qa+u/2bycwrILE1DJrzFC
ytnauGsTIV5qgz0rILLKNqcOeQEPW+EEXHYPjo/P5aGEgFMciJ+QSiwe2+GIc/ZwLsnIGeTbIr02
2FVTH3NJNz7e96HmJ6sFdf6Znb8fEH/NAOFAhYZBXDRHumKZOUKrmiRvurlBoUhLVPxzvZSAufvM
fnyBdJPt/mzatxVCu8VBIMpChuNCx0LmXBUibXyFJuuAGFO2bqL9ovgi5X4WfTjuizZZ3eth4kux
q4dmw3PuAA1BvwrUo5/M6GGkY0ZopUKD4qVxkAYS3ZHQuBgSTHrh3ZvqkFQTeB1yfB7KBLieh2MO
F2RiWJCZhqM4gFoE2TaRouXdsMZjh85+L2tuJYlmQMsSA+o73I78SOhVvnDGu3g67Ge1B5h9fBHH
boTjBI7tSOyYUErD411W1N3OszkYr7K+3JBpvSNCbS+b4fUShIN4/tfHkzjbf3eqUil1ZDM9g42w
kAxX92VvTrOuiIgFstrI9Xn6l6Q1SSD547wT1redAxPfwQGfEijRY15cHcoSSPLmDV1WyIum77aC
8fgCN3z5JkwRENh+EshAnEcRUDSP9MxpWefcrbI8003gShnrutb8o3JImJ+l4PdDwXX4qyIVCnT6
+hjq6oTVy5Cq9OxARUYJdQRxxLoaH4+v6v4oxjcLg1Z49wdMkAtxzD/EcfKHCEMI9mV0nvWnbmUk
60+YnLfTCAMRbLC/92uDPfTY9im0VRPVyYpuMfIy9bS+RLXGEZw0tmUL5ec5E9AeyKs6kWlqzxZw
A2mvkjkv6bzECcOW04e+62q0Qa5goulO6mpYmY8JDm319S50ElLbcz5Ty9Urc9jPKxWaEf4yaWra
zS/KNBsNjswMo8opNJECRzXO0GjovN5VQdHCFfcERQd4LIvKA60AQw9RLNQdjB1ajXIigO4pqxmg
G63hRgOmkQUgtBZ/81VdNWzADaBYatBXvK82MhccuE2LzVFkO2lDuuZR2fuarlHTO9PkO9Xqqhii
r5JHh7KZRfdE5o5BYWdtgn3XLtyKuO5G3p2jtygVO2lDiyHrEl3FeEGwW5GncTXXPfop6PlVUb3j
oL2GX6nFG9GeF4oEmxjQjw4663Low8y09LzbZeVQQ3aFAqOxyxAVmQ9tEgeDTSdSRx3H6SH2ynSm
1dNJ2ikhu7dyMeNq32K/YdvRAgckTF1Z32MT4W3eQm1OdziEhOME+8x1lBZxTUE6f1/QevbhhVTz
xD5SOS8+vBL1lLSvG2OKkp0UTR8QdMIE/ZKPcQQUe+knjV3g2900s9UtEQmgTIwxqBmVYbyIJZme
l6b3/RphO3rK0U2b0GFfNM9IfypI5adPitTlku0SAcLdRLVuavdbA+UlGKLwsOV2j0Ud9sNT9Tys
gdvFvskqxQaw6DueBeF744lL47eicwiN6o4NNroq0bI5gxMxbTQ6omoKJEutxjRYWbJoKoPRvAWI
2/C6bUxQ7etcpjLK0nS6xsFKHE1c8ik5zcXIz3LC1/PazeMZlAz7RjvF4tnI7ErnviLQjEf3NkFQ
n4lU2j5C9mWfCtdWv6Ukt7vZ0AS9aMX9KZpdSEqskZdhSz7aEunYTK16rqa83WmRZfAuCdy+0LM4
KWw+vFyLypMTsHJ/Ei6EV4hYVX/O2uGaUdFeOhGkl/XY+xPZQ4LG2Zf0bLSD2WVmCl/rNuuwr9/m
X/K+S3ZV1qbRIppmJxPTXYQrq/dL0mAXuGmlwKvDpYlF0ej9hFeeh+jHPrnZDqc495B86UxZnZYz
rdZoMYXcZwWx162ANh9VkGj6KOA2fTfNa3hTBY1EKz/Ub6eQ5SeEeXIhiMnyyAYBfy4g0+2d75vb
vtDJa4iHOc4reW6+UGz1oJ+hLX0zsiLL9+3SBCe0r/2bfhQQHAAFu36Zhwveu6WMZD2FcaJNkoW/
5SMzyzlOIAyfeyYKemKH1qPNyetsiUYuw9vQS13vgiRwF7XBcYSdoL54PY+8RJ9U20vZe9rFSZjZ
G1L07fMZfx562Su6RWgitz3UdJwuZtDZF0SX4znU7+AiL3nGdiHQ7wudJt5E6xrSDG1zG3yY2m66
7YJgjllO15u+LyzDiYIWxwfXtUfkZlVbRTgx5YZdu07lfKGGtEsjgmOzVwvVAGK0VPE48YpfiJBU
7YWbO7dn7cAucQB3jqD0vpfT8pkMSXIlKNJn7Ae/g7RI8iid61Hv5GL5idC+uWoz4T4s7QxORrC9
nfbRUOIMRBnrPJVtFAxc3GBn2kacVc2phVAQMVL71zNtytd9tvgyLr1P33XZ0v3m5rZmUTcPc5xQ
1xZRgflhxzWE5obEm7M1FnM4vTKsz6q4WcfipqjbNcImT/2+sXkXte1IXxtsIpy3zIXx4EhyIfJG
3PShmp8X0PtHbDuIAYMmPkqGoENHOqTPVRjYPKpoaW5cAFKzC8HPikgWffdKTarESeZOqdjkqz7z
1GavcE4HZzumzL1jtmlPx2Gmp0U7qhvHk3cT+uR3a1ev4WnXiiUqujq9XWCQ08zrYTgBDVyuvTMy
iZzosGNbpj4i2TieK1O2px14KI1S3Zt3pvHmE59b/rZwif00ruN6OyDAdzgZzV4IHCw4JagUu27u
/DX4ZRDJqRmfB64vP67ENqe8oglOZkFOvsoWIlDLZiASKfIQepAs1ZnGxkzc9k1xWsrBvcPZLo75
j+yCkobvC8X7D9DlulemydwZXSpzXdduvUz7ojuZNSAXbXCdXzWC+As3iOlV0+McuAtD8ZmXI8CB
dct4JZYayQNN6yXlfricnZ7O82nmFrpN2JwmqhY7tMc4YQnZw5yvgUueJ0nmXq8szN6FkE4+dGvo
36Lgp2dINv1ipYHHGSaV7yuTyOfY4aY89rWpduG6NBzx7pr9mgb2VQkJ/lU627aLcTKE7N1UdB9a
P4gUzfW6PndGDP/L3rk1yYlrWfivzB/gBEiA0CuXvNT95nKVXwjb1Q0ChMRFQuLXz0q7T0S350x3
zPtERzv64qzMBCHtvda3tq8BKvVQB6R6aejOJfZs6SrK+uwUwfMrrN7j+8w2FMr8HHwENQGDduOT
eAe776VDrVsyA0k7u+kTatlahcgxDWs+cF3fbIFuHqCyDHdB7MfXYZ2/4jUNhF4RvS4SFUxnWHfn
eAf8MtGRuOJKky8mQCKhGNotvAXqYz4JYu10bMlA44K3EbuOazVnBx7KkV/JNtMlfNx4zy387jLj
u2R5t6/c5pLW450K4Pdf+2BiuNZpuK3zzcQtjJ7IzdF2HuNJ3lMXB49s5EIXqZtbVbVcz09dI6ys
YPn69lqKXokymMcEEGJdR8GR2WXZn5ALmE17vJQeYcknpwbV46qpremvevTk81BEDJVLkUhT21uo
Jd1SUBM1LxvblS9UOKQ3wPXqqNwilIjXKxrx9TUR6P5m7COzXpMUhVMzAis62TVlVwlx4di97NTX
xObeTSE3VwSbXXjOYjgCx2nw41y2dknMMw+avgOB0wx8zuegboa+CGLungUFNZOTNh4elY+C/bih
0ewQFJhIeLPxzo0FmaHj37IB22kJQG4vFZStq46sokC2r79aA++W7n7wQcp3iss/hk6W0Glkf6G0
NEnk/brGXbaWPu3SgUBgXxSehwz2ZmEiT2QVR2Zob/oW7mwuR8i8xb66acyp9DB+mOn60yjiRFUN
jMLbXkAmLTsn3Ik2cZSVaRa2DJJYN0fnvpk17EiTMJ+TDe53upL1Lki4Y4Xs6njJWdxTSHHQ7F4j
HcwflqM0obP25KhUHdGqsS0xpEAJ1waqgDcPFG3LWZs++SBWDIWZybwYCuykK36DQobCie/YhKYs
rVo96DxppsjxqpcsYm2liVNJchsFNjWfYObK+tRNWfy1sfbLvrfNp6bVXxquky5HmyCfN7AdVZ3V
8zHE4RFik0hn2F9svx48Ge5mKszBtjMv9KR3nTNgmsi3yEQ+z+OQlvOMmIvJRIz91a7y+9rU+4Gp
ATZe4+pbOIxZWERu2aZyx2ETP/Clpc8MANFcCgutB+sBCyYHD7d9REr3j3oal6xaGGtuFjWqZzMt
a1MZ19j6DNW4YXkgHT9L1U0lGafh0E918jz2YVTxtVXXfZ0Et6R38TXRMC1Vs8C85miLSkJq+3U0
zBx3R8iQI6EyyDLkdloqHaXqDvzgtp71vNU5X7bQFVPfdEWcLlbnPJI1GFIAkea8pPhylYfI/bzX
s/io4XtPxw7+Wjnjodzy3ffzHU55HP4i7YdSdKgv8BHqJ5w64mAYTwsz6va1E030BcqbOwDa4UcV
cnlgmnUPQRfOhZVp+xaO8tPQgQRr0LgdGKm7d7WRVeUJVeqdhvV8ZQitXV7PrssKAXH0qtYEX7oJ
oXALZws0u/S+Q1tyZRG7+t63lH3p6yZ66yO63Vg4t2WiJ3WmkIxfIb6T/rKnOZ3TLpxu07qmqFux
OV4WYfw97i/NsB/l5dR2ZPmmbBaIakgFjFCIySo9j8koVLHMwq3wmnYFsZBtXVTQAftIngaiS24H
vZBvbduufU4GfIa8G1ibFT1+bgH5C2ui9To5y9QQVq4tQM4ZtVbfXEmt1s8aXVtb9JrS8AsO3m3O
eZBt9hSsfVquugtOYkrIpws3cIh225tc+EDfJ4nrvhmbaRwP6DwPytSgoVSd0BtYd/O19oBK8rlB
SXPjFqO/9WR1olggM9pc2MF9X1ePZwUPJfo0o6Fifli4VjaHI2ersbP0CiJ1A2RKuB3FPLDR3xCD
s/VBsna9jj36tzxAObKWyFQFSRVMEsxvuNvkdV2G4Z1p64p+oUs5hMEU3pmNRc9w1zIOKgg1XJ6u
WzscNxRVV9j9xq1yU9t2KOU4Sk9QHIG6o+0WBYWpLySel2Giq1lbJAxApGARFXEr2y7u7aGxKawU
2RddjyJtri5trC1qPwmCmpqO9f42Lmbs74mKtqVEV1H32NJ4qnZdzJFpBn8MQtKN8X1qaJ3lfTQJ
+nUANhqMhQ0y19UHGGa9C2/7VqWKF+i2Xaxzs7dyMQXDgZv4soV/lQ25Ac0d+3K0vpb9tc9qQsNi
MWjA9MNgoQ7R3AHz5uYwGz2Jt6bpY9WUGx4V2ChI49Bxzq2bVLoeGtRq49m0JpC/L9PibFK14J/k
WCUTvLbnOiTwXo4aoNQ6lrOPg7B76IzucR+QqVuE6UAywwOwwNzx9X+TAWchruPSjb7kunXJWwKX
qX3+KdYG+mI4rAO/SKMkqp2+RpryYt2DF7j4IHgOd/bRxHXo0iO46h3P2xQtXLwbvbVBm48ZhK4A
nW3dbSmOCGzH66tpIShkNysKSncXdjz0cWGaxUz9cYe7hbuFI69T3TeamdFKxPpW48dravD19hxz
aghZCkAvVNbPdE20SKsUoKqgV6Exk1fgkMSKGge9QzMdtM467MfBqsoeFNItAcyF0l1z7JieCxRR
WXwUK5Pea6iwFkqqKIBUmWGLq2Z0sRgqvYG44dAORpXd7Cj9sqoOhrSGC2Zrrk0exROPK+Z3Gh/h
+8lXnZnhUwC6BhFFhfBZHhs8OxVoE/kRjj2qLNDv7dxXKl14W9oZnIrLdzLBfNxT439Q9ldcNPYh
AR17gg4sblRY06InqbntIu9lpakErGU5jGAdDM8ddxs7TyjhWE5H7ePcjVs/Huc1BMXoMr2NCOfY
/kPvYd1ja41lnac4R0250t0/LSLYHAqEYKhQgaJDrDudJMc5jVdZ1jJz34K9dl7nUbNN0VPWiz4p
MZVp/D4j3znnS2fRGox7YNGNzF3UVign5uVk2qS3H03gLooLKmoyFnvfNgfktGwdHKSJMsA5ZOJj
UYexUlXsw+UULYq9DxYJ1KVgNWlUAUFRJOhQmV/uZJaGpiRhYtY3oA/AJsCwgrIrwHRMFgVSRMAV
Qdy6a9B5yzyeUIffOhhuLt9ozyrWp8NV0CwKKLtJEK4AW6cl0A3izVJmY8JhSQVre0RuATeGuSbI
Kdi606SHqSsMBLNvO4AFrI2aP5ogVPieuz6kkXYPHje7jHmd8aoDW/FbAHgJ4mGnm5sA2/DyBc3l
1j6yTs6XqosScUIFk17NMUvEN2yR1B+pjbsntdH6Fphk89HMEa58tu0OuFptoIzsu3C5FuH2KXOJ
edjmocVXQIwN7jCTCrspkwgr9Al/iiAfspJ3ajtHEC1EuYGN+bzRGDnCpF/i0xh3HfDEOXme6kYd
VjKGb+m8RDln4BDbedhB6C+7zxE58nfIVBJRErNYhLqGEYA8F5bbc5POoNOWcQcO2tSbw8flwwWN
QDdc6JF5coBDBJ81pAgWlo2lFltvgLyDyFfNgBfSZplQFIx+uaVGm5uGRDYrw6TR7AAQQr9sjq2g
jtcR3xI0APsSz23W5BIF+P0UXCreBaOcxhw1tRd52tccOEo/ibbEgd6BvIJc8rBLKAD5nmqdVr0F
YFfSUIpqnxxe0yTA6YCNSF1aqn/flnasSL24YlsT/86wW9hrt46zLofJZk9LMq8Gb5ckExoCARVI
EnVLh5pcZ+3QM2BCtZf5HNX8Ogha8s0Por9ygV4ewOp1BRgw8hWpGDPCZ2DcFyJZurlgWyx8aTbf
LfkwZ2tdmVZkA/bfmQ7XXUR8cljTLXkN6la7OyhXPYUYoKTPBy2jd8FBPOQSIMadAmESVmxLPJoC
TpBqmOowkZWMuvalT9y8FTg3UdWhPi9bOk/Z5bql9xvdIENTouq7bJD0bQJl0eTWDO90keptXpXK
MfUJ2iOISoBSjcWSH+b3JtjCBrWVC4oAlcftbBDvWaC7fBkbE5znDg91OYue3a9mVVdrMiHrMbP+
BroAOwV1mL1CMRYMy6BJv2my08rF4fJkZ0/O/aJWUnQ22y7VWiiBzoyQeNiyZKeFtmNa7jxA4SQF
d8cxIXZ4QlpWlDPErXLGUo+LiSamQvkSXY9etWADt+itrb174/Ua5XoxIaKTSV/JbKh/B1YclnES
r58ylPvHKK6jbwoE+luIlyR54HDhgPy/IXOT3TqY/EdtVzx1mfkKQHl90Cb0NbLjKozwHOwPvAl6
VDRRLI84D+YRbcZCy4wBTsGrb7aJzJ87iB1l5tCoTBhEsOeujdRrkA3xc9fSWBYxVP2z1mMEKwyk
ZU/pd2+g/s9Vr6EHzd9wQPXSlvDAkWJ6Q0erpH6a40XFyf3atRN2+SXLLmzSPCH/DEjA+U5O8Bpg
OKr72AOl8ceNIKtBSqpCt7bn0LSy288Auf36qRZuS74nY6z6U3fJ18dFHc/hGpSZTeJtxubVg2aB
pwU+ouORSMMS4F20o2zMQi+KuU/n0J2Nd1Ax85S45BDH45Z9ScdxxaYy6X5wA/axpA2TEnUeOIUy
8GnTAGiJwVgBR0YZD6rKIwuNhwYYe5wABW21+i2cAs+WEoYmQL1q0ZvvWziWoulBC+mmvkDkWIMT
bJCma/ZwerQ0W9HCCOrSeX5V2VbbroQRm6HvQ2RIuO6u69RiVLlsmJ8UVaGmZpm+mX63kc/xU7Tw
xaZilGT5rlvsDKcaMcmOF1CsL98kTpuQD8e2cZZNn03Q7CTJRZ31+H9g4VnqroN1QcN83fmlHtLC
hTxj9vAP9txfAyIw/xCg5sjKwuQEpgfw4a/m3Bii5+ic5t/DDimSP1xvkvYJ7KeZyga055bZURah
jGfCcjYPCCLlA3yUpVjp6Nin7ofR9fef66/uMj4Wg0+PuCqH/woK/JLB/zMhIRKPaFIj2Eev9CXb
JH+CH7LnAxZioGCX/YNR+VdP/vKOiHHjalyyw7B8LyMG/vyOEA2zNURe4jf58x3tT6qGJuMMa35h
bWwAwdnQBYh8iA5m5c9b8f/THP5hBgyh6SWQ+b/PgLm7DG35r+LrrAYxwsX/00CHny/9Y6QDRivF
CWgkYCoJ6g3Ief8e6RBk8b8oifB8h8jUxYjXYj39MdOBpv9CRioCe5SFFPGxFK+Cp3yZBUPpv/Bb
UWsiapqEEdbi/2WsA5ATLKE/GeHI4EOBoPySqQN0g7rrr0uM9W6SeHy6k1uzFkUz71tWYlbBtJUE
sW9XrVaHyM6B8U3PNfFNfB7JyLMi3dGfFmRLEWigYJnRJCBrN52CAR3rjKDAKJFaRv4KE0uT7MbX
bXyGfBDdAZ2Kz2uM2jf3BCL1oFN6tuJi9W0d8rQ5NtULpMuzG97W6h2alH7XIeSeynYLzKRtjLIb
ZDLir+NsozvJoQwhBdqkaY7ceqaPBHLGXAEBubyE1gBn+074B7Qt/NUgkQYTU0PMy9clc0+NS/ir
FJF7gj+PZF8v0W8AQWXzPbD8Xl2pBFbnFYYvLB9LFkYvwyhxOEYtAqvR2AyigPmBYnpwFIYLYhXw
fHk8Q20lzXwCXhG9AOVIvjIcVA8KQYgTtS39tG+ZexipmlEQhLA+U7lEdw1BShlselO/QkHFj54m
gbqVQTJfEH7Zl48OdL0Gfq/Ii1gG/U7rKUSfDFlzyWMwBNcSEuRX3+B1uWnwARIM7cCAgwHvFtKG
vHSI7Uo0nUBU85Q7fOu4x3tmyAy9Q+vCd+dDstvcbCEc91jI6xEjA+5oH3Q3ma1hBkNeue1qYc9U
8f48CobXsOByPVOgqKhy0QmkJdY1/svPGzqEONTKRtT8lZjLHbbeuAfc0mV5S73y7mbTtY9K15MO
quAy9OIxkARfQfkOP0XbFr9m0Gj2S4oN12XrAnxGhAORd9qgIIBMCViDyNcq0YbqXrbh5zkFhHwY
5B6o3G77721tcCVCO/JXP2xP674kBz+2aVwMtahfd7J0j8xiiEQO7CAodCTJywjz4d1B08GqlVjo
UFBMffC6wU/aa4JfMU4Bnw2aBH9dQ+oe2nTDv7PVYjWQecGd5XQFnsN9QqHYI9N0OzC2Ar5vFiy+
gAww8y3Bo8c2vX7gMNiaKlx1dNdCzdpKhqiHzZXOQpKjeoV1ggZt9FdjBzkT6ipiyJXFEk2BhY78
RmkgUifW1fQcwN+iyDlSfG6xG7GjFandE4W7gHD7JrFi6sgsH87FeEs0xLh39rJOPAd+DHLfPWR0
pWeJ4S7vGcoROE8wR488Ibxi8SiO3lpe6TjS77Ax69cfS1gEDNcXBfC1ujzs3WWR1qkFuUsNLgm8
Cf/gGjwKcifqOm67sUfxEvNXBM5x4VakpWmhhwwLxrBQXQ8jNMufj4QZtDimwuPi+dbgZofYOASy
N+87m2cQ2ciylalJo5d4U/UrdFwboFIGdw9vsgE9PzM8nKnyvILhBrqkTTYLtVDi64QiPovF4YZO
KIXxPGAAh4Uxj4d86S2uD3SI6MXCDTn6cMcOEoMsOrNW8ZtNDfxmn8BGgj33+AlKRx2s/SC7eLMM
ojvmQtmGwU+CAV+tzc5LGNLslCZzeAiHjt8kkwtK+KzBnCOPie9L3dxsh33xpq2Q18QTBrkGH2gH
jfqE1m1rn/zi9G3TIRIsoBoeqcezDLE9PmdjH3D0TQN+TgzL8dz36E6BdhNALnX0Ai3K4ArK2D1h
Shd+E2n76b0P6+nEo6U51mtLXhjaqjvo51t9yNpu3p8XzpP45KB3n+mOLwz3GysKsRzcqIEE0Usd
7ru+AiiSwFIc5dBeyboTxy7cxRHTCXoAghvu0iBq+NQQVeYKni3WVA0wFcZWuuO2zgCOvoZox0Xh
xih6mYyPXrrEb77sZ0ySyCXc3v4QLSuv1IhVunGLJ0KmE/BCxaMXTPjB54Fd3tSV5ZeVwyI4elcx
0koQTZp6+Whg7R1Fm2B1Y7zBCyZv8NcZhGl3HWszn0zEQkSxLmse0A9eFK74zgWZLuvfoF67M1AR
MPEoYvie4WXbg7IPQQwZeExTCS+jiPIZch2gEXpZj9wvGRycjL8GdMeN/LmldUsEegsYEpZSglEf
5txlywSk0qIxgSUSRA9xiqdrGHoOHWfD5YWCf/jxxEmbxa/buDoE/aZkbg8/dlaF6QXpcQNm9BoJ
Oo6vW9P4/nMCHUkUQ3zZpSK7iWPcrslXjqgYRJ9JPkYtLDCMKvgYW1g7s4ZEl2cTgOgcIUvswHzY
ozs0GdjIBtQPpshUpiN0e+0YtffgWzywmYTKrYwagxIix7Q6FRXQqfm1HBHyyQmr4QKDhuTDI6Cc
3zoQHywrhjVoXnGUzqdxTSRu0SWck/dADO4UnklYmthiVB5sUFkLOs3phxrlq0L46IrXzsDq8dnm
UIfQ+QWjAs6KXw4iTGsYXoRv9DXOmOwhGllY49m19DBPVOQAuNY7zGJU1xi/DsM7a9pP4KOSAW16
/QXwaBUQNd0gPQSxbWUwSDs8A7mRkQy2EwyI89Iafc06pOfqh7CNVcH5+nmczEHrZToEKeMPGp5E
J9lTTTCw7jMyuRqOClMyrc9II0jsqhgSBwYbKgANDSl1qGUJLHkfC7YAMoTaGXcIZxF5iqKpaZGM
0xlkm54e+pEg58XEfgiN266QKQKEErDN25zA1PIHn/qBncDyCgA8i0kcLn/LryE07/eZW9nV0nEc
c8JNJwF5Z83lFn2KI6tugzAd78XeZ1cwurB6I1iomGUFLzbrNDxp7Uje9cxAArDhLaNNSPMlSNzX
IVbdJ8/kp7hj03CDjjV+nHroUWgVARkhc8IPGUS03xc/829ttg6YuMBJjm6NVFPCBBhIPx980PFT
aCdberdC98m0a4s47vrc0KW7RSKp8wjemfSjWzNAD5iQg3NchBXsy09A7vShF2w+snr7ggRYkYiO
fWuglT0hC4/c0DCRAxRViOxrMj8uyGGi/BnTKnHSfe8MeQkAnOTwWpbbDHb8o9x9Uihm5AFRkfhY
c8tuNBcQ26flZeIm6PI5RWVULUg93K57jS2ql6hPtlZDkI/rK4NBOFdkmYNTwtVy7jnwY0X3sMBF
GyuL6YTPyMmq/OInVwHf4eBhx8qxQvqHeOpKhqoz2PvoHoeAR8lnx0OTBel5mKl/bBQt6EjHEwmW
+ZhdTgjqtS1dw80p6XHDFrhuCMi4qQQhym+RaXk0QiLpM47hU4+A2g2CMesn4khwA1hqgDeWAXvL
N9Su31Y7QO+vCdmvEHyHwSpW9dahfEd5ZzDuCOub9C9krrMT22hwF6ZTWODkZSXmwMBkTfyhU708
b/Cjvga9fHPB1A85hiPIws7zckAMBSEdzy4C2b6aI6T+tkiQQSiw+TflDg/kWDfterZj8qExoKki
a7QVkQ6Hy24VnX0306/1HOqprNXi3lARV6iuZ1SCIhxL34d9tU5x+nIZdHCHnX+WlVCRQBiKsFO4
OHqU7eDLhXiPmwYf8waOFYO0hpEZ3GAjwfCpqVyT8Mlu/RBVCIfPHrU4ZjJ1T6KOHPyUDgPeTmxf
bPOBzb8B2UdgtmeRLuvAjrpoWhD8uWpofcRotQAb0yzSU9ab7TXoF5Lh2MO0olyYqC1nvaIDaaeK
QZ++FQueC0HX7VWn2XDekbzMOcC9w76vO1RWmNKYeSEOKRnCT1vjMixxKlUMrC65FH7YSCEufuec
NjfNJO9auy6fg5abazlnt2k/gktBNfAsDQnf+LakMzw3SItX/TR58XlJIQmeIV3z9SqAIkbMCbsW
P1CwidNWdVGAyqlB41bf1yvfUM1ahTYkESp7r6cBm3qNMDSGogSbD3mNXNS80yODPLUnBRlg+eVI
JYVbg8x9aOh71kqcusR0Pi0yYB/NgW11Iq+ncMZ/7xVKLujrcs2weoCrVolBDdrOLaqtcVtQiKQ2
xtmEcYCDvwqj3T15skUvqEWHQkJJfADpgPrsTx3/w88m+c+zWehfJy8k6J3Rz2PkB2JBCAv/D52K
YYbcfMmBn3Ta4MBsFEpBk/Ntm+GSMUGX8RkqWxafvcIpWgIEW/orGxP7ZGLLl7yFf/0K8BjFe/zj
mI6QFz0GAjVdE++oJkSzoASoMbolny+tJ0ZSDXN5sSJwUrLZmVsPneLjZ40s5OaegJZfrglYxacW
IHWX2253D5dj5asYe34z7kvWA/9kGgXZ31+Oy5DcX6SElGFQEOZWYfLJRcD7q5TQRsEkgHAFR9om
uCVE7WN7lZlL5TU6fHqsQ37jSQafdiSYiVI42eJjeWH2Z8dTXK2GRiiWkh1jHbohxj/iYuFXzH30
TfWjW6VE4/shxoqmERMhGnFSDRryQjBtETS203zaIcvveUJ69JJp7+2SY4LsPw2e/WXW4uXeI4CH
vzFXO0Qu49d5gpY3IqCQu09jbSUQCKC1S9GmPVjAGdO88JU1HO/ULRPGjPT+aVqhMEwtOnCh3Pwk
x+kfLn/0n1ZjiDkoEJEZjXB4/vXyB8kU7AA22tPcBSj20iB1TyuEpNcFwgwuAtgwXDm40h9xxOhZ
W3QF46bm4RghcgrSYtGXzgntyN+vi8tt/0VhSqB/EehMhEFt+mVZGMwbFHoV3alWMF5KqRR1n/d4
N8sbYov7dIglR9GuxgToOUx41Kh//wH+w72KMWjoInVhiBI+xS8y6tamkULkojklDgO/8npcGlEa
wOXkLgqWtkFPVuujoKJtrleErsZKp0t9h4BW9IJ0T3QHBwHN199/qv9wWThyPEmI7hYjn39dQCM1
tQIL0pzGAB3S5FAkI1Su0LpZaEjFKggaBCN39BCBbfT737/7Dw39l7uCt8csryxFpxr9Oldq9KwH
tgBOJvEDFIMumjyIagwikR1uSOshte90y+hLz+rgHF261BHTTLtrG0+a3CPdZfs9D/u1aU/rRWjS
02Xe2VInaPVHQA8/L9f/K9H/oERH2F6wXv93JfqXP1DpMuP7j9f8IUFnIRRjKMWIqSHZ8FNn/mMa
eYbB/yFS76jC8MdpIF2GRfpvCRpC8b8l5xAThrGvI4OKkU4YX/p/UZwxZfTX/QCUEv5KwstwsssU
sL/uUxwoeVZjGMCJZs371rcOOmyvqpSFb4iQPyPheMKks+ktk9Gb37YI5aQ/ACO6Wj3ivXswkTPd
JDqxgSN/FG3JmRsELGYfIgkSTIjhW458Tm3TUrUsK1W2hAAaBv0FcyPDp4AAAN2D1ZQUg4MKnWHg
TR2MrjINe+qsyB62XaCMXaF8bhjYu8JLzim0uGoJCCk96uOrEPGIycp7TCHEBKU1XkHQufO8sP0x
wRNQKrZh6offzAsRHHOFvKvPrUABEgfR47bT5Aiw8nMaS4gv2zYAShra2zUU0XWHZGURhqN4iNIF
dU6QTugXWQW+59U48J7UIUUypclJMvtVIc2To7XayjnW7psYeXPdb8B2KN8xeWiYUrDKG9ipeGbH
DbxCscWDqwZKPzCHiB4Qla9L0WNeQM3MV2L9VgQrJuzwXiLVA/Wx21GQ7OvYVJzxfGvZ+CSn5bAO
HkOMgvvad0OFeIE7aQqEwTEVPXFNhrfVJvpzYruD5NvjHq3yCZhZdiMGKB3IOzB0raBDbmdNm61C
RYAo0Dj1b2ZX4hGxkPhMkVkvQJXBCdAYk/480aB+JtDRr3GYghwKZDKfmjWdbkAWiDvYNNsbEvDL
B2Is/NVJ2oMtVGYrU8WyG+TnZLVsfXyezIB0zwYMHoY8zsOB2OS0UjgMDA1jWnRIp7+OPXJGydDy
Y0gG7P7jHrIcdKLqAbfp+YZNAOE1Zjfg4nFiorw1wP0WosereanrLt9VOF5djmPQlxlG+yD7328/
WjtxF4JIAGFHowMB//uFEQu13NUN8DgCGbojg3qGJY6pG1Ko56hX0R1NMZPwx8kM4bT7goGlON95
hPDJQfR7BDgggK54UZ8xmErcmbVvYNljJmW1CNjH+ybnE1oJyJqJsB52OqDkCXrSqxc+/DYbVAMB
RdsDxWDFVZ0xtmlu7cWtwOQeC9xkz/EHv0D+VMl45S6j1RiBPlyGoDceSIOlmZja9ydw8fjyE1DW
JwaEUuQSrvxTnxrILSpJMf3N4z7oDCNk82h16HUwgH6svJW+RM+v31s8f0eBOdssd85kJWKUkPdA
bw6vOhqR7Jni5UNMuz1GhurfQIW4hxrzcO5/fLIOJFh2sCbCjx8IYY/N3gYgVeYkLSiCTo+I1WQ3
cbDK3wfZxldAZc3L0sWAazGwLi3E5YuvYNGfvEnWT8xJ/MYB+e9zYrGJlBlVvgr5Yo/dFncYnICV
1iUr3m1vuEU76ElyDeaAVxlGi91vmsPQbyHRoqKdhlco++TzNgZCVRgMzh7nBGKtukjykdsUcG4g
I6QxGGSIIVvY9Uw8XgVyx10j9aYPwybXD0zyQwolVOk9OhJ/PdURearDLnvaJiQ5W6zIPt+BuH4B
QQPAKpFgljDmBT/IZnhH5qGeDg3+QAC1T/a4p536b/bOpDluJE2ivwhl2JdrAsiNyeQqUtQFRooi
diAABALLr5+XlLpKXT3dbXOfS1tZV0lKMYFY/HN//tClHe7nCkX189uqp7p9yNOLaDmUCTUGhlR+
2Bb85BbPdk4G8g5+PB8bVwQ/J2dQtKShV8089dyMN7nvv8AeW1BMW86UxXoemuysuuV21IZH1aUM
Y5z2W5P7cIqIiAf+tSnHG66Ct5nSGeLLbF8X/YczBVeB1VaYloKwMb37ebC2TM64SK9PaT+4EdZt
/+TCTdqIxInLQduYYmlD38TsI9nHxo1JcHRn5IZ7b4viCww1JG3FGl4afhq5nrBIazQX1vNyzueA
VGYRDUl7tBovuTWwFt4YswmrpU0XQhW+m+2AthRMYZQdL8yYNp7guqFURaECygXntN54b1I8Sp35
o2tUe4XdU1wVnHTjxqyNg2U633tD7hvfuWPof+GHjuBD8Sy/aKn5ddB8LDJtvVmbod7i/UCdWxoV
a7W1RMUAP44pgInv1HXx5mMlCVVWrO+14kq9Zs3GWbNhSyb5ocFNewy8cmcVElXFWfmCc9fYzt2Y
4MVZylPpGl9csuOMFrtDOS/1QceOsZ9YhCPdH0U8N2UCfW08ihS7oIbdvdPHi1WzJRBU6t6x58Hf
cV3XI0clL7qBdVyroXoYywdC1L0AxvUDpSXf21Onf/NcrY2MsnyUxlC8LotmwfPgZpZjsQ31sWEU
BXHhiBnR7uAArqwHlqr2abFaxoYhuQ1ALDKD5KGrh3ecsUmsN/5ynsEKixjWZi7DRpo6Mtnaj/Gq
zObUGu65Ys2/47HqY1DOxq21LnY8mWPThjUC3r5sShHZg6Y2g2GKHwN3xnitzcNSt5BThXgdq5bU
mQ8gsDDUVz1ZFbFtdvvA7JydRl5St/WXLiOetnQE4owLBRYfN/kAaIL4mLTr3na+gOvVwwttaVNQ
wvLVxzsTNvipJBCM0+SPacwhwX/HVanucVYaX8qlu5whPHBlAwftI47zydkoZFlYiar4UnhjuQGx
RHNG4hU/wPRVRwRpb0PFS4KFUFNb9vRpWw782rS2YiQ2/ewlRXvH/XGOoBRwsgIYxRy8989CCVxv
+lJ9m0yDoS+wKRQxPHq9m68MdyxCg7XMaSHJGi62TMj9gFlvkZ7ULEvjOJioYZtsWN2zGaCE+1z0
dV6J9Em6s3bjGszBSsucO77EVg9pWNGQP4vxRBbF5olpEmZmTO8Yqq0T2+A8tufWN7yjDYAoTjpc
gAkp3Kegy+X9VK55ERMpIlsqg0Y7g7ZzDpwUyp2ht12cz1USVpPT2uhD80dTm+YN4Vj5ZerzaS/g
lz27HRGOirUQB12QhZOHwV6zBaQubz2UWAHIBSvtqLcsYMIwuz0hhSEUvSzCIgFdhE0VZ3VH7mSx
qzdvqPzN0CfTTelq+nWfNP0WjBlBBTNTTG7KJOTMcD233Ks0bZeaqRtW/vpSAFcUUdGoKpynDsah
URobiATkqW0dqnVf2ru1Xa8Jfy+7/iIBmcQKtjCe1O16sWaXqh3YuZQP0rCrHrpimBDpSu3FksHZ
wO/6Y/IIi3bE5rcBCtV2BEDESPOSVcBFEI39yituWeZG+YiciAQ3uLtH3AsjTGQd1yYuiN08zWk0
WOsDaBLvPOemAXHPL3ZLY+wIXw9hZfRxq9r0B1r7zpJseapr8WYDiYlnEADHXOHKIgiXHKYuOeVp
d28njgPdxy8Oy4qXLCn8jF6cQstKI3at9Z54aFkbV96oubmKmT5UhtgBNShSIJZkj3iFhynd8BcG
7Eb6BJ/aU0oiDiBQoNPvgC+1WubDzPl3PTkcVYhZpHXpxAvm7wiLuUl8hstJze4SOKqJajcn2T4Q
CFu+ZyVhFnuDtNmae3bD57m27zSiSlsCiGOY2uP0kHgrLvllHc5p4bTbAjvhNdHsr91qYdAV7n0e
tLDyVynvs6AxowqT3U3nCedtoMokLMxmfaO5SF5Ptadtc0P96NPFjCecoNe+Ulbk+Z59hCk+sfpl
w20wVeZp8tzuPuWogtF3tCIAVt9INiebrh6L10mm+Au13rbY75NjreUuhj+dKFI3kAdROT55wXRO
JKLazdLOd1TNPNI+MW+c0r5aLQ7aVVW8eybCLiHJ/uwaZVi19vesMocokXlwBC7oNmi/l0N/uvTy
TbcnHAulU5ymqYGh4ePRttzcwT0bPOhqDHQskpCqo1LJ8rCu0Lo4JNjLyQafeCewZjxXvV5dD1n9
nQtoCpnf7EYMPnJ1rhjItVHeZN+7umbXJ6zz7in3smYlUoJmy9W2N3SMvBDJYtO0ELsokQg5A91b
hJxurGIlp22QIz3qdtBFxB5408iVPLkIh1dArpsTdQQ+5NpFVjdl03lOeIHwvDUd46ENw+t5WxsZ
WwFZEo9QQu63nAOqwH/3sUlmoUod4z6H1/kse0+8rFbdvK0ZLRkblVi2xpLvERYY9al5bDj0x46x
+ldJK9vtwMIYg9E45FAENiQecjbotTzn6Ti9GBKt2O08aKtOk+FCRUlvNyZ/+E1HPOEGKyvyb5MH
8hG8Sc+kG6I0zQe4HNgH1wVcxETsKrIGLN99N6iPbKjrvWfJfN93k9iD8/tRzjA8hiXxuD4Op7If
a+5ZvX8PsVfdMncR98j9a1ROHafbwiZxnbZ+3CdWHhWBnxz5YF+4+CX4U7J2qxW1f6gIjvX/r/r8
dAr+F9XHQpFDF/n3qs+v4uW/bIe/fsUvzSewaBS8WASNwMVFylnwT9uhobt/uJgKPQhbNOF8Njn9
Q/Nx/8B5y79CkrR1m7boPzUg0/kDrdJBPgJd5YEFcv8vIpBhWxc1+jf9EZOdgxRM/4/NBwKZflGJ
fsON6VLT2CdanU0BM7nSbCIm1fL901C+MkmIM80YNjMnsXtv8q8Rp9VXVxXdg2jB1On9cBwXotId
cdnrT6v5AhMx2am2yG7hNmqvo+eBWHZbvdvbfuJlG8cx0+G2YTZp3dk2C3690RpIgwd4Cb55DmxQ
Al9IkzKF2mjl2lo7UUohrn3RYwMIdTxk88wOo7i9UcNRFjbDuFQn/yYwtnRfgIFL5u0QWSrjmAWz
C+TBTAIZe5luD9ussk1xlDbXZQbpEHPZrmaGj/h3sKwbR69dzCd7IVrCFa41WpCXdjL7O/pOFucw
5uAUEuCguVc8JoumjYppaqlA3rBxvxZNQrORW+AywsfG0CEm164rhmnMEfUHPPyFIMnJTGUH1o3Q
B1wWNmU3yNh9DY61xHDo7lJ6USgIa8XiR6w3+zptxctM23pNgMaSe3QGP55033lZ2PIot0P8RWF4
SCsipZt5LMDaNu2+MKcnGCzWrpBTsTGoTtmXU8qiBSEieyZEjZ9qUfnB8+drMHJX2TSOz0Nas1hW
A4GTOWOEpQLW0dT9TlHdBM1zemGCPXCrDGjwsIi+lE+zkuD0A6M4wmF4oxq+j62kHB9Wf6REb9Xq
3ciPFA8XgV1PTDv80t6W6+EOFty9WvMnQuof+Hvl1Tq0wJXL9LxmHfHxUb609XCsVdvsS/pjImZ5
0czNgBVTuFdCUCkAEPMWfEK7Kc3y6eIm5TyltUTB1Q83b9zr2l2T2yloXY5Ss7YJRq5eg5VE4F3L
na1sLDSrujEhqUIyJp6R4n8N7UllJ4Sx/tqXkxlT46dDh0WgbObV2eDHz0JOvv5bPppqx70vf/Oz
bgassiyx6BztPr3k6Zoi/ZFwfLlxNPnANY0LYb1UO1wmiAEwbfZNebHK5pQGomgg9DfOuJW+Yx9Y
F7Jtz4R1C0PYDp1MC3bKnX60DrN8mRFOTFg7NmUKxDlEnHlrLe4KymnqmBEARzG9HiLmO/VmaCRj
9VWD9KCrKmbMgoHTnB8Np4E5WpVPODc5ETQYfQdBwZLUnp0l0SnRmItj1jnQPIWdfwDQ7L+NqxcW
Bhor0ma5GVSHXgmGjigO4eIr15W88WPvdxEmF+2jlS5gDIW92tmg/elp1BeKXREWhbY3S328X/BB
eQ+VXYpbVzfrhqQRhFXhm+6Wqw5Hey/xhtAA3vAIMkiGkoFyustB0BybMe3rcLEkfxoPFhOQZJLf
x4pGLz1R6pbKDYPTFo8FilBlbPx5Xt6ho+jYVDx7OY4yx7Ihp2UKdpJHi4I8rtCk3fm09M8Mk/yg
t2Ei3wVJauvO45h9EK7Ck0pIja2YvgIxnU3fGV4GIizM+aFnrltD1fpV1gQ18HUONFmnmUiXLX+z
cgJjWBB7hV/5WsyTCcaA6xf0DmJsYsUPKzor5uBU7ZAhkKP99etsYInzcgJbVaG98ko9myReEUxR
6etOQoLo7HNBBDbqK7O4QtF6TwYfqIAp8qea5BTgf+Hk12a/KAO/yGpFq1Ebt12dfOlIuFNEQF3x
SdhVezQCucWUrk5qzMU9eSftobQH79WsnTxKy4A7Yx30BILTjNcYbpYZJzj/tgttn8TjF7S0RBLS
I47DbR+WB79Ps201nTvT5a0taW/By4P/i3vkTOS7yqi9VLdVZucYJ4f9ZOiZCfKburXOX3FkJG5z
B3LxpRlbZ2+rOvjem8MdWKls2hBfI+TqS1zLRb3Jcf/FpqUOdgWcohwNi0IaQ8iPpLWBUGlSu0JI
zDA/jUbUAF2NRTtTD5r66TaxDdYDJIwc8ObNqunqesmDgsn96HHqxWsFbINXC6E1lraZ7rKATCh0
ND8MCkhrROZ2y+W8hUX3OhhZtSCE0HpqohnoWHYOsiRp5JKV3KTGdD+CrIJS1WLSt4HZ8HcL9t08
76DZY/rTVRK2xqyDmAjq7wtMsljXLKqvDE2LxFBiIapbnNZ0qg6PQV4EkeWXS9TZVRANsjsEWsCd
UhMfc+d9IRPXxmswjVt94E49LRzKNduGstLMGapmPR+1sntnenhdyWS8MmaIFeuEsEADQHNjcjI5
Qb5uYxSJYjvlUj+sjuPuNVp1uU409EQ0ULX9FD+R5vN3HsuCu3Fdst51LqCNiwrEHIvQufxmQlm+
ckSCs2tpILtb07IRS2GceAaG3ZDbXP/L8mN0q2A7i/VbSqKLzGrAWlYsTnKdtAyJ8VCw9OOtfasF
HiQwbP1tUppJmHGzPU82qE4uSWLj6ulLazgfIuh+2DKvtpXDgUHN9nMNNSasy6F7qnx+q5V5DOiS
WX7AEiInOBQl6T14dd4wZbfkI4o7pmTiosmtJ8jd/Bi88ttYJ3rEYgplqs3Vs4+pJKQ08SHPXW54
KTf3YvZZ1928ejNRw8LaXNoDRU10AygPPBKVm1sE2fpkGuYUQ61HQLSWt4GMIOKS622mgM8wYSlE
5e78p0E319vSGmjJaBCV6fL1RkAxUyn4+Nzoihde+1Je07fpP3J74tdaIJ/6EVoIEY5Qq4L0bhyq
6dYB5vriFe6D47qo7VV6vuCf99bop1Y4Z4WIGZvxg2ZGZn8JnHIKaZvoqcrxY3tNYMZRgERQdFQY
gSFOLRTlKmou0tZ8d5q5caKF7xn512hvlLHKvb7O3t6bHf/bVA76y6hj8QO7frPqllbESmVqXwhp
3Ti1q2JjBX/Dyiokwl2GIo3F8kIkBsMq9Poe565zj4sJlgmrpsYRwxRAY+yh+hh6y0cTHYqU7xSe
1sXQ1rs7IQyHV6ZxJUznIVjHEAexGy2p9UAAD/SC1E9QPouvA5OOtybtjtWEUSwq2iwNu9R6r9wB
rIqbm9+NtNDqcGU2W2JcG+eDwLDBOKnMijGanWX+rld+FYl2HB7Il3cHwDfeNXGJaoe58Zb7OhdO
T3qRYjuY95B/Ch5nV3nvSerVYWYO3k0gnfzZIZN5bUBtjqiFqGInp0JGUDRABhaUUtxKq73vLbvP
Aerow5mkBmKCnrQOUQcxYtgj/VtHah6Wm8bPqx02Xbp0vEluDRi4MRThYSd7V9sVTpHUu86r8mdW
s/KZLW78Wk2z/kAncbLXMbUddGfixJt07hEVHaNlrkG/wCs3VU+pmRfLFSUf9SZYM6zABCgI+OpT
GYu8Co5m1ytqpmej3Mx2IyJXpTRe6EN/J9dZPuv+Sj2LgFbiD21w1RaFvLHTrP9CU2pf8v61Baj2
js6b2mFcy+lqfQp6CfGG68MwPaYGKyyKug0ocA2EhXGrEouK84L34SrwbUDVPsHIL9Q3ru7XFC//
Gil/ZmeFPhvwIvaz3GD4wuxhl7Z7dq0ye1HehPETs+lDtTbkYAhza9dVM+cvSe00W1yWwKzqda4O
cDH0qPCLFFQDuR2Ex4tCpSdzcqf4T/eMrOZjXwcPDIsImeNLfmvqhjrdzCu2rlzTK+AQLod51cmN
rFX9aGRTtrF0z9xNfl2eyI9226WWJNHTrgqFtlbDxumFs52MZrqrbAd6kLMmsDVVXhLIMsZT3awj
eYii2Y8ACG5NQaD33veKvr0BiDs7UZDOesf4D2AvoaD3WmQXUzyGQ9MUwzvHzRwRHENbN9kPWEzd
kqHfuFDLDZahCLKayXOxKLBIgLtCd4BQiAkXh7iN2X8jZr+aOTq51l5mrvNMsqMeo3UijL+nAlgY
b4HrJ5GuFUl6ylHCALNQf1ogV6WMh81RiZBmsInVB6blSUlN7MchMO7nDgM4AFZttwLlipRctCPw
AXHAoVBEo7TykyicHMbr6H3UPVLZT2RGn6MU7+ZaPA4lJTsvhgGJr2b6h0vYbYgxrasTuUSbf+Ck
T/fuWHMENySjyo5C0qeV6GpMEfhqx3Q/lNvBHNZXnYP11QSUh8FmdW49oe9aftvjSqbtTohcfM1m
u75HL3SOq8C1YNa2iJzMsIj00cEZpyWMj08yh05j2o7CJSPs+6I924h9EZk4m/kY/DM5z0G4NkYR
p+x1HM67JZ7NXsZj5R000agIEKW6l2kebPtSN18de7b3uPjFJilZmSqSSlgf22yXpxZMppbon5XX
7iVqn010t2hqV5k2DLYsADHS3yg+yeaT/SFMc9l3GLU5SgErpBXWn8kj2lPMcwMhJZiduFtK7jc8
lNQ9FHkWT8A04qBiG6fLovw2cKbfXIIAey1PLLj+7CTN5DY+EFE5hITUFjCdlrWlL6ym4NPTbj6Z
ImLK9uNcVtczpqjQSRur5wQOYaRasuwHAAb7OkloJKLSAzBfq/HuDiz8oyjCpQLSuPaksPpSKjad
abnLpB6c1ZyWQGDx+5ZIojE+XRbMoW2PuW7c+j41HsOAGhyOIn0dvKaguWGBMSSMzj+XGgOBucbC
bFSJjbkksF5SBv74UGDhh3We1S+wGV462H24SP2d7cwGADGh3ukjGfZ+rq9MsSjyMLh4klBxkAJn
worhwiBmU3ipG7lr9QrmIkOpbwlpNPNXMmZXVD1Fy9q9N0X19ZOUUpmj3sajJAlJzNCKYbCZ1DsE
ybHIB+cVgEJCzZzuhpyZDbztzYw63IOavfgPulPrFg1Py+AxnSk9EnF2fqqgBzGLGwBQAjoZ/VgJ
XZ0HyXmbyBYDt4v8M/uDOARdV8XrpFYmgb7+Y2q4ohWyUPvaxr8zYQW6K6SHIiD67zKb5dGrc/jb
PjXjeJsiGDri4AsX/JyplUfTq9XdJ9Mlzbs37mscxZYGgIW9FvWhGQX9dKkalmclE1i0arq28LE9
cZR6zDU6mTwSIVeZa01hN68cHNvskExrh4931HrYSeO3wOiuJ2OxNllhPmFmYu6gbHsrXCZgE6ny
52w26g1hliYKdF+FTHScR4D2DrPb0oT0kJ0oH32Rwhv2y5A99K7xQRad8x/0P6Z7oqGHwHyxMoOe
T9XY7wOm9EhPeysSWv00Y3/8EALC0TYFFy8ZUOMmAjI8AhZw63t/kQjbbVoYcLr85JuiVBjXtlI9
AsUy3ZOOwTZU+UmC7CSnaQsad0HwJVXFHWd2aGa1gvuGBUtik3da7DIK49ClLUZqvAl17OplfwQS
tMFDlc5cdZKIr0p412Xh4NJwbQ7WRkkg01zL3NiQeamIQtD3McSjnokzeWn/wD/wr8rG/6AY694u
WhYPMhnHQOjlcXHYXGGnfU9KYmy7ElBFPLuMpj04NUCY5iN9HGRidOOpZ0tiPCVJwpoXLVA0abgE
I7wAw1WXd4JTXm44O9PhJPwTwAMPUk3AIsa9p7pvqb8eZx74EAOrDnFQuwZSwlmncjrKM72jMJTc
Ytz+xekBQzRvukBnustRP+RkagKc6E59qu5I8L7rdc4TD5AjDubmrrMFTRf14gGlZPjkaf+g+Hhr
rd1Mpv2cE8G5kokmoolJbJhWVrPLdMG4uK2N/YzLN+qdcTg0MtVRLhhq6iVhiT9JP0Uy5WHWLt/K
lAmcSc8adWc92Q1pvSWOMh4m3ykjd16mPvwEADmDpx5Y+8yN6zrQXfRuPPYdYhQNPKGR0BAI5EVD
Z6FiJ+51CmwCt7m2ZTWEyWoBaDLzKRhjLzUuUE49K48d+6OBF41sziJeBwMfgYNDsY5KbV2/lyYt
gfjkSu21dev+xtMrbV+w4fUbizI4ghIFZquSK5IX+EUWzXl67DU7jfHoLG+cs3i1UlG/5oXh33xC
iFaZjd+ZfX38BBEFmTYcMWsFd+sMANbJKXwJ/4IRmfB41nM/+y0zp79gRIG0RLSugbv9SSRySzhJ
wsybPsxX8Fu5MDPuC4l2ptHKUT/ZRHmiHpfU+cIJ4ReeKGWutOc9WGK3h1E0Bf4TJhJW+KwxH1IS
oCHRUHw8Q/Jaz+RMyfD4GFIu0KKKS7p2NZkcak6f5KJOKqikdiDn7Se+qC9ydyQyx/qzcaUuit2/
kIxKykSxR64UPlpTK8jFuG3/1Au7uyJw5JOebj0GdKOOxrcQ3wURXBgvbjtDWp9yR38EgWi4kU+1
w/NYEtriNf5f2EceTw8hSTHJHe0z+WkVQpAIReDZyH5MOTEtk2QMJ2vJNn85CbHKvPwGRSrHQu4Z
Tbab38lIqVapEFf3/EASUyI+6aXAHL7oGO9MLXhiKEnmBnNVGjVpks4Rmhq+LQhBuMx40X5hkryB
i/dsskVzBP2dlcSIgEYIjvXr4OpHUboycsQ47YhSdncAL83ngjqmOXJsFuy1d4zbgd4/4Ml/0ZRY
y9rbCo7Y80+iEtUP4ye24LpfNPlcCk0/6/W07EyI+QGX18G6G3DY3v+vrCVYBOqBMSZi6GyOvKW4
ZHta6R2/Ifg9ZFn0r8glqw/S4ozCD0fvX5BLvaihi8o+LcjVD7cMQ+2CLgBhxhYy1KO+eumxsFkq
mypbPj5xTDBnOKitLuFVlI7+nAWg3Rgj57BgXObc08U1m8KdZrPHscZlB0Q5jGRYfpNPoqevr/pk
9g5q0mUsBrc84drD21N6hn5q13b6Qv8fE2d3xtqeaZMdur39ycFjGlx24kzS19/XmQEPR61iNw0Y
fyxR4tnX+kle+xfAE+otcUpqpR51znenvu2m7Sg5/SNneqg0GtFovEU/UU8zs4wwFUN9Pcrgu6YM
rg7QRPdu5tBeeOE+BYpXwyrMLM4760CG1r9tZnc+TFgpj67mUeTlJlVkS24dIyfGEL25Pw4kqa4/
cVBY7N8afzZilSz6tvCXVwwIWWjapG5xOCArGgn2xq5fnrTcovqghzj3iYsCEOLvMiUGMk1/MqPa
slkgnfvgzKiEiC54GAjWLWdZfe1f8gpjHVeFdb/0s7uykQ3jre+16MAGJIDoN5TUkrHZFJRolOhZ
qjxpHr4Jh/HNX0wpo/Qxdrbr2SlX/n89uRusebmZCCFtTFU+BYP51UpZrB2tiXPbWiOUktegIa4E
IAo825RhDbmgpxpPa7emUdr7CWSUnRb3q08YEQcULROjvm7SdL2xYB9uqqJ7Jihb3LrpCOKa7siu
kzu12urbn5QqSzfIxa+ckOd/QlXVQdHdTWN3B+Wjoj2h9dnaDXGhH1fajW+BJYMtmR26RjdPttLe
bc0brwH5wUJm/YcDuYKyAvDwVU64A2Ffn5QQ+Lar7vlzFvv/YYX/MrZ2nIA57r+fWoevVf4BdTT/
J2LOz1/1a3LNTfMPwDckoxlEEzhw+A1/pRUM0/7D1h0KM2yd18qwIfT8mlzb5h+64fmcxWwjoBn4
EmT4R3rB/MOx+A0Z9fg45Qn1/58m1/wZv8+tddJ+xuUU6noWYSsS3P88t5b4LEQ3jvO5mSyiOhP2
801r0WAalt6k7jCoLMdiVg0aKuGYF9na6gsTjRl/eND8es7+fTv83yJ3l09jM+dnxM+8ngHV5dP+
NkW3CfqVQTaqs9k14GPKFbTH6LXweRmOUiiqJnt88ZTAi93XPkE8OspwvdN36tmskF7zHkip3/B7
ZJzeqsr4sjqab+wW10l+GNStzj+BUv/2E39mrX6b+39+Ygqr4RdRLIeA/bfKJDuHNAwTQZ6tmcIc
Tp9r9QXoim9tpbcgJ6plNoooxx2GpOpCOsRtSlSXJdKA8NzK92weBgOrk3CYPeSkTiWwF6oveoeb
QHoZ/wPhOdbwSocITZb4W9ZdEeJn+gObwb3OsbbX/yVh9q9fg2ejkfFFuDwb1t8DZh6TGOj31XBu
8CDBKMB5seFQz6MhGjAq09wHDyIxqq+/vTy3P39qvwdQL8/a7z9LzyCC6HtEEHkW+Z/Lx/rt23f0
ObXFkDbnxgfSQEHseKaPh8rdJHv6z3/S38Jql4Ajh0FyQnCsqBj3//aciYakXoel4OwLnezAZ2ow
kT5bFVHzmHsCaU60f78NC8uZ6v/20Py9LY2/pambjmlfqAisDn/74z3vEs27FDB4Xem81sWI8FBd
kovOWg8cr0nRLzpf/W6qOoS8rmy9H7KispQCV/s0g4jQQ2sikU6+A6Y3tCTTijKGRz+EpgTaIC0C
ISl9G16S5aJm/uefnvGvXxQSFcsGLVomUT/772YXd3Qax0k0FPaE60ovB67BWikbe8PUrkmPU5aX
b6kfUJ2ydnR5wujLQ9NQ3ofEatjCu0k9iIqF+pH3lvdOuibzjv/5Q1Lx9vfHCfMvD5ELHZkJL9HW
f36cEClynZu8dV0Q8UsCP5JBtmIWnK1gSwpqDHvaB9CZFzZP6OFe2BvNbjB7satsRiJl1dX3onIo
V/GqKX2eGBoelkGiFTid+ELtBYEOCirDEdk93+TSgnSaFENznoQ2wEUFoZkisOO+WWm+Ck2V1Xvq
Eap7s0hvU+ou5k01et1ZJt2jNGvNQt03+UHmi8naYI8recTJL05wfUihY1c/ZgS3T2s6qyCcgHXU
jJ6W/KDBm2BWtXDIIj2mXU413zmTyAfuQviEkM69LYbj8WADQHjsMghau8TTOP2vWZm8BZbeQyTH
Y8RIjlocIQaIn/SjHIwuqN5zJVzee6suH1DJZgx2oCCPfdKP4cLPYUdCNrgB/z/HkF66rWHMhoor
xzPAkUx0f4fAoJK4HiwASCK4AS+V6hHcELlnqzHRM/XCBdXpVV8RCLMrsw/Eg2NJZzcGhWZuB7de
X32uejG+k2LdKk7PWw1G5qvJJO6DRjPOu4Rh9RE9yVTpdpbMma1pmuIlVaO/7dskiypiMPuG/xQH
ld23/KApxMFwWxQamOMJCaV1CKJx9U9CS2pNvevdktA6tgyG54Yd5QPGzk3Bk8R8X04BkrPlzScX
HnCV3I0ToK56s+SX7or3LMkATbwMkzZfWMBBz1LefjeXGqECLIEcR6GfcUtQEQZrult3tKHJhFqp
HD7NZ15K9zTrUCxkmMKR7yAhIacH8JAzqkoi/LDsh5IEVhe7+JD0sK+kkdxkne5SFFQCochgjlSB
PLmDtHiiJsa+wxSO7IVbV8uK5EZdctcM53zBXcSwSvIZTZX3weU+SGghnikbCLUEOx54z0QnVNIO
Cdw5rgkQlKYK7kU8JJwKtk6TQgnxAVysxFrKy4U46zF3ozumwy1wayZIbZr7Hzi8sG5FemtKurT8
0T87FHrgvLSY54HEaXB5rct+wF3Xc6NIM8Z0Cdembhv0Q5PjkHDrBdDFUIvQMS8Bbwai2ID6vMu1
kK/VfNZEjdUUunt5ScrXunYDAU6j3AhGyDOqX1AfuGLKKi4z6d6vjDzoyoGMbeDYytCsSWaZmdyB
10GYZDO2joBKzXI7Cj4BM8MqXXG5zit80WIR03XtU4cVa7wqPUVrBuISlsMqShMrHSOPYkOxyb2B
80mzFtb6A2ZsgADBB2BCwaWqOxh6bu8hcJZuSBdZZ0V5myfROiYoqPB0RXCL5lVwZ6SLFdwZFZPa
lX6RiQyRpIwqs8ATsbHQPU8c08CFVgYXW8flv+MCBY2Yxyelo3Kechju1A9o33rwuwsF0rxHpMXX
Jsc36ytbsx6ByJnj2RXB0kYNmNprZ2zYktC6S35BABMf00lOo+oL0UFICB298/N2mJw1vzJkKh9t
6KavzpyQlfYRjS1MzTOkuMFdiZTBG0fPrP6HvfNarhvJsuiv9A9AAZMwGTExD9cb8tKK7gVBUiK8
BxLm62eBquqWqBppuue1Xnq6p0rChUvkOWfvtS2mNUtIr+t3zlnKgIf2fRCrGyis/UtZh9aO6SEa
YC/BaY7wwefvsdMC5ts7HHEaSktcNa1t3BotgQELJo1Yu1pjBF+lzCxGE4yohmQclw7oxTu9Lder
+eGM46pBK9OgPx9GAXpDr2aUYNjn/LCiYdE98gUD3EZ81cxp7jHx0+gYin3bSN+8jGtCsq5NL5di
P4i4785b7CJsPkNwiXYCnmBd9BmHLooJd/1gZu1EzhNwo0VWw3XsWZ/4XXCiT4gjOIsOJwj5wpS0
01ImilenTANQgXnt8srXHbuCgH/Gmmq2eXhRGWKk3rPKUOd29zMtIwMCgukIdzGpH8Th4ozBqzUv
GrxMS86IBYTMg3mf3AKbIgVBHgg+xavmQYfnuRgD5/mbu30AQXFttYPeHAO2ufGxQJoS33h8LbZN
rhunSgbVo8D9X80arcg8FB5sniP4RRDUY82wkw3uiMjU5LJiPanG1yRN7Es4ElDaKx1//X3vZEGz
I/0keyOlfV5DIgRMsKIMz1pHwLfwezmZvNd0H8NuXwbQ4PFbrccaQFxEiOGRiInYXtn4xoiPTm1U
toTeADyLYQqsUzPnNZk035J7AbWr+pqxII8HvDe8GwRX8YzEtsYVJUFBrfnI9NXRqDvTWfoybRVf
WkuhGqqr+KmWpAJqI9v0wyRbjHCk1IHLyQzDVYRgmfxVA2p6ss16Qj73JbcFhQj8ZYzESrXnw+im
N1jCqoXH8ENkMIp3U894dkm8TDNtS9RnxXnuDOJMa+Hvr8Mqz9QxGPsyXKKHy8JbdiI02YmjRDjq
Ro1aJGHTw1/sFWq9nGyNm5S8nugBGIRF/xOVcTJ+RgYCciGsyPNahy7ThIPml/1LGOiaWqYuTax9
JHXjamg0f9rWHTzm9TeaYmS2sXXJ1HCyT5lTzrk7pdKdc2GEBAqO7G6aNTAo7lrv5fTR4IYjwPSa
BjnkAOBvpVLytbaTh591kYgB7e5ID4leOq2z6r63Z/ZdCGeM1yGSdzzrGfJlmRsssGYpMSZmwCaZ
Qj5ixrA1mvapkV7bBPP0dHqCVpCclnrqusJaR8BIwBONRsLiblI4gE+JrDYpzty6BFBIyFQK3nUo
JNEVw6AF5wl6rn6VNXRUAGYgiT3HCsvvr5HJbprQS0L8krq+x5LLe4991oU26Ifu+fuu9O9Oym86
KQZEYKqg/72VckT6370m4/fo4T/+0B+dFM/4hCn/W3K57ZjUJH9SH+QntpNCUK5SytnGzCT+0wEg
P837TwPwtuVQy87whj/7KLM5wKNvjzMK2tH8p/77v36o+5sP//v70tWYmSvf1a40K3QD5DATZj7i
hvmxD2AREFt7kx8clAFwEqu/4V71RjBtLMiG24h0wIPSX2KyPvZlJUS/wPaCartQ7a5mjru1KqPa
6i0azN9wdOx368GPP42Ts3UG2c7sTvgIrBkae7TRNzl7lzqruJAy0S9Q83T8Bs1Hpmt0OKQNoYl1
VPuLNmDUoZWqWZKN1flfvDw3rhowGlW9Lkc3c++nUgtOI0D7lvyfhuFHyHaqXqfE7W0mLE3A9uzY
1C8ypgONthJOq3k7fIPTSuhJjhTHIOQlGWinMr77HI4q2BWDRiLAUtppde35GCdWwm2QXWsJIXkw
FohdM8d4Td/htvK6EE+shOVyORlO95nUPUjLdUV/VaImCXBwx9VLRloRxjyLkYgS4FyXEQaCES4w
yoKN8hmhHNCAoUeBIMBSF3d8kDFK4RACVJrX/h0IA43N5VQfKgZJ2w5q32tEeMyFzOxh5cTN0QiK
Q0mSzK2bR8MlO4Vxy3ymPRKBqMiaUBptH7oMi1TGzqkS1niWB+GGxCpEHWFnFNeakI+6RdaEFiGk
WE1JGj6YPqmgC70jL04LCu1q6hI5kG40svhGajgL3OlGJy7poibuBM29ZDgNHt8INl6iiZe6yWIm
wyHuBVRd07Kz9Mi5RkFQXqsot5bM5LJLm/wgvJxWbSTnVp421uc4YDYzGFp0AcBoTXCvuaHu6G9H
XR8WeWjl+8Ep7S1w3nxTum2YLI3a6ZaNpTtrsqWZ3lp+uXZJgVhABETtoJfFXkwthLsqcK646tWR
WeGcZ5vqh8BgHyJpSh5CQ0+DlZ/r6UOJlfq2cIv4reoNrGtJp5U3fJ2mk5WbwxkfZjKPgHZvhN8S
Ol1x9pjH22U6Egdjsjlw2IkpPCxVT3OypI/znPDYLyyzHpYtTxqjsaC/xt/Sn+hqqKPdN906FZHc
iipM16025QuzjyxOqLWuwzarN7T6waDVUcgjjR+ZyofolHE5VcJ5sPlL0CKk2oLAmW5ty954NoMY
XWxMH2Y2wZ9XUBmIlBjqnSiFAr0Sx84jgL6pJqo2NPamcmJAUShN8EG0bj5i9zHxcrp2g5zMrDIX
YaasEATSLhtXaUABsoDkpN3aQ8MgRWhpu5dDbRxlaRc2Jnc93St3qud9CsGEAcFVR2jPXD0wz2xV
VLyOGxVuyOMjtI/NtXjNetFD7Ev7+nbqy/wM9j8ZPOVUJec20kbm8NJfzho03i5YrGIRwF5VuChS
K12ZLTgUN9cje+smhLUlbf1Zhv304qppWPt9I/YSJgPyVkAZq9IgUIyVsH/El+qhdPOw7CO2QZ61
SqI6kcugzxE0F03tPuWE+XYruyKJblEYhqdOVlay8TYmzIMZKQ0Yccj8yM5G9KBMmCDJ7ovAIcsX
DQnZJrHvpRd2USC7VVFgXjSp6K8c9uFYNnNgIChlmvRC8GIQuQESeNFj+tU2TLYZ9JT1hJSR5eCY
hTKFCeGn7J7bvMIeabXFesBEfu4TjX6m4b2mL2tV+kXkxcWtW5haukJ4Kqh0+ecOz6hc19RoBzXZ
9XlPENZlZPbJZ+qA/NazW2S/Y5cxoETyyfLM4ms3SfIaB7QhIKVCucPjXDuU0mOqPQCYmVATV5W8
Nq3eiyA9k5QMurB26o3QM/m1nqzqQJZJ/xgQhbNUzBevjVZVuwF7NgYWDSlYV4Q73YzZ67ZVKI6h
hGxDt7+m8VJMMRhtJ7wybNO8L1QWXbvkhRi7pm6CSyFEyW4UYVe6NN2weSpGQgUXAns2kVWzkdZ3
uuQ5rGSF09cY1HmLMgz3CI2pcDEis0eOPrbhhTa0WgJqoeFwadCqN9Z3ySQ57DeV6zRPjkbI9DKQ
+nQmWJs3NEPifZ2Yw7pCWr9mbRj2DCn8h1lvx3/w0LHO85KTy4K0FqwyIXAzLgULD8lXsV25Z0Zg
o+snDynEAtsY1UFSF/t7IlK6Y+uBr51v207zUCboNTFqncVJKsNdN6HzGls621BPIK6sBusuQoaz
j0vXvURyZnDU7NWsGsmDaCfWBSTas9hn6actchYQP/c6NMVeurhSHZuIL2a2hLboebkuSxGfRrtw
t6LQSv4AeZIXCNu4p1hf+pPdEb9omlB1YZiZi47JKkgSXXvCmVNd1diEj8LGuLBskGE8CluqV2Wl
zTGBgIX0uRiAF9beS6rRgeIpta2lGF1SfmDbKm9N+yIkGhMBOTwQqz5aHoUjtIfQBSXSTK5Yd6M2
ilWf1dLajDWsF3xjnX7nxG2bryunSl5E6yIMHOXczgxEAIApbphEL9q0pXPqhW7/TOJBSsWTRIoo
QaUz923ChOjnmtsVPmsiVheaLpLrUXduksG3t3GcYZ5Gnu1St6MqOW+iHvmXwcbrwk9ysWeLVTyR
Oddu2k6jem917hfgmBHAshXnT5ZdZfydkfpiElk90zIoYQhRyM69qjHOGpYz3qKGbKYAuAYzl0jH
8JCS+MQD4prJM0ODx0ZDL0LVQqgdFMHyQJyYNksWPW1ucw9+iL3PB/CgFTSK+1BvTzSCxyuAktHN
kCqdfm5jWBRK8MQ3XdNcB5JOI5si+zy0C+Q/Ba/YWUT1i6SYKdBMs4J0vbAzJEFEeKkVsT/uax8P
1Qu5QaWi5NLkwRW4KthgUgSvs7iQ6xGLgCDHoCYoKKYFyAy8c87aTJ8ESWVph/dGm4A2gStVZ8BP
bdRBrCPxss6FYy/ZntT3ZszQ54q2YCa2HR/9K95apAKoKoS/lkXqHFRc8yUQEY3iHTmpYlgNDAt9
Pq2C/VeRWt7NgNNqVVQuLTcBSuXo1ehXFqG0yq1XOGl8XodjMixZ2rNTjMgARZusrhG/uU8V2oJt
4QR1uyDgTnvFTqQdvMKt8m3V1ANZVUEGoDk0Jj4ZlRt22whJx6UZBWF28MpIXkAaKt9krgvo4Hqg
7wkgTPVlDj0En2IH12XoIJu0R4cpD0q/v8u6vI3a8TdlnTSsX1Z19MXbOnpt/1G8/YNhRJe9/Dgq
//bn/yjwXOeT1CHpoRNh5shM8V8lnut+orHCAFene8s0B7v2P0s875OUQs6lHGNy4X6fLeN9Atdn
YX/1nPe0mn+vxPtg8RZSZ1hPVg1zO6Zm1nzm348nR1YSg16fvsNyvMyCtzTQLobRh3Q/g0fzHXLI
QwOeXfrdA6LQRUzy6ncl8V8MSGfD+g9V5vwTKGRx3nHO1LXzyOu7CSnQMaf0vEDfFfVIoKtH3UaY
5tQ1JdtFPlCxxpRCpKQll0G8dYn5Xffmo1DmcgpXOXXbuU5rGKrxpsWBU7q09ULHXwgb93UZz2DO
mYz+KgbcgKiouzykBHtCwohWiO+3EAsC8j43U8Hr1ywabT3acicKdhELNptnFWkkIyD0tuhQODWW
tdITxkRWfjd6Ca0Ww9qhP11kLIrQVY9Bx3oYxdOVaDkBD+4MAffzttNbWK3VrJsEull3RSxctVbF
V1Ijkcq1V458NCxt3QTuM4krGosgiYkOXzYHf0MlCekJ112R4t7JlvRsrwfNv43RMcLUIlukLZ86
GLhbFsZLetuk+kG5CDo258mywpKzRUjugexAIUjqwGs2CH1L9PTIpqJ/zUWwCpyuOcvpey9SHVOR
g9S3mADXWRfBnL/798Lyf1lYeMVm8cf/3i+6qL+SvPB9t+iPP/JP3Q39HUa/CEyly9s6dz2+093Y
juV5WMAlChuHptCfuhvnE00S1iBWGtaa9yXoj36RoP3ES8ds3nME9FBaSR/6Q7/qF1kmK9b3r7Ju
C8t2XNtkjGHZ9GY+rCZJ001J38noMk4kbJIlCGTq1prX6EL6pRDsI6q6gWSHq2TjfxvF9fNYLvFV
0Q+nitwuQnYS8AqMqpK5ZPXIIhrubU9pCYAuEkYWJSO6HQWW3l+2aaV/yRC26j2+MHh1jLtDVI4m
nQje+iI0E09tC8neg9FUfMjiHLF+kCNklQ0efc1EAcjbGxxQMFfAKAOA14xtr23GOdsAtNPKkina
mwQRyzK3nK6DF1Hjzp3SEtsugmrts6trL96A+wiPEAUoOV4nJ4ScEE1TTASLgKGg7O6pJ8AAAV8p
HcJ/nfC6duf+bFMM46XqJl+imWVLivCTM8aINuGrbKq0xIQQhkAEwVpS8y3boHdeol61nxvlhPHJ
NgdtReCWexHVoH4Y1w7gaFKHYAQ4hICefDlIbCx04cYb12aHu+JOjA+4svPFTEzqFuz6ghu0M75c
YCP1kyXMDsYBjh8ep36A2h/NAnxHDPoe041aS7xf+RK5eWZsXJD57C4jq7xH7UicRQDiCg+Zyg4a
ExZ2rrZXMj71J+/CS3p8CFaK5WQRT9HcExgAkiGAbJp65QD7eiSduXIuOZO5QEhUNqzYMg4rhkGM
3PSaFBktDt+IEgQcFkTJDnNwt+kDjJt2FXUrSkD3qppo09PfSYKVObbFVYJq/TAWABF1ZM1XGk2N
dY5u+uALtodgtmznS19K0O+8NCfXNCY6WWORUVAFo/SMTZVT+YiAjfi5nne6Wx4YCfdY+KVNEeCt
uRBUUJkK8/JSgBgs9kwgDUF/g4yTfBF6EfV6lzXirGefj0KBVBaPT0cJkWW2DHL1cOAG3KsJMclN
VuYRkVLaIMu7tFbscSGD66sxlHzUan1OBrOGYU6lBJVSHOLCr+WZw2z5S1a5YwmU3U1ctv1jpp1B
nwiYVXhDcQJcGJ0pOpVHx897vPshCoik6TswiTgc9kMwhvayeVdiEkithzsqX7MgpgTnPJb5kaK+
nwIN4y5do00eRNFlNLBNh2QA4nBR1H7Gm+17JHRY5RiRCIpFo18Cs1LqjIThrlqZmrCWRcjdXJWI
FYylnmv1RMcWJu6lQ8ulWdZEV7jncDx6UAG2vq0TF49QYEHO0mnnKsRBJY0rzY1OAA9TRdvTJxjY
BmADtjz1+geTvuO2lUMVHITeXOMo5WNMFsirRl+Rd0pDPs8wCuv4qSUOctrwoc9IRMfM+DD4hQ7G
gTCP22nyzGIr/LLOt/w/yd3Cmt22O1ai8UZU8wjVRPhSLaM0NZ0tzjEGoe+ZXogP67deE5/tzpmN
dXYz3ajEVCX9YvJX9zUJsSuv1Iyj1TT6+QS89IrEUt5Hgj7jbB0HrGZ2p+d0Fap4Ow2Wd4hx0Scr
D/XFcDYYfXF0CS6YVhwp2Xo0l9epEfhwVLlXxSYop3hlTsK60spRVxurC9OVI2PzWDi5XFtezDRN
i+YkLmKbjdtyIscZ1OyMjUsQBr9gJ46fY/A/qLBS9YhIhXYk5knBuyYGtdJAPjJMdohkrYOAbDa4
tEi8wiaoj/wLAsyqNmcU2aZTjkTleADSDzAcbRMuh3DtUse5nwowbx2qDxwUOJ5spw7goqlSITeu
rQJZfNYH+CHtrBPnyBE6Bry5n94aY2Ddwfm5FzzC7SJ6DwSjRjJ3jte7Vw5wRlATRL20JmoE6F6u
TnAaqUGpZvvBshhIYMj9RpzSDF8pczs3M8575GnnpHY48darCuuhaocHOL7k+LTwFY2VETGmWyql
tygvVDyPqeeZ9zQazTX1KjHLBd+v4IrukI81JxbpiO4j+0MGIt5FIUBZe+9Ed874Jr37e/72m0LN
nPcbv9pPnT83zfNr2DVf27b5YVv17U/+sa1y5CfJqIhizLYtbA7yXyAud2Z0OShcmII55P5a7N/+
3FaZnzwPaheDdiqob4yuf22rTMuTIJC9Pyu7f2Nb9UGYyF9tuKTeWwwBORhK4h/rI2mNjoZRpcQx
mr6hTJBbzSv8uWPW/0YD+VdHMnXKQR3UPEKKD0dKc5GLaTA4kkmfhH3VU5kXA1KrsPtWAvwwavx+
tPhXR+IYyPAEBZvw5n/+Xc1HH5jQHeYZu7anmPI7/aJRDHkcrPzf3fC/qC7/4kCe5ZlI0jkcDvl5
xPndgZSbGrKopxKrZvKGduMNLPdbzP/9Tw6DLc5gX07B/+HKsQuamtAeSuwSoKWlVyElDx3gwUP0
H1y6Wd8rPBf5p2d8DF4O4F2IIuSMlJ/VZwP20AUUTO+sJtnh1yfl/Libnx88gidMRMu0IZh1f7h2
bOI8jWFIuQtnFrvT4d0KhjtDG+/ec0l+fbAPwtZvB6MN4LhI5MkpnH/MdzdKI4Kcd7Mod7JqvJUL
OmAXexVRfFr0rHskQ0aithbG6Lf//qNI8WPZ7MupgBD//nhghMkd+Z55SThGBLKZCLqFLbWEaEr+
26/Pcb5gPwyt5wtK04ZVAVU7b/WPh5q6uBvxhZY7rQNKnXXluGam7N/8+ih/9ch/f5QPQmzi2PHV
kMO503Djoz0d7lTW5wfmv//RpfvufD5cuj7JwkLlHClMuxGbQPxM4MAcC/Tb10v/+aTmFhquA+QS
wkTD/+OlK4BseARsZ3DXzYI0PsrBxQhH+3IS2Uh3SgddLWs26wRksEMdilWc4v2wKgDtpD5Cju8L
5E3eQFekLvL+FUg7DNo5g5Wyec6vSN5GXK/7gE34Od5u9tolvsOFKYsK0z7/CoOFbK0n4Lk6vhhQ
BKrsirQ88z5xzWJv+zFm7Qx0P7Jhewd9FlbYmMttH/M8J+6ANLUZaewvknzwVkDWCVhuSeAjFyNf
t2CVblotFgddTv1r5bPKG0DSDsoxOEosimPvNSpeEpYBQGsUKbqLZCbnN/wezZTiOUMZNENcy00h
g5JcZGjcrU1LAoDQnHdgdCly28pq5dbx63JTQSTBIQ3BX6tLbZkhTwOszcKVxW4L/ybHGD0zrCm0
yEhy+ARAHjY2bVgW7RKyj3UQhMxtyR0tjgbdsZWXEXHqyQz1caqb90Go7OMQGDEW7SK9c/qEBJ3G
Kh8rJzPv4cPivHB7g9joDFk4v0lB0Q/dUrbMAUbe9cERWGI0Uad3DS7oo6c12RWpSe2Tz6U5hnFV
Xjhd/KYTagm72DHvMy96G5rev4E/X5BrN//6piHJgUIm2dSpjrIRd1QaXmLNHa7jgUBZVvR2CWYg
2irM28RQOVEIwKPLD1FgedZCkF91CixU3rET5G/M8HBxFDEXsUvtnJKm93DBzI992gTiMOm+dxY6
XLKE8cu934UxaCCIRVlVBrcQvjilwI2SJzlB8yX2DFyfHc4q0pbhxLKYaifdRrmpl/gQVClXTuir
h9Av2bLjNUAWmhdzqKtDB+VMA0h772m5fQsKPntjeFkcOMdxnbesnLrugdWMDcwujGNuQSzy/Ni1
jt27pjmaMPsOVbHpBhK/aiSoEN9MbkHrDyh1B7MMqN6B4yzRsmPQqVCYl4JO61IJPnETpfEWDzb9
AztF3nfX5lqgtp2Xx89kKGgbNHDqnMGNESwiMHtbYieG6x4F4sNUT8kWI2+bbnqtNqNNDKdgWk8x
fP4FA9m+w3yaGC+we5ovJgnEe/bPOIuwBzWfFSijxyAW9tEdU9ZQonhtZKWadXCYkiCxQRW8NBLu
BMbj5KkiHvzwHtxRDw32hzp+YzAuz5gGWwd+iLExApyf2tggyAszJ8SfRZ46WhS5BaRJqqjFp6+z
uL2hV3vQWuDbAwjqklVYDuHXvJT2jGqcw3FDQNbC6B7KZkT6lBUZiWOA7mBjePmBKRi5SzPqG2Xk
sjFgP9XB17ar3VXYAH+szF1bqBdSJKNDljv0pn0olnwK3av34BIj52fpRqrOVVsTPQf1dCMY7QHU
cpN7zyinI2r6Dd0EJswIittl1icNvtJozjFtUx5qVkUy9kAhrXLSEy8sNpWbSuOtTzq0SUqVFO5N
PK4nFN9AtVu1JYIhIzmd80aE/IwziyZOH9vP6dB4V5ZqjVMR9AggkSQdho4niuxOn040lEw9RXGt
ck6f8pfXKPMqedHmXf/aaHXKuL5hzQlF4l0ZDkgaoQM6sVko65r1gxhG92qKhjlLoR7hWeJIYYLb
eVd+kdRnBi3GYfG+0+pkXVF7AxOKR2wPVHT4IHoOTT1Xgz31Whw6Rv8a2vm+zNMc5COMMIXkd11H
6YVVAnoOe8vjJmTlBfZx9tUFmdfAzHmY+ooIa2QnAt8gV4dsdNSWDsKt91UXP9Bjm3jGV71ntVLz
M2KTgXhKAHGfYpuoSYXJmTWOncRC01r7FAf2Boc3KctFjQrGmjPFWroRanKKz9HAFZpcP1+heq6X
QpvdDdxhtAQ6mczk6OS3iszkpefk+cGfuuyq6Vh7tIDVAw/VOqdhxjVnULqx0AYsAsT6J0ho+os0
UHApzWY/WnT04Zp0R81NRArR2FvIr9o5A68LK7LUgxbHzcU4hO25H0/3kW7192AEIc2OJDKLyUDw
K6NpnYfMokut9i/T5NGt6mwVWeFbgcsf3F30mff5rlZ6sIOIrdGqI3ii1a3yQoyNyVx1DLYs7i+a
zUjFdPnovWdia1GY3lU5Ky/9UXmnZ55xC4enLJYTt7T8tsg6oik36PxoPXpWv0icwV3y3QauN6ZD
t8sgGtfbPJQL0wjLfoHKPYY/m6YsZjFFXsUjEstsaQR6ss/7SpcLr0QVm9NYRiGrqglpWwkMaWEF
FUgD2+8rOs6Z+bnJzOzQV1Z2QJvDjKTwuuqAKoGuo5GNZoptaihc5zj25pBNfHzo3Z07GRGZ1xUK
rJ6pURxqWxEpeiGM3i2myGbmK+8gVDf3fpzOQqHAXrzuHPJhavetGeOQpodKsq+ljenfiAJ3P3hu
SSduxEDC7sbW11UzsK6P5DWN0bKt2/Yyd1wG9DH8M9RsXhCv2zKsBUHGnaEy1p7mySN5lfiCIb3p
Y2tIaUU6xFCyuRZzjPuoDnkK7hCgygumll0Zx/i9RqSLpGWEG9Ph/WLhUFdMtbDLkb8er1oXYYQm
zHHLe2paiyJuYAEiPtiZVdeuh8p/TpDnr114cmsTWzjZGZXxkLXmcEJGUIDaDWpM6sIkzkim1nTi
dQ1eg9Q1ukViEByTulCv4lTT9tGAMHTjIrUmYQMDzQo6XEc3Fln9ohcytbF7hfWOBFfcPR6MgN84
SX/KKgStjU95NqbamPGQ2v64GW1ASgscAOmu4gNKH7ZHEhTQGQaywz7hPf9ntDQauubEviKRdXHk
hbdJeM4CEr7l7wq1jxPU999Dh8Bw6VBQ7H4s1Mir4B3g99SZcdfp47FOWFNJlnjO0+7aH/nM/brE
+KkyRE0/e7+FQDNCn+PDyLYRys6Cvkx3qmITlvtwk42cz3HOZOWoCZCWvz7eR3Om4AyhKNig0Jl9
4xT/UDnlNRscQdQ9C0pFSBerBLkDDd3CVVxnz62GYiRpQvaDDG4u3z87fYGQdktT1thAYtKWfkJs
/Xui0tDwXf/177N+Kk/4fbbB0AuSu04n6UN5Us6hkJ7okl2YZeLQqSZ7KwjxQIHXAsjIEBGx2U4J
b4jBThFvPksNgSzxi6FvmKRaZfBlivzgmRVsL5PKk5kO/soUOO1RmBHBjjWcncQhaxbdG+6JFizV
LvBZla2BwnUtSFa/sQTOX8sRmBVApautp6HYHn2cKAuazumdHkXx0/tXkYBpCSIEolX4m2thzPfi
hyp3vhbsKGEAOKSozjb/7yt5BuB+zNcr2bWwzhe2xoi7JYgGHol4qCJX22lsGxewgsyNXUt7iT7m
dzbZn34BenXPtPkhpsVj+uEXtFAonRIz1o6UlGhrozk+loCYf7MM/NSxQGdPo8IkU0Xg7v94z7uo
U3CIi2jnCDbPsDI08mSddlmZ2C9gYxXWYowpHkJw9A+/ft7Mn68xWxTkbni1DLRaH8vhEYyHqiGS
7tBNBf6OnG55pjFQfaJZbhPkhjHlQjLqusMUfpfIsXrDiz/zZJXNDLEgGWJebxEmVWmHTSmAob8B
VlnDQg0kgMm8+UJumd/uNR/czLeOy9/96t/1q+mi/XL+f/ra/+OR0KAfWtXf/tCfciLjE2YQ03Pn
TiPPuMtC9IcCwJWfXEc3hUNzxEMH/70CwIa8gQSPN9I1GPXPObZ/tqp1HCPSsmfR0mz04C/8/7Sq
kSAwv0GnB0MCdemHZdpQTqV0PSj2ytOYrCd5QMZL3ZenKe291a/fgZ++QbPcARcM10IKxNIfXnLV
QAQAyZ7vXatnEoMm+ISoVt6NXIGzqoLk/evj/fS6MwAgb4NMDl53Ink/nFutWSajR53jZdSXi14v
cX3FAxv+dqBvBFXCsdbWwKa1hwp8++uD//SFn80uroO0g7vnGR9juytNB0PZ1Pl+YoP3JUszOlOp
obwzBrDD9eBPEiOk/rtT/otLbHO1ADrM6yka0R9X8rZp47r33GzPvmK4xMnRflEQHgASRYQ6Bjq5
GL8+zZ8OiCyU+QMPEU10pi4fPqOxDgcRspzchZrPjBMnN3PvOfXQs7Qni7TYx18fz/jpujK7sd4/
FZipGQJ92DmNjaFPgT+oXVcMiE46x8dgO01ovoD5Cz7AGFKMk8dkBER/YlxX5Cjc4bl3+2WIT556
0m3c63ZEzbyoUXmQM4JP5cwY5PBAivpvngLb/YvfSyoL777gbvKyf/i9OSYByr2220GGCMStRr3j
H5sg1atNULB1yCpU6QejCEc8Q++OYt7B8VqTbM5MPXScA19/a59BqX0OrAZFBVMKnqXGp+jNJs8g
PSykQFGEqmbrd3dyZqKGX8L0YAzamQ17Gq2O8CiP5uRtSnswTjC2tHrduTqfWW0kKrN1iPwErAAz
HhyM/eIpFAErp54GhQe6wohLi2G4JBaNWNWIAkfOUFHtPibOlXKpRmHDlJz+O+71Bm7LjKIMDeMr
Tyl4QeqgKB7OW0HG49WQj/1ZrodY5x077hdKCsH8dV4IAEjwng6qGS61nk6xTCoQn4NflY9dbJIF
VevW3gHdjmeY7sejl1nqUqcWyZbEOMzCID2WRGnV9rNXk5EKywRjd6b88tEK2+FaqzTj1m5poOI3
xyTOViHf56McAPS1eGIdYRDp/h623YmaMy2RjSyyFBr/EgOsf2fGCbbMzuvpqHRcR28iz9WvhXHb
SW4aplN5R7aT/ezMMfEoOeS6snob0XoRYfWWA05pojboq317VsM4wBsdWhE27igZmi9pzPSEoo2T
NUcgZtumV7jGtXpMIHW6fpTtk4rQrhbIp/TeQwzC+1D18g4yGB23NgEWvc5GwXOickc8Fw0hvGFQ
8vJXdA0l7W88rygEFwL3bLwYmFMuRTAUx1ofuf0zxY7cD7gCK+XMWivebsJqhpjC7JsNXHUz60gC
Qd7TKmVf25fzuc5l3MIL6OG8X38xtADgOg/ZT+K6K+lpYUMasdRP7/9O6/v5Mhv1mHVjCnca53oV
uq1a9YGUG+zAPMDh/Ho4bcI4q2li3z8ajaKMVyhgVrgf8C0yPjRo5LSeBXejTYG/n9rKaeBrAN02
h5sShQpoVL8YfLUBwjASVaDxB4BMGEQkGa1LSR9kGhiBBvWath31Lu5X5IGN/nVZ5jbt7cJGqJ6H
oDHOzEmOj4yj+i9q1CrSfUgPjS77UTP7+4bLH2JRzxXslpAAlkkH7ashglsWekJT3FY217m5BeMd
kkg/ovPK5biRuDuqsIKMx+Bjg1rcOtle0SFc6He+HIdjG4AVdLKuWIYlvHNQ3yPGfVAN5O4YD41u
VqsyHJ1FC+HpQnPCFg9ABQin9ZX91ApQDDxfTW/hYomGo3I1tRNkr2aLDnZ9utAB1eFsDL7gcSPH
lZiJQx6FzqnUcwn0aiJWDkJ5xg0f5rJgYnu8zcup/SIjrJdw6mi2r3i45QFD3IBUTahGLuAe+XdW
3qBdM5DVtGHA3KOunnPDjU8I4m2xq3qLJZvhLA8dURk8UmNik0Jq8D+gyHbDNZ85nmXTZ+u7czSf
r/RUR1vQN+WjbbTyLhtDMqXcwMsA/So1IBwKMUyG7C1KwZSC+TGNEpX0zwOQADKFHRbMwkxukSfH
90xB/oe9M1muG7nW9aucuHNUoMsEMLiDu3v2FLuSNEGwRAk9kOgSzdPfLyn5WGQdS8dzR9guV4lF
7A0kMtf619/wYkWL8M5im+zlLPA8XI3h7oGqA+lxjDYPkpBMgjHrXc/XSA6OV4XiHI8RO/pz7ZXz
ueosaz1bU38Mz7wKzRNKQ9XPBzSNXXEuXc+D1KuF3Hd1cV5GKr7E0Cq57fo8PUtICoTvR3jF0D0v
FQw4lqDz1FcIzvKR+zTjbkvQj3Kyc8Sl7ufRimFnlelkXykkHPeuxJF5l+npDADH0jvS1J0t72Vw
4cdNF4Lnu/XNPLrzeFh996lKQ7Vr5p6MSwCtaefTtJL4jfc8lBovxu4qQLlZOh4/rzixukegcxdj
nnDKug2oQdwc1rDJSAVJihGAtS+sy6rM0EDQyAL2DSL5uARhc8r8OrwJUg+nRL7SMXDgPGEDEfef
mjmkFlGDgGVlYP/C0TzWFpfNfVb2xLukfpl0113YL2dIrcJra144FggKqHZQ3PAhKPPoUsSC7a2Q
K4umxTTurscrYpdAsGYpjXBFiWI1+d5uxF7aSpc9PY/4Pdrl05BrFF0ygvO8bYnmJMESJOczBeEy
bTJkUFhxFDVLcPZoq2Sp8NRMXOyxAAe705Jq9kE6sr4/MhAPLyNVYjELuQPtLocJRD/St26Vx+Ul
tg5k0JuZR9NxYS9e/ed1ydnwX7dA1COYIwQMbFj6gI/prUn8IGFcTfAOx9HGJUQAC3SD1b/UBBrg
yuh1rAh3bcVzUHI+9plgnybTB7vqhXhQ4zAEq+I8W2hRjt8/llML7FPaNKeSiC2L4ytg1nrRliDU
esFGbdDUvhVBSER2lNhUuJMrcRcdl8qfr0AZXaJvuqj5NLmtSm9cAV2KbDUDdeAgziXrLluCO7yt
yp7TQhJzS6xZmrRo7LAv1UGASawvz8eiz6HetWK5j61GfJKpw8aKmIuYS9UR4FOQDNVzZDjJwxSs
5Hk2mCdc+phKYMdB8sx9Sf7QOabb1rehI1w7HSdmCnxmqpxXgxV3nlgWYdlxkrfRwPysM7BLYpCo
Qxf4+Jskc2buKBnaZJmLhWN9VCEWdlXHVnUfmyea5x6PaazMgA+Q89pyWrqGwV1twE7BDCTbl6GI
bcOq8Elr46gMpnvpZdZ4r+VcSrXNcPBMw7uyCCPJUaWilbyAMGkX7IOKzEqcxzykWgZSnwbscxwx
35U2wtnM9uHyIvLM8N3Fe2WSi3usLLz6N4Gb2ueF36XoTweNT1+67Plvu5sR252X+aquePztXQNI
c1aQVPJxtqLs3BqSGA8kaKL+ElanBAwI8jDhqOU4Cb4HkRy1HTNoCqILkP5421beB4KUsp3XJePB
sRMswFa8ehlEtWe4BOBbO5TOXe2zxWwoQzoCK3DVdQoqkkFWxTcr88Uh1E18wp+6ylB2grfyBk6w
QepvdQesUQJ0zP50xrqmMBjRrEaDskmNWfRO2xVRFEt1mkf0ldTG8T025Msh5xDd5W067Wffv/Ft
bDjw860/8LQ5l+u5POfkwyMVg2c8vwlZCiu5T6LyasQlcgOyu9zYi0oeFfHSn7rG9a7RlBqHrsSm
gJyZSEVljR/XrVc5d1R+9Z4xsf1NyFice56GUL2p3CiH4VkHkx+HJwiVX0UreSA+AXIYUAkPv6tq
tJFJUxGQfmFxAvebZdRmB0nxS9pwXrEbYgx2MbaudSa9pVVXfYEN+qZK2W1gHbMiV6bq8SaeSxyC
lmLKsy3JMr9rxU3X8QbxAwyn4QD8xFkRR4Z3rTFqwzzixINCI16Lfj1jSNLFrMRft2t/636QNwB3
GajVBs/23rWHUZwOY94M6lTWks14BJR7QEkH09SfneZC+qZ1ed0Of33dv7X+XBe0H5YInSnpm++6
Llry0ssb2F3kJkjQZrhJVT9jFDUFKftXU9XLHQwJ9uJWmyr311dHufH+7uLESVfMC86HeI8zkocM
euLI5jSJmAZkDTv3ITS7bv7qwzWQh2Ui4jraElN5u37I5v76Ef6D2P0GsQPD9n56WLvn4fm/vse5
Xj9XX//v//l/5fNfz9Xzz3jd93/lB1wX+n+E8JYc5LFOCIXOSPx+wHVh+IdPqhKcNvhuDv/LovuH
wQtwHcMO/PJxr4UQ91PEq2f/wdQF3NmsRaCL6N8yyn3/3pqiArzOccGSXRvx0Ft8J3eU6/eeb52I
58Z4nNSm9TRGfv/w0z25/b4R/IrsaS4TAC2CIQEy/g2OX52ekMFVW6d+pbctGiZ23miHN9WkoUP9
+lrvESSuZRBxXH/h80nGYW+/Es8i7yMIT6fFaaIbRAEMYcG4zgmOpZKiI/nduAOp5Lv3k8EiwAPA
FbCc40EWe3tJjNtF6wRdfMqWDql13DbDZUPl2MBdrIiIDSMaasySPfeAyQnB4YI50HKUzUTMaSsg
L9FvcCqT25YdVZ51pwjrGEx1o47ksTnrLtuoj46vnLDXpqXiJEdwPNfnSwc7rCwgq5RWNzwCvNTn
kYbcBa0ju44XiAjw+aEpGc3TEcPF6gwYYdm3A1Qq1/LXrxHl6lNKLfAUKISUzEv2U1DisadK+7S6
XnEFniLDbUql+cHtx+rb6q3NDb1J/ujaBLlw4pcH0ab11kGAjm9oPZ3shljwdm3dY6jRAHXtMu2d
dEaMjgLyInCG5rpTIdN53AOfMUuxTqWcWvLJrOnULiXTa3+OYoJxLbf50odVdSnXav6ADXo6bnC4
w9+xC/2D3bvI7gsrmordnHYBvmTBgtVN/wkoRiz9JaxOPCBeE76nmHW+RT1D8rdtQsBh3qhPuQkG
z6PCvYsSkxY+2X30koe9YhjOBL7mmCa1bmOZmPFOk1O6sU34eJFStG2z2i9v7Nd0cuknuHSN00iY
JOHloYkxL+Ks27km2hzGBynnfkbgeeY5d+mc2UQhYU2Xmlh0IMjuUxU0+tDM9kC1Iy3oV2RtvHQm
VD0lXX0xycCw0cRFAkxD5b6KFJ85bk6KIuKqNSHt2MZaHzysDy/t1wz3nni1M1lrm2T3LCe11SKT
2TfB7zEw90lPhMF7S1Zc2nkyviS9HP4qHGN2sSYkYO2tIcPOhnu6S2P5pR3K7eRM3XVdmmYmKF9s
jyGqJJU+tggLKIrkMeqtjEVKdL1lQuxXq5q3TFrrbQM7e0vIltwEarjIrc6H2zcg6JF2mD8jI4z5
4QB4F1lQ2kiyrIiSuoun0r1EUnIr5mkipDUMfJY2b88sXH3lFb4LNKe/zhX1p+is4apw6/WvYabU
58mKv9RcFDe4Rbq7Yh2Gu1aQflMP4R0uI9l+FOtHa+y8a3BFd495TX9NisC6nyI53dc1vAk8bjUZ
a/gnkd0GrNC4p6wIJ+3jJYXTyxeS//DhGSOhKfTw8aooyEKFpm3tc70rkqoQe4zxFlrVsoUYFk7l
Mp+VkU3ywJZ+xrYhMFnJ+oQEy9fAlO7IJI8b0bS7cdF9/uB3eUh5TIbWHOrpIcBhZB85ZCxi35DS
AltxkQFVtDZO/wOGVkcaKBlQqfsJ5IilcMUZfRjKsay0lpBQSXwJMVWpBnlICpRcd7oQ/KSnMp1c
I8skfwjKWj3dJmTEMzBWsu3Tiyi2dEMKfTyJT65KR2Je7Tq2SPXq5sh9ysfJEod2Zo98Qc3Hg0qJ
ILbOC8rjsbsvKmzp2qMT9cUnS6jiPjJEy84GFOJigTghqCmfArKycQ/yXDIuJ7i152LWjU08kYYK
COMkOgpcTc8nN25B1iHXupUF2WKG8LKgn4ucBxdZRL7pGZMEmyCW8f2ywDSTLvFkxKvUzDaxUDlr
SsDtzYghO+llpX+mehuW50yvOhCAC4LYkhgOyoa8CjczzCYDHUAQlH2DU5Jhshluat3bRJ5ZS4p9
gxm4zh3/r8XX5n5FJ08EYW2NCjbdVH2YPV999SHW01PEWXIoXGi8CtegdTfKpEz33TI1ZzhzRjel
yORzCYGWIJhSO1gbB3Bdp8JY1ocVn81ioI3MzRqgeYYwYj2bjr0scrnuwrVq7pMqpfAHvB5h0jQF
nWJKIsZ/qsD/jW7bMHwojf61bvu+GYf0v3bPRTO8qQV//Is/isFI/uFTIUBBYd7KfNaUWz+KQcf2
/7BZCB79NYIYaQZf/5AZiT8i9m7M9T0qSTOf/e/RrfsHwhkXo37KwH/b7A87+rd1DPMkaBu2DXmF
gEz6DNN9/aTAiOyeGWbcWhewfvQHdOaglX7HLlKu8LbU2O9sOr07r5QQSxp/3Tt6ic6QPICQFc30
sKC0RdKIxs9ph/AE/1kLvMPJ98K2NCfaqE73xZCQf+6d/IIg1xhq99b366dpLG4n18cmBXNtDEfh
pDgyn7eo9CJMerE9IjSQwxdPIPd+qDFmUMo1acpJde1Pun9AdJ1u+mDwd8vYcThZqJpDHOAwXoPi
SVkQjx8WAg3u8kaKYzsJH8/ZfKzuMGoYz4lDbC8W3OOGDZz+4qghZiIfqOfLZZLBWZXMiDLzdTj3
uxiX9X70tnnRrBIoz7avCUx10UjhL7fT86wICJ5bD18Ju15OBubZ24pYKyVacWl34Qm16J2yHTx3
hsi5qgrngkqu2uX4Em6SEJlikRYLAGkYH6AZVnil4aMa1g6gKdv2JpvabVJ43ZaHVV3gkVMcAmEF
KNtzDF+RSbC/Beowu8lM0mhNNbsVPUGmOKDet6ImX2ZJn6LFcR+nSkg8fwP9qXYagjX7NtrZi9fE
1wpDJntfNinm2dvWws/uQtext97XnVcU4z6bmtDCCHd2ghWTnJEou5HET0TOddOvW1uQpwEXcDDx
pehs75jjhdcRvlcWLqstlkq0A+10rJj0ntxAzMegqmt8wRw/uJmrerizYFiSwIrPdjpswrX3MDNK
MkHMWGdvc2cm1NQqVhQgg444ePPRL66tBRG6taPqmJP12OB21nVXTV4CbmHP1RgEA88c3ZNEqPRc
r/U5VFssHj81bizuUIhNGYz4vsmsHFePoeny6UM8FNWxbgk5TW68YGVTP4BB2KgV/FV1w12EwfIi
HxEa9Pa9pReMBPZWlJdVtHWTapwp+KFHzYDcBSZu9nw1ZYSBtAeMbOuR8Hrb+ZN40fkD5n4rTus5
LPCDmzkgSYVFXBaye9yJrLFn8Jct2qJOF1mBsjcgXRl8bL4q6EY54aL2RaxJix64deM7sqIsBXQs
WpzXsQx8igXqgGsrxzt5W6EIvuFglYywCFTF6B/Bek20KZxix5qdkzvZ2eNaGiLsFI4kReMXm4B5
dfOfRVZisAJO5X3GYc3Fu69KblpwwxvZZiG8NKWgbjPgOfIBEDbbvdhXlDp4+JUr3RH6eAmH4Qlt
NkHY0D8ZHvhL3psETKc7c/M8PiN4JGZwElhIoHscDkEICad1LGcgOMDBF3LQa0GwrfCGBbM8qrfU
7oe7UQf1Lc7vyTGgyEkdLW6iXCcPcanmC1UqV0C8T9bv9IH/wCK/hUV8Do9/fR4Ci/TFm5OQA45/
48dB6LgIblHB4YoUIAD96SB0As40H6pn5GL5ajxL/vscDJw/0NoavSiHntHCckT+4DAJ/kig2uWI
hIoHluH/OxwmI+n9CW8zH8dxkdpyDOKjQj9nIIafzkHMK5YK6NX/mtqryr/RXMUMnyZELe2wG4bc
XZ7yMsmGQ794JXzqfhHiy8xKqy+dRvAKHpTlg/IXbWjRPDL5NKB4WBbp/NjZOFjQofhKrjhUxqTY
IajxiJ/AuhQR3Ypdfj7CQWHmqQJkEjaxbY/AnsCMJd0qqW/+EmVuiz8Se8vR64lJpV2kt4y6LRHd
FudGrfNeEQJOaDyRhT89yP8By3nH7vSNuBVpMJQZChnqkvd3hwxnYi76VXxVkAkY0lf4l5bsmD4e
hVcRboRccnayuvoGnp0tD5Q7DOS2Lq0D36fG0H9+/PVHekeG5CMFWCjD7obh9koJe/fAghzGPeSo
5IUdVRRXys+S4nz1jQ04O5HMUPBUASb/Oc58KoROns8Ki4zcVk3xzAxzQfQWjJi3nNPd9na6x/J4
JZ66nHkU+2FYUyCSTsbWvGdK2MrrdWXjTfcVUJloN6TrjUH0GxzrLTTn49Nj1iAmXxRiEewL9+0i
jFOUwxbKQMQl1iLvRZ1ZzV1Vxs16++u79xZdNheCrWdAbQELGLDSVIU/rXYCYdtolXP8YoJnHG+v
yrjwcdCxecNnD3HGzdQ3uCcicBKlNWyVkwT6jtbzt3Ljtzja6ycRIWUpTEUTcPMeZcdVcEHClMsX
VG6dvBZqycmlQQ+ELuIcgGIV8t+9yQLuF1sJIKzN+MJsUT9/d8tJrKApA+9LiR63IQBwURYqJo3n
NfPbX99nswj/OSMx346NC7o8eCv6X7a/t9dys7osVCbcl9lJ+sz/StoH8/qzWI2sO7hb5haXCwZD
v+PU/W0lgaAIaf6DhwGb7juQFwcPCHV50X+Z7WgkTBC34lDfxQgRubu//o7voFDzJeGRumCZ2Mmx
edvvbmjeNE4xkVjx0kMEqIITHLD6sWRQ3ho7ItRB6maO1tiuLpsMkY+9Fzot1qe8DxQUasb/MUnV
dh5X0Qfq2QCTylTXbnlZ6KQLl9M4AbR0p19/6L89GBFSRxE9x9PB7vz9huZERejOcNy+1MvQ8Sk6
XFrzb5pgNfGxaSpJrmOMcSRSu19f1/n7g4l4KoCnsNR9VGjvtq3YwhwLEynrr1VYjgt7JBDZ2G9h
PaaUuQ5+LOi0eE2K4HlJS0Y7u7brugirIWt29UNWrRPRGWk4r8NfCWnw0cFDOLhcMPr0UdL9+tO+
fzmxKPRt2LYGXbfZ/d892Vq29USYQvqpaFyrOs+qbqgeXcTQ3aXbD9e/vtj7O8OoAEzdCSGCIvqG
n/b2XZFMirNU9f1n3RL78iTyABt6goqUyQr59aXctzNF89uJ/cLHXwY8fvwP332xZCJVoay1+wi/
CN5HPDpySA5JjnmTuMhIRGFJsOtW/CWwlgGR3ywgF+b5ILpwo+awBC6qXKavOExPXsljclbf1w92
lrCC0iBNli8puWfsnf5ssSI24SCbLIUjLUeeJhgZP60t6Bg4chUgB6cksTx+naOrhHc0dMaCebll
pbglH+rGTvzvAQ7/0o3j3f3mHkSoGGysHvxX+4p390AQRBGha5wfISqknJawCcw+aE1N+Ts/Ds9s
Nz/tg+aZoltgUsw0iHnQe4ovKcd9qxw/fghxsTDXGoWS14VuC74qzu4B79v3A6CkUuQu1HM9t+rw
4+86Pc5MWBmnc3OJSglZ6blTKnZvlyCMcjqzipyO9LKPVSpTSDhVMR0Xb8S1dl8QMyU+ZuhRB33I
Yjgc06YmoYW/WGXuyny3hvbKn+mmMg98Rd8mPlqvW3TQTubC2pkCykBLpOZJQk7EunpDDrl57ogo
4dju+yl3+dzj69qF/0GKwibG351fuDhkDf9OHBW+fXwmV5LjxDZBEPACbAjUb1+Xlm/AbELFX0rt
BR/zrhamjXTFSRah8rfM/rG3YqJyseAgE++AI/D1dIvySSdgNFimj/WRzHQE4ADF/QbuQ/sYe7PX
3yL01SnKZw36HeUfKryUvmjlY2wpO1gQ2yBI5I0WcLVTzLuu7CVJV4gcqS52Vp97f65sZvo87qZc
bBTgt7+LPYG1xmoBygwlgPGW3JNbXw6QavzS8q6CpdO7QS3tno25fEo5SM6BTMA+c0P02jXFVOXb
wSk/c3SLi2Um5BZiYWuTkaW64MFtwulZQdgCeupkirzfsKsIma/hAXnjU+Z56PIwm/ZrVN9CfSKI
EqIsNtX3SEv7r6Ubjyf8nfJDTTSR2tZDL+ctGHFmgaxU+rysm/0wRXrCBjrP/xxRQUDHiRGED5hI
PayEtO8838G6uWaourWl/cEfFvsvvOj6zwAm/mM6Cli6M2BZERBUg2o9u/j1pvZ2s2ZBUNOwmaHD
4GAJCFV9uyDQ3BcBg8X6hecF7xnSY7GXZTNgsNPZ8jfl99sX+vvFsHykK8CUEnHeu80aHhoDti6q
X6QdVBSqs/0A4u5i118VV9rHfGw7J031Ycw90Oxff9G/rfzXr0nB6DCEpP97d4SOoo8aZpfVS1ub
RCGvVAUaeM+h+/r1hV5/0z+3rddvabQfCGUih/n7+1JxdqEAawq2F8zXeGc8l+MCz7vKyRg9lsFd
jZb3LiPGgPFiKSK18zQ21UedCbmbibLLN3SM8qaTXXReW23wyHnbZxs9lsNTVWFNQBxWheHt4Pgf
bJ3X36oRGQvutsEH7S7un1E+otZyGgfOMhy/G6/CvWFjBZW8xVljIq5owokAat3ykjfJsMXYo8Pb
QNjP9jx4hAlG3m9Edu86QW6JKQOM/NWl48bV+90qc6ygn31GnS/+aG4+ydHpkWiS8jSvM9zcqPxE
atOMZiBZiF2CBnVi8sIs+tdPRpjLvHkygUEMUMa4Dt0LaPjbxe4UMX4rJOu9JONaFtuy7orNHMKu
wBazXIedJqfqFFQDkBOBtNVdRVF3arI5utJKAvkybrZuVifxT966YFQOxvu5Iq1dbLvCugK1Ci4X
bznWXuU94A1Z3jSY68CYR+9NasYwF1eElkJ2C1QU3OGlhKWGMXtYZI76PlDof+1OnLKkUTeVGMph
18T9+NdSpuOjLdzig1UzUsbxwpkOnjsw8fK6DNJiGeEcQvwhXwCPPlKChyQpsTtvSeMIOBPv0WKH
l1m6+H86k/FHSApiYH6z7N/Wxjxi7i0pQC7GSEwf/uaeNdpxxHMP4pcWIt611Xr5E+lUC/Mz8ruv
ncnM8X79OJ236MvrJakN3FfpJn3ge6UTUT+kknB0fs0VxgCr5UERiXHsJw5kzQ8wWwd2epF0L8qz
y6csmYfLjPCvD5bGzf/Xn+WVt/Z2aVFqsn26oYu8E/7O26XVAZGjn6/rr3BO8dWQ4OufMRPDxL4l
YHXT2i6OJWNl+LqDwEZ7l6dSnLBBzHbkeEbRVsIASfGikMHHbCh1uc0WQITa6tOrQmb9qfW8+VqO
aXKWiIB4hIb44mnTA8/jPY3RF6Iih7xeJoBCHS1uyyEvBusKNgrpBskUWKRhpsvtMqNVwkc1U4dk
4vTeNg6D/aoxAhrLqxgvl20Jwq4n7D20n5dPQuMSQy3S3w/uXJ+lVekRwE4Qks1KzDH1lJnd33pR
VsOApK2bN808MJGQOCls+yZQV5OK+n7TZEoC7mCV6Zx5YTB1RxuO759D12QfYUIM3/zMBVfHuYjJ
6m+ezqtJ3D8fD7wlRyLfMo07L38I1P328QgU6NiFds1fWKzixbnB0HpYbzmvTbewLozaNXWN6uW1
5cUZFWIP0xR4qpbLQp0W4XW5fKElrvJvsjf0PwC515pQO8T4fvsOCeEACt4h5jGRH9HGRpho6Sow
xaouh56aru4GSUXIqEXTI6ZVbEAjnnBqSlJE15iWpGqYP60Lp7bctPMaU7MCdpsS314z2eYH14fJ
PG1gpBK6pKSfV1/lNDqZw5Qo7tdbAIlIfMRNhWYZv6WcmtNReVRjtFmPzseib1SOkxSE4fVpHbyA
fqJrpb7rc/7JhOFsDqZBHjDWp/Bn03ni0pWXZsVCFrSyTIEa8juwbbDzPE2wuqplzbzkeyVL9kPM
j2QSVzZ5FBp3kA/DFFTAa0s75zQ2fQfVHTOzJOLSVjZF/DgUIXM1K1mo772oyNpPbZgJfaLdabOr
Elr/cpycfq4v0tZaxvNxHvG83c5hbLCYTGfOchFCN6ZJsLFU4S8MxVz6f8Z1Aydm49eqKE4/voDI
B1PHU/GQzrOz7djihgqb8v6C+ZeBVUpWt1XtGb5I/pIFivBaIkaKHJHR95vQqhYhm5fFIiOvEO+S
ad546SpMNU8/yKVnlQLXMCXjOyXf76pfoCnCMw6fY35gmgiSwj6jG+kUnZSZF5kfVgCOvCgEokwu
l6Dl6wE9meXSRAM4mkcyMYsmj2Ve3dUDySnBIfeY3cmNInWMvlDXUcSqSdyu5Jl5s80v5H1z4uBA
SmkReucWadTLl5ZMRu5hgyWIsaMBqnHi+7BEqU9vE4w0q2do1jWNDAbaBk1mmubxZ4sEv+ZLEAki
56sWqWWd7Bv8XfjEgavBJfboUaDr7RmXmfXbITDi7yCKtJ4+j3rt81sabJZ5Faj0Qv7OSlBEgQy7
zcBHWvj2/MMJoy7+4kcpjdFW0kAsX5awJX1g561SQkyiaeTj5VUWGiQ51uidrnsMImjcRrLWsi2G
mAEfK/cx9UXupCvu4DhPaKrgxgZmzZWA0v4pR5fL/UlsaZaoAfv1gwpr/rd1wpIXOMgp7q8Bs1d6
Q4yjeM/JxlzN5mECTJ/z1uvMK+3Dx8NRyPYdnoToQbLrzaAcTz9g5AUask/ZEPvlBO25z6srXSJX
9vYYncNM3kL9Ml3+7GVEiiMBjIyHDqiBIFwytx+iVGCPtQMLCczOlJYpedDShtOEJ47yDkOxJL69
Y20jjkhQrK23YlmMlxWdLzXxPqpgFtVAl1NDvJPA16vbpLBqWtzSY1CMm8ZJs7jfMD0wT7gmGg4v
O1gFvcZJBROTbNnMnUl8olEkeWC6KCCf8Bljq+fZtH6YNYK0G6fmy9SEtyTNfQRTxq+vm76J5hAa
V+ZTgLIRs93sB0JYFmbUamyiaAOaEs5M+l2EMqeYkbtIEvLq2Gbll3USlp9u2GwXvnOUz8VKOdGl
c5oml0VDmlyAtBrqI4snwzCHlThMkNwPxRKbdWmPc88air2sLZKLBrN2/qx19dghBxceW2Xf1gYf
YMjucBLOtuWM7TXBci5bLsPWkadEl2d69mYhM0yi+7TNLjhy81m5dqZiwAB7UBM/yVDFtPBDF5t9
qbBxJ/8QkX7GQkKxlbA9KX+W3L+B6ae81txF3gXHHXoWlG47j8afp98CK4VE1PqnsOzRHF2kszVy
ad8pDczBdslxpJGBgINUMTZp/T70SwP7DcPYshxnHI4bPPbCbmF/WMLU8m9me+kURmtLBXqkyMXl
K4VN15C9hCUW17fhEi1fqrBlPvJjMsKub27ORJWAC1QBIbPFVyzNJ886G/MVe1ZId16ya4kDive+
PcbtPTUvX54UjZLdXi9AIeoQ5JPFXcIwPeDFzscVgB+r2tHcwR/Lusom82eLj982qR3ZbKB8aiOz
3WMqxqGF/MXmHntBF3XTBmw8gQCAmikzqFkYi8DZTGjR1DXhOHW+66MCIdMmWJ1Ffrbqqezu7Wou
H6hWo5w1hFSnPZe10sVBNnpUXxT2/9ZFhzrTv4r5pNiQ1yprP8OMlOuhCOqmfKEuWjvaA/zinyfi
oKcbov9KeGgk0sHb8gRRctiW1JFQ29b3/B7r+Qk78OuuTeO52cjKrpxLr+RY3cfhoJ1tyzMifRKd
WkskWFrrjsSmZC40t0av3URf5CPpcqON6sAWP0WuM/r3shwWP6GDI0+SjOrSXVDHoNFLnZh1GifD
2ZBykpXbAF3Auu4i2hybOAU8e5uLmZcD/7yBrgSqjzroKEhgHAMZrw9JDk+Og08OwXkPQ45EEn+A
E7DQXTULDiZDH+2IDg/yrY0ZAG7+okxOgesNu7axp/UixmbbPjqTg3VLrGanhuARlGu2TYF1rFsF
tdt/HLEKzJujrQKoDsQs2fP8MA+zN1xZyKKsOzI5+/VpqFnVNFtSdo9roJO6gRwsg45UJbq5dd6g
9VKSCCl6umOcDWRlr42PBegmwljFpQfq1p4EB6fKw/oldVWj510hh6WF0iy8EUfIQDXBxvV6MdjH
Ia5b0KOxsEUpj3FlFfI6cogShu0jASvK9Gsa1oaSg7FXMWIx6ohhWeVeemQPJ9edy5fJb3/MA+yl
jKVzNyX0kj0hewSPI1arvEqJxwlQSfk7FU9drKmnbPqy06IDQTUW2xMvTDcvptbE+h5K5rHzZm2O
lYiNhJe7DU352HGA8zqkvjQ7XCVsU2Fm6IidmNS4cqIT5IupKbxYkRdTkgpM+Dl6oAXnnDI0r9h/
Hpcg4HceRtGY6k/2kFC8XUB1z6ddfF1BGx/bKpMfyTGo+SgOaEMRHfH4Z/qpxlawTYq+Z9ZADCd3
6ei7giqYHsxU0RGpzuxleYgv4AQNeIrxsvTIR7X32qnl6p0iHxMBTKGQHrCnYOxv80WpSwia3wpR
dWZDrADcgsMEM47SBFczYNKDqgNzcuL0ZBDXjt6ea4/BGjTrvfZFy581xFrwy2zSD3iXetF0fH68
3sw+WdCr8SNu7kR8ojpWvdM9g1CZejWKEcA/ucPYyb8m2ubmIEkJqy+ThuBAzE2VMrVUrQJTsqTR
YO4RdjlycL6NVr8U0W7CdmOEkObUTDJhNMcz9zaixef2s4cvpkR6HUDLvjKn1I8TDC8A7mOBCpEd
TUaT+fSOF1vcSJX4edQclwxh6jfYVNxYtpncfIKxt1KWzz/uxNryCiHp9FYq0qBO+Y0NfN7K3xVO
vYSkA1qlWYqZTR1wJypi5z6WHWjg+ffHyIHpOE8MpMbhAW/lmW9MsJzDMxp7qK7Qu5NCT+ntOuV0
/p90EYgcSyslk2oCSRVSP6ywF/lWACFmHN51CNLSM+TdpqiwB8QEWLC5pD8wtpCkpH5kMiKdGRGj
3QXDzi9cqhTy9Ew1ryFpgYzYKul1eLsOqdtklzIObD7PsvrmPfC8zowAdEGR+YCk17wiLR61jOBr
EK5+H2vfFGoYfFEetjDp4fXFY4byoHWDkjobHa85XVOtEw7NsYHBLbeep6gCpdeZenOQZj3GWHNR
WdvcgfxbvAY1f8M/Nz9NVdKtt1MZBhyXTsrncrdpGpjSEJ5tYop5T5lP+/31KAYI6g9IIhseatez
8VWXgOk6+azDKUHdAfOyCHirW9aCQQSoCfKD3/lm7Za1G9VXFSHLetglZc/s55xfUHkUtVOD3nOL
NrviWvXa8RVspZFv5Mw2OF4j3dDyJUGUdc84lGb49fXFqAY2l2XyvUt/coYCo0Hhss4q2zVNYK4E
HZsNpY4HAtuS8pLGk+c8LGJdLrzJpX9CobTM+ji7Xls869SZuSnx98oHrbQ2I48mRNR7BFR7dZ/9
3hGHax1RGMxJYtN91Ulrpi4JPUu3XyzLmr94emzXW9vCMmjrpSqlHdFpl/TWKZTKGx8IrUKKvrUm
h/sPDdw03YCSpgrrZsc0+QDPppBPiBjVD3EfJzw1ExtBuT6H5H1gE4BhCzVKJBqo9hQh7AGr09Lu
nbWBqidcJHTFcpKCy0M2iFezVf5/9s5suW1ky6JfhArMwyvBWaQkWpIt+QUhyTaGxJSYga/vlbLd
XVb1taPeb0S9VJUkkiCQefKcvdeuWZPdfY00Ec091GNu/T3+LmT/s/Cpo74/euUAOwvnr1YExIUq
x3Qr190wtOrGKEc10dYiSMbckp7uj+WNbk9TKbkgdLXQcgdax4UcDU894pyW4/rs4qhQqRJjFu+i
pJz6C3zLpT344EHyvY/fpW3Y2DSb+sCauoGl081FxZ8J7K5RzFpZqkrULE1W8XD8fmqcRCx4SmU2
EFVzpuDv4T30I6vzJogHdQr8frDIo0W96Qoy8RyHPGUzbd3OXzjx2gNBsG90XUw34ZiUJV9pavTq
rbssoRYNaPi3VrfRptIWZ6+mOcIPLjN31GwKtWB1fI0awwDRkre4wsDZLmiVyGEWz1Y1qRM6akq1
cgRTqwpdMEvqrvx91+jX0chbzwhXHcQrJGaMSd738X3gDWMU5OPLFHXqnIm5OU+cNcxCmZN/RJOd
r/T3L/nrkOL7S3I8hV5uK3LXe+UH8Tqlr3f4axx3VHqy77dG7mtqxvpvX0rZCRWdCgmbMtv92hEz
QbMAwrKql9SO1PpUuTb96KuJxZq16/ev9aZP+LX9hqfPsBy6wxZWnffDl1Y3aHLi4HqZrKLnINMn
BXSy0OnshMeQXFKDvRCyLYtGX9oO7qx+yKWfh3Vncu6mC6G0VgFHXrX2fF+Zf6ixSsaqqkTyHAS5
J+xAI//2+7f/j2+FSZUaGzAn4zhu6u96uxNxRWRpec4zmIyJ98EGpY6FbK4coX7/Uv+458D90z7H
BRmg9PDfK3Aoo1KzpIB6Jmza6ud9NPvZ+NFYPPWIuFE8/vGWey/qwoZoeIAPHV6Tycx7AGIjW8uP
URQ913ai1qhu4mG7hVioNggzUHtWFFDvU0zM/DtTT09vbljtCufw+8/+/jKj43QY0imdJ48btu1f
78ix7CZ4QrH1mZ4ER8c5QcTw6jMxZAX8/Su9v8oms28+LQoBXo3m2Ls5kKAw9C0jMz6jQvfEuatz
dTRPM05qe3TCqmr8/Qu+U454poMwj8kjIgb8F7SPfv1oXeYvLCZz87kBscUd1MDkYJljUYRyHEYN
mgDsUCm5WkHoCQcdyOb3b+CN9vX3J5BSC2cIg15mvB4f3fz1HXBKTABVeyVybEbv5QZ1HVYNuh5J
QG7UW9kyNIkqjcm2Uev3j6a45nSq5VUwdmdfGL9fnAKfKNcIMdLMU1zZgcVpgdjIki2hFUj+27Vv
dbijEOqLjtXaGx21WYL9IGUcuxEYBdxLrE7UIp3X0zwyMImNDDkFLTqiFwQCokOK2NVHqS40VVu1
ON1YLMDAe5xicKip7RyrE7WN11pqi68xtvO2vO8N+pbSnlVTCLAl9HD87q3iMw1VLEdZQYD0Socg
z/WHk9bQmTSHCRrQVVJiq/jDAPQfNxwQNlsnaQN3vvXPW7vnZJFo+jI/VQlY6GYf1506AgVLpyqA
Hy3r33/jv87aUQ6y1ILbRTVGBAyOhXf3ONI9KCOtPz4FMY5za9OnhPGdUTiZQrvWW513QFIqFAwc
IEakikINVCD/8fdv45+jX8+mZEJxjWCO0dj7XdQy6TuIaRRfQSPo3gqDc/ZCT3XmjM60TAUjfVna
PsJ/qr3MQzaC4HYHrDF/eBv/z6zQVxJkVAeKAfl+Vshcoi1aiPdfIyzRPcnUzMLchbSzU5q73VZf
huBeNmW/nUlR2NRBND0lfkMQG7GDxv0f3sz/MytV/iwdtSUEjH8odpeiH4dqEtnX2NPdO+ka7QcT
WvXao4y6QpLQX/e57I41VMFDPlnGuSs9TnNv6J3US3wEyeU4nCC/WN9QzkuwYzIVd394l7/eQWq8
6qJ3xatuoplm83u3Hg9FNBeBtPuv1JgyfuBxdVqY6Daw7lYfrk14eJzg2sUF+d441bdk0T3SLiOz
HneWV7UfnSCPT7o3igezsXvOIwzgt7CJcy53nHmhLWmufP+i/+uz+JPPInC45X/js2gEnffn9hf+
xNvv/ORPBH/BQHBRbQZwYYFoc9P+sBwG9l9MtAOKczZmlPMq9Ownf8JVoWfUx6RDI+34u+fQsiDJ
Gvw0Hkb4FMzA/o3VAnk3O9T/7WCqIOAfNGvMch2VRfNuD6VNa9q12dsHJ/f9EA0+3dSS5IklSqZj
HkviBrSK43k1jvMXcjC9kyNsyQiBUIcPVdXr3La19px7uX4WzInpC0TWvZtlYCJdgH3ruLW96yQf
2g9zNqT3tKfynaBpgavPNT5XdeTjq/AywNvupiMF5IUNKdtjo4BDhPpzajgT1MurXhOEkkaxy8Y+
CfOOPVUcAwIlriLPyne9BRZo6spz5ZgMqPIIwFgGi4bAlvFQpgWYr0JzLdJiYu9YSOAKqyifbjAe
5rs694PT3MYD9Dl3Mi80LIJrBkv62ZhT/Yz2RANhB018y0qc7+gjxY9GkAbXhiZujcntz5Fp3C86
UH7DpfdbSjvQoCTU1jeUGslqLGZICgY66pCMg+4W85+Nqdyj2247U7tqFHTNIfb5yzjyIhYev5VM
oXzBWBcP0s5cuZpyO9vVxZTtg7br1qM9Fmvdmw2EeGaPhy2Nbro+GS8dKKxX+lfzY9n01iUWiLat
OWuuXSubLmxraYgKNd3KyOmv9MmVL4XVT+SExN62HvJh5xmCj0Hy4soWJXj5cjRXUtj9Fy2wVmnj
MPsM6iuzjA+26j/1Kf15oVcg9ZwIM2VdHDRfO+TCE+tYVlARmIPvJNTWb3GQVas269KrzrXHHVHI
0YEQ1OKWOnwxtwG2vyOFW6RtLDR8VzVDqY/xnAZPnnSxf6ZufSSRZbyrh1HeBwQl4G9z9fOowjFX
oARSIo3s9pTBbLqzK7veFQhrgtVI53zvTLmH+SS3rMsye+mZzMxlS3c2z1ewEhCPpbWBDrODUJm2
1nByx1S/JR/GOyLlcqMwW+z8tZ+m+jpy3Xw/T7115VLg7oraTZ9630sfZZ0YtO9q51IwT9lPZLpf
01mxrszRqfZNX8U3sNTae5I7g3Aq2vxQaD2RKNEYrYLS8a/hsZlPJYXumWQqcUjR1O6zLLeLVUFe
CJKmxLnJ6/HKTEab25H8Mk3vNkhXumeOGMAwZzJ7NmYdec9ASr86cioOjP6hATKUOlQMDEnsUDxf
rzQ/WrZ4nUerjkMtts0nzy/vK1y3H9u2nneLXuqXClYtI7sk0o6OxjlxxZlXv04GhI/hqLnyuY2a
7NaLhWSGgnX6NY38ZFcO/FK8pPmDn8L+GizG+dAgi6ss5kscLSs9ENvkrpk9FHee1XYvFBZDQ+yp
cU+b9xCbo3usRrnjyE7jz8WYukqJwrhQ/xEKHeV7dx67oxst5cEWpK20NRlTPYvlU1cFBD07RbTF
iCrXbO1E1JRT9qFusZItkwQPJtBuLcksVNtNPDLDmR48JH6X2iyqkC8U9U2TCHNN8VDf4rjcjrkr
r2RD8yUEZOp0WbGLWoiNZLxB4csvhN8S2aKqTuFaxiXTY2tPuLDeYgVjN4c82LxilOSdMEMe9cnb
VcY4bYbc6Ill8Sz/sfOYqK5qfclTAiPmisbiHN8sbSV22tQtUGhmxwubYXIDcCxjtYqjedOXC9qf
pep7fx0Ew0O8zOCDcoHsMW9ilfOL9G6V98VyxZBPnucy0jeGoT1mpkA0H8fEx+IlBeHgMqYOcIKE
uZZ+gq+hH3LK2A0yFLkCj1u95CQrXkVVElycwncPbetMxUrFEF/SThNrzytDGnzts5t50y7DEner
t26BTamw9OvBr/TQj4qFcYmfuxvaqMFH8nH068VOkk8wZNJTsQxkcXXunh1xCXGjDtfkeIElRSx1
ajO3DLtZC05w9ZvbLovkOWOI81GL0vy6FUW9qYwWlGdQxevFTOoNbQ7rExplc+92fMom8gkYmjLz
6+LF/Xl0gvrZtqTaXKChPiZYXh4YwQ35Cp4IBo4siHc96gMGffEYakaU3BoGU/ExsJ3VEMvpTu+5
9GXiLOt57upNO5n+lW8HTobMtEqwKWcjN5oxhoHGiZhvFrfyHFv9rkynTg2g64e8j3Yp+qENs8Ll
VgyWvakHpAWrudOXjA5zaa+ceNq6shqujSE2jwEzhM+jNMV6xM/CyJ7tNuURv4IbXe/pSTH+FLIJ
noTrpuuiHPXHPIKIxMqExakz1zPMg1vyD7XXGhfRse58bYtIo73BKZgfHAK+tjB02ks+j/4DDZFo
a+hSvyNGHX/z4EVaOM+au7Vou183s3wp22V+1Zee5Z+W3YK8YbIhIFqjQcwN8BKz1a4cMoHRd0KU
JHCczj9DUCWX0oHvwSa40D5Tnsosi+970sPphfcyn0NQAt1FxjLfV6QjEZNAvhYFcNtwiPEiX34L
yC09DHliruxp1E6pWWxmvyxuBxVL3zn9k9M4AIyqFkyBDxLoRXTuE4KiZz3qvzEtffKr6UNpLPBD
lhGBuSWBXZfevGFofW/KuD7WiefdD7UwPwqOTq+Kev2JzvSTD4NZ41ZPMSqJY01TV++PtWzl0O1y
Fw+5e6bUKmPig0wGnZsU5Y29UV6T02Q63rofp96/lZ2ckbK50bcesidAgmHkiwNoYqI+ANMFRUDf
9TNVz64g6++cIoqqnmoWUGovJVWZIrGVyFKKI5D/Zq1EYmuKPHFlxHN57JvUe3JmR35GNxpntxHy
6CsvcYzmvk+WJNpBk8gBmkztuDA8jSEEfPGTqdUeHCZSDm3kISpXcKtFRYs+tdalps87pgvldnDb
T/BvRrr/cQ6rgG+yi+1Pk2aOezetCYKCjH7NT07bIPcoJ/PkmDb2qQf8DrlJq5yViNllNA8WGbXI
Q7kk+SbhhAuVMdDuEi2NT8CNjBA71Xw9gOm5bvg2j0sHqypJx2cAyPOxCVyNWYnW74xymld0wim3
rAUCPHFBzVWaHjgRMWsgU62KOmQe2NjwAjOfhOiGDsq+FEvSwp/U4sNiM87voyg6NoWZHjs9PrlG
TnyaZ9QnyEvdeo49+bm3yJJlMD7vUjkQmMegfqPFeqRCzKrNGNk1As0E5U/HtDNErOjve702sViY
xc7RI/2b3SPdCUncTYGjAhsxvrh+6fqfWr3nGPra2x6E94dI2ko8ThsmhavwdjT57yHuj4c4m87R
7w5xKV2R51/PcOpXfrrl9eAvfOiOhcsHsb2tkHY/sTEGfEHggur89Ha643/9PMN5MAT5LSQ69KfI
auIP/rDLW9jlTRWkxP6O8xG0zb9I/KB99+sRjpggh/elzoKc5WxGAb82IQvptUSwu+PJSGskTNjb
RsbmKGUgZOtXVT34EGEy6SEq2AmT6Ar9U8cwwcCNVRftvVnYHawJNc0gop1GQj3CihlKWft3KRKe
lkSdPiuZNYX1ONnl1rZGaMFAuuZ9po0jEyX8TmYxHJqeXtdAXdL1ZVefyxygxnoYUixNgV+XgJ6z
6Ygge9APlPPzebaj6B4Vbn2kOf8Ij3zYjdXgxaE+BWs21PqUKclAgRvIWDmOMO/J9WTlSmEFo8sh
X5FzaDME1JUSeHneLCD/XBbiD4sYnGeePzTP+IeGc6orTKiZdKj7MbCpAA1QsZywpiHfIf/ICZYM
KmpTaBnedcDUFGEqy9tOalrF36znbseSP/TY1OiFJoUt9jWuqm22NCBYPBRQnPvsLJpC4gkGsMpR
+YRWDomKi+poh/OnI+GwRQge17MJly2eF5q6RN5ljhweu4aUoGghvg61haynA1MywhejxuGD2pHe
m4/Mx+VpdDiAtqbbbGxDDBs3rqWBEqI5jRh/6zVNw3GjIw+oV6kYnQNhGt7HIJunE76GoN3Ri5fd
NmkbHZA6t/paYxqiX6RLIhwArWJHTmWEZt6Z6CpnnbdKOYtr0BGLwVv5rk0CqU68EWSyodgT1Zis
wSf0/tYcx3EzQsINi9gcUC+bHQT/Jq5rJ1Qzqm8kHejPi2OA4HKaFL0XaL6NTjTSc2EQeroNmsLZ
kQBS3xllk1whI8ofKUHdVaTj9wtrlKxsk0msr83GuymKmdQGk45ig/BThjVNeG4aYzKGDR4NuZ2H
eKK6boKbyZE1TLwGNZK04yPpFpO3qqxCIPKyAFY7SQ+tKNOqAzmP5qErvGJNwzn6rIoTToRIWF4w
HxuU4W03iF3cSROmSdofxqbwtmaOJYnjW9Te+fbwqiOoXA8z3fUI4VlBMMGcHpCmWsSYxOiCw9j1
jVPhYqkji89/UkjKHQJrl3BNGqLG2hlMuPHQ1ax1G8l7B93htcQR+ZJ3RbTuZTx/7DFU7qMFrFuo
aXqQrWqNMneoNVIjq6m8lk6WsVlWdGBW6IYj6ENCqSai6sGNAQKNWkBIRpDGnzqwhRNe2Cj/IOgB
hYgh690AdrmrOHs1XmQDfwP7dEHb1IczCrJgW5EPiDgGDm50VRNvgFKzq2+aAixT6+r519IQ8wFa
ZhVOicxWA7z3VRl1rxkS1bU1j2Po+CnK4DwImHCYzwy6Pzl544SliLEqBYPpNWIt8ZfE+biqZVL3
7u3YahEHw5VwYEc3/90VvwNy/7Qr4tlgoPaft8VDNf66J37/hZ8sNf0viB9MHn4g0X42NV36neB0
1VACT+wvHDVLNTUZmtgc6fEKqmHajw3R1v9iQktSHfNDdNbqt/7FjshE5v2OqIga5M6xY+ummkX+
uiNShXZD6aX+UUeOf6UBY1mPwhQfJryvX4pyIB2UXpFHTLZSQ3MIE9cWA6QnkAc4ayOv1W6BbMA7
S+p5uLWtLvooFjOyr2Q6Ta9Jl2YxDRVLRiEYKUsLsZTE296Igg2cb+/j7HTjpW9qepKsAnl0TDI/
/zIMs3MaZO9/TKYKVteSN36x6hASkAdcTUXYWeMhCez0MDhDvskSS6IjRexKOGphuV8A2/F86d4h
zvPlOgum4RNYB/uDiLQeniHpwd86aylu8DWcge8njHzKNHuCnSOf7SgePk2xLEITKM03Df0VESCx
8lU0k4fhBYzXepoxHGecO8+L1xjjKmBT+uYVmnapymwcMFkX8fWgmUyV7NpzV3Hrsy6OlWWfzCQT
aFazBZ8cRoDkeanjcp+z/wCYiJInY4aMHVp+4e9az7EYWLEI3s1GktzgxT0QQ1vF+3TM4128BP4R
uMWw09kOmH8WhXsHTp2k3gVxvkc7JIH2VtH2xE8jSiMmsrQKvswGLAdCWBtPD+k291du0BA9HAl5
7CORbbLWcJeVWVV0OiRO7GZhigkbjXaVHtT+NZGZQbqNBq//MHiF3DM0rvZC09sXkrAIMQ6ox6vQ
Xtz6TuZ0oAzPJwrGnLg4QY4bUSMtFWYQ4jmiAZbshvqG2BdMZcNj3tOcc3u7868M9qtklSwz/dUI
odiRiXqEzqwYs03els0NyTRNyAlBzivLrSVp2lNSoYNvuyO9J0b2bjLFt35Xf2v5K/1e7xaZrjXf
qr6NscjtlTWiSV6l9tK9AotztX0U+fnHqJ+yw2CVckPmTWbRdnSH55qaErEZdu+KbBwasFbDCMyS
1hZyswURNTVQYHcETn2Uuoim4bJoeBEQGuEe7+gUD+mHEWrfLSj92ci/8O2aI8CQokGOu6JSTLQW
Fi4q0/Rap5MXXccKcVfQQF8Zdjc8jc7oHnyFwot9XiNCvYUC/M5WuLzxjZzXGbTN91GJjlpTaL1S
QfYGBifHuQO81xZ0FrUMGN9cNcg4mZx5CtRnK2Qfw1jFBVWCXeQwOHVB+6GPU3WJRRgE3D9TAQAr
hQKcKvuDbgd7mnbOaanBBc4KHDgphCDneq67av4Wq0FBBkv477THS6lfE6A8u+u2BUhoKTQhNMPu
iEMKd1M2ewdrCsZTr2CGo8IaSqfv8SwXi7xyW9kfTQVAnI0SFmKqsIhuptB7QXtZEh5MgUgQUMKD
AUvRzX3xxW8qe52Bucf0l7X3Wm/m1wCnPEiEdDrI5DXumjdKo6+AjQFiwhXOGyCOCueYKbDjYNq4
5npxa8F8DBT8EXgCpMDKwqsTf6DhC1NJoSIj7Nxh9saPnNrc3zeLW6AbwzGvZdV4j5w4WesKPukp
DKX5BqQ0M/ODWwOpZHkSm1mBKz0HhKVLLhexTKj1z04giEueMriOhbN8skBKPHoFnTNOzjmNniQ5
en3n3eOvZwAwuvnEItWypuDFYK1MnUij5zRVeJ1FvNzogqc3LelxLMS5fhVx7e8r0B97JLzEkBiY
nzdxSx8NZX4f4skg46QlfjNOhbwumEHtvKbwr0RjPtN7ZAAbp6gl6VYiDZTdhrOMLngMy+Qy5nQE
o8Uq8aBSYJIrjJOmoR8b0PdOZ2WpsQY6WHT4JrT4WnlKnaS9yVAKfBl0R9vQmqKb00F11DkJrTPb
67dN6xePsA3924QIgTmM+fofM9/Zmk6vXTtiKm9QOqdr5cW4Z9ydf2tnu3vycErfeXIqL1Im8WY2
pL7Na7s/D0vnHzLdJpQ5F5rYMAzMWXSTtL9Lbas6+klrPVstt7RlyZGOlCzPPvlGDNsc44bGrgin
TvY8VeN8FxsFfcZCM9Lrbgi6E9Oa4cTsLtrriZOFeHHEGjsAS2Ye34AXzvZppKW3mug9fyUGn5gY
1vy1lXWmuYpwTx31vE62hciK69TMo4ekXMZkhWC//Ty/WVQXbUhPJpq0fQtnmFOkMb3QThJQRuvl
3hosM6wjQDSrPE8JLvFk+yDj0TzR0hpPOC+UydbVM+43mXygUjTuzHgwEUSA7p5H2YG7huD8qZZ1
e2sB3LpN2gpaPAuT3LOjT88Jo4x7K7E90nKQTG+YxgmmZfYSZtyVR6fBdNkTBnETN5bRdY+6dAMQ
1LM7GkJ/JCUvL/fV5DXpJ9uB+NAR8+r27EQCyvbNUiWDuSqtvthgyZLr2RqAmtb6tHzxu8HdRGIu
w6ZJWYIx5jGMahoGQ3Ey97tRL+5HAlt2nOniDTcpfEawHOu+LPOLxdF07ZTesY+1mrlF8yP84r9d
oz/Ux0B9aaT85/I4rPKqef5S/b1t9P13/rdtZNI2otal6egaNHxQEvxsG6mOErN2kG/4Jun8IgL5
SRs2mO+bCNpgACPr+aVt5P4F+wIQMaZraiRoM/+qSv4V2+DoCNYIhQgCD1Eag/n32h2d3jIe3UW7
4gQoYVdxEPfn/pF+il02x0yH2McmRNspyXYM0wDXn6wgL8ZNDHbP8boVe59dx0c7iHxhnUvNpJhh
n+04pmdY1yB2t7teYAKNdgLfcZqeMIwPLJ4L/xXISySRB9kwGBjoLjRGeoCtyckYCmdeBOxTT4Ot
pTGEwZFaFkdQBeS7CGtUhklA4YP+ZJYNorXKBRs232WSE7SFVw9R6YWGdp8EN2na0ZcIbPgAFCca
MN++xIiY9wih55U3g3CnRiOY8L95LT9iV/7w1MDvUo3O//zY3H9FfwbG5+vfn5sfv/VTM2P8RYvl
n0dLDokop1DV+sQIKt7A/z40FqdO8AOuj1XURtGiZHk/e632XzTTkd8glgFrCMH7Xz00njo6/k0v
oyQD6tG0MUOiUODu//VoCR3J0pLRKQ+oIFuDfomasQwb3FcIJboCu/cKaII5njpznsOilZhT2sna
wd7z9rKwU+wfUVtsWBSM61ba7v0kdOBAqY5UJnZbJxwbhKGxOz0CUpZqo3Cs54B5yMGs9Twk8GAk
YTK2N5w1vvRl3VHXt/HOoQ5akyAoQyMSDLnpwe5mfB04NCyboEck/Vv6OATalz5RbtlcPdq19J/L
pi0O/RQvWz11t31LuKfeDTobfMq+zvR0X85pDt+f+mY1YAACRWy61WNi9HJnDtpybAdIKRjjXfcl
8r06WU1FnUM3aOL4XDVz98AS4J+mbNE/9GNjrsvcuwy9EZx1zhprv4jjz2RjKX2BGPaL1xPekEoS
szK92dGEKvdjyvgG9+6lwk/IpM4st65GRb/0g3GDkPkYl2LtoPy7hb2KJzUy8b0yxtzkMRGXvZDO
XaNb5WaUxGDo1IcnrM7toW8XTkfaYhxtkWhHjl/1RphyCQEMLOs206uzdKHHbaDIatlqHPt7Guz2
Bmyod4ojGpZ2bRRbk2YVf7VdLvVgtmcv1TCf9Oa9OxUTbpXeVTiyhKaCoK4X5BOMs5tvXZqda62e
5g+kkngvPY3jupw/6wVrplFb2b5n6rtDexx9HDhzbSEz0wFIXTGf+9nMzrFTUOWBrsbOMXXFxi/y
YZ0mvr9v3abZkpJI3chGsyGo3FRYc6IU5yZ48cmX+BZj89si8sA6LqOCWAXMfxd7Htv8NGc1eCwj
e2CgPD9rLmPFVbk4+hmQ7nDla8SKVYXOl5wGzNrrWNHKzMhfJ4vwj5HuljdQOKozcVkP2KprzsWW
Lfc+QqbLVEntiMWT7njRkE8nU3eCSWZnHHgxKnhU7cxDqYoFmX4BRHEqP6gCR1r+eMXNIVgtU2Nt
E7v2Q9OQcbKSlVnscdFmYbkEjHxNu9fLMDf7gvBMSPlM+GKPrE9y6yZzKW41zdkHDinTSV/Kc+Oa
z1UuvegkgQYmV7WRf3KpvzAgO7tI8w3t0AI8iMwdoTmZ8FZDgJ3nlQhVmW4QYSxQvKf2tu1Nv3gN
SrTnJxseSOl3/YNTT9Zt4/dJ02/QQt3bUZttgqY3NhSJwXGsPLNYBVGbz6S9uvWHetKQTmNFG+I9
83nRPJj5iPt47eii7AhldL3KO5at47caAZGZqaMzcLnuxVAvW6gVJSOBKo70J46OYxfqdMyv5QxO
5hMTKlM2m9aZjUvJ8Tf6goaCEWW6BCtWOFDd+IE3el/dcec6YuUH6GhV78fgODCoMDu9Q1zsaWSE
7H3ibCraNTljicrvYa5h9mcKw4y5t8/YcVWMK8nWwmBehvd2NuKDkXTwuko5Trdl59lfZvppYmfS
T0C4MEuPEZGWBqDkDdI8NqUjeMmF2FB3VUy6cW/FBA+STpqTL6KP0JxY+3jFTkRs6mbQgvcp4jSz
VgNZM9UNwZ8mPZ4ZqrrVXYl8dPR1VQ0aOeGTF2/0pHRvpsGdto5NMa2THpStGodrHLpGNN/no29e
ESjQNpy/G7QxSxGMOywM7rkMbHkQacBzPznR2qHbQoOpt7xdDy1oV3qDv6vIhblVvNQlxtwMO8ip
TlPiJFdRXXvbalQC/dz2PR6qgbE+JTyTrS5zzaPvNTtHK6GU+R38eyN2000TV5a21b1Uv/Ny1CKu
yZAgJIBaw7xVltdEjlYf/MEDoeHK4cnJInPmZBpcoSqwIA41xlooVUb3JtBY3sQayLVhSiDgYI9S
qkDbJUMPdQe0F4QeptJ8xAs9E6K3/QdHKUJspQ3RlUokV3qRSilHCLTRjwPJU6+L0pVgi163nhsf
WDqjfcGfehQeYDbCb/2nwZCIUzqlU2HWNV1hI17OnJCQIclJrOtxzj4n6PuPjlK7kF29ZRRlE1Ck
pDCdlRhA9JVCJlNaGTfIMiKog12blzW+9ao7IGxHCNCUy445FYKbzGDKsLQagc5Kj4PGlgZDo1Q6
qcUSj5XAWdcNVeCo1DyT0vWYSuGDKTa5rZXqZ1D6HyzB8c7lA2zrViAPMhDgsTSiGeL0jHxoUEoi
Rqvd2YCC8HXAso4+jFGMMCJjT3/H+oQTr96YSplUK40S4do1ycFdfi2UgqlXWia0M80t/p3g5HtG
iTatzE6CfKodPafhWlTOEjq0V/Y5Iimp1FKz0k1FSkEVRUbAH2ldKgElsOqV1qpSqqt2ShBg4UH2
byG3TruAgeGzj1BLtq5YW+BqL82bjMtWiq4CwMdFKJWXofReYxsjWpoKHXFSpR8SPf4UKX2YURY6
xYNHxrA2ox57E5LpSMompS0bSfc+T4yEr6w36Rm7P2GmmlWvbSNBmjYZ3YNm9jgd+zZGP2UTBR0o
NVv7JmyTUKZCOr8zve7Y7EJJtU6HmQaPESNk0zFoWT4PdYMpt4rIejcnn5rChtWy8sAVs7s1IqA/
OLhz4t1ZzffkprhI4+S+dec6vbwVrf89Ff+hvgf0TsX7n8t7qB3l19cufe27vxf433/tR31PkIBS
RKgy2GLA6Rv/p6fwrL9wdZH0iWbCNsgrZLLz82DMaRoLp8mY+afw/WeNz/gIOTyxPqT6vOkw/l0m
4ztXFy/CyCiArGhz0HB0/T1X0TFnZPswJfZVSWCumaRolLBSY6zsHmdXvBCDzNi1WrpN2U9BSAZU
u5qmWRx9Q9Sh3vn3/uCLI9QScZ76/DT4hNZ6movEt2Fd1jWEbBnT4Lm3mb+i5URSUehrlGcWJ14Z
bGuSrsPA7bGtBeal5qi7RsAAusH2xcaQHu1Ug9dEgDSQxlLymqzbaxDjj9TiiOlSwnzrCmujk724
Wq2v84IfFwbaMvQVzaEemkeDkFK8ZoO1yhYalEXkfdRG/UNmGS9Dw8tjyH7Mq/QbciTS4iovDTmZ
XQyQNZib+TxuPXUbvZGPLuBroDxk9Y0aH6+M8X4RIqOzrVOtN/4hLrtuE7VcmiGINnFXwPXNxDcc
U9PKdbmUeNeJNpL80XzgErC9P/ARuAy6f6AgbtdRw08NbIQh7Ft0s5FJiw5awT6ziVqscsRornT5
v8K+kJnS0VejE0quL2UqmfLsUYiSZy5BnWOQdjpjucRVfgnmfGDswkvmuF2vHFvy9kfL3PSSN2TV
LJZYah5ESzB15CmpbVV+m4mj2cOlMkMnmpFjipmRPZac1yjX2Mub4D7Q0WXTKgatA8yNeQhwJYY/
PvXQgAUgC9r7yI8EoZIoy7HWLdt60Zf96HP1LLVCj45HqpN2/3aTMApCs23Ldl173AdM0i4FR4Kw
0YP70TeG0CR1PSx05zKkvKk4E/YB1TX9HIgI6youpqMXMPoYanUXdfwsuqTrtDUYs1ft/7B3Hkt2
G1uXfpeeQwGTCRPR3YMDHFveFzlBFE3BI+Hd0/eHkhSXLPKSUo//gRSiSBbOATITmXuv9S1z6wxg
Lu2QvfhiMrCQ8MA3l/KS8fwKTQAlJ1KmTT4mnwDr8+wXfpWGVPQHQyuDsXMBpgOS8IuCu8SJGLKe
Uy0Xet16Pmb557fnXUQkoQ9IjP1u5PsCOaKm7xFlp6hhU21185NuRK9MckY11R7QvoxO12GoqHUu
IFyYH/KYX8KK+GQZa4l28hCmVrDJem4Xypf7eeHJjzXzxCFX5zQCbbyIkXfDdW+fHZInoJ3xhN2e
weQyG99uRlkxKUaNP1plxaeCSNBtqDv1Cfa73JLfDREia8PTjDD/tmjTyseHxRmOACXfAlayA+9k
bhuwIkFB8yWo9YHPEMXtGTv1aY9dBSBRHSY0ohaSpRwmJbL782RMiZ7uFaOMYDroxmV24XK+Dyyd
hcAdUEWi78y3OvOELWpyM8Ty8m16WYChDrrRmyRno1rq0QltFJnMG1iVbSBgNJxIpy73E3rQLRgY
pmEGwPLt2cKvXIkI5bk9hOsSwhAoq9pjR8m9eRvli5MtO6gg7K/YZW9pXns75ER5AIKJRKN1AKwj
nCl+Q4ux3Fszy5g3ML/F4i2Ht8fc9eMK6WIY4dPptkNqhC/kLmgHGfNVARAgue0Njt6exeolk0+I
YHkERvaKlwAENsF6W53QEL+ABuSbpRGe9KYvz9kGT5dyknt3TD8BplpbemN5Tncr2yI2xQi36Noh
ksxThdTonM6kt3NsBhnt8/Jcaz2uDo6MtbfA1MXiYCy0jyaxxwHfok6d+GHGOPiitWzf6XQrgI7S
bmqzbY6jjX3fKQnunpJCJ19VWluNDBrfiQwWt5FH94buCXvzJqYKBeOinPdVx2IC6WTw6Ungjx34
CGNvMItAIx3Y4/Avkq3/XJtMbzK3b5N2SOwBX4Z2z8+Or2XDkGikuDHnNbSWk+lG4nXgtTMymOqp
2rVob/1M5XoQ13p5Ptliuuyd7JWtLbeG1Cf/7V7bnswCkt3j697guYoS2ZeYupb2sWQJXMXqmHvD
axNpdAA1IN+7Yf1aO/zvoqeDHqKXihLWE6Hlyc5oms8uDPhtSYqHr2rnsVB0XTMtvtbG/pKdeUoz
2o1OczJxdNPyNjcC9Dv6ltACwiXLSSMjccmXj5nMi4E+jCvsrecarbaBfZZ+Mgn8DhDJewS96ua9
pL0d0E+r0osZot8JoA2P0NLDiFpRZIh+m+oojmKVdNccEXH1bxDyYmuCAIOab846+rkk+rZbrAeV
4ds15Ygq7F+0TqkvRBZ/FomuiICzpuzVrS1tQUipLUsLIH0aD13ZqJ1XZBDTCKioLb9KG+Z8KgaN
OHhwVabhhhfwjhZORxZck0u6rq6D0kq0xQGSVac9AxIc/JgE4vw8jD0L2kmTG7Zfz1mdXMrBNudt
RFCldlv2bB+gud1/sxW7/rNK+W0M9Fqb/K526XCc4+hHojW1Unjh39cuc08zF6Ga/uAkM4ruJX6F
P+qyBLn3sAOBT1Lk90XyW1DFKkD94boC1wvWBNAA+jtMrDcLE65U1R+M8W2xYw5aSfalHPGpEgT0
+utvSbn5x6thssVXaZCV9J69voyRJlCJ9od8ZoCsOwEPicw2wsQU/M8h4J/EcZoSadU3D+WHVPZr
ivwtm6eXMvlOQvbXX/z7HIABFuE/nAz6UKuT9T8NMlf/gzOvQQwm8Sz0z9Yjwn/OAfwvBhLOWMJ8
6JT9p9bv/QEXE3ImKCA8GUjM/k2tH8/4DyMJNfXaaMOhawCYQLD2bTpRXlgtsSP6fJArjSroDZUg
0cxH65LqlfIoJaSGxcYnaYrdSAnGw/XSNEfhAonfLTWhC0iRdI0Ix7bLZRB7cvUtZFEfNN7nCvrs
1Wjb81mBdikQCYQhYJGuNOi6t7BojVkEi52bFTXU1tC2DiifboPqlapuk8bLnswa9di0c3Oa0zq+
BPWobx1WrAeihawEDAG168YDVAsetajvoqwhkVKvPUyOAFeclyVF2+BnhorZh9ENHTd65WUBXTik
pnF5SJwl+aoZRvR5XLTkYuLvPMtZpX3gaZ44xzpFNZutGFJf6CuECMIWNWHWjvLac6P8bLA8dFAq
7i6GsdX2RpguPklsUAdVN0xbMEDZLnXonqwS1Yg6NhpqrWEHmL/tJb0q1NkzSuvBbbjN0O7pW6D6
1U+lHfVQoWxxMLHrUGHhzotEGKdx8YrrTrNsONlLcYOnTl2nvdtcxSGtI04QWXmSjln5kENCPxtj
FLwcBDsfJd5FibBC386OjSyhyWCdI2vXn4iB6857JZ4RjnR3RtuW7t5F6pPjsUujalOwVO9Xr+3j
lGfmLu0tF1NohOxmWMLwAjgahXhLz/xClcsFVLj21rGVSzHPDuXJ4sj12mrEfYvCuHWG68LLsdKO
ot6LSL8WfZ8oaN+mhde47ZHRVdFDU1jTFSZp6SOi24IVAj5YZPQ9YqS7VjnlJy9vwnMPIPWNBAly
QVL3UwJcNWCXmgEa7uddWUdENPey3pJ1XhxQGPi6Mjo/y9L0Nuxr/arXWicIJzEeI1vts9Ryt4Wg
sBb3ugpQqlNTB3cWHlIvlISPFuw2xvEzEkhtp4SAlxl3uXHLIEfPTB/rSOUS22DuWVvM7WOQEZwR
QLi+UYw2n0rAmVoz+uCj2oEWt89LQbT2MhEtHqM23cjZ5VO2sfSjnve9AZn7hB5cexbwi49VHte3
Mq8qHAXSOznuKiQjHWXbGNPg56KJL2GeMG4YtiOWx9ncV3MckpYaEzOrs8v3K7uXW8wa0+08dqvR
L8GHA7SlmCPjwcUqnuxaz8Awu5GEC7FxScc4il3k/VNuozvUiIW/M81MjncSIbTEv1dnsfFo0CFP
t7pMkzO70Z2bzo3D+GkSSwH5x0hza1d6WK02OZ4yrj8klxTBzCfPqtgi5anRDP6KgF71/grC3uRZ
ZXocFUbHTa4WhN5TSker3Degooe7IQEEfNdlCZE+mDxRxl1mFsWKD1nWNUsZoHkssSvEkiM6UHBv
CYbWnFjZ+iSKPhClEeV+GhsJz0dTBcNzVOzXpplwBoiDycTXh7dDAHqelq67rdmhZ9Fh7lzxoVfA
5j9DrzQyzHbG4vUDbfZOnQhysDgtlmHWETw7JgV7dC9KKFGQ49qF9yUtMrB/NV1F3+waM2RiIb75
nzf1P3lTYz7ipfrfy3XB1/xlfGm+a8b/+Xf+fkdLNCyeAGTGKxCJ9lqQ+0vE4kjKeGi1XRLJ/hKq
/G198v5gk0kdj9Yyxby3t/ff7XiXeFFQE/DOqfBbpm79m1c07/t3r+gVxQMOg3Y8yYm4rN5tLbOU
6gWDrT7MFH6fcdmUVWBXFm+SiVB2HzVW0e2qer7OlbmMfh5T/tBJIKZmTZTDkNBwWazFeA6TviAw
qMxsnyyL8evU2dp6Dk9xL4NjyKPuuqQNvMHi9FFoDZtmfBi7MsJUw+oebZvJQ/vCTUwOdIblXdpx
NKUzu1zmKWpwig5UeJCshWKlJDUnGqsZh3eO4ZqTwyiNm3rDlqY5m2D3AjK2ABNMMt2PfDiTQBK7
OvI2Do9M8+629CJxAoDxMXVq7TnJC06KdWlvBKLAPV7LiMYsRa3KbaurZWI7X0ztzeBGX6SW8SXB
L28ACN+wK892npfFwSwtbZNSp9sDy32lOZKwF/A62K2EcW1lRQfWrDvY3gtXR8d2Y1uTvkmc7qJD
Bs9LmXKA4d6HQ3/BG4BIPNJR0PQY5xPHNcSI5YD9G6EpndJzQN/nwq2eob9Boja66USl4yOlsOPq
dt6siIZszj7WkiqNo9Qd8QbLB3I49aAiOCogUKvf9TrlFxiGPkPwfrLCbejgFcpCe/0I9caW/Giv
XlUXi0OnNNO0HeYddRe1Xv6oKLs+GpNF9WKt0fEmtHbYFliiOjKxYr14bZfqmrD4haAE7dTR731R
wmjuK2xh4MRCE7FvlW/pFFbX9BcPobu4WGK6+mqGnvksMvfebhO1V1MD0redcZSGmbNd4AEdvNp2
t9jNHvKl0mrACeNDhDj/JMhPxY8QtcUNPf/+s6aDTfKdWrduOjO3Loukjg283/FEGTGul20el3fW
ulASWtfEgams2zbvcOG4YRkgzwUQyszZpPT1ghhklw8tvfb2TW1hno4qw+AoPyuaZdLFgzDY6tI0
pv6Ml0YHVbvR5IMDkP9MFLb+UfDFg3buKMkkKcICEPdK7Qy2QQ3QlVk/Awovu6PC/Y9NL+3mV62U
i8Y+Sanwdfac8SI3G0TUEWRKajUJUScczUEEpMbd/yz0/2ShXyE+HOf/+0q/Q62YfPnuNPbX3/lb
daX/wY/QQQXSYVklid+cxpw/6NOg00Z9iOrwDUf091KPXFFHDuVZfIDVa8MZ6a+l3hR/SBo8nOwQ
978d4/7NUv++duHZq6UHzivZjiQlGu9qFxEpkYtbqZ4tf49BGtQFSB9hxt656Dl8bBzZlOfQgJMy
8GLKdN/cq59UTt4ZiuTaC4LZhZ8X2qaFp/f7k+A0oEPO5dTtvSQkCWo2b9jy268ICYKISAYffbq2
ahLZSOpC+b+++HrM/KZ88tfFKa6uD8HgkPj9xTsYLKFV4bjQ4MwCDppA4hqiPv/1Vd6VTbgKYSRA
yTBgcbrnxf79VVqCRNqhDvt94wkShcRbvpqcamfYplWB2/DXl/ue3SjfLmcwNDjEmwyQtx7cN6nH
mF5NWvuI1OjLkN+QNV8dy3x1yaljaSjOSM74S5L5DzM2/7wi5mmT/p6BSPD9VoFA5xTKuepXSAl+
Q45wPCxP/bnT/K9XeVfrevtepkAk6JJzIwC9fX8bcfkbZVZn/d4i52Njado5hacrPC40xfRC/mle
/K9X+9ld/PZq7x4aibFRTUZAv3eH0SA1NNlEAyeLKs0qGiceFcYs+/TrB2eyDrwbjuzcHNeWZMhQ
n3k/E+c4s91xFN0e3rC4grSUP0ZkUxxttQA9UBH7mpqj7Iy4LBftF5tQ11MlrUMfNWo/kEqx7SfM
nM3oVJ+nCS79bONUMcnnvMMrRBpcHPlGVi+HX3/ud2m/b89/ZaDSd5bgGH8YcW5LM0Z1TKNkRFy2
EQRyYPyZ5LDVNIvdTGvgJCZxCM9ChmwDnslHfXEmiuVudYl53iJSJfKu8MlHv5kL8scZLtlhw4xl
hkv+WX//m8mQermdLTLv9ivuGhmKDJImnvzatbttW0ftw5RY2OtGm7IDibDlaSrThoDVgpjPYmJX
MujlJhNtuqnnUt9YRhUGIczjDRTq+SzqzQau4KIdFyrvAbASAGLOmqFBL+exHxPtsRvckFifpPYb
oTk7oKcIXKzG3SJTPHVZQ8aClmOhCSX+vlyexSJ76EeXIreYCVUFerpr2BHTJuqulOcsh5ri0WYW
9DamMA/P9XjWn7SmHvZpCcctlPNrNlu3ndtlG/IxwLbYcXfFTy53v37qP04QBI6815j15GH/gH6e
WvpBclwfehtfYk6J/cTVjxxl7/slrLZ9Xxj/ekpyRbmaWIFCrOvN98/Sa6bB9Zas2zdheDRascWb
jjxQnCM5Qsfq2c+//oY/rttrlCLqIGiS1DzfixVIRBugxvbdnlgK4iuHtWKjRnTwZjP/5i344zBF
Qk1FVkdOjcXLfjdMo549OYhN3oLuIAFL1QYe4t75zQ386VUE0ZacD9ek4nc3sMCUUHQjN1CjYtJs
asfTDjjf3etf3zfjx3WMbwOm0F2l1qhO3l0nS5D+2mTo7afJUAEUqXSHZhcRdUsUCoJNB5oRA5+G
RnRq3KfGjPZKZMnvliXrh+UUmCMGESJUqXNzkv5+vNQ1DrpkcFpUhblD+9rLd+GYdjsxdolLy3UR
Ryg33rbR1ddcjc5t1qXjPpL6cFEsi3WSmfodXXYt5r9b4vlMDiJ7pPMeW653r5VIkA4Qxla7L6O+
POqN3Ho6otAFQN5lCHHNj52++pBLpnJea/NVXyW4q+jSBZ5bKvqk+dec0ttl5k7BsowfwU6Zfp10
1d1c9smm6hJ5IDF0PJVzfgnF7nebi59/AfoHVO8pQVCB+P6mhgZhI7M7clPj+TZqnGoHbT96iFnF
/Kp20iBsDd0vCOLhjdUUJxKoX9zEuW8b2zv2VRgSgtcM21hX3o1CZXjviuXrAtTjZLl0lccqmlF+
pNrqb8t3TVJXv3klGO96D+wjeATffIN3o3Ps0P9Gaqa8QJn5FC5eeerkhHNQI4ssaVjkKZuRyK4f
LcVhuK3gBP56gry55L/fd64fgUaLZDLSpXk33V2yN8ZZ9u2eWmpXoQxx5Se2VdeOaLHQePoXlQ/T
k2Ma8WdCEToU635KZZLaLt7zIWp3pt6S2mYLh7KfMRbk2PVkunDBPaWN1Cex0Pg6l4bBUuncOegV
JHEyga15T5AlmoMxSP0ca2J+WJR6QfxyZ89cKBJvJBoPq8Svv/CPWzfX5jBDfQoAAf6Od7d83fWg
z2dBqNP8qQz3zpDmgbaAPkRPYP1mn/jjsr1q2bgIPizaae8B8XWN0X1YOFGMvTlsnZlSvoEvEjpj
UvxmifnppXC/UNgiS5bO7/eTobGInTBIvt1TxEj2uYm132pR7wMnqoNf38KfXYrDGesZPTiEeu8W
jsWYsmoW7A3zCQ3rRExO0HRd5neT0x//7aV4WrzWqTE6PJn3HOU2x/zbsGrvIQ28eokbsu2hZCSm
xfvNo1rvz7t5wJXw6XlCrDTtd1+qDqO+ckLJVGyi+8ywoidc6qujbOY4JucMiKhua9gfbON3SP2f
bF9sXdDRtCze7Jxcvn90XQSeFyMMPjpn/hB27vXk1BjVw9fc6T5x5LV/8/zeNu8/fFeJx9AAbS+p
0X5/QW/Q2ikhbHLPMby87S02jnNoBXNJ4dQalq96WNyrJJ+CaK7YHWIA9oc2amDR/i6046ezEY8k
r2acfT+IMJO+G2Q8sACOruoCfQVOCHonGy1RkS/j9PXXw+knuw4ozahRwXEhNn7/ykNXnkV0PnnI
c4NuqzJC3Cdu/JtD9k/vr0Elg5HE7V071N/v9FsjUvSE2j1FBvzjJLkGQ5mSUxxCzR0B7vvRIPpA
IwwFqlwEtwvU43YatLMF9MRvFrwfqxpA7DlWU9UQP0kvGGkAwsHL+DAD4pg4cqJd2ywX80D4TER4
iF+1RbmPASdsVNbrv5lWxo+LBUkcdN1X4AfN9fdjrYsGSqklLi94yPGnisgxibAu6q7axJDFZrSV
TQxCzw/YaDMqwM1g17TRMZfiuoZ6FmcI9+bxYogteoJm1/WGLyPZfvn1yPjJx0SsDG4f5J/u/hAe
kqRGW9WNU++7JSxeBdmnN5BIigahov7/dS2Gh26vda4flpoKNWJXuXR/oVg3N4DG7Z2anfAsbbqX
f/2tUFPaSC9IEsSN825RiyF5EAVv13t7CptdL5ZhK6BzbDniJb950D9ZxDguUFdij+3wCno35s0F
h6Tq+VIJnZIgpEVzB2bN3LI9IBdzKgSsznj+ze7lp0+NAoVACGTQ9X33/Yi8KjuiXev9bK7yWDkB
RUkLM2h0s/3NpdCj/PiGYKuGHdTBTY369N2q6WZC9bhmuJmCuLQd6dYdprZYjAvBj+EKjWhaM7A5
1BCXaw2jtuPo3U9bGtxWAS9aMrkSjE7eMURW82hC4ia0vMxcUgBzWsO4Z+r4BYCqdpFZrmwR0K52
qLZcfSslX8lCnA1IAn6WHI3daOnWfCYJ7NonM3y6raIFjrOIhvS93ZuLEeRYmBArGMVkb+F5x+az
NxoJmdcp1aZoU3EEjM+mmECVoEmyJn5oc2XMx7ykPLmPE6MQW02vjFOxTJO2b/tsaC9lgWztQoBI
CG/s1sjLHb/Wxl0xYulDWCy8rAzKbBDRBV6UlYYqLUXej6zzu0GjAXRqSk0djCYrw80cNWaz8eLk
sWgxKW2mnkDwI+jRCFlwr1S2I4ptjrZFNZfNeTpwHkey7lUjeLx2RMUyDXKeAjXMoX6GnibUKdwU
lRlUhVx3pwl6pBcHhDUu8BBmx+IijLurZKJBaO7adL4eQ2e4KxPRdISl1Z5zq6vCBb+ARa8/cgqY
drU7gQwS4F6rDW3+ZfHbNvUQg/CK2uZhSbaErpk422p8ew9pXOcE/BbK8lsBRnuTVpVEA9rfsCvb
9YOsnsLKzJ9zzdVvuxI1Tgj48KDNab61au+qJ9yjrNvdhKT5NnSoQgvoH9lSJntTZHTsvazYRf1w
soiFRaXcvqSZjQyhp6Pep5O1Kyzri0BwAotkRtQoGmdvg7LeQpyy98JbyP8cxUIGhhedtfBMPzkd
UEXRzwhoneFlqW15GDAPbYC6bWSSP+o66ZyQwK+lVzRbQy+Ta9z5iw/g1zjDkBpfWCPPg+NWsmmT
8HFaLInHzbhJEuQL8NHDY+gJXIZp1rOpoP+V85aApuMsN1k+HesOWk2yzJJ/ZVcZ5blpFM0pmyYz
WPSs3k4krm3SOBx8cPPF2QiUhnaXe43Y57bQ4mlrjG68Q0wKVpq2VoA9ztwTa6XfhlFefUQLrJ+X
sYO8vkN2Muld82prdemTplsFLhX/PQ1IeSTWDZdRGU5HS0/MYzs7tPAmkm2MaZfIyoBpOD8Xel+T
Dx8eHCnukn5+llOI5Vj3qHT24XNha1HDDCzc49A7kHS1OgzwXdwDWAhPbWglgR0pF8G30HgO9bLB
f7YEMQev26TRhus6atzbtoe9PVrteTeHDsTllQ6uYbevx+rgWl1yII6lOJSFO7yKtus3c4INFs3v
kHTLTPZiXS4WtQ1TbyKSbBOvIw/TjcFiMXieCpr1U+DUHMR4mbJIpFE/fqD3m13WI6MM/x26/Mw4
6iQLbTXVEd1pLO4Z/6G2ExNiS7ChnNtzdx6jsf0wx43T1psZbtqYBUtrNh80w9rpaQQLWDP5zHtH
M9Vn8vWy6mBl+HaDwm2cYTMr6FrnmmYjIc6IWQbsMg9SO1Hf1luq3HVyaBruFCbQMg8WtxjuY9oi
12aeAmcsyiw5jimGWOkl9aUxmu4OM8+4kO1KNTNOWv2TrYfsJymQV8jq9Pys4n3+uWvdyEYvHSk/
HWVi0b9v7TsxZOGrR3ekh3NuI3t6s+Msszs90GcqXpuqwV0yF63xsURuEHDGlVdeaVYf8KOOQRu3
875jx3Lvgmj/MLT8nFnLp63qzPq0KAoSCYF9R1NY7RNlzLURD9qLfnXPSEBKXj/HkVt/rit4V8QR
189ObSaHFPBFDl+qy3bJrLdPUtXwJh1SOgJ0ZQUR8ACzIcCbmvQzHWNCZNvSxyBqHYmVBdtODX7L
sd5rdhnnpuJQVIo/3yXRAIhrjBaM47T0wS+tkl2lC2wCBa1ByGFxvo5BbTwR6BCT+hyj53Oa3kQg
1VXaI4JnvqJDznp8RgYuH9XOhsfBnPrxIgrD6CpxESAqctQvsJK65yIW/FQLY6+AQHA3dKZcNmx6
iI+GB3WVjm31kdqnuaXyKEHvMFW3JQyt3dJP2W5Ukyj2DiqwqzyvBsevJDEJTKKaScXTpYtRnzKA
JVcOjpJPzRA1N2JpjPs24X4nRF/tlxmlvhtzUzWAd2caQ/Omkk31Sa4nTJ8g3QokARFyaO9lcgB/
z4/V+unaaER9qnA/nS9DW33q5qp5HmLu6+I49WdlRGg6yELittZlEZ4iyjmoM7r2iweF6kostTaS
4+BFVxNwlIr9LlzTL4gyBVqEyhwJ5EVAjyn53OC1DMHQS0lrwB9W00ePIevivw6xJwAwu6+MWV4l
UoUPlR1HhGn26qMdYSXqVuT3xtSW0NgMxBJ8kT2WhKhz69Pc6GEQaf1wtpKvD8CPpwdXS1kXozA5
vLmfKl2Lrno0C2jGXMkOvEQndCWsOj82WViEm86jChbAJYJxWHT8ASwOLsqzMe+CdKmQ0y/Mc+qA
ZftEjsH86jpD+8WJhPTDcM6PRtOto7wH80nTypR3SREPj0J1veMTeIYNBwP8rds11YuVxvadRlRr
viE2NL6a7aKEfQur5jmvl+natdv+Ua+m7DZZH7cJuuJc4j25rcXAhTJt3lHyhF/AJiO+Ei13zU3j
+VqPtPlVX1RC3IKQRIU2bnhrIuw/1pjFz21r5CeqJbvldDA9eOC1vsBMQxiywLeJt1oRA0msqJP6
YQ9kdUPBCvM4nPix9G1NYYsT6VJgsNbs8JYwQEY3kLR6PhbDAMot7hlJi1Y3LL22YKSxZsVXeZYq
wy+MRV1rFiAMWs45z1pv3Xg42pZyS99ru1eFJAmxol6kOGbH+pWkHuNRRNUYoLg1vuKtI4abqVff
sFosr8pMq8a3zXLOsKHJ/qvp9ovkmaFa0qqK22LzJm/3+pgB0UP2RaoNCVq3Xqezmjn28HWq3PqG
KG86J7VZQQabqw8TPuYbo3Ojq9Cuk33nYcDBQ2AdWcc8kmZd5ncJwPepRrGj3zSa27LGq2wNJZkV
Nw+A9gVn4nBX9WHDIgZblMJzZ/V01C3344LC9TJEU7sf8nw4CLvg0fDaPLcwXEGodaLk2hbtmlot
2oemGsLNam3oIsX/aquqCsKhsj5JcJc7UeWLX8F6DExrQj40WPbe4H5taAmT4dw1zMPOKuZbo2im
azYh4xvV+dHMI0FChrqDJXQB8gXLlq4nnGWaJhh7L72sqf/ofTyc0qJqVse4faWPhXEZOwXrBgRA
DFmJdjHhxrwqZxne2aGpjt6U9KAMEohzBlG9mxrh3FEm3WmY55y48X640KOxOSedp8TWVc4btvps
AT36p9SgXzyILsfMKafbjPSWLwNc4TrRDZY0l39Zbb0tCTKB6ibOpikVT+y39c2sT+qTN66NOgUM
mtL8sQ6VQ7sxZkM6kFL45E5jdKuX8bhzpupgQ8kIvBE2/ybB++iOywsF1OJDViCv4p3DTTI1EbHQ
c8LxnRmLup9mWXsEnwmWIdT0q6wQ2JT6Xp4VoCgDARX/hv9w6GqE2n1fazZLnRfd9i0X6WXoXPc6
OjIq+8TaACJ+8cjZe7SR0R+SxHlE9FrsqTfH7APZym2KVcqkkjG+SFwKN8BBjyHCuU+xHo67AWrJ
vsPUFLhJbwXjwGRsqxgSckapMJpn+4zNhXhKhdyXclI7phMLsEo5nUaI+vcesOLXAabL01QRDuwV
3oLsoxD3Fbki/sQedgeRY/1qbf64QnNvZpA8O6TeU71z2Bdumq6JtmQqVV8XenVw7KIuuaxThgFY
hShB6lcSSFUhSt6IIm39CXORTwdmQy6K6fdI0n1TROkLJG/sfWN56EDVpRspNOR05DotuvnUJVqx
YyruEuKTVvi7ZEPm9JeFkOEDEcVsM8RAKgJ2eZSBXXLr6s0SZIXlnrUzUrqQAM1Y5kQ7Wo28gsun
lB+PHp6EMl+O86yGC1tqvHYKQieYcHZJAMaUXuWpBaG0TpecedcAY9zkGqSDDU3I4cIjpZoEcmHv
sXuUvHImxRtrqaie9Ik2XXvAac9nugGr2XNISPJpSIHyxkS/lQ4aR+gFh3Do/MFtszU3WZ215eiw
6quc7vJItsjYdiDDUgCrIAiNSfOePZrOnHNeGlX2fkFOi1/Dt4XhV8YYRofOeJ6AUx6V6XwyFvtr
2Kj6IzvW/GPeFopFiyAMuMDajnDsaNs5fXEz2+xY8rkxUA143eJHU4ibr9CnwwD2PjlplhpFMDh6
6xycjKxbFg1bXWkQWaNNOTvqikoRem7TTQHU9zmATMaoTD8WBRp9s3aLG+TfuBsS0DL7NB67L3lr
6mSspPGXOtQXXKcaP7BGRgGGMFV3OKrc8blhx8NzSzjkFLGd85Yg4uyYVy5vFG+qPvC2pHa25LBy
6ZrwW6ATzHv2x5xMsyIWpyib2i9Fprovbd9SRGjnvnjNBJmkm3bpwo96mxqfMoKECTIW83Td1lP4
EfADh3ARJhhbqiVsv2iy0gqMwYOHyDGT5R2AXRaGNp5GtXOiblA74UHQDMC7MTxis189q2Wu7mK7
zyR7TBV+lIbk73jVlDeBk3qZDESpM4xKa+6gzEB6VdsUWbEblPRUHA4xIHOQN4qyPUsW2XFu1MvB
iP2xGpNox+aVn7xoYIyOYqT8GMTCm7W9Nq9bgI4WM/L/qfDO01gXZWBjquj9PCQwYaMtvOr8fOrD
j0MzxKgWCflccb2yeDX7nqv2tTUjxhSW9/HPmykHLeo3gLoMLKatjjLNMcCUQgLGO2GBJvKt2m7x
gLwVBQDvl3eSbk+5z5OUcg/SjIQDZjYRKmBQBboyazkZu04u8mxuOnUnRyQpPEIa1v4Y1ny/zJHU
Q5pKz9KzFhnIsC9mlDMXeHGH18GmNooql0j1C1sz4vtsHkzS5MryCdy+c5M5Huhq8O36Pc7fdj5M
lOHDK9HzpQ/moDM82JXzqZMy5OHZ81RqNFCVzH2eCXOX2n88B9RluIuDRtoqi4TZfkk4vSQbPqxH
nN7QfoVSm+Z7r29qGhge2tG9TgLt5OdYPdjv8jiXQ0n97zQmrUaMnOrY0UkAT+lRB2Sp8FXnOdbm
OoG9yZziwM1LmPeXX/T6Gu0AOwGi9TIt+VU8WLpfr1vInHyzDjurGT8YKZEWda70E0395jAWPeb5
yJ2wX2bJ47LE48No4sl8K63+KzbI/qu6fCm+tv97/VufVTU3kEa6N6j5f351kXxuVKteu1/+qXtF
S6V4/0e++7nt/3377eirWq143/1i+6Yevem/NvPt17bP//wMf/3Jf/qb/4z9B3vv10T5i5dmzl9K
6u9/EuqPX/7P//rrL31rN+AVZNP1AgKCoP8/dgPvD2juVMXR8yBOXSmDf2tQsf3RQCVyDaAm0iQ8
BX9rUC3nD9clHAU1DgQAHS/Cv9GgrjXjb5pjXJ71RSdfFlspyrf3hexS79Pm/7F3Ht1xI2kW/S+z
Rx14s5hN+kwmXVIkRW5wKFKCC3gTEfj1c8Hq7ilpuqumd7OYVZsqUcwEEPjMe/eVaYGQP+G0om52
q3OiEv1YLj6jJEFW+OdD+mUy/stfGEBCMZmbM0BHE/PztmgArDfgQ+YBVXl3bxoYyamxsv2f/y2/
rIGWjxXC6nfcJf4TIeIvCpTB682p9VKFkYfXj1zaBdhXCOwDt8GJL2EfEb61cdvcuPSSLvHP/3oC
b/7Hx7RYsKI1YSXOb/OrZGocdYhYMhgOtQD5vFOS+QeHmXmYXA/Kj512J5jRNCZMvdBrNbFDL9Q1
GWCIHsHuQ41pMlnVcaive5kutYdF7xzOkimxXfDvCkwH5doRBmQ5aivmNTAYtbceQq1/gJYoLk4e
MqNS4Xzg4OOlGvjtqfS9FmNIq/cxNSODn8RixoLhgQ6cHgUMQ6sYqDs0Qh0d0xdbTeqOtgX0hN83
byHGUBPz3qR/gDecd1MlpicxMmzo80/UAKOfLqZgpdO1qzPx3fUr2ezNCzZE/qBUWXTmhQsTAKvg
JZoCpjrMGeCv8VVx7iVsq6w1s07X2UM6XtrDYOF5zLzj6avAFSg6Oq+dqzNZ4sswKLEpMgMWSwg3
4LtPAaS4fIDX3EN/up4dhXnFLBFAks5yot5t7/tyiE/zCEPKby3BRBaIheUM0xMFOIOifPYfuDpM
PHoO2srmBTGCS3/X1H7rBED8OpOVfkyHuH7BAMOVaZvKPPgSVkQgu/jkDFVE3paRHeCA6B9ybPQj
geL6Efx6/7ysNM6xSuj3ksH6Moq5f/7dWFPX0bksQ76RKCcglaoZhAeM/Zm3CHOgbd/EYi2rCTsq
mXkXhiIRdrvEX+d23b27uO+ZxSIfApdiz8nBUFjSK3ds3xEMaqYgg9772SiOdcjF1QENtRpzKpje
qbpqa/qkdzY9IJRhXmZpLqQPkgKLSwLFYueHaXvjsvVciyiZvhfEpC3WkmJXCtPk0LDqV/Lwpqc4
qufrqGU4gbEFVkS5ECkWrBWtFjmjxfKwG613+0n5cUlG2frMhBm5pORqFgW34pRW03eLPcgegrZ7
m7hcic8BjFs1ekOIjAvnvhn5XkGjvwUCkoKScU44vDLQydfoyi9MQtt3LzLna4Yq+tGW9KtVzcMg
urbYGdAHicfxrS+ZiyswTYC3WAbfbZ9wHfNx+aqXW1QQpPR9KZB38ycPp525EtTAeu9a3P8kJyEX
S4IYymbxIrGyMobtiKoIf5hjBB2Q3oVZCIJW+5j23qtp6/arHcfjU2Jzb9JeFmw5zDrcuC7+KzYz
34nvaG6a3OOmVPa0VikXyg+MYUeCWnPblI57Gw3Su2UbZX2psr55GYnDejUGd5nPQTnBaVi/OrCG
r3LH8B5UqEOc1nlIymYl67ckDHqSphxN0FTHPunzw4UpD0Ff98ZF6aYaYIHk87UMdf/c9EZx0fXA
yHRK+H4saIYnJfJy7UszOwx0GxatIqIYT2XdewOpPOSuhZa+1oz0vlqET55zUxMK7NtOC9DPTkL7
OfzdTzl9miuzbnRfMjhseC7Jaq3cA2N9o9o6pinHa91KDMUycUb34hQaRLKr9KMV6gWQvKSBWJ7q
Nm07+zvuQ89cAWanxa7xqO2msboZ64jCmDvs5NLfDWZPsoUpLoY33rhlU+7CNPDuZ1CJTFyUQyxf
8gDJ9qaEhbGoP5IDw970WNrFY++51nYU8Yg+RH/LwnLcutP4UaQ24cBV8o7/Kj2ms09vZI3NuS4n
uRXeRChWnAwfRMq32yTrr9TQxjshO+uk5iLaWGwy1yLwkk3SJNkNukh9bUTNpNfdHJ/8PDwZBUTF
TLDkWDVR3B7ZcywubeWuWzPxGBIUU70qhfiRsGUHHQI1fT/2rl4DvL5o8mK2dmlEV3maNNe9n8ud
n/LAtnlpXWU6VtsRV/uR+GAL/CgRZmZlTOBbakL9BtzRtUTj2CwxBVNl5fvUDJaurcQc5WUR4nfr
wVlSknwYOmeGPY7Y2nz3730jpQ8eJjLmFcEQC/NdDNPBbrKA9Yp8req4O9OcUXrb5nhM6Mg31AU+
4SWM2zY67t/pPrFReAnvPF7g4W5Kec0RkjJswYK2F3QoMImHgq3xNKYKrwU02yhUr+FisYNxr64q
YrwAdhfFS2QwClr7eKSxukyZZK8M0YnknnQdTK4DPc5p76nOwp3L+jY4NpyvJqRZ9tPERDfs1gld
q69dqFpXco5ZPdumfbRVA+koTXmqehK6inZV1dyBerC8U+N36nGW6Nu7vJzWYQ/wV2ycyahPVufP
b40wvaOty/lLkzdIf6w+OqjZi47lGOu7rHAwMeNYZ8jfuMw2RcntXuAjpPne9jiK7oMetX8dawu2
S4cK0WzCXWtM5daIxLySnqM3iMzyr/ArsxU5ynLnxppEabRQuzYVNOxJeS8sg3d5ZspjljmKAcM0
MTtPoicRJhZtHHc8Y9n0iKIn3kbkQV4zXQP2XEjjUg4qvLHaWZ+Ip4EkiVohdbeg+svvLgGXaTwH
50gN+J9dif5lJVijbUo3La6bfraO7KbIOMtSzKHIzpyXMQ+0i99JBvnKlqK/SjUx33DgcvN7Q9C5
2LhB5St0MuZ0nFsWN01pdEBKhfcixZhlm7nI8jMk5/69dHIitFGpTwDYzbDIvRcsVbDI0qLPVsR6
YylgOFXsyA+dvjFdrtcIU5e6oGnvsbcu3LWpqrfhVGZXhhKMj2Id5GQYkOx97JypO0dtX7vrTvUA
Imghs4OqwrgnXIRtDrvB7ADzsvlmN6HRr8G4k2xqTCY54ZRIee7wHhLWDDi0r86RHXsczs0ACBni
0jqRNjoAs+gXxQKn8I9KQMRqtBFfmiJYnoGCMiHA6cueY8FCBWlGIgxTzts5y4yLUTfNSzRlTrob
i4yQtMQMPYbuGqSs66vmm2rGuWEoxkWyZt7OeqQq/L34ajPb+gKio/9oCK+HeUbcB3VyidlhpbS2
t5Sh/oMqCLVZLQVjtbUntnB5arO1C/zqTFjhfHDNXm5gjnEYdzmjEQQKrIVTr+flHpU1IKAkGp8y
20luk5JKo/L85iaZP38LFoOO4S8rl7ZdDuW51D+GnJokiwLKk6htrTuOweqDTU49bYyEGRgZ9xyV
xN/E4Ln5dfSS9p0SMPOUZibXzmKMXa3NstP7pIRMAjqAzz9OEjQ57/KaYuul6VGlsQOn/AWS+BIM
ShxtdAQrJ3FZqZSKJQ+8zb2aY7Ks8ywCHCB7xrhezOSlbhxxLCB23P9FE/GrnJ++ASVbSNNIM4P8
9Fc9qDcCGyW8uDuolrMEGS3ck7aMNAIqxV2RsYuNUif4Mdl6OmSYeHbwU97CvHmWVQLP1OM1ZXgy
2YxNWV9Pne2+TE1TXWezU1yZZum8IrNI1TXW6oqVWZqGRwSfEAKBDe0yxRdZcglhG2TerWkhr+1U
SZ0gmDHx4p53lUKT46ZUUV07SsB8XFnbHY0LK0kWW16gf5RhgoPWrlx2Yg4B4LwsfOoNWYvjOHLj
sF6iVqJJgVGWFPxLsxtw6buk5An4rJFUNbf3lWiXaxkt5VJBIRWVUMw+l6uuszibVMxGzrHCcz62
vPsXxkQysXZLZgPMQwRv9hUzT+Gf2BkF03lZB/MlZUzmDdUPaguJKzXXY+NAPCRKBuRJB6R2MHp3
wwciXL6OXTZz7eI0DnxQzlCTcSETn8P/EVNIxRuT6DAcyhm+64mka5jLn4s1WGiK0SJcqEtnLivO
OE75xAmMjK3i5geevOiKA2UxptMUV7Qx5oGuh1sbxuYz2gIgEpXlrXvPIBGqjNgyq46COWSq9E3n
Iz6lbMjYHfBWMwuJxXseKOSgQo9PQyZeg466fVZW8xJKgSij09lEMc9iOipkmJ3mmS+fh924dDm7
dIsH9r4Ajb8Hug9gFxe4OA5eWL8pbdRvLrFY1FnCZiKsuJ7OEHZ3dADhWbdEcI6SZssX7EarkhoS
H4pzNNVQvw5LTV2lOBTZqk5y7c5CIYsQctxZc0JaNTqjc16BkeadFdyXTsfqc2EC2pVdv3k9Mm/T
pbJtLLoWhGTsB1YDWulnO6eRb1vB6i7IAqj0rqrf2OfBMwgHKtIY7XawhjrMMwLXh3GcsviHoJhZ
aFeMlGEqilVPVY4CCIN8lXIWtU3LNMSWPOoqWo6uT+Klp4EFitJuv0IMCc+WpL1l7RKdE6vpTpkO
2K0mfHEdB9eeoHBvzVZzegpJIVwNUmf7cOm8MT41N2VBX06QOZ2ZrOYf8GPQJ2Th3JB2Tuy3Cli+
j7jOpemRWbDASUuJAd5y+aGVsRQsy2+t3IjhATB9boxaLNeAKJGjtTyqik6WFwkqqoYm9RVK9bhT
XQlTIDcBQo5TRke6NA0ZW7xqkyq3vTerjitT57wCPs/ApsIJvPTY+gqNHrcqxQb9tAPPiIEWn04E
+mpOfH2NNC08f96GtqL15fZuzYMaDX39ubp1et3ef3baRKCx25IB+kGLjrUt6T6Q4GUH4fIiE0hV
z2OMrOOzLYMXyNfgtnQUDHr46pcBypyFelc0NOIyTX904ayvZx63aq1ID49XUjGDCBOmBp+LczQm
6IsoPCLqQ16FI1vBu3acGIpUDKNXiTTFUc18IhxirAvIuaPaQjn4xY59JrpJYXrrZjTqbZRzC1YM
TOS2KnliElV6t3bhew+8aFhn9/7UPw/5opyZ3aL9OjuEkcGfk+07PCh725vwPgEL0i/bnSBrg5sC
2SzHGp1UzIKIDtkIaazZJS8ajZmg4lVp02S3iIm2zmJ0+OybA5bv16pgZlbVqXs0TOO7CRaKMiUw
uHyi5CXV9iZRcp+3ZsbIqFn0AlWNcsBExHhuahusJ9L8czj07dfaojyC5s0sA1VddZaE8t1OLhXu
OjEHDneDQXgtovpVodhCbtpGZxlwztaSVRTonbZ7NwlBWMuiIA6ACGBaaJ+yaMh5ppf7ue2WY7iP
6/4KZiKToCgLqDWKjj8eDa0GY86LNl2mjbJF6bKaKYxfrZBbwp3H/mNkm/uWWihtMGnRrnfL/VO4
FF6cRICG+DjxMnX4LCvCiMlUUlTFpZQT3bvLa9KHsfzl890AfrI7jWECRZ0jn36f4dVkeIhpEsPj
VSHZwrcR3zAIQ/vLJxQ1Kpmn+zUViEsbsk79HHWK7/SrbORCRgzmjlqY1Xl2QHp6NsVDuVyDlHrp
BeUmON9uxoNbShQ/7DynJy0pT5qCuYhZC/uLUSJFiznHvtZ92Lyw9lrkcxz7n6MYcFPuMbQb1DZs
rze5YpDRc5qwXjT6YsfonzukVvMBd4EJu4vzZ3Acpk+14KHQ5lS/fkqmoNROT04WU6INFCyOjxLS
Zqi35WXPzfN5zKqAb4OOXV91tZs8003pBrVbudRxvaL77xx119EsPzYB1ZJBRJnGLDHxZZocb+nE
c1REqJBMf2qorWGUNoYZXxTC91dbqDI7Vq7XnmQjGN4sR+WCRWAn4hS3c0jGCcLghVRl9Is+lPcD
gbtMBeeOqSBBC/oa3oj1xWmD8fsiXtwP/OrEMBQ8uBmyS5TFdfOtLztKjrafxRHhJ8Vjk6W3dlC9
Tuhn4UMHhnO0EZ0AxS/4DgYBtqYir+krVQkCvFFpttQCmxx1C9xpGLUmh6xsKSdgfzjrCDMBGRFc
cB0W83VhM8r8/J+fD6Zm/2mtDGvs3j3JOxX9rXus5kHdKRu9TpkiuqplzQOdIbVKAo9DZvK4s90m
QLgyE2Jx3fgzlbAM9E71xQ+E7LW/JeiOz7cM6ALUY65NRyCXKkCjAJw2jT2Pexo4PrE8BiKXhxGA
1dwtcoJlAj7QyG6BCvOXFfUYnoZ4qP9CMk7E+6+TfWhK4DJgaWD7hqv082R/rJ26bPJ2OLgZw+G1
P4/eLW7ERZqFlkq7HG1pRPE9JKa6C6AiEGCKh36mOEjiit6lQtfWI/W9qmTTfh1H172d2K09ciTM
uz+vra1f5O2U1hbxSg4wDwyBeH9/+WXDICyCyXD6g4GCnxCgyn/QDb2YaeXprTHSmDCtoBC1Jpqi
AhnlxmSUcSqoed5yKESrz4v957/U51bi593I4g0Gy8Evhang191IMnInk2LdH8rSAccaRWjV+3Bs
iQI0pn3XjemG7n3easdhNhGPDNnyhqsbwAJEOzAVlxzM3skRPqdB7NUfTUYwUegnREQM0AdiA2HA
qh1I9P7z3/yfdCpYEj6vfoC2iWHJz9e+QxJeL5ydQ4LU8IR8BP9YwHuM9WXb3Ytl+Do7KA4mzsRX
8I6svGVFXzhiAP199/JvrSr/+X7xp7Xl/25R+a92nv8HV5WEdy0Or3+NyzmARcuyPy4q//ZH/rao
tDz3t3DZJwZs9dEm+Dwzfw/3883fULS4QEbC3/Fn/9hU2vZv9mIPiaj4uGUxm/1jU2mFv7H5IgGb
lDzer9jQ/p1Npffz+UKNjA2EYBOwO1iWcH0u9pg/ECWoz8Scg+N86FHAoa2cS1pwcODUvvPSkjYu
QliCDRhFB7y607QwLnTlVOKuwbkvMso/0SuqKjMWckMQ1HqIjGbrKSb5vWnyc1C003YaU53d5R0Y
XyKQPSQmKa/Y0QWK/qmMtQ3Or3QRQn9qbWuQYxckrvMhSmgPltHD92o25m6FWca9NRRvH1UJIj9S
XtvEnjX6LWA7ksFY5muj0p0omLuim3eBMNuTpyl6R9Kn34ZEatJH0WWgstEvupu7dUQicLB2YC9/
n7rEWtmNcI8JFJz7JPWRLBpZtqpR2jyO2BqKv3jMP+3C/31AfV6CxV7FVTWhEIOk/fkSlASN5UaM
gnzunOjoOQAmG1t1yM5rBfjYsdshWGV2Gd3VQWOfK2kvO0Y/rOFdF+a0n9NcbwN0HsdoRgg4x156
Y2ODYUJeGM9V6/WXVBu041meX4/egPk0BLr5JEQc7pOUSmrsnfo2DLvHQTgY7ht5xkBjk+VmcwpG
H3nrt9/+8JDc/f7p/kiYjn72evGhWWwtNzBkH5M241fDakNPQgpVUz24dRm/MDRVd0ldW18t21V3
RmB2x5G45iNhV8PWTasSI5/BAqIHa09UhjK/NcXSEhFyp24TaGFEZbHgjTX/rYXy8d1uauuKc1Pe
pqMPWp8InzsvjJ8SV9lMrHGlFBW7R78Q5oGRD+5FozP2BTrPDRHRw3Y2S+5pZzCnK3N2Pmj7z7Kz
rcPAK+DAeHaRvuB3zUg/2CqP3g8kboqa6EU0UX5y3Vq+ZymobCLB5HsDmvMYaNEduoHE1jjFJNtM
427IpLrwUBY3vDZ5mHqoEYXzYaKAQVYbd36/KQjduCKqslxncajGTcbWY1UjfNoTmG2v7WwZV1YI
O1XFVVoNJLlflyTCU0YJ+1njofseihYpToW7ChcygcVMxQNrV6V9f0D8lV2JYTCvY2w2d2FlTdde
AYV4ZTsEPGzbdM4PGk9YtJ7dxL4Y2aBu+8HiC7URF2Uz/bb0lmfTKGbiJmT/7KZ9+y1C0HZ23S5a
m6gZb/783vnlzMKeTrYi3EMHXiRscjtaypA/nFnLDpuY+sC4pMwb7tERV2xVe/GklaSRCkhDYU7P
vdPV8zumDuxWA/NLxkU6/WA1oG4aouhO7WC2zwFLwI0Avrwn2vMrGU+0cKNfPpYtP6WYOg/fEHHo
e8G1P9dMmVbmwEwBxq8i9KC2L8rsCobsmo+qPzvzJbuA40rv0CTYy4FaF6fOawZr6w0GweLIPPmZ
KABuCIOY7z9vWwq8CEwhLX/XEkhgNdDwaDTMr6FR9s8RxtLnyphbwjgyoI8lg/4UdF+VfatMwsLr
zijXpFyM6coZRyxaeoYiWIRpeBuaba23f/71/1pQ8fUvKC4Gpz7oThBJy6P9h69ftpD36R4Qv3cN
8MsB0+hKd63xkJMZf91ZhM6t/bY3vuTMxNKVp5qoYbhWpWofElAP7IpncFzZoo1PIQvft2LysddF
GABA/REl+YK9gg9j2sI6ttlo/EWZ+s8+gLu8XiG/817GKvPzB6jmou8sXMwXSrphq3JL3bRNkuxa
P0Yb2VecM/GSQgdBnCOmSkm9IWqkeTNj07uypB9jA+iIYLF1/eaowDr7ErltaiNL37UijL+IoGVo
klaJCP+iH/h8H//3y2K597Fgg1hFfkOkD9ywn393WZL8PLvSu9SjRyUt+z7+wd1M/GaHj+fJmul0
ctWrWxFM1X5Ag5vRhVb+MWyy6YQzkWCJyO6OwpNIW8GCfhn8EukynC6iYtqxomXss3Ng8/klkGnm
gb3sf8CrbLhEmfutj+V4NOc5xEzXYqcYMW1V+4C0IJIOmDwoGzfLgOPk2cZrdTBCBO89dIItmZ9s
lHvm6WCY1QsjnXnfySk+ZhjAtnMVVOGaVbP6bgG37FZ26QKj7Bvb2jIPjnZOXXxDbH/oU6cCgVo0
zVG4U/zCcBOSuuStges/I8DCSD662EinLbMMfr2qQJiiOvtCUIvGOJYzUonsNv0wWZrtcuKSXrjz
pu+uKJcTZPlqcvQH8AHna9dcBJduycnXLCgVmvbii0lbmIBQ9bOvQZmzVEUMTMikOhbSZjPVMWM2
0K2fUbX2Gy8Q6gbwLO+SP38KKRK50j/dCQAtqBmgEHif5eAvZQNnNUEuxdReUmExi9XI8NXq82wW
kgxwzaZ1TQ/DB8DZk+woxZo3H7/e/YxbpCCcuSeFrw2AfuYCN4DoJeY0MyvWE7LsEm9OtaPBXR5X
KzC/aUZ6jxz/wzdbutP3Ec2XsSFqqyQ3Mw0xxVSUY9cT479tydiC+8CtYNMKR8RiJywWEmjUy/EQ
Joba6LkJjvixHhH+oq0JsL6JtWFnexxExj3KPY0fbjTHDxxoHJFFhcm5xlGgrBlSz9KIBWIZ5JnL
dUXGOzz3SGKB1jJDUHY2byNHP1ssZTY4YByC33RasinkgQCIy82a2z0rYASB7xAlyk03TcWpZi16
mCOBjgMbRrufWzutr9mBuOxFxyJ94j2QPfVGDsVjbqQDXjUr82fWCZg+RdH6ySGlbkFy6nAaIGpu
0g8jCqwL48OlwEHRfjJDuLtGX/qbDrslAbkpQURgG8ltwRrNkSdQgbLTlDSlq3gYFwVtii1+jWfJ
dTeCrJgvSTL0xxinnruardz5liLC0mi8/Ka4MlAPUf5E+j4ZstrYzklrfisZ3yTrgaS8jeZkN9dG
BXA38WRx0twIuLBkXV8Zrk7rNTMI56tVMw3mfhrne0Y98biyglxdOmrLA4GLEZz2fp5/2H4RHrEF
GVsxlgURKH6Mtg6rgETEQdhPSNgM8wqIPSsosdyFWUuVuWLYuRnIlzFWHtj+DR4E8YMUpgt8YJGR
uu0CqYK3RzqrLMqbICjTO7sM5JqXQcQ3E+n594Xg/3e2X3Tz/T//4+2jZNGQ9TiS3oef2lQX5/of
zpz/kc1xrD6yt+rtn/yZv4Ng3d8CTp5P6IpD1h6t49862zD8jeUq8x/GVgts2+Yf/U2D65LpBzLM
BCbhWTS/C9ikr8ch/c//QIOLohfFrE/uUWR7hN1/6qDRIP+to0C+/C+Jl677c4tBS2Gxm+SnRR44
1BDh78+vytHu02xOlbFYfNQGL6J4I/mUuJ8RABm+coJ/2ZX1mvpwXGb8RUKN52NiuJ599l1rC0An
GV/Z9BGMVnk7x6p6jUwCsVdJVCAB4U+VG1XHw66s5uq19CjyTTCYt10mQZXmU+dcz5ag/izyMim3
MKX9feaHDwFy9UunxunWnN7KuqOp7dPiiUlz90IMxGSs50nwdixYtrwBay4V0EmDM9VwyB7dKDKE
Fa0JOMRt47fFt9QoUGk63TJR1vgZ0dLo7FioVmGCFtF4nWChd3ZI4Wd343V2CGuwDgNnTb+ZwxcI
c2ffMt8nkRtwztnJgyncOmzG4alUwnfWhVHU74tF7qWm4r4Ze81a10FRAtZcvmOrrl4oHxB1wg5n
7SCL9l43efJGA2lD07BRU7Uj4jGivsBKmGuVhfJmxkJ15zm6jlYyhGbO20cG8KCy4iZ0SnUPE5LA
Oz0gPqiPHBEY4MClrqdqpDdy9V7aWXBnkR5nr3KnRJAprJWjyvDO96zmiJ9oeHA0r2ByAfsttb/D
CpfoZmydS7jHQOBzThDcVagkuPQZqOdpmgV2CCRgnHGZ1wbn0Cztat0ZWjw5ZTM+gAPtVvloYRGH
ZGF9zeCAfR1I5z42koiMqoqMs5ztfGnDfGBg2kWdS9zznFjjsyh0064XBMJZxl17lYa475EMzgA3
9GCwfxDusiGqxLZpoypnmBe1zEqtYLoWhuqsVYQL5q1dOA8JjjFvn2QlFFw7l/1rzmsJISsSD2bR
rZMAoY8qC520zi5pUzjPdlJm99Hs8bfRlncPLKRBarSpe2XZOSuOdKzTg+Gg9cFV32zsYWoPUlvT
JSG+Ze3jdHtBktedHLOMvstOBt3ON8vEXVkO6+6tRD50iXIfdH6PodL4mieOf5e6WVWsQIYSZBn1
c/HuNrWDwDYliS0xCQ+LmEbgSOW1xnUsHqXVp3eByvvr3tLpKaCWirZWLVtEz5XLcIll5IbbFcye
Q/QIHm+C8YyWf27ViXvdTu7IhoiB+Q07b0ARK1nylBM8a+Vof0USRS5fj0Id0pzQ85j8R11ZyTCw
j5507l/6OlKmOFemqSp64J6Rw6GUEA3jCQMhkR+To0/ENOeHVvp3Vpgz0XaDec1qKGFW3EUPSDkB
Ifekeb6QUq1hFMeTwEXvRv0a2Vu9rsree8DgOLIDykhSWbDx67TKzBu3KdV5QLywR0HvrZCPCnJW
YJdE8VRs4QpwK/K8XOJe4WvKpkk8qlg65dkfBzO/CzKWM9HGbebRfHDnnlZB4JGtPIDtrXGQY/fk
ilTeG0W4YE86Rx6dbjpNSeVfI3Dq9uVQ2BuhxLxvxlLft2iaGcKIlthNLzkiXhX3snO6i5CE1rhF
nu1iJxLbgJnhBrz3CltjtrIIGCLHcjUSH0evnJ2n/ESFxk9yjBY6Wdxuo8x+8WHXrrzcOOW5jU2K
ooe5GNI/3NBr1fbuU4oiD8hNV68tvpZdEIX9bWa6L9HYJBs5OxE6ysm4zomgPiTLaa1H87myhgb/
VcxF1h9dP10NM99hPJhXeWYPem1Fhbkz+/RRLeRBHENPYaCDYxk27x5XbKsy+2LSyuPXhVXsdLe+
zPO7oa2+ujHRJGzsCUQzd6VZP6AGK1elCoa1NFEy4ISeNjbCfexUeJ8PQUoquvYrtBtT3+KtS/3r
NrP6U+f0V0MeJzsNG3VvO5O7sXpy3fCpBeYmIGTh1CWBm/HxmvklRQ13Taqcu/MlY0luoyufq302
od7AjBmri8mmam94lbG0/dxNup5vdBfnMfcPo6YQ7sh9q3V0ceaOAIckG8R9YSiJg7v7CGpCkoos
sa5IL2+3Ri/DEjCCgps4VS1C+ZDb7wvDuGTDaBsiMDCg7Qw7BEpEom/gigDgQRf0OJNVtWbf29+w
arn3yL3jkSjSNZV1f1N2RbnuSlE+TCKO7z04HysX/+bKI/d9A0z8KopNuDRwvt+Eit/S3mzv7SaQ
d7aK1FXW9c7Fh5HxgLOsXA+Of+qDEmXCyK0D5fLZ69N2BcSITIacjCCaElzbRfAuFRlKITU4gDal
d4x3I8xpgfjh93F1Q53ajzNTvcGlT+nQ995wxhjnfMgCe9WmZUtSEIGW5M4XV04AjccjmXwfqT59
d4Xg2YrqnkjTYrxwE4qbCBH0HU5db+VXfrDN/LnfWJZ5BwTT3QzsoY/l7Dh3ApDqxhh1c+tJ69Wb
On/bWkbxUEawyrwhsJ+H2m13vSStlTsjxexJXbBoVIDBoN7vKJwXL3rToaOc/Ojk9VIfqjBTR3/g
FamK2T8agsXS72Pq/6+T/7JODpY957/eAB0/3tL65yr580/8fQFkkXzAYYXWgnQcn3XPP8pkXt2s
eRxWRMwzw6V+/nuRHBGWsKwDqFvhCdCJ/qNIpn6OIparrH+Wvp/F0r9TJJMr88sUYfkJuNVIX8BN
ajm/hiCSQd+ywY79G+yUxpGVsWqvKqz5QF9CWCEBdxRDDweSOCpO8YDqyYu+kQ7wPYV1+uAGheOt
rdr54vuWei4CI7vynEBhq7RDFK5N5aNzj+Y+qjeGM+vhgqs94UFNpGwfTZaVxqqaMuGUV0WU9Xve
aXl+EyAtbtEGiHAHOaM6lrFmSIDQZE0CXrKpSsGhyVxkB2CM/VEejfcFmSuUZqaMz8JpmnM/2sNe
+1N7sqNOfvCAvrrlEH7wGjZfhKyDvdmwNO3Kwly7XukfUZ68OV1OCwuhCJJVYHfp1awxu5lN7e64
UMZNxZpGbYJg2qU4qrp43RGhM3UwbOgPpp1Hqc5Yk8jeWyNN7edJqyVzotlAESfiOUvNiwYZfRnG
ttoAUnwWCP4flac0qyzl7Bs7QtoX+tvJ1OvYmcp79kLtgaPSvunKko1I6MRrM8+ycznV8kilkF1H
hnhjDe0xaQa24RFFfdWWRbQXtTF964sgPurYc3ZFZYnvpcgYtOWh9X0Z8La06F19iOzsO6LRDjF6
pr56Fso5El9yiu0mTKjNRPhq2yPI3SCnPwjr5zIrn1uDv7pqG7B8qZwAjhLvykC63sK9DtZew/m8
CrBVLcK+yaMuz6LyIZgVHFTwAc1xuSMf26n3d2AYMJHHoygOUH9bhlVBABWW9PENtonJ2ZusZDQa
lCX0zy+s5OIWVnGndT/fxhJ5aTq7lIeObaAcMpXH3+IgKwMvuHdzwVgZd1P2gM9OnD0YcOdU+841
MHYY3mks72TXdruq79X7ELqCatt0hvVYGM2PCEYbRgDpWvsyyOUZ8wjKKK/qzwM5PgwyfJl8oNKG
bN2Aw0itoaIEHJvgyvov9s5sOW7kira/cj/gogOJGa+oeWBxJkW+IChRwgwkkJi//i6o5bBEd6vD
99kPdjjCklCFSiTynLP32kyCqiBpXf2CqU0PHM74vGGwZTC5d3ocZR4EGvJwOFdiEDcAK2X1BCjE
TdZGFPf4MtAjZlqB/aIqDP/UF8VITSHRzK562v1bfxjPSc2HcmtHHtU8qceIXHUcJWTJfqu6GaG9
l/tIITPn3NjauzPjosBXkaLSRwNFragNBslXjJVMkEpbN9X9Z6yVHNYb9yRDCG2FBy0gBx/+uSce
d2skwvmCSn2mmVr0NHb62Nkt8T9BI9rhEx4Gk6lq6GLx8cIteW5+tCqzYTphd7HaleeF1dFzskGu
C5qzmwm64I1rkwM8U+tgVoVY3Y4m0DSoAXc4OUhvRsX6BKSpAgNXgn1MQ5pGLolwJ02agOUKn8OK
5/OVnAqaMfMEjti0imApNf20IcM+JSYhnDbJ4M2PPdVwgB5JbGNbx+RPpDu0DSu8ir2yuXFwyIjQ
ax6YmDp3vtntm9Kcr4dOR7k5uke747EO0twYD0lYDKBNHAIjC0PbCGqWMfCkN91nKpdXheoZnBp1
+proUJM1J4MfQL3E+TmJw0NJpvr9mNbETlVqhYhZvypcbaOX1XAbWXVznlKZrtg89Yvq+Lkru4wp
GRKTTaH215E56Fg1xLsYbOcirbo8YDEyDoXqnIDjZbEaS4niix95h28tXoeJfNBcOXFOM8z2fvbj
6WuhSwRbmjvtUUZbt+5UF4zKRdwzUzLilUjsbAf2S66TkI1cN+b2lMTd+FjmurXFlxnROu2dK0ok
LagqNiIfQvs6hLTzYlZ6vJ+AK67weICit9pJWyNIcl54CaKR833tq0hrLcC6a3I+trpvaahVF8tO
qjtVIx6Q4MnpBepv0VxEHI1ynFlV35NbojQmDDS1X2i/t2fOk1RrFf5An2xSs2nkCfZOezOXdrUd
kL7f6CLxr1XccLZmaDtvrMihxrGqZGWYCP1V5vXrzo2tr9FU9hvsyl+6JfUtY8/Mg5DMz1UDx+Qc
axYVkLSHZwnFcWUJOd+Ra+KvW7NyXiD/8myYjlzPtodIOMnGqzLuNDasCPQOMrXXLO+hrLgkN4uw
LHcz+ZlvA5XzGkPdY9ixpRvDZOzt3pHUEVpo3yeJGNeSGKMDA5i7WRcHTg/0zxtTOJtMx6ocYKH1
127S3w4yi55JgAMA3BXU7k4Z36S5mspAq6PhSY/QXftm7R4jL5YeO2jo79k3Idu0+lmh2rub5+6m
oy4I6hzAHRiybGWz9pjeGcVC0gt4JGjv+wId9hzFB9/T7rLJZ6kNTYXa1gyjFWxLb5+MTodyss03
yuzICfXCMzSKbFc5qqNjnXoB+nKiPyRcJh4ozDQFc4Oo7bAnjTmURi8s6Es3bN9DOLwhAJY7LD7O
ae6V+0W4ef65UVK72Kq5VRgy72FxPuoTRUeGi+88DNjMGmzwO69zu01tu/2jKuLuCILoLZ3T9hAT
IrutMxLX+m7K9t2cw/YbtUgdEwMTopVE1h1+1epmZu6wpq1l94Dzb+E+GS9QuoYzFBoGmqYI+2eB
MWifz719LmSSHo3E3lZmWtOnBmLkWE+jNlgYpYp8k5RmGCDLzB+wBcpdB1LtWnr0PUYloRzW4Vcv
i9gCozjeecqHd4FDaK+IbznHljWcpJ1Fn3qf2tpVfYXwHMgSfIP5GzzUh7goy5WRpe59FvIRWpG1
Kz4flJvUvOrZVTcyFq+hQv1L6jqUPFmd8wEF+eiMZxyv1mNe0w6rgcltiCvsd+TJ+KjXs/C16aZx
Z2FCfR01MgOxoVBz0zI9uEPabXNHvQ6CfcVHx7mNhj7IECkwC4jfEPpN+CFQALpeOh99uiBuRszv
2J7cimASKL4FXokcjx6Mf+BBups/pmTb3nOoyk5l7fGqtwWDAzqJXnpd4ZbdEf4iL8C1toVjyp3H
2P0K8B2c2NHWdnFqFVs9NqKzy8Ri0xhpR1MgTVC9wne8qW06dLGVi+3odc16SonEHazhVREavwJJ
aMvdMIj5WuKUW2U2RtJqbsqt7Q3jW+eFHkaGmuZomKG/xjYe0ZVzpppWajWPX8oslq8OyQo6x9y3
IvLxZRnRt6Ir6m1aYEhZTaXWHCale6sizQg1pRB3Vm6dFYQiW1l5JUcjW5kZofZDXzC0A5H1DjDM
AGwzD7zSHJgmGK9hd2XpNefeVYsHaztAg9nqoeQNOoTiOLMPrHgJyzV9RR07gaZ/Q49pBy3x20HX
kudTOW20Ad7bYDzrmg1g/FsbpKYZKH0aT2Go4KKUBkgVfupXTCDRnulXuHHLTipalAodg+rUKoo1
ta4xCFpB7YbupzrWG38rOnfBr+q3LiYCIximKIWo2Yovo3RzwiVHNoQec6oZEn4cljP2hHtvDLuU
AKLei6svSVf0YGiLMveLB3eMs8w6hraXZCdckX71MEw9dw0C0ahpTKJLTsoBvgAx0/rO6ZGuSjgx
a0iembue4qhca22Ytsiep/GrhBD5Pvh8Qs4I9if+DgZvgJVQH3paxXh2yRnsySDBbpQcu96rr2rJ
n64UxjWTJw+fdLPlimCVfb9ewzU1dihZJaMAOZbMm3VxVSWjd3DAh/EEM/G4uJ3zMMOSDOrGdt6t
XKowmN1ZnshGGjb27Dd3TUEoZuoQ86nhnL7V8V4Ay6kmGBXx0O2tHPcxuwHC6Loy1vQF6EENapnN
JtneaXJrA4DKOOmlAoGloxhLAKFtPMbra9uZCiafGtfTM1k9jklvPStYR8yIE1lAXRIabQ7MfCud
O3fHQBM5Wd5OL4MdXkcpvrdAz/3xfgS3tu7TKAlXbTfrVyRLG8AglFo3Zj7WAchip6PpJlGb8BZO
of7WHXQshsyBkmVxHIs0fYi8vH1pF/l946v+MpVzdF/Ys9p6y80maDTdaX5L9WXjB71oYT80kJ9G
hvid1A9Tqur7MCz0dk1MeLrrZt8+ZKop79rIh5Zbi/qpiRvUY2AHP5VV9BQyhD5bBp1HiEM67jNj
UTeWhJzTkNNPrl/IexCcanGOydK9gjhl3ZZx/ebODbp9OY9YK7RYn1ceaN5klcwRidA64KfrLJ/y
51SX6aOXDuEOrZKI6D4KY0cp1D5mTTe89wBsVxJbAsylSK75ROU2bVIeQnQwc9A4rT0FlB6cdWq0
EWu6ocPnmVMfJ34NT05TjdNNjZw6Xpd+ntw1EdA/vZ6RVoBqxPbiaWIDWcQ/DBg28MjP6ZkQhORQ
mL57AUpGATs6LCZd+5x71fwYEx5KZ0o4fDlzYtPQ7Wx6xiyB4Uv0g76aU3e+1ugernNibXat0ed3
jJnwe82sKyQnLa1dnYAZI0vwCRtwKhO/2pdpKGD4EVZA/bkcZIXdnGlSgygr9QXNNdO+nuoBC5lK
0gJbTEuP8VpkqTIh6DoUY7XgLQDfFBnBqosdpQ/w6pz5XZtKfbgRvpbuHXr6/IO9Nj23mMvGB6Tb
iLIDraXgbUEAKmQ+m65DSC8D32zG4cQtaTx4vlGNwctUouqy4P9iOVGx1WrjZY7GXai59UOeF+PT
T+2fv9A2ftTsw/1Bp2OjNudURndnERD/LJCS9TgQ2C2GC5YLe635BjG6jBrdEayB563D6NUozF2f
Gkczs7ea1WztWGw8N7zCR7xRVbvhq+4YDEGT/SeGD02lX1Qj3z8buidmry4K/Y8JcoXo61IPjeFC
x//iSs6K4R7n4u/vwF9dhHgcsiL0xW778QaQ7DpS9PbDJTHIy+M/jpZvmcj8KeT6X0vyH1qSKL8X
Pe3ftyQvX4f/s38rJAPuXyO7f/zNH61JV//D4bwgnB+p3D+m967xh227BrsNCd/f5/f/bkzaf9DD
FKQ9wcpCtrvkZf2Y3lvGH0za+ePM/IXtLXCtD9P6307vf12m8MHIBDcJ+0AezCb00bRhac4Y1R5u
qKy045XJQD4wnOgfHtQPy/TPi/hkP9j0JJeMyl+f07ZCdEuuFbaOzKiD0VVw1BGyrWRmtZuf7v9f
7Akf0VnL97G4LbQ0MAMgSPj1UmicsY5GyNlHEOtBknOsMQzqAlFR9EH2bPeFQH8Mr8LCUjn9U9go
ooqfn3qkHnDQLOBdgkh1tqQPO5KRz549OEa9x8n0gJ7m2UvUn/OBv9VbLP/ET3K0Py9h+6gSdX43
7AS/fsOGKTkCA1HvbTE8jLb5pHwgEJ0h3ECf66+/v53EzP7n5cCy4F2Ag4LESmch/rzHoueGvECP
bm8NGJzg5YOvrXytOGZ2WBzz3nq0wqHGpBqh82VkUqUFBa6PgaDImqJZKxCXNHkj4TM18rIDgyFK
2r7qfdID8pz3mVI+eFSjFlB/C1y1TeoDKEkL8zMT913Ug1UurUVe2bS68TRRua1In+mKdYbn6hIj
IIZkkpnrjtP105RCZ0kcYimQjbrkcMNJLx4cO4+ecThXQBwa8zaMQF3YLR5LGg8cpCzOB13URpcO
UkwQFZQWFcYlbMJ2jZping+ZF12RmddvzYLEGTe/qxLrizN7t23DqGywvOIo9fE1IqCNS6QO4AL+
TWAeAF0lIrestlF9lmJtq3T4SulXH2jzXssJXS+v92ZjGdAOhmpwLiSwZisfNvXRiMwnF4zVMY2T
dlUr3rkMo78yu/UfxlIl60nQxJ/9OkJbakH68jhj+n20dividwBL9diN83CT6mN8VZLOBg4b9whp
ACc70p1sQ1uRYW1EDeEfWi/tSE+oyG+vkaVQ3dhgdYjgO0udULtTSQATYvaxaZxHixPIc4xq+xpX
Lv+ORwDEQyWy/pQ3SbfXTU5WSdO0aCbA2J3Com6uKnqNuOFBWBWDzxIp6vSmrjBgpkMpNj19yi3z
CR3UONyPqa9HyOqJ0b2gIao59+mTOGuzGz0kS9Z6mVSE68KdXsc1GM+ANDv/MGtNeEY53tzKmVYj
3OwzwgDzpZ699oH5QLanmy6uCJp39gUvSbC3DjkfHHR2ZWG+kHjMWTGD/7xNXXPcWyrxb3Un4sBs
yuZqjrTqhsiPtaG66SoaKzQmPiicbTPA4KgcO0LL4sgoEKONh963uhNMFGzNTKRvEldtiYzmcBW2
iLg5yL5CPogP/LXnsV/C5sN6PcrhFtzKIyr0xcWTMmkuAFu0CrRQEtPiB3+LqiAcBOPsRN8LXeb7
qWhp8khVn6YKY9Aiqqmui4n3BiuaYcrSodRvzbCe3pRW6cR0a+W5j1Lt1EaOsTNHn8Nrzlx7TQ1N
nkGIULXWmRjgHTcrnheieFcV9ek2lPF0HDUvfPGyFjqxF/k74gOG05gSHehW3UDcixbvVK8DM8kK
LSDmCv0uVOkVqBQ/MJ18OM6Ilc+jb3rbMHV8LKlVuioylHUQUt/M0Hz2xTzhuWz1Oywf+t7oTRAQ
4Vnz8ug+I/YAkSR32kzmY0vGz6oPUQrNltauQ+zS69oDOOvM6ZWmanmb1mG+Luv5PWES4AWxnk2B
h6PhEEKH3eCFuaVA37ZjBSpboztW+XLYzVhMVxEop8dGaC5yVjXQZaybatsZlfmmek72VSwdtCc0
aSPzwbalvypF1pSHEpj+TUfb/G2xgR2SYmCuImJiZhg1YKnu+IVshCOXMM/I8DJD6HqV8PIzG9J8
ECPZJNKwX5pqUAF4Rg3BVlgx9wgNYLrxGU7ALuYFEBS93rdUp4jfc0Q9F0WKSd4bjzCE6c+HolxF
XnO0Gk8j7VOj8s80j6yH7Gs4+ulqrtXG7QzrrdNhcKSd2V9LSxV+AGzao5yfnOsEiPUZb0h+cAqj
2Zu0B9bVMA+fYIubwYKKYyfx02la5Q4PEPK1Mf3mp1r+LIZafwjd2bqFeu2szdwXK/LDUxVAqzV3
bh63G2cZWAk6Y+8ELGjXWY18QwF3yxo3XSYR5X7yk4pkpoaIY2HBC0stdo/cq3NKUtdi9JgwfjDl
3F8XlGh7wclmVdfuFwbGEb0In9+9Du304KWe+4BtTgASTwoaVsDF3H5K9kYGdk44frzv4E+cqrHD
j9Xa9rUDpxiBcRRB49oUESi/HGnwGpf4+CjYuSCq+N6Wm5Q/mJCmVrYuIIVrSHrukapvnKEonuFX
Wq9j78QXB2DWsyrNNXJDSuRUNs2lE7Ld0pRi5UFm2lsZXojcYZHx8vwGCtoAINSAmolCdeD9OBz6
1GTPqMfKdU6tKCZCKY1cdf/THfwJtf2HQ77g6MvY/+8P+Yc8T0pEbL9KD77/pX8JdF1IuK6BcxiU
KtbxRUbw44zviz84JTi4P39IbTk//Ut8wPFfd3wCOvAe8yEWycCPM77p/LFkY5Nt5y+eVB0z639x
xqfM+HiIQygApxepA/wh0/1uEvzJSZQ4CTNaRC7HsRZuEgyyWkRhcPZl7TLPnUZhra0u9e9lBosG
GrdNF0rvPZtYScWUaN8A0kIdDw4W4I5rhZu8r+YhaNHv3XZQLa2dAIKm3WZ+2jzXwNbtFREPEdin
MCeMqzdUTzu88OogDxlJoFrTZ4vgoM45I2bkXYwUfz5gmGitoEwrf8PIwGw2PSFCVCVDBVJChbIP
OAdieksn9wvNt37dej4Y/1k3yyCWeatWk2eDahNMkw3oZC18UL9wrgZqBfbM7k7Bkti6ik0Cdk+v
m3TvRHIv03S6HWO9vTSRUdwVKYC1DaxWjdQEb4zsoLT1iJFOKu9yW/bkUww1Y89q2kcDwiBjkQjR
W9mhamNvjquk2tqwkVboohdV0XeF0WgTBADKx3jOFwFSYjb5vTAIe4M8x7FxkSlVk78mDsq86RYR
U19NnG6EcRMvAieCjtyNNiF2HaWW35iull/McrizdRrX9neVlBzd+AshFnJnLSIqxtTZSSzwucQZ
6zs00qitujiJrugtW5chXlwjNBq7sz5saqOqLqFsim8pUqdtT4j8VtmYE5h2qzvD8b/YYVgxuSXL
wVkEYM4iBQOf8uxbmgiaRSYmc/vYL8Ixd5GQpYuYjNPFeDIXgVmySM1kFn+G0RS/2ZUzrOkMnTgT
Tmt7kahhrbJo10nttq/G4j5fpGxllqNzW+Rti6wLx1F22+Rpe9FG5MkJT+xjtgjjLGWMl2kRy8lF
NidsPinCu2it92H0MHsu+jpeHSD307Ki9ijTtMFFKsXJjGv9iP/iHdnvcB11Vn6LmQuqLDJu/85d
JH3wkXvm3IvObwmUu1hId1eppG2Ukdqxm79LAw1WtLvIBXmrWKcJL5dsTGtLf15dVWTuvjDsJ8QR
10h8tNJYoGXNkHuaiyixBnK0ozsP/azuTij21VFHw4ieb1EzLsJG9KHpyktHmqvfdY+KNUg2GmLI
LtRaTjvtk0bbJ1bzHRGS+jZ0T1YPH18hp5yGLr2JEVhqCC0BdvprP7fuaDDmmxIxppIuqkzkmdN3
naahXgu3ybcw4akLisQ42RYj5nL5paZ3bdF7VovyE+Hrs9X546qf/HAvF33ogEFgEy6a0RTxKJuh
ujYWPam2KEvzLLIP06I2tb7rTlNXoU7A56WZBo+VdnQXlSpRCC8kudSbzi2aHdY+g+72cUba2i4a
VwBMwVQml3JRv1rIYAmHKtYINorNMMhkm/1QyyJFDM38Vi5aWvKiyTtj9HLAvjDeFovmtlzUt3LR
4c7Z6FxZSHOnBo1uM1lhtkZlMNzi0XvqxKTttXqyLyhT4hIZYqWsQb9Hm2Sh/q0Fw6+b6bsseKhs
tJfeZ5xT9sZxZv8hpfW7tQw02TFkxJuJ89M1PMK30pKc1ql9gjkRb47s7TaIG719VZTKO5K75LqR
uXGK8pI5m2GzpPUItX9h5TRx4/xmYtsN4pH9Lq8a8kDccnqdO58k1pD9ue9Yg8k0Tq/+NCKUBndd
39fNeF/qWJY5PRbXFSkTJBX6NJ9vIjsUB1My+EASZVFdwnzF+jOn1UFmPclJSQlPspKlf9em7jdZ
IdKIIGRth9jLmRx6IqnJXGV2Ip2yqMIVEKxuZDrW2Sh6ZOJowNGgGXlGW2ynmKgKNnc0CyN0w3xS
wtpP+NiORanHHe8Wrf6SaWk1QR5Iid8cYyZv11njkVmVVqO3zzqmnOfRapzbkRf2vdlQrMDzZOkx
ju7tT0pAyY6hlykw0Kb9uWX1JyvRYRpcwUh2LRK9pHtXE+jIJEDozREWqnesp1DbtvQgon1Yt4eJ
3M/rOO/ye7K3TDdoehIo4yxEMO3PQ/wiPUttesMq9oKEgTePrhqSbK+hCMJeYJ2RMws6HgBxnGAe
uvAA2Y7nw+z7HtvErN1KtnbOeRb9dzKmh6u2V+oGQ2SNLJlkB8oZAagrIA4K9wnp2d2zTijLW93o
yQvv5AgzatFdKXMursPe9r9R3Xc01PLQxAKX9c9als+XQncP+HLRohWm826Xvo0xDLt6R5hPj6+B
jMmDXfWHgt0WVJ8wpjW2+UVDGHIXmcbH3lPXT/aZ+XP+rqV6Gh6LzgAz58hkuIXp7DzxHvE3EnHT
tkPHqDHhdWW4EhmW30OTjOOXjNGFxWYUhU9EjfY3o8tkg5TuWLtJUuBNgWEWzQsxhtnFzDEGs4pb
y10ZfjEffHAy7xbGSHyHKJLt2UOCxrI8okor1iKLeVhl1dbXMzTPcIV31pswEqAa2kyGr1/hfR1e
7GEavobgv189i6ydxESkGIQ+w+NgrCftiIe6vyH5lFGtqRrti6VP6noiM4fsclKx9p1LhNze1Qb5
6kdgUlfTHHYHKWANrNMkrZmPYk19rr3EsgKvMtu7lHqXcmCEGO20Mj/wzJGygRcHX/xkMcbjk/sb
0230l9BvQ4tWhp6NawHEa9dBkbsLfYlHHlPQqkSXlAa1Z6U7tmdUHbbokZFlhnuehrY+irh11o60
oP32nVrnBgvOzeW8Gr0Gmi29qxUxde2GeFWfslnJW9Gpdq1s2z/nWt8R7BUS5D26qTwo12rgteVl
85I16YLBiDolMLur6hP8cFluWtJaaiLh6vkrWbLmFUpyuTYN57MVxf6jCznirYpUtTXjHB/GiLW3
QLKeVRo26IwdEfWlfkhc3b3ygWS+9naT72UsCbY2Insmr9GczM/ugBi0DYX55LcAyAKvMEem3w3l
YlkZ1R5cGP8zm7vM26dQSO48GhawxmkqvPUA2VeytOUrI7j21vZb9G7paOgvHaCvEB/M0LGWdNUF
XumKd79GPLYJCyfSjl6Vhp9I3ywf0fY7amti8T11NHoYHmkaFKpGoYklh/OQRtmNPnfJp7p0L9HU
w2yHkUyi1WbwOhRkU+vfWq2vXzrXAoztF2gNbV8a16QBaYEnIneHodmWgd301mffnQ1S1PGNPpUW
4LIgLQYUJEIzBSYKlehEXUXRRbXGvBnwp9IWzeGQWHa7nuG24jTTu7NA5ud0sIvj1OhIOe4cl9hg
9CULGCpeZ07bPEZIjz87eD63faUTJ8qvOauVbKzuKjbGDAaLmeFhC23mtkkTARKLMit9l7QTwZku
/yW1OGdrMYerCm3Ycx6O+QNT8HinJ7ZGfRB25wbhFlKLzPFOtH598HucEYshOnrE7altiet97yU+
8KfSiLJPynMFjjz6NoTuJXYbbqQ0UOmH83zKNCGPAxrvM98wPxtWknwJ5wQHIM5oojHrfhv5Znmo
88jEgzA/S5gU9AoM0bxFZu3emHWNAk5PmsP30u9/o7B/qJJNyDkMO/6+Sn5OFMBRlZQ/l8k//ta/
ymQHQhMeVUENhiSGsvbfZbJBLAyYCIxhxKoQDsP/9a8y2cXjasIVQzRvEVdu8jH+PQoDMOJCaULN
hBGWT/jflMm/FMkMbZiq2aZuWCb/mnDMj7MbocdZZ8fOifgrADJEyNzYgpCieZqyedU2yn776Qb9
xazq10nOnxd0aQQuAysgH4Iv9vNoJeNbSw7J9sm0DY9XAEzM2Sd80qFa2aMDEv/VtPjH9RhH4/yl
wcrk8NfrUWjjDzBcC3VY7LylPhcwU2iQygZl+Puvtlh+/z2k+n4pfuoFW0J4swt46NdLNfEQR10m
rFNWDPZb4qYN3bUlboQUBXFp59l/crNUXBrsXne/v/Svw8Y/Ly0cm9Xg6YJB3IefcaiBE+jUBidl
EBlKlUP6G/1tb13gwCtWv7/YB3Tc96uxAgUuasjINH4+fNERWlXhjol1GiocyYErG70PhlTHY9+3
Lur+0kxlfCzGUXF6aGjjf7JERYk55omGiJG0ld9/ov/8+g6TXIf2MhlLLqlzv975VMQcQDDqnbzB
4uv6BcoGfUnr+P+8lhA8NIIlzML5sKCi1NTzmHTJk6kGceksbSHvFuMdhjH58vuvtdzHXxeUg5QC
fBs+Gphs9oe5btLKhsA9bHl9GH9ThvI3nUFs5O8v8lf3jk1IUAzqzG8/ajaAq1suSFbrBLimOqVe
j6jMoyexEnPG/PH3FxO/NuWWpePozCCFQSwbt3BpGv78+FOlin5Gv3RKjYQjrdlzTRFqwKNy5Lcv
Xp3Zb5Yz8ZCSdnc3xa15AMhk/vlC+9tx8l+sYAfbFHLZ5VEFA/fhY4SGgGoDwuU0eu0ilCmFRswr
HFmpKVYo49Nik2UG4iRc3NDcvj+8TJzIRfRVs//9TfmrX8CyTN/yl18aSMGv9yQjR2MsMsnD24fj
Hd4ttN1lV50s2fib//5SyJ4YYxJeZhofVxTm0aZq3No8JTa31/cjHlliwNnqgYBUp99f7Netnu3b
srCZIU3gzYJY5+PFCDclsrWWJKZPOqZdTWvkCw04+TJjyb/py4nd4fdX/CiO4pKwLNFFYTlbfuCP
UgSZzZbh0K0+6iHsZcsj5zRQjRrvGDWMdwnRPsXGtAELxV5qPMDt9DcFqPOTq1Gjk8zq1Pu55vX3
fQdprQxt6jTDfIGqppFFnwjGJr//yPgnf3nKbV78qFFcFiLaBtP5D21D6Y0pwGvTOqpcpwGyNA+q
pY0QCZV1QaUXE+0FEggbmg1VyvScbp/t3DaNBkMNvz6fkRBsfsjQJrhmNgtUrPhcIPzFM8+VUWvs
vDruMxj3ggymQFAIv9WxN4Koqpu9nvLXGtrxBxfxP+IF2pWHwWDA2/ZudfIiyyQClRsYTFk63URJ
rjUbh6ryqZ1jLV3F6OPFXiiU5IFyY9DuhR872YqxeGgusZU4SvOy5hoed5omKuLDGmUO6SWkI8LL
kOKi4ooVQq6tfJkqt513Wjj7znGQJlmrbYSkAmB/GR8zJmnvGQ2uF1eWhjwWIpnuECFB9QP9T9MS
oXLyKpikzQFeLSdjTO4N4RPpi6y9NnPeaPOx2i0iGt8m4at3ZNrLG7rv7bcCfPQXskSNfV+79R06
ymJnD6SeuGj3e+psv7eDwbd5w4gJqDFMdx7SESY0TTQNv43FHQ2T8GmyoA2FpqneG9UyXKwM8UBm
GfcH74F7p1Q0Pxm9TWqHT2MnKJzBfxJjo94zYFA0B82WWYCiIlx5dC+fOjnxpzR8igeSNPhXinQi
E7vlvlmoExdbAG/Ukjf1ViqH3FmiQxoyICySUcgtdlnZVuxYuNXKaXaP8XIw0VIXJiLJFGc9NZbg
5skZN7muaQ5t91xcEI6yajJTt99cJ+NuomuXJOBW3oRNTCeZ7iiX/VLrXWI1ldUzpTRGgw8DLzdj
6NjyXnSqmOev0iMwA8XskUOtFQSrTjZmyVVIsPqwJkSG902bhQyJRWmylik+/SdFlI/aeS38wVED
YC3FooVpWzcbt1POexkIhg1CmnELkXFuPpPIkxT2W1/V9psTd2A7VNn4+dqeRHOPNMrYz/MAlcOI
HOu17PvywZuT6SoHQb6u1Yiygjmu8LYioUOW4BA8RPnEZRRRD0S4zVWHfDt0UHTOeLWQlNHmdJkm
XRiZ6SdicirJ/N8HtGcrc4VtwEKZP08PGWGSG+gXUh7x1sB7Y03Gwayr8raVyisxnnXF18pu2m8e
0OiDjQ3/gskcd9ZEpPmIXZCdaaGl0vHVGboELWTUTyhtG8W0YnK+LLxF6OIl+XoKL/2WCEcXPU4n
k7VIq3LXV1118dNeDADqVfwakTNGXHYrryYHl11dTuFJTK1b4w8ZnBeZFO12KuX8ip6oOjLmiiZk
Ndb8SqAHRk3bgGgjen5GL7QXQ9NQvuIqc1uA3DFESb1xd8thFNwyqAVj3TSFtqk5A6LkMIptQV90
2ZhCehswL7pMaYcyq+UhbWK1nexu+opQadjEWqLdTn5VfEqyntDzCWKGLIlmTuvFq5I1by7W+pWX
zNo6RNW96vpGbAtJdDICgIvFZIvt3wxRc2SNyfTBIdWjaqHKIT7EVui4XgRyQKE/OXPS9fYG3Qd7
XSb9gHoj5EI0vEPmg3iSvEqqFYM2WiLVpBHPVXWPMnNqCcdAbQFPT6sy1r/kLn0j9NQMunwxbpUG
wRPTF+2MsCVaWeCG4Ief47Nj1UgeIp1f1I2M9Iz8qLzRW5rTOU0Pc6WhSmvfprAVF81IeSQYAxKj
XUkmQidnDDlgYzJr6xW7bfseNTobUjX74mHSZ5as3vb+U4PHLtp43WjrmyyJx/K7760PCvxnM9Eh
WvWCP2e8QWSvrb7DQ1vl8z72iD1P8FdbyAMaIpsDXYxS7bKkZQtiN+ZgBuPyhggWNm2VcoRz+lk8
9GgpaqRWNo7i0UpHdHqZfJGSZUuHFPk1zpYyfzGqOuI8F+NNFSa9LZ75WMni9f+xd2bdbSPnFv1F
yCoMheGVMylRs2TZL1iSbWGeC1P9+ruhTie2OrFX3+e8dNKrbYIEQaDqO+fsI5m81m9zPTirbvAY
iuSe6qjtccbvhT820Rqkl/wUuCFD7zjoDjRp4qCnLyzpiWek8Ws3KBjf0t5KclbRmtBF0z3nCFXG
faLBwhx8K/avhjZN1i72yG1MQhz7CyGXGfbiow4iQguB54yPzOiKO/Dbb9ganyfLMa8xragD91UK
DJikkuTqa+tbpOLoG/1N433Ue3xz/OIp+gG7FmAK9ED4gM3GeNPknXeiV6HDmz/mNVNnl/v4Ouu7
aDwocDAXDgzNc9Mp+87VU2KsWtr4zJXLt5CuWewET0Y5oMxOpsrP+NAcSqPoGW5Mp78rEmLWbWV2
X53ByLcV8//XKnBxT7m1hvcQWkinnW8na8qz49XISJChfZNzuwhCiffJd05AZ17D2hjvRxVlzEp7
caZDWH7JRpfIT5vH4E5Tyj5WzWxHV4EzJ+cW/+XJoHXBXcVD1L0QXq0vmBMGjHVlf2ESC0CfVB3i
jsktb0e4rUe7I0wfrhJaE6ddnJdk+rO6PgwEYe+B/YeXYoYIp2KB+2qIxs9UCDf9VnSdk5wmxupU
blXCAAQXjgBt3YlB7D6Ie2Dw0EkuiRdUj8y9rGBtZD3xcAtYHhk8Lp6rkSf8G8b07tzX6NiUTEOr
Tzs0YpLU9GJRsWEfY25u+8xBBljXrCwMqoi84TayBow/pBAYXWKBYkw8KXtFu7C8RPbmNmqLOcCk
WA+Qpa2i7cN1zsj2TO0BvQBz0Jg+eRnC4uCcxu+V5YLwDAxaOOgOdI6OA7fyHfze9V5y1xVm84gA
1z35+exsB1jQ5CYmEpIeySVHxDE1OAQpNohXHgoPHjtYvvg5MSQQEAsNnIQbh1N1M2j2KSWtSRQi
YUS9tgTtD6IdjbNMFC6ABFL9zjfs1kOZKuUOk6UkiWwlAQXZXLtvIRmfT7Vvq6/Edbxv8MbwDIra
JZ8FBwsSV0qNDJqCj3dHK91QUBTruT94qn6jwTe66TCy8pQDHHeyx4m8elWVDYU1CeKB47XtOuPp
fG3A+tlawg3pT41Ys0d6niYy/xV5Dtk7iokq9taV4XjDc+zOONQ8ul6uBbkwGlnqMr8mvpJTyW1N
xm1s2HxrfyhsxR962/SH+va+Xv/fLPQ3s1CYLhY2nv8+C714KbuXn/1Cf/yVfw5CA+cfzKcA8y2+
aidg4PCvQagprH8IyTSTcav/7vz/9yCUzfAP/iCMQ9jaLDzg5Ar+FpvedD7su0QA3xleALFmaWMp
/+gpb0Ll52k0uReFVVNWYlE4Q+uMiXrGk6wzatVg4Ub6GldZYVfhVVXOVHq1kjlbsNEKJMt9TpYc
V3jXucSCtgYkWCc8+GFvuhDsWOCvvCbX1JzFUFi8XdGiaY9Xivp5YKqz5Y3O2unQkqOd6vLCvRyc
pvua4XdVTuIhKnIXW7Ny93Y52XbMKU20tIbM94avgWxqRTPDuiE6jeSwQCf0HiWgE5flRMniOmU1
CNKg7RKelw3O7hsAI9l9y5jjc5drmwR61/Tmum2p17twyzYG7TcHzwaT4opDzK7eTiB6kz1+CQGt
fC7ZO1eJv1gX3c+N5wHkD6rxC9m/9EZDF9pV/UzMj6zcwie0iPdXdmzQo1UZ9T7TBeUurIe+uJ1s
nq3OBtxnVknwtQr8r/m0rKR5PAOZKOYj/wjPQ+/a14nE9EtgxNyq1A7WE4Q4/owdNLd9SrfOWsyz
2KiRXpoV4jMea1a7OAud0J1XoymHA2jr4qZHBHya4gItqZ1xu2pvvg06a+YxljawAaksMRCCKICO
8zT5xvUgb1OqjwEjVJZxTQ4ao5N0W4LTkwlgT5UPsfaYXPs9dEmkvfVApK9aO0yTzo4crE8GM1Jn
5TaWfU0tT7/BNV0hpuE8GRJTQ0WXyGhJ7+DItUoq/+Il1goAZmeP5DhyllBEe8NGfzHmot757Ln3
bMk0dUaW/go40KOh2KzvtZjDq95oqssKd2+xd7QB76XX7mCSRx4cBUh19ef/4gFxhvhsyCWuuE4E
Mh3VIgO9s+2JZWY0licoa2NebViCNWmws1oDxBXQFhJ0VHyOegvQ2BRf/3dHLVWi5t/dUQPLt391
R72sepjrHympf/ytP9Ul/x8/K0i84J8mTAcy1DJ2I3zEqI9x379uqrb9D2EhhWDapCE+sBZr5D9v
shYvGODLxNmJYUDYwd+6yS4y1Q8TbEkgCDcHd0JEJhhifxkuJ3M79lVitkdZhp6/SVPDvBOEGc7+
kNS7qkl90uc1BOjO8MIH6iDIshdleDKYHZ26Ftq1l4NAr4Rbsjyjycsa8FWvfD8zHvy66ChTpa1p
WwkVrE0AbfTu0ReQLjz9iT66J4d6i229cMkhTYZnrPSkl0vLGzZtQ18kHfftCMfc0IeqKdz7vuyn
3+hPH54ynAGHihWHpxvhWLBay3//wYWaLmW71QBPfGqZUrlhR4BgBv9vKbV8Lt73D5fIf9DXfh4m
L2ech6stbGavPFPMjwWkFm11U5Rl9XE0Whsgcv4aaaoo6HdIfnOkDyGp5Uh0nS6DZPqYTJ7JP38y
TfMF8wQ3PwIG7TYWftJVMMNLYNed3JPGd/ZznIZ/S+h6/3getmPBQxt1lCDszwdNBSWvRUmvW+/G
AIWMxUbZCcuTG7a6AJn+9skkU2eyLKFEh5HAB5kgCvwxKYsU9IoYZXYu20LvCJ+a43WfBw+/PtYH
aeT9owEJ4CAeCUx4bh8ONkGxiCGGJccmnnJ7bbM5YTbVFNXGb00McODCrvu25/kDmP2AV1jV26Rz
u7/9mbFMkyjEHryArLwPXyuOaW8uejs9Nj3Jis3Uzd0GW374ELiY4X5zsL9eQ0QFEJ0sXy4FQdYH
6aNtgtxmspBiL9L6tvLbbqMMfsGYZEgKzV0iUwpIAjjivz7Zf/2VSOERTw1MlAIPqeDnyyiL0jGJ
3Do9lmMzYNXm2xztfhxXZUIk5m8dy0GoJ6gcmBjRuQv+RRZ2EmM0hzhIjonJAq6ZqPBc1aKdL6J5
tB9/fawP99v3Y0nwatS6IEDLjzpwWiiXphmuIT3r0dxUoUdcMbEHc/Pr47BW//G+/sdxWIUHS7cQ
l6v18/nr3bxr3WpKIO9Q385sI+VDOXNJjGOgKSdOmCKuJgi6EBLANoRbaL7x+dfv4cO1s7wHBnPc
6JYWMxct7+f3MMxmljRS8R6GjoUxW3xrFVEefA7tuThVkS83rMvn39zP30/hv0VZuRwW1ZcPbpNv
wIDx4dIZaLCudOjBRUDM/IQwUpzQOuermvXovrXrEiOmUTFwG9FtvDWFFvNwHN1y+oYzkdrNegjI
kYYlZNll74BewD90atz++uz8p/cp+WJYG+MvwXby4fRk0g5HihONAy0l7us8904L3y1nMk46YXRZ
GKe1x1jf8DDZV2N2hqACWcEuw/DYZ5VzgZcsPALTtq8IZnbeDihblWL9Crxh/+v3+ter1mcqbbO3
IzTi/mUnJoIS1HI+ApgIxJyBSqcgcw0373c56Q+/er46Aid8ZZ63xM/pmPn5ikkMi5NidMmRNkd9
i0aEplBmlaTh1JH3v/5MH2/n7wcjzWLxdJTEYD6yL2e/k50zpdzOqzbbRH44bETOujvnp7IjsUAb
zQTBzuwn7zN1otF+qqT6zYk1/xBZf75cfZttLnYhFgW8nQ+fOW9rw+KXER68nmZUiiYtbqZMHu36
GPW1vmW7J17lUm6SAMlhL1THacT/x4O8cgsqad7b2oO+n2+YK9Os0zUEutYNNEpYZ1mhz3nchacY
0Midzu3wbYB1/OTPObpMDiuDDFfr3nsNHTZW4cuLAa8I07RitO4k7d73NPaKg0LCu4xxA6Ky1IkB
VG7Ut3MU2ox3y5i8G3bxlxwZ+VUbLOPYnMOrD6YypKzckPWpLJpCw/qsw4PGYt0RZo2XwiKvXdYI
FbbjVdmQ/UOqNL+WfWE/jrZdk8oPB/wU1KQ6b/mgHJRLMIExAJQ0PoMYL06O5NZitkPy2sfcvKsu
km8AyH0LbB7LxnUZCjiWdE5HPYgo19mPjmAxVHpT980nbsgMu/FwNYytf0cHCNcbv/6IyCmpS4yl
+DsIW3TcO3Foep81GJXNlAXR2Vv+bicr3sYsoWc1ydiNK49t4ENQ2fOZ50z+1DTzeP1+ekOXIjML
EeK2pmaSuhEksfhIZYZrnywc9mfm0kSt4UxR5onZjLsVk8aLVmnuUKinxpeyyrgiK0GnOVqzCbUg
IZa7IlObUDsjRPwArMv51LciNzCvivJm8eQSoHV4nTFO4jPO32jTNV7y2ooAzGfYtnMEZ4QKwBVW
EHkPocB+pFwbuLRhcW4LWr5ec1rjdybVtS+pRKgG+NORDAyTQt9KJHuY01k73Qii0cQz2b1uPMdM
vpC/5NYEd5V4hyAmYC/XYbEkpvw+HQHmxL5KNhSos4Axi4ra+yHnWvIKpc8kv2HHhmy95pXqBorF
pCFA1OCg3/SoEYSz+QCUd6cj3SiETOHO0LfyEo+UvGPJ5+qVS/dPG8ZTdehhF17BhDYe3DjjhInI
ISht5Okp8/NtoCHvMxSarisjb3YECkziUwA0GxSdNd3sLV0qcXIUfltejAS41gkY1Y1rdeJs2qU+
9Y1wD5gHwodIedvKWRD9bpkt0l22xrnqXRcavQ2NA7oW7boiSe3PPq0DaOnFXlSzWjEQtzfCmFB9
2POtTSY9u2AisoT5GT4TZ9V6CpLhOonK+ZSawS6OGQ+PfVyB9rNpsjB6iOfk14mv87FIy7Zr+Fk5
BuwFSNs54UpJ5zOZKftMDcB1O5GNYHQybYbZR7kLLHsnm+TRJbq+nbvausiZIIs+o6RbleM+Cwqx
zjS9gbEWLoMSRyOgxXf4BF7xEL/UPdXCqVHYG4iOTPYp1qBA238mAx+WjILqHKWU5Dc5HOvLYqPQ
RBYJ3yVXsZsA/nbch2EIL6rSi54V47Nt7MzTKc4LbsDOskYqrPnKTWz7DM+9uTWTvDsZA4g+rd3L
zGtmv145BemdADBiY0Xd9wbm1WE2K/IeZTiEhG0iOz2ZlbPk843Iu+xlzhuqchxIq2G29KPUjr1D
AIIDqAaYq8o0m2sWSk68GV3uF5lH/xEdWNFjb4nxfq4k64eqg5G7qgfa0jO8DItr29s5GZzhtMDi
O+Uu3DmcShyUVfS5jcQdHI7xzhvneWvrvt8uzx+5IrUPUjWpm+KmU9QJePzS6MU2mNGurAxTSTuz
Fsn8iWdh6XZrvI0Jt6JyXOEp54ngRYF3qFO2Poyrsk3BMm8XaOHs+3Fw6nVbW8U1TelPqPBwTkd4
Pw70AYIh1ICkG4XLKt3J1Cogq1J+XaaZvBF47Heu10e0r0fjhd1PGwU44JTCRKUZAQDmF5uesXAl
S9INpCpbVOKgjU92w7odTBkxBT0UXJgpawe2CLlxm8+tty3mFkIX8GaUkeFz75T+m3ImhDi3NCGn
FtL7NI060HshcSLCyJ2WPCbrMcjUhxqH5tVkNHhrYFyuIQEA3VCNB1RvDGgzNJGua1qiv9eW72/r
MZ1PjbLPXuGIcxC2hMacwLx0JBZ8mIseWkoe3OZhQ69fSMqfzX8aO4wpWqwjCbxRJL3gxJdKr4Mk
zMJDeBEzjMFB0xfdrUf3x3Fqym7jV1C8fJdLwE1Lmh3CSO5H0pA711fARQliPGb0mNxEqrNXRWim
xzBtrKWpLdnYOPWbITT3g5Rc2EF5dhkfrMMisPB/5ATAG8++DCKqOdoa6HYoG3ODblbtc6HrXa47
/6VfUgXcaJr10I0JqruqMCJkAPToDy8tWk9GE3YCBehPpZjsq1741bXQ4P0YwlfoxhRblds5MyqH
wpYh3+dZ6X2WmcsQB0X4YjKkX8FKW1rZjWD+rtiOXxI36RmEG5D4aGgbOpS9kme6E4ztuqwGecWO
nbEyM1U2AGZ1yjEx8OvC1zCmRX5Tu1Jd+900HeymQ8VM0PiLSbfHEVPYaoDHe1ERzjrTJu/vaXgv
XrOy8SCg1kHzyYlgoLhumr0FsiAVjCZYHUk9MksC+/zkUedNufq0bZsKBEkgNezBLtTDi6idlD4P
TITHqAYDysNVIBDGJbSylD4Y4JnJWlTplm882WaF9XU0Ali4UNEyMIw2oncULZ3pffXqmeUADzk1
Nn7AM7CJbb2f5Ywpwc/UjSmG7jVtM+7ZdFsVQGWDNotw6DjAH+WjEn3pdV8xffuQQp1yit9igy4Q
lXR5zA9blWyTlPHWuHF5nmRtXSWj7B+JOw6vTpv4n6M+IByzlM4QbIEWK3nszUXuURVaFuUBj8J8
sqyUKHLhDlSBmsmVyAqYxP5AVU7apCTpxsxcs4qKrmZr9mhtb5hqWE1IBiufbN6VAjhSpuLsjEiX
eTbyzKBcaC7Wed+7RImzKqYfLG2mgxmO6mS21ORslGNV3M5mGH++nVqgraXVH7Ez8hgxmQ5xXebw
HqJOGw8JtV47eq753ngo7G1Rq1Otk/5rzd6IHQYNDCUk7Lem9ZMvobVcykyUxDn2agvGuNVOB+ys
GLrwGr0YVm28oeGOl9BkogdZ6hQ4PS+L7yt4NLGOLOXz7ZewdhKWkyKAXpM8sjAOtyp0KcHJmjvX
foqiJfijub2GechFVTwJWYqVAHzrDXS7pV6p1+hWO2b5sPFKQqlOJorVxOIEPHwM7q1sI0p2qQ0u
badaB1PymuVWXK4N9snEnVXFo3LhaxrWrnfH7/gCgj17eWfdoJDvMtP31lnhnqyuAK+fDOaqkP0O
tAk+C98yNl7I5SzSybzAqQV7wnzRNS8c00K/t+YmWwGwyPd0Mk33jQvT2eoBBaXl8GbUwgYwg/6O
n846JQx2tx3TrFOCZn4IBOMBaxro/Kvbfo89VLxmCkQSe3yeOiyETjTsODRZJQ28HNVdCjWll5k5
7TP4tYBDYqxY8+Si90zXI25mQpOTe5AtWFNRDD5bE+pWgSbzgKjCm8nsxErlKfKJ6r6r1qi2tVHp
vekmS2VU8KWdjWLXzjWAiZrZgY7EMR07ov3GS+I6u4rWWtYpwRWlOqfCaD6Phb7uKXxUlftYt+GZ
Wy4DozxRF26r39ImesJkfedZ5b5mNU3kGni+SBa4CkNKT9FsIEW31u0iBxmmfKwWYr6orNcpMFlY
UWS98WPrmINk3QSW2KV9fTHFmLn6yP1aDMB7rYKp9koa7Aiise8/aVt/hfl1dME27hpqC8f1HMzR
J4GaAwiy9TN4KDU9ZPO8Ijtu7029HZrkmYJYcn4qvpTNo/CH/qHxm2Abd8m9Z0fxwSO9Rl3n0D8b
VutvJ8iTWCLH9rLvW2JPEMb5mc/iJO3Ee3Y7Sg+TonGhXsfUfiaNy3h0TJfthBfE074aTZbQSZst
nYKuviS1arS7GMs8FajBN+HCUDgZdc5AZ5XhQRJ7a7BG+0L5BQ4jylIGbEpWu7ye1WTpy8zQeWRw
YYbqGBWKK9obs7pdMdV0YLIKoA87aEK4DjLWQwfP7j3jSvWKUBo0oJT0bsDQ1MW9fxnTC7Fuewu8
T5SFbxj8+AFyVCQGCZm3ZSnCRoou74ptUcRl38M0CYm6R4umgSMh/NxHbBDCxdSB80NSBaTpe+UZ
9+Q34Xw2YI9Towy7Us2NK65SQybDVi1Fg0XvcVsau9SGo7PsTihyGL6nmlLp1AX8JMxM78yopfs1
o+MxKgyG3BHlrXdYbcHJkKWrmXcN4hVKuivPKh6WLW+gwEvFWNUhUgwsHXLDFfvapMaUtT0vDQnZ
oMWKDTreyIgCcxMjqMDi8cXNC2uTtCz/Vngyb2RLtZw5wPepQVpoHvlHK+t4kHZ2eLJjGZ4CZOQz
OGxmBItS8348jGDGdq7c9hi6NBuzTxj2ghrM5/c/AlTfugPC5d6/l0xjitYY77L6pSugaqwp3GRK
4Nvj9ahZ9hhsNtF6dOneBxknE2VZYg9Rze59UFznEzLKVPmbHjPkJi+SGh5kEgfAXnmLRUwHJZyA
cu8WsvtU4WA7WknKK3If0bcdg5cbmeTmc9ELvvUS5+IxHKf22Mpyuskm1rsaRutBZz2l4PU8K0oU
+Fxgq8KHWrLta4hK0Go5p82epRp7+77HFrMZsgWBlWDgxT3Jb4OtNrsTgWmgcgbZHLNQFAXXP/Wv
l0EV1S8M/0iqZCkTRV9fBG0LDcfMAypzeXYAASgjXe0UmW8YQPDmrnBxywv80ihkWjK8CnV2er/u
DGpld+Q5DJb/oA+oEdK3seroMh3gGvP+4jp8MzCcMxRhm3Wb98s5yXtUNpN/5buarnDrcdoYUq4x
Y+uzVZrlnioite16Oms9wv/XOqcJu6oSvQPAps/KEbx2MCwvmKfufWQFBoQPcGpo3szzvRoTb+mJ
Z/pfNV0hTnv0yuW/VoqzZboTF6xpe/N54IW2s24DuWlGQzzHYP2hlKos2Ccd131ssLymLpR85/vg
CcZw+KZNh6FSSmW5rXlRiBHVC6NE6EM8zodHZSHYB+YYnoY4rF7CmCr4OYz56YBF48u0e7TJUYWn
sDarl8zr1DFoJgMPNYYvMazaPDTv2BzwCUvLZfwVRjDC1tjQqHstE+uSfUv7SUEMS1YFvONTX3Ga
SLVYd2OmKN9bfrBWl8XfCl3UL4SmOfTUd8MJGnJ4VIxcQVr4RveiSQVHgomcavh7QbtAHOEr9LIb
qPyG61ir+mtJIHAdIObtu6ENT0Lx7SgV8mOf+AWG/RwwsSiDvWoHtY0qdz7bjMDPdUGXcTtK7Bna
1eZFHlnmNVbk8ASeine+xFswv3I73AtbMvxAFvU3crkKRrwxl7KWjBSw9WD49RV7wjHouUo8LV4j
kdJd7foGXIa4DvZe1UpIguxOCepyfwwczhSFXsaDZkPw5oV4QleBWq7BdvGtwbkOT0lkwdbyKdE6
GN7SOe97bPt8Nx6++y77ZPDb5vTcAcGGMIURkJxBXbWMUutoG7Os4MlISPvS7IbyKh5V/5CI0f+G
nTR8S6opOA0S9gJ1KzyZHCBau1l6YLDpMAQ5EzTh59Rd6q67FroCHEEG3Ju8Tv7sNv+fdey3Rgd/
Scn9d+vY+SUpv/8YoUXXWf7GP00OLmAo2wXGaRM49Ln+0A/+pMma5GR5fgTIpx7rVib+/07QOgRu
eUAHgkeGBTH2T4+Dg/2BnBUKIFlJBAHsD38jQftRVEBNYMPM66BFAYdzP+hBM0XaNkUkOAjC7Rxs
5XymVeCHs/F7TR8tD5OHBC2CmAPj+mNmFglpWRwG+kASDhAAfEMaOHyXU/qvc/7/OMryQX9wKrRh
gM025ihe+aUzvlTTdyV/Yxn467n6+YN80Ja9pHLYunMIvL6euJ2TTaNff/0plpf4Ue8g4vsOhcbE
Qns5+IefP4U75RZ8a789jI4Pz9xgU5PU1W1RNHtKyIrfCCx/+UDvRwtMtCvi2+7HyK83yUlJSh4O
cwUySyAPrBKisds8qvPNrz/YfzoULgu6KEmSYyf5IOSIzqXKYTL5YLEfPZAZA25DquMsFLWQvz7U
R2V1OYdEWzHuoFtzxA/nEI6/mEGMt4eyLfvLLFdLH0BKbdikp1UTTcW+ovng714bHNQybdMm8S6R
LT8cFPgafkf4VocZcNIKuj1E+ZbhRWjwj19/vo/q9fL5LAvlenE5uM5H/nNmG7Wua6M9QGUBk5yH
UOCNxk+PmSWmFWCx5qaezYnMgo7PPQmg3xz/o975fnxI1qjIQLCtj+6DOXJqsJxRd/ALYwIMyQd0
m/Hx1x9yuR4+/hBskNz+YucQSJ4//xAms1JwOeBYKtWYe2+MQTFGnh1e5ZbQ5PstGqv6gFhJW7S7
Xx/6P10/UFAkDjPuWeZyK//xThJIZzIjy24P6ZjNjF6kguxjQHfxDLEgwCLW8UR7w+2vD2uS8/zL
hwY57vBhLR4KpvkxzNzlBs3QQ0Pw3ijbr7Aj4byxFrC2bGn1QYZUY+MgZeGU96zOO9Hvps7mK2DY
sZ+nYdwnwCqfrFjbJq0MXbpplXcLkmqQG7ah42XQ4oSvoHhtbDUNOxMC1X0iLDZeXtGnD/MyRfdS
L73oXFDffsWc0K8pFfY7SrHN4dCDdJPAQKCAYU0B5uzFZxreQPA2fbVyk5aAZNuzExC5dyF87SIN
e+CZYznHZ9EYLku3fF5rgSYSG5KoR1T0XKgk/TYAYvrLHozQI7iQfBPXMVUaXvPVBcmNzaCgu8No
hk3naXyiVnfpZJZ6nMrZuR1xLO8NxtXbipZCdjgiW+W96eyoscIEPdXm2We4t6XHZ1pxExrubCLv
e4e14KWn03lbad+akTo68wzxl0chc8F1VPXxbZgO49dA0fg7aJv8gBtOXAZDyvES/X0s3fA5rjFx
kRnN9SO+BGlTwGt+b9vJyNco6OrNaEhzrac0V0/UCdIbN7nKuR0GwQstJxgD17liQqdWSLJ0gM/S
3RR1qKA4MeIkckJzUChLr17z/qBMS+Wt+zw1rtLI+a46A0LWrPpvqZ4eHW19D8BGfZ4sSe9UbyTP
KpsorZnRfFZtzA+pHJ3vy2YYsvfY6EPacMcgg8uXIEOgdL3g9YqJ95FOXnYqAtk9JculT9DKuyj8
PmYxPoaEkFtz33djfDvmVnqMSnvYBG3d0rzDAKSyLMJiPHCidUCWCdY0CWpCgH50kuh1B+YoHMDS
C/81VXsYk9khlekALFj396oO+cNUoXBh+Im8zSNa5WkXyU44WoiSGFW/HTCNXPsBp3PVUOm0KZBx
NsTlvSs10np3TFFod3WO5xhoVAIBsW/ZCDl9GKHLJ+I+LftsWtGAIq8tElj7OIrE3nTa8DUEnQBp
yjLCK2sMkJeyGDV75ZglSDNm/NdzTPvQHM3uGooWCaS6bS4bY5lrFHo4ukHt3oSEOfZdHds3nllE
l6Mj6Vxp2Bp5cUeFsxwEwiuzx2PTEnHt+ymf1pjqw1eF+WAV1GOlVjbhr32FEvzmpJn/xmRbrTtK
iC9a8n6vMdD3bdQ3DpBZmBq0E6sAKShYzkcoMndj6ulbjkybrrthyrdxhE3B7Mz5UPiBdQmgyHlg
bKC34ewTrCZTae59r2z3cnTGZ98Khy9lKONbUTTiMCRW7pIlnNjRU6uGRoPA8dXMiMc0VDldwTwb
X1oqLs9lHwXXExVCD+z/kZO7jukS/FJ5MVrRfGMPzISiuvVvQB2VL3Msx9t2nqebKY3V1UTH3aU5
sZPumkBeZDUDGLMhpEnPvXtfA+SDYzDrA5trf4Dha3GAxlxuXrkFPKrVwitJKIYZuSDXlRusP9Vu
CEfx5iRkoVdxXsWQ9Yb0m9RudwDf1W0pkuz2XBr4FmhC2NUzYUFVjTSpdzUtACwonS3E5eYiHyFU
M0Nu4gfNZi9a0VnGa8owdjdpQNoBN4E+8W6jB8us9GnO5uYC2RDYMlm4Zp26Jf01skiDo89mYVel
gJY9B4i7pP91pxgjbOEGGvs2zpKCD0B/0BqBgAlXINRWzG17/GOgFDf+vAvj0Nh6YR+2JJDyAKS2
4jxMFQsciwHJTcki4HVslOI2NmS3OSWQFIFRnaq4C3wB8aapK/O8A5HM4TvxCL2zMJxdvI9LxirJ
/RUgPeZaWWW+Kq/Ea5CzbX/rAswxcwd4E78gs65lumKVrryHUMhAccINsdLSWwZgmJmhu6nt4BPO
3nINa84uaXLHJA6/ej8ksj9DVQaww7qfLbbtdr7M1DPVfaIlt9uw7eWPOq1tbJOEWcD7JM/qIusO
QYhdL6nlpyEpir0K+nLPMC7cJtoUPKsFfP8GBUNMyz6/6l9o5lBH33P9jEQ/VVh+mInl8U6+fm6H
qwC9iUFVLI1tawbJ2c2m4WwaFCitEMqnQ4WsZ1FkadrHllpy2p/8oTjR48QYwKM6rF/kMX1QZc0b
FpOrD1Rtuffm1Innd5NG4ixD2Xcnt6whgnujy9xC1z2HTZiPnibtg9dumWVVXmM8AGLEzWlMfPW+
TVim8piA9rkdf3sfBmXLoKpoXXkRmhWObJfGKashmcqv3/D3bETbo10b2dMYJMG+LBtGkI1rEC9t
A+RPhorR++h4edh1AeLne55+dBn0AjgJKItAiY0ZJ9/YIDZfTFKXW7J2+uSGTnbSXNFr/Jtqi3Rc
fk95hh+xfHQPXeZCBoj86MaFxn2t0j6AvYmC6zr4xpO2Lvd+a7vPir2ogpxgUUg8lizF34c+VmhM
N0pl+lYbYvg+lKHxWCx0Qq1Uam58w/3n95SpKXybBW92cuxxBxDdvGIUajxAS+cmQx/ZiTZSUily
Sj6XfeffBtUA1lT08pPdz86noTWcT6ms5yueVO4ubmJjM9NZuGGsiHwANnepDmjv4MSVW6slOARE
bbp6P+tKYsqpOt+/tjKxE2VZ8eDr0guqGU2wr6RoSoKqBJpNsZsocb/wkE+3ZUDFYjEre1s3Be2G
rYDWG3rBfOoZoV2HvhkdcfuguL5fy8AGMPgZDgAkRg0XmgbzK68rwy0KJqgARw0UXcgyuxZNWhwB
ULrPQRgOexXiqqXXnochrGa+fk1WAS6OPpsNs+9oDGyq5mbGeVKby0QSt1M2T1fcFOajRbXttddq
TY+YpC0ds8v8BDBXAlPWRB11P3fM2zNIhAEl0H3mpdeAfo1dbzP3dnqgWHiOphvTG5EU2nq6bryO
RzecQbX3moqp5KQLL9sQ8yKkDfU/ICaaD8egxaGwCp0O7VvRfbcuvbJ66DGh7npuOKyB0IIvTMdS
1w2KAYqHOxCIYHY7jyDnGuxjO5z+NN9R12g8dEIwXPOLgRWzY9OyTHXCWkQdP00l6WAjXoot2x8a
xD6ir3uGkPmTQGXZFtAzTnaQmK/vPiinwNvijKN4nQOf2emUVDZxzsUuiGFkm2AMR+DG6tdmHjHp
0Zm3vppb2mz/j7oz261bybLtrxTqnQmSwRa4dR92y73Vy+rsF0KWbfZ9sP36GqE6eet4S5DS+XaB
zMRxHtsUyWA0a805pkmVVMwDGrkCQ/O0kgMivlUJ/5N0CjqhQHTxgK9DfnFnkUUKU4Ci7nkv4ZGE
/NbrVBg4Y6ulCYPOSK19oovlkHohscKwodQdXbnxZK6pe8aXxpKY3bpPii9gAdstspVyu9Sxtuds
T/C3sGfz21zOHlGiZfNFDCqBLEu0M5rl18A53FVl0YIcU+2n12CDM6zySfR0wXMon+fcRrbJ9YqZ
0466dud57bitqMDuwQwMFPdDeYbur0UZ2ugulv04pkdN5KoElGJShsQs6xQvbqm9UO6/mnDO7cxp
JE1EGM3BiyFcu0tyN1bxsgZ9EAXMVnsexLBGi15uIiQ8tMC9J3Jj2jUmOogISdeEG2+EPZoJeo26
J5HX2LWF7b7mfsvatthVmdiOvRp1QE10WBlH6wyW2NYBjpFg7Bt6bHQpOIl+sIMMxyGIkJ5IPcJx
qy81lpiF5CG0kKvCjM/i1KmvyzKrn7Qog3lhzsVXRJz04QcXcaiBQm6TezVBOcO8EHfqZ3srj/tA
i4kU3BCzZl1bXrtcp5HTfqnJJ9wi/nFp/U8tAILFcbYTeRnrsCXllBiedDc0GdU4gGTHKDVmemsS
gnq7FGckvglaOrntt5uxisRId7ifsuysK7+zvTe+ThzHLwy/l/q6NYmHHpoUG6VZ9eN1uMzVQc40
mFINWIX0UEOZBYHHtC01+rJty1vcTKH93YqtZlwPmKKvLEOmN6UtSdLADfXVadlfrSYjNi9nz5df
Adq4R1L2ysdwdskQacpePOhqhXSMoqbb5cXBVJb9WZx41kVcdPKxlMIOwD+Mx9yOhjPyVrMXaaWo
jGLwRBggZXg9uHXxo+hcfT04hvVMH7Uy+URq92hgAjxvJSdwB6sQfY6htDjrdjgRZ01a96J0QV+F
8BtU7k58WWnzz2xwvSezckv0PAt89Chfdug003U6FMBB7HihixqThrvqYYpvnLllJkvzNIAZnsNJ
dnVeL6vtceZUgYJcLHgzPSj79bLpkuJOy2lJl5KCFrP8ipqtRzAhLevMqB9bkQpwnrR0EIy4Tb+x
2RnvwRwUd1VWVOdyyc1D2yLeYD9fII0SyCVqrwccToZJEXBccrSfs4T9vBpb+2D0jvcgNVJWOXd6
e04x48rUkvCeRog8Z1GEN9226fMEoOI+bbLmqe6hzO9rDZTMKgmbJAOpYpN3mMGI5TAlyxtLGGO5
fm1PwF0ijK8nH+c4mP3PCPrQqqeyS/yLV54JdrYvZU1uxxyCA3e07HKphpwkAKHle4nacE1DuDrP
BgDVKKdreUkhMLpM2QytUitPO6LX7Qatn4M0tU3NW77/HxKW9Aq/POHvhBQSwRhKgnGrrr/O8FFt
LHxFD1MLlkaf8dEaZRHedKA8vlMG+2al3fgNQeSXpUfKuXNpuWw0ui17mLfM7DVBOHxqYKF9d5Rr
pKHtra2D/1uHEGMB7ei7ZRjAYjPiA82rrH2MXxkkvEN/hbBKbKqFz9k0NaPvdJ8g2jITrmyhRehN
JveOow7rCeLkbypTc1NH/iP8kPFMB2C4528x8cs08ouVWD/c3GuvBopaGNpCYuwzdG88tzm98EFU
74cWaoBfed6+iVJ40prPQxGh++gOsXWXDATbpz2BLmbrg8Io2VPNMdR/GwSxFLF5zRnkQXFfrqZ6
cY4N6lJCDKSzrfMyfK58mFE5PTHKhCIFPxGi4bFJGVqZhGkGE45miBFjeQthBwy0qVFvLuRBenNx
Eyaac+02erRxUse8JAld/DIigpWrdKy3bZ8Qe0mo91VpT/F5bmf2F6tG1YiIeQm1/mta4kyOs25f
MN1uyZcgDFxO+k0Y9k6QjxgKKplV+3kQ+RfJjLvqp7Le+v6g7wmSuYt6UDuTqztHEVXzXo7tt9gv
3SAlEHpNh3ICcO1qAcmewzlbOfc4Avy57KImY/9blb96mQ7JJpf1d4Hu/2vnSRDVZKLG2ffqNSLL
qPsQ7GKYbqiWAJqKOvOuN7VpXhNNafuXSU6+xBr8A/GyoiXqfNeUlJHXXtyirJnb/K4sfCjM9uzv
40QZeShh3aGA/jlN6It1rMxIUUR71JfxxbU5Ndi5CVTGtjkkNYiJFuI+DwXInS3HiUBDk3bk+7ef
3MJ5KBDTra2QqCN2hfmGcsdLZyaIOLBNo3BifZ3HMegn59nlCDJBWrdb/YY9lEPljDKR1nvGi+Xn
45lVAZdxGkEhJQNdEYVGMPha+Ct2hH0NEsC86Sb/VzNZ2kPEp3dvmiqHze6qhtZ4O4WbDnQliUF2
tdf9qd+aSUP8k4wGuMxUAD4uhL6tgpp0nXQWaErc8O5off29/io636nchPqr26T50SiGewfFSRBB
mFn5LoX8jy/3XmcCozDeGliV+IxPKs1R2+gGeiAu10n7rjGbPSeACaaxq3/SbnljqlGVc+Fj/WQb
TsflFJXoL8tfRW1n6ceX7rVIP4f9j0lSpNeAk+CXQO/ieIv+HMNUDuRIPe7j232vei8IdgS7IvCg
vukeuEKCEtMJiHIj68YG7nVRR9RJP77Kew+VV6hq2DqNz1N3rYUnpbeIbfyfdshAVgbq4nki1Dut
P3l/792Q9UoSFpTmMCn+PlyyqS+HOR/pLI0NKUtj9c3xqm8f385n1zjp7kC6Nh2+1jZARH2xOC1w
ruIzx5tqK5x2PBh/Bi+H4fGGo+n7qTe2pmyDmgXsIup182gC7VgvQIafYo1WCxIl/SpqqbUCjtMP
GPg+a+28/fSESufFzQb78i1N1bJr5IOVD8rYID1DVtJZj0bWwJ5PUf7Ufrn50+fK9cBAEbZr48U+
/fYa9lbejOmHcD9yiS1nvnFjw/1kPnk7FkGlwgy1qe+owKeTD9yPDLm0hLcEiYz6dVdXyRpPwbkL
neiTofjOlbgJwo0tcmDFG/Ox3yUJ5GmvCpjaUC1p3RmhAHd1mz58/NjeeU2Ga5k6hjnVJlYpVH+f
IZ26yITfuhVZkfq2zZ9J2iNoulSCq+PHVzLfNhvFb5c66dtyUHWUcwOr0OBTvSst+I2jK7HH+gOW
rKFc7mebxrRNEbTdNGCPgHWiSXHYt26hRsptSgtob3acpcnxpApWWAi+bC+tj1JMCM3HeLkIczaD
VlMKxKKUjNlcyW1uylQe3SGfLseqp4w149tdc9ZOV6NDluDHNwp+5/Tzo5VJcV/nAzDwrpx0/SAj
asKHW4sFL5aPPgknl8bg3RLDnTwXS+8e+5wUQQRVX1u87js3mzk4Tc7BwReU2LRnjKbOEBPfFyG7
I+kQLFAVt/XoXSww61ZFlTXbDpH4qklIKAnblBwdEIVotAbTPWqp1q8nq7ICGlzjRko8elwn3XCO
d88zCy1DmvnhemK+BjcFUtGNpo3FBOPztEyNzePS6d9dJez6+MG8M9ZM/PwoOFizWPdPxlpYDA1t
2Jnnkmrd+WD44sBbn4KIzPYKC6IYg48v+LbzK0AsE6CMgweCx2nnF0/CMIx1UQW+R04mRZdi20St
PHdELfdEWMrzmPrLnYVr8TOY7dshQFtbMdDR4rwVX7RkQ2hx75S4B+f5aXBG41tD0fcOo3r6849v
ki4vsxEHHv572kOnOcKmc+7LoBhaSqMYOlpqNkSCYDVpD+SjEuTV0WUDAwS49c+nKfZVwHqhVvGQ
T63nbgbnvajKMujCKtk3Y3kXKa+3l87tH28DLDVJGRh44THA9f19ouIg2EUYR/MAy9HjPCvOnDf1
fEVC/PEwZbuBYAphFDKMN37xuquqPhr6nOZiT1CZQ/VFpFfjaDs7Tp8/Pn57b+d5SxfcmGlYEBjs
02ULhnBdWnnDbdmFCLDzlhWNBAq7Xa4yOT6+2NsPkIuxtWFrYNPVOl2+GhrEsdMX3Jlm3cVCe8Se
9iOdxB2CwE/2IOpb/n0LwqXQ5zjcGsvLKfIa6l0ylxrdWGyJW0HBxCcAlICaYVktys0DWPOTm3v/
iiRIIGNTH93p8mLVLilSXLExiAny6+cKNrBoswa1r5Ov4t78I9Y+Od9I89h4K3QaUAtaPr+PSBva
Cu5bNwu0vj8SKBhYVnaVOPonl3m7YVSXQSMDrpbdx6myavD0KUn4q4NBM5UhvLQO9cSK+PHQeDtV
chVDhc6DcnDemPRxyEwk4xF+2gqOtRz30JT2v9zSIUZX0lXzlrWYP0N+K27em1GiJg707TZkhlM0
Q1gsOABiVFW+jY99zH3O4iXs8gsygrXtUtLJ6mbQaysMcwQBugvWj7LT3b2c4KfmNJN2I9uiZbab
W4S40AXqms2B2hY0yoSANsa5900gDzgC7U/m+HdfDOAPRpyBZ+j0xdCXjHPKmwQZjfRl0tlPj9pE
sePjF/PeBIHfjTmPmAnkjydbzsJqWEaiKg9K6YKQroZAz4w7z5Wf7VreexXwlFFVAp7gDHsymqEC
lzVRvLilakE3O4wPk6NPu4/v5r0ZCF4hekRAg6i+1DP9m7RyAVs0Rb2WoSDA0TK4LFMYANHUd/l3
9Pp/vovmzIhMlCVDMZJOT6h4350B1UXG2TH8oZ5dmzg3RRs+fnxX7308wBgdgMkI2UCw/H5XU0ds
wkICepAntnedzQZ19tD+QcW12rWR7b1AvE0PqFi6T5aq9+a8VwAkCrp3Dj3UT/RYWEMWRJF5JUsN
B0W0q9OHOl2+8CF+crX3BjzHHiJpyWjAVHoywwJDQEeGdTmoozrbF47t3owmrsyPH+YbXouaV3mI
rslyJJA5n8yrfm8Sx0zdLfD6UX9IIOHuNBTHqzAVQ06B3h0JSfeqdV/J4aqZy+zSJi52H3sIuxZM
bHSX0npjNHjM8WfQlO379LPTrfHukydPWn2ZsMxONz5t2Ok2Yc+sNpNFrVA2z4b0IRUKryPnzHvs
J6oTbh1TySxF8pCNQ3cI/epbTFt3cZT7ciysA1Ukf+XMWg0JnPv4+EG+863R2GILSmoSbIHTBTF3
+RlIUa8CqO0/6sWQkGtRVIU5Tez5+eNrvfM4jFehIdhzlLKn2xgT+oQO85GtfWj80Ck4bApbf+7m
vAxcv0wxaTnykx3GOx+dYVC2Z0fDivVG3zy0+Ty1UcXtpfYTybbQOGjdU8xsl5XAnXnftGOzoSU7
BH9+rzDffFWRYoN4OlNaoDKT1uuqgLPaJR6/FnlufoMsOcLZGj0QQhx9srV5702yZaMMYJIxzVT2
+/zCt4IJFD52oOlRs56NgdZkKeTNCPQgKBwO0h/f4TtrDjfIHkqwsLFZPPkCCWe1YnLRq2AaIiTc
FkkWelM1G4Es7t+5lI/73SO3GtHdyYJQu1YiC+JDA8Ovyms7b3BrutI5S3rD+GT6em+MCj4o5UNQ
kueTlXRAF1MuVAaCrujvoHr8tO2GdHjeXxI1Nx6m9j8+HDGBYbowAZGhIz/9AI2JgrvZLWWwmAtC
H3e8bft2Q26J88mF3pmY0RbrNnwjtiGmr97n31bVesGtp4ccAfPIfoymae8tzd0nQ0Lwd5xs6H+7
xsmY8LU0Sy2La6DqNVYk8tVHEDX2rdk7QGTyseMpktdjj20NbSyN7qsRrLawadj0XptR/OuRRJUJ
7R5CXrZkHBoAG3BDJ0K2x8Wy4huTlE0yFHFohbVe7osOhQan23mNFi48xLaHWlsH620bimZEDLhx
u/gFiouSgJhdVXSE6A5QfV+BY1dprrM7rJQ5PEvaq5iA7D1U4PmQYxi9HERcXAxaOwRe5t8lVdat
ecLZrqBWRCwhaqEAhRIU3XGpSTaObRSD2XheWUDkxyTtdx8/3vfGpmW4xEFhoVCU0t/fIOiTRs4O
YxOt4HMzyWcvrq8soe1EUWGqHat/47Njz81mj/I9yviT69nxXDYimstANrGqOV0SU34YZfnJ5vVt
yU8RT01B4Y8ageOfXAbgSAwP2i8DlKQ3dZ20CIe8lya7pxN1QVd63dvmt6gtPzkyifevS5WWJ8rh
+nRD5tdgsOrRpiZSzctTPEFt9lpLu0HtTvY1jXPOOI1dwCPIhmaTlyiFgFowkTfmcLCR+trpqB2E
3pNhLK1yHaIOY8DVe4wftLH89LttDBzUJ/RAIGmijS8Nh9qLu2wiI/xCEHi39ha7WeF8tODSL9jz
Un4e0A/1T4TfxnXqEUYN96zZ4eji/y8Wex13Mt26sAseGmF/9irem9MdALRQbikzkNn2+whL9M4u
ymwoAwBiM92l1Tzq+8yQwycj67256G/XOd0YDfVQ5BXYq8Czc504EKdfF3G8/fhzeW9BdKD10Veg
3waV9Peb0RuzrhqwTQFNJ4L1lGVRNx+rLEZY282fmM7evRj1Ss4sPu62022v0zIZleSuIMJxCk6i
yx7azw4ZGIJK+Vku3HsTgUPZn9UCy96bzW8+z8JJkVIEbdreAERzyDeYH6u8/SkTzFux88mTNN4b
Fy6nJA6weKncU6PI0tU5z5d9Wjrl0EQW0yCwtR0PJrX4TSW0OLDqBsd37YvbRA/jYI5QNkdVUl54
kZft/Mqa7118AWi0wwhk1cdv+t0fjwmRMhL1W/90YhynsNPITC6Csal/Cj96iM3hSy5oJv8b13E9
Toocf5Vv5vcR1Q3aHNeIcgJOojXVHPlcztq4qfr2k4X0vW2rQttSYlH/4558h2L0kXEjwAokwvG4
Q+c2ljdtZR9Tz7gCo39X5P4nhYr3BvDfLnm6YU0XK0eooxeBNk77qK9++laOwtU5ttXwyZlDvDd+
FYibWjS4bWpJvz9HOXpWvUxuwTRjzt9kXP+CCeisQeF4a8q30VrxAdYFM/I2aZTgWDOUPKtF+QPa
6BHce/wYNip820S2jLUFs0EsSa5afPC/ZZ6vIbN7u8kdvQfPZtYEaNWhmtC6abNkqrRZmb/00UTT
Dg9hqvVvadVf4kmst5ItX+INIxHkItn2xWwSuGLYLPam/cloeu8p+MqpS4mDcXvanc+JoiPXo2bn
Vy8HgkEMokmsR8zjKuz1USbz+MkF33vFyp6BY9Cl2Hr62OvUiOaGzVCQNDAHhrpv690rnUBEwHVW
nRKmfvzBvHOLrOvKbQyHnZ37yZnEd2YP5IjIAyiN1jZuZ+eijNmhzWnVPaZwmgN0SN8/vuarXuNk
E4r2xuSh8olytD0ZXZE253Rm8yJwisVfx2PvfLFiY1iXYrbP4irPH2CwwT6wkGy96pS9GPxD0S8A
sdAS7bURnN8nj954p4iJKoGqj5q13Tdn32iylzoc+KK7JUTPJiJrhypN7Lqw7fYwl8WKkYJ8ygaD
GLXxeqYng/za+gxFLN6ZK5UvHDkGzGwabebv356ONMIpZFLgW07BqLyKmxMB+gKBZWmf8brcg0yR
JOKzgFKWU0Q2yKEryPyOh+tRjPpunkNwE698ebnoT2yLy308MqSwTWQ7lD32Hl3uT6IYVkzZw9Zy
0niLYNDatFopg9hp3O0U9+7Gi87MKhNfMlFOV3y2OFEIV18eY6/3j7nuftWBgn1yMH/v/umA4UF3
VYf+tHBEuS0lN0xw/3k2fQFTiiDNmZLHhIz03ccj8b1Lob5Ea4AbnWXjZANC0wkeuVqWgJDGm7rx
lKVnqrOjH+fR48fXen1vp6NeVX8Fp1eWwdPjf6k5eT8WCYeDARjPiuw/8vOWxTL2YV0NMFZz48wg
RO5aTuZ4aZpadGNKDW4JEaP7ugTn8voD/RG+4SJ5aauu+iX/j/pjL1U9k4YVy1d8wP/+6q5CfFp8
+Fv2P6vL5+Jnd/qbfvtru//7+q+jn9XmWT7/9ovta8LETf+znW9/dmj4/0kwUL/zX/2X//HzX8mp
oPii8039P5SAusJff1Ldwn/950XSdeo/nGT+DnH468/9b1IFZTnafWQgMH/aDiftfyZVGP/AOU8a
sMl4+wvfoL7yf+b+6P9gtsWU55uUex3X9v4E13C6EfE5mFEKUYdOtRU53fHAl2RyHOLo0EyAWvSi
nfeCUw/xMZgyjI0exe3L1A/NS43J4pNmAzBr5qK/j2k6uDTNDDa4grzfN/1B3H+NnVFLPhQpnhI3
wtSlmZ3Zg5+FkmOTf8bR1DbQlRoySldGM2N7IIOGcEermu9JI2qaVYXGMlpVGfW3lW/MeDWy0Jyu
28TKNrC0yNets5YAuC5N+uUsTNy535aAV7Emwb/1XTi2/JSsj3PMUfVyiEssbKkn+nWD/GbXxgIr
WUo16bZRztWWGMq9N47T9eIqE5qI570LWuUIpZTnBtm8POfH5DSCdqJ+RgOy7AgYyTZlr4nD3EPq
WjmxRcJukM911LdfyC7rtaM3xaOxmmG5uj+GSETObvRdzXzQhzBKtkUfTWDTsMfYX2PdnzEdEDkn
47NKiswTq7Fo6vG6MV1WNjfCzHC5IML3dhV9iOgWfZ6zA8dTNBAno0L3dmY3SH0D0EmgAbfU74zw
z7hPU5vhqnIa3VlFJIazscKfClvX6FzIz6MHTXZtZI5By5qg1lB3HTT60fcCXM/V4M4V2SNLjhDZ
nZuaZN3Ge1r6SWrb0hin7QhSct87C/VYSKOVPrQvdtoMl66XQoLL9EgEuSOMG/wn1WbEgPRESRWY
eL4v2gIEcOfle8/f1e0AT3UgrfesLcZdYzU1OMjMZMCA2FtB4q7W2uyHNwNOpvustrMnHSsUfecy
XgsOi2AfM/unVk7prddJGA7+1CCx14D9ku2HTtkXX1O7w8xHoX6TuG15SACrHq2Qxphh5LfEImU3
w0TK6MqFcAuPp9lrxugcu6o8TP58h/WV8qzm+913m0S924L+02YSIjlkrM5bfZTFGZDbbtsBJl5j
GMjvqwEwVaMZ8T6aKv/FibImX7Xoeq4HzWmeo4EyDgewWb/0Z2+JV3jYtCMna/7UrJf6TYu9CjdP
szwIM79Ltdr8imEaTJxpZS8JstgHx+OjskZh7dgNWocoKwZqHVNxaMX4M2RD/bxMmbH1ybXAvR5H
8rldYA0vCTLFeLRWWT2eDVZsX+VZl+8EDvZiRRRGFbSRlR0qjugXYeXiGTF779JwyzFcmSMAqTTL
D8DM/XVvVZj6+iq6EqNdBZkoBLBs/GI5dZCgiGqb8lBMivxQp09NGadfeaP5fpp6cdZXSx70ZUl8
GCeZlzqSaP7DNnKPSSuWa5IPhvNCNjjcCFAeyMPz3Ns5lZBANU0wrYgpuUCUK25g9Toovvgkgnxq
Q21Ve0lyLJ1IXPVejyKpFckjRssJGzPVkYs6GxJocllzB1Bg/MIWqCYhHeuPNiX+V8696UM7OPIM
cxQ7pKl3U7TZ7gLGu4gLtNCkBnAWIlZnQfOup763AyVo/7KHttmj+Jsfp9SkZe2r4Ne6OEg7vMAU
UG4oN+qApUg6NcroYPo1+EkMt6EvVthc+x99OZorotrzQKfYu8KwVG0MkE/7FnvbzowxmSyT03yv
Q7s/0wEFE5sGbdUprfEmrezmMqaoGlRtL27CeZyfCCZaXuzQGG54IOHVVNUAFd3ZAKE6Fhu+Ewkb
ekqDkTSuPVxXBzNaX2X31PPyPa+dr0VThSw3q38IUtz2i1dMHYIuXWzZgFnwsluJgR1CLh4K7O6p
ib+UWADz12LGvrYi+bBnKM8YIE3jrp6y4SIOi+t6kP6lWZnRE5WSfL/Ai9hNYibdmjRN/cJJMnDD
QNEuNdDVN1ArSCwx0AucV5WR7/18usqbviZalQ/12PeRtVks8uxJopDTIcmM6FhXKcYwz1HsQ0zn
fYN9zhVMNWVenmmOnR5NjPFfnLmwzbUuNbwmjTO/xOmIsQLzOPDfvkvTgGiY5nvmsPfVUwyMU+Zv
QwQI39IeJmXe2fm+oWJ+Z7Rpdxuhp780JQpmrW8W7GVz1tx3JXjNyXYVMa3Wnuuq11nRjPE2T+AC
r/h63PNyHOcfoNKRrWdRY2Nvs8ejFhXDPiSH+HKQLYx7oD+EpDXNwwjl+HpSlNzZGpa9SKb4hpWt
/uoopK4nS/fXnGRAAxzZQQDzox8jgIetlSx0WmVN5dzrz2YMHRtKrHINKgFLqa94vh4+A5Kfu3x4
xoZs5OsBSGW+dhYNdieCiAc6EXJbKVIwJ3SgwbbiB2Ouanac8ZtHL8JUv7WqqPguosjbl4o+3CsO
8aCIxPkEmzgGUoygAwztbLK+kWMn80v4ev5VCgzzIlOI454eHDIPTV6EkrRuCq325Zi7w0obyv6R
kzKR76+85O6VndwpjHIddd75otDKOsbEnnTohOXaV+zlfJTaXRzbztcmoXU+vUKaq1dgM5M2bWWF
bdtKRXR2s1JcUgxD3odgfAPgHkcU4aje3gWIocaEgkND/2vWhUHDd6pc7zlTFGk9Ec9W31UXWlTa
XzwFmzb0SZyP0reYBmfzmmM8hM2wvFAv8NhAH9ovsl8Pc5lsyOgzL3pPgskwMZC2cUnoHnyZe1fh
rycFwm6ayt5rr3RsH06257A45hkAAq0i6GJ+xWnbkfUi4xY7rCExnvXj4H8xbPCwZdOZpDe06BRf
Cd0FLubr7JXbbQ4TCG8F8ybjoFqPujj3XknfjoJ+N7oB/dCZjr40va2RaM3PGFM2zP0ZYHio0OEu
FABEbeDEy3Duruslr1FK1IQPx6YZTBS814tCkY+vVPLQaN1H9gLm3SR88rR6W7i/gAT1XwsFNQ8x
UMJuJ68l9W+EiWua+9Ml+w4FRDdf2eipTOPjqIDpzis7nXpCG7JoN8tLUrdFs+oUaN2EuG5XLG80
miKGJpEZhQKzh+xNyUBnse5fue2j17rpRrzy3Ccm4UsBM4OUhxbQd1tcDaMiwIcKBs96V+4GBYjP
pTbvtMRwAwKevStXAUZhscGUVzkyay2FkdOAnO/JBcKFnIGhd43WyA52HhlrRnZ+Pb4i63GFpkSV
6+BKQJnOqHOy8dZpVZTxIsaDo8/llcyake9EAOaMKEn9YOMbb5GNmftMZ1qh2sxmGgu2CsBWaP1B
z6N7Pavye4tE6B12pcVa22HTXNWZ9M+WTKmRIzs86G7dFyvohjD8s4oVbOUN4SHph3bZTIr3n0rf
b/BIGmRQJ3h+guI1HED8FRWQydkgOUA03nk4kCZAKkKLdSlubhyNpATLaudLsjuMjZ8l0VpGDZkE
JQmLaO2jp8XxzlLLuYtUgkFPlAHJytiJCTcoMtf4liBtX4FUztdYtzFPYXV6MlQuwoxObjWMsdg0
KjWhFstzG8/f4c/eeCpXASqns8lV1kLXJDrOMfIXdMoY64xIhokjwhlA1GJLLOo9r0Xs+pkEBx9o
xUbkbG7waV4NViIuOtv6aqjkh0llQBA3l28ylQtRq4SIVGVF5AXqbk+IelW5VnmMVKZE2Xu7OCJl
AgjmVUzd4kG8RlB4E2kUJPy1OwPJ73pRWRWhSq0gbp0MUbTxrkq0WFS2xYxibw/stF5j7CdZnQSM
SWVh1CoVo2T4PWsUl02VmFHIzglq4raPtkmeRqySNYiWttaLStvQOnI3IFR7u7mTy7p+DeSwCHsF
Sxpdliquw8/S+crWuTnaVpAxQB45Td3KtVO7n2lU3x5LHZP+FAYq+jtvGyBxaM150nvJIaWfyxZu
csNjC3Udm6FKyQETwYmUvVTJkq1nm78d16//5/z5H9jIrmlPyO6//vO0rOOj5CFAC7G4Z9OGPUWv
LUnZOvNSJwdjqtqXJaUzWSd5fEWPOLv9+FKqQvT7AZjzDFEFhjr9eu6pnjlpktSZ4oJL1WZDJoBB
L3xVzlH18+PrvKkecU8IRyxVD9SpzJ+2r2CmzBZWh+gAWn/exfRBD04/mdu8TOR102ZQGAY/1pP1
bBXPtRtxoh6XKL5CAagO12HMT/f6I/1R/ehfqAz9ayWm/6/qR68j6qP60QtCpefy9+LR6x/6Z/HI
/AfvkSQzSkSUjn8rHun/QDdnwJTjjSPHd+gs/RMB6v0DIQ+lQxIt0Eu9puH9VVOyKDn5Sl5MsiN8
Qwbin9SUTmVx8EUNvl2+XCqVFoIeVfb5mxKlmUgqavLOOCtra5DEZBCEMwWtPSR7iMMl/dMqnjGr
p5mhjffJhJiZg20MtLzza/sZJlRpGhsYXwLWhZ06Cz4C9PFWehaZKhXJD8ssou7QUVr/+Ds5KUiR
/qBcm6pZ41HUpaD/+0/udT2pNO3SnuGHm26NuNTW9pj65/Pg6pegBcL8k74BGXm/TwEqnFCnf2IB
sfRU+OJJEVlLcsg6nInPiGY8hwENsiMfUGPtEdpEDattozWB0er1Vx+lVzNxih5cK/Cdfgh3dgTk
4ED8nqL/DBgxViDkepKvJawdr0xcsa0Icb1GH2rc5VTRlr0VltUZ3mAMIhGA7GFlZGFLFaclM2xt
Y37MdkQf86w1Z5huCbHxNqax2M/AiCrqYI3Hpfw4HKJt64ZpsRk5MxLWzDLurR3eCLtd2fX9jpbt
TDBTYt61hmAQcDqwoXoVyX5GPIc7RYLZab0qg/0TJXO0pUU4RltD/eR6bOWYv+LIvDMMyHirxO24
Nyz+zVeNgsF15Kga5QT/boIdZ9ZfzWHEk+6AxI+vmFD5iQhfpdzG4j7dt41iMlBc4VxpprHR0ZVA
ZXeJlsfVCN6ZnfrJFH0ZH2XbMf4iSO5rjVVzuF3a0rzDtGZOj7VnkAwmTMmTSzo8W6tZVlN1aGuP
4+SAI5B1GoqEucrrgX9b9+APtwCxygK0WwM9W8MiHl8Tz9I5qwoMUKyqMdw/Vjv7maCu8KGfHf9h
6IkuobxHwMemQaqMeoK/Wu8aHhL5VLwFx5Kye4pHIt4Ca4GfvuU5UrC0E4WvTlitRxTVslm+zEvF
ax2UW/KM7mkeHxf1Slz1cHzgDbw/2AdnPqVNY5OwV3Xxhw7jRUwu143m6TE4v4mPl34WiIoG9h0y
bZIicgBeBj9liyrR3VTk226tkBJhTl4OXJhxmu8cacpLjSQSd12k0HggefXVc5RK+2KeI+dBG1zj
chzq/BrEUvRsjlYCGCu3vHVilu5zGWXDYy0I3tgZC0M2HvXpmh229NacvHniBQg/QlcmhxIJ0Fn/
gTJZJ29McgydjT24DBsoCDzeMSmc9kqXk007zo60kvZxDy4GRIvlxYvYpIxIomeKiXeXiNoaf83p
zCGZfyzSX+hzptuk0I271KGFtabebD934NT7dUzR62421ZvPM5KSVlo48m6zccmL7QKO8StPho8L
SDsfZVZXY7jrdIKfnthfTbdQJPgQNKLTpyAxER7sM0o/Z7a5xPUqnLo2iIa0ynapqmdbwm7A/C3z
dC6gDUaAwnquQkRDuiA07zR/+9/snceS5EaUZf9l9qBBONRiNkDoiIzUpTawzBIAHNqh8fVzUCR7
yCx2lbGtNyNIM1otmBWJAODu7717z50myfcCnxl6eA9A6gzC3FRP2bJo2jutd5fm0hFiru7myec3
yWeL5Xcpxtl/ToVeZA/RINVhKjTVhASXWscFiv0QLHPBd6lAaaUw/8cUnbIf80XUjAsOEb27aSdY
VeD0NKjAwu8PcjZp3Dg4Z7zHzrC+FJ2iqxBMo8UaWgpqurTXDNDxhpc4H6bc681bGfksFF5sZNVn
1xqNa+J4kmyXNcuA4LZYTsC0YiU/KUONMQk8fdx9sSKvy94rVggDLGa02Oq2KsrS8YIp1iJ/6+ag
t7ZmhuwgwMYjT23jcs+7XBlXSRbM9N7royb7arulaTaBmJsYLpY+mOZtwf6zNIHZA9o5RqVJXAPe
C0fXj4lpLSrApwaXUkPy+CmdFrSPaexdSyaTH+yhj1Zm16OLdnYMCd3rn+dq1rbA6Ajtq+o2tPo4
OVq5H22sFbQRFCmiBCQwM2xVt7APsBmdVWooge2/jxP6BTtR204pA8ZwRL3ldFbq2tPftcQVhVah
f9LKAXY9KXZBNpdQrpJx8g4AbuLXvI3cr5RpUQDjnSoxdy79qBpqSDIp76EjxJ9sayi3BZvUpipb
64G4jvKTIZJiZ5Z6HGG6KQA6k1Bw58e0gNw6A3cFlTO/Ses4fzZl6wa+3na7RaOhrg0TGk4wXICJ
xvp2yJfiYgv8vf3o5vcs6/Un6ffJ4yAobl19knvVgFtpZqgYuqzK/UA8y2PcOvkzAvk23ila7Rcs
QAZtjGYhHMbPdnjOyY/EbQiSy3VZ9garemLTqT+UdlEnG7m0axdMr97TJF+/WqgYYMLtvgwdVPHX
2pkskkuGAiiU235LFfELeS/EwVz9E3BIzSuEKldsEhKJ4PrMHAc2a27HuWmLau/lzYxLOreq44rO
2sW2cS+jqt7rjL43UD7qDzJT9cguNTjHcqazup0Lt782nYge/Tpx9lq7ZCBXUMZg110ovRAFX7Wk
a84s2PMBwdlMbrnhIx7JRsICFcQqUzCXYoh0SMrWeRrSYfmi67k8MyZZzqpU/q9A228kHpxPcA7w
r8FiBGzircSjqQrLg+gKUrCr1SErI9T1o8UmJDSFyEIfqjOBe+oXU/w3hdH3T12n6viDQG8z6Pz7
QUxES+Imo+3T+2IVTdGHN2HdmZwxfn7ge1Prff+cNS+Z4zKeFuwJf/8cMnydvvXj6CSy9YTh6oo1
u5zqj/YUsWD8+w9zdZ30Dg7IaDPWqvcv52KDd1ijz+yfvHz0t1WViOOaGB9qae//Xl0xZWf8/Q81
7I8HWWaKCNk4i+voUd4Wlg0hhTW4Rzg3hOdcSzrQoFh9YtmwZ5zbVRX180v7h89jiI37CByVg7H7
jSYHJw6vbV7YAOyS6N3vWxABrOwYdtlyGmlTOOa/+DrfNAm4d1zcOrU2LcHNe3tYn4tYdL7qxEkB
Qx1o6q3BKyyo7MDltCZorBEKVqgVA3/WNcn28fOL/vEh9WyoK4j4GJybP+BXqlKAO84zh7ECM7Jx
ZL47GeOv/JH/+CloWXwMebZJZfL3pyaPzLGMSLY/EQkG/yQtUxpAv9SO/dOnUFCSzuz4jOXfvuZO
RxSdrXEtftN6Gyd18xAP4H/hMSGvguhlj2qHcvPNY5I1RZPC8LNPZqRSCJ5YZeBkj0QEzFFnXLt6
Ykrx85v04/rFms4axmUxo+dj//71kUPHeCt3xEmrIvqCPdDoRR84ivQolLclwV0mzNiFR+Tnn/vj
yoIwyMfAwNWiEHp7qfhNU3r9IB2znrc7qlgnO4dInkU63i+U7v9wiTwcaJ04g9PAfrtYusBq+KjC
PE1g50J849V5abv6Yy54YLK1gpvWp+bfXx+aYA8/CJ7FHzzrg06oUEICyIk5PNEIhbCOue4lewqd
X77pb92AvOo+3QmUlALpy4rw//tNrGhYeTrryWlRre8F0ihsXCZM0B8IhFXXSuYJeouZY/I0cq4b
OWu116EZpmgntFZQXFT2C5DJ9gtqW4tT51LmyZ2XOYyXf/61/LgQog63ENWwIjk0aNb37C9rPJ3p
MZ21iCe8sPigNErrj2sKUxvgbOVRkz7H+p9/5PfAk790Eb9/OzjD8U/5kG5/8KDHOf2SiD3upHka
Z93Js6gfQEB1XzyFaCIk52p93mVqXJs+bz4OA7jWjZX60wOznoa5JFy0NeFzTPf06Yl4+/kv+E/f
CSvldxgR9+6tLlVv2mQhp8g+FYvHoVu35Scj1qwTdIMyDcZG/1Ub54d3zyF7hreBVg6PKOSBv9+E
hlRPDv2wM9HlgHvUJeKhuSl5TKeaavznV/dPH0bfCEYEjvkfIVzeQgJL3IDenZjD38mSVqreelQ5
tl5TJf38w35Yprky1I3CWA2PLGdvzkVFphn05vUZcrJNYRmnHU8WLyJV4s8/6K0r38SKhyyLw4PN
xWHLe/Mgw4ZOJzr7IycIlbR3OjVcH2roAPDtYH9oz7Uc6ISIWHiXZEwKkkJqqNJBk6/bYNVMD0ma
0SfQRoqlsDUWhFiuUgddc2hl0fWyUCSt3Y+xIVJu/x3o3pWVXxX/diH+7v3Gfce+hk/37VEohVRb
u6QYnsxl9jYjSJ5zwfhyH+vkE/38S/vhQeejeAZotCMDAtz05rnrYt3shilRJwXE7Ohhi85hOJMl
yZimOq+U8V/1D9fd6y+vPgIR1kNiTfgvusQf7lK5FGBvlS1OCHnEV2zAw0mJyH/3vSHiuCDhyBTK
CdecJvMXK5359hERfDL6WqYXKCKxP9toGP+61ok86lLCagn7NugkLahbmDS3+xkanWWGuDa8V8fI
MrEZqtZor35c8QZaKk4PKB9K1EGmnB/0vqCLuGRrv6aBQUVh0Sv+vLg8R6pwWrnHBZreuaRKlfxN
ZCwcfLi5qDwQvlX3tmyXdyjN2e40NoP93CkgzgNBpm1gOi3D1nGiNdZGGX2/jMZRFKTNEK/iZOxu
N8AKM7UhXbK4H+k2XJXTaUTYps4d5BBtQdkCOJkudrng3WxMHSaq1KGbunZP5gVxopcuE64RujkG
zE3F4J4CeklP4DiNUAy5TQJDbyQNc8m+gftG71sfxurFWmRZ8c4As1nCvjZy48tIQClNcU3yvvhT
vTZD5zhL7oZ54s/rzLo6OhCY0ZMr+M4HqAZURWUDfm+7NO4fh0/yFum8+Pl6rmlq3rWkzO35G91y
4lCRu0CPDGbseNkRMtb0UMPQTu4wGOZwVuNm6O5bq+WGmDX8rW1lFHX2UC06+4XqO8Qb+Oymhwx0
ziV2nCp7cGuj/YJciqsYLWkvXy2n7MWNaoy1FTWCCw0mPeUHuXT7xUYCCJSAcZi/zUwpLgPf5kBH
g9E+XB3SRXZOPfPx9EHoXHVLQiPcQy1kbQcr4m/snSQyXpfRKlGsyl57nEgXWMImW9i1fL0UtHCS
3GrN23Ic7O4BFQI5wRmPS3JHvYo41JjdkSBzLRXHYVAt/PC+G7RwqcsaVq+5OkuXmCeoZMiOdsQd
U/ciSAwfjwkZLBH7qjGk10rl9LQ8CEvLfkLFbwZgmukyxqRnqiejtBFFETbCA4YfAs6plir2hu/n
AHr2PH1L7NBqSJyKvpnhuNZ8hg85wU2Eqjx987sluvMWol5/b8HZec8vYyWT8SSkab+kUZJE2xaJ
SX34/bVyTNYWGPbWcXQt6b2U2OBhOtvgb4zJSNID3V5682YnWMYVcantvvEcKrMkt/lezXbtmVuy
7V/ntBqH3ZTSh/99NAMw7iWyrfUggdCPfhwz7JfCkGsnVtGeD2qs8IeJBIcl/L79uU5PkzGhd+Ve
bFIlliDT00mSU5rp7bnwY17TotaYNOSz4IsV0SCsnfTNOL1vy4ZfxEBBpQhcMVsYskYzfeon10Ly
lbt2lj14FcyLG3vKjSdHylKsaSzp/NXTmGRspdeY4n42arrAyczZGAacMboF+zFjAGJwE9oVPCuC
aU7GG9xZ7nsO5hmhTLbqqtoKckIpNRlE0VLQm9dyBGC5aunWkwI2EqarysWjJSHR/Ba6DqkZkjt6
BhpkSz/I8fcd///PSX8Rk7iysDjd/GxOWpZf26oDUvG7cP/45X/+jz9+6s9Bqf8bZSaFA+NQy+AQ
w4b9p8re/Q0aBs0K7/ss9PsM9c9Bqf8bDAIL6uJqLDVtl033z0Gp9duaAWd/j7gDyPMvB6Wo/f++
fwPFpAiG6EPBsLobvxNe/1IuWOh9CrzF+rnUtSppesIYHG0zGWUEXdKY6m0mrK4KZmsgDIkgVgPs
bt1Z0IBzRBcFWgXmTHN7M82R8Csg+HJ5Py25EO8Mn9PVZmyN19gz4+cCZWqYxo79fhCiQ6sVd3cL
np5ol1YSVkUFF/AmRsAkwsGZ/HqvyQQOVCfLsysn1LkTyUmqs161UUTzmWnU5NFgMbvLIH1RPltZ
1LuXloAInTgpZ0QtJAprzZFah7dmOzEbq5AzIjBb5haiWtbOG0vpVpi4Vv8RfMfIrKkfCu0ms1J7
PQtgv99l3NtH3GuFE1pmWWU4qKL02Uhm6OjMv2D8p5L2qnDs9gv+webREb15bN0u2ZuTJLLIn7fY
DNKw1dFaBANt/b0006c5s7I7RzLBPPC/WDezK6Ni001WSuqKhflf4dDYdob2gs5rCjwdGc+R3YKN
ovStLQhDfwoHDzw4jcrG3i6UmQ+Gnts3g79KdrveNY49kiiq/sWP3i2F5z7Wqw5HdbPpHVXUWdpG
trWdn/NWsDJD7JcfhlElUBFMEulxtfMd1EPQgLA+OX6Vk8vu8l32BfB3TjYRs+F5Hs9d38VeqMV1
snVTZ3lAjy9SfR+Ri3PIDAfjuaJbZHYjrjyCpEmTnYcEDHQjd94cRQeBbvZDvVhzQZSFtjz5uZuL
oItHNz0ITffyd4BO+vI5xj5Cgn3PHjtpW6jQftvumY3MentMYruExClzOzVeEJGpmDtH5IONy35b
tCI0m1pcCXoZEcdGxCYQNnukdw2wPXJIRxZ5mGXVKMPUVqvQtUEU7/gd7rWu9YIVpYmnwDbHbQ7s
HJAlUrJSc5+yyd4gyj3iorix10CKZVwCYjWvolkasALkJkzE26HU3JWcTJ81LbmfwBQEio/ZxctE
SNowfzT0kVwkN4120TA/0k1vSdLCrr44jbw0haYfa1tkuy5qzJOPwy3IOM5uWw2jeSGmlKySvNqN
XpWetXxejjo5Jdyg3Hwm5edT2SEaa4zYDQil0kIBQXxXlW7XnRBAySOnslfFaeKEXyU+A7DtN8tS
QGFFzc/4LGxF3e8EAq+MAeMmLbQyjBsNuXRtyAS9YPLVXpoP7sTU1Wf6gKBfR9iG1scLYfGMG7+f
4wswdczx6VzvG5hQXaohOK1SI2DMEIVCSeOO316epT1risFjVx8RePRf67yeNx75BDuXl+1Auskm
c9kgSeDuDlXTHMvRfmys/IFctctiRJxLe30NYntK0X9Xeuuf3Hh8aP30SKFibjx93saSbz+GZuoN
4rltmr03TzcSQnrg2/20U3VOxlO04EyMxDvHYmwPnb7dGEX+NRe6InJkROVLGsZjqmE+bwwj9Dvo
9A1j5WlOvRtRE8wii4lJEqzbAEO/uCeNieHWpEqGo8PIs1XjheV+OHvOPWgwE78/eCr/jN4dmQA5
jidSVVCLKyZmEEnlNfE7eejpq2x4K4x79Hv3A+kDmsdFLVV5nTwhX/J1Ncv6yEXqJ1vtXNemeEjN
xjlVdZeE3DCONFjoP7pN8oHIQo4z5vQt6QrjELstJUqK4wMoG6gTBpenfk6tbcuyft9ZiDrjxfGP
mXQfIkfdMwbXdywTHsHn2uiGJCV171lX+o05uNEQ1FYnr9Ik/qnpsm6vc6N2etX0TLTs5MGaJv9G
TTrqBq0jaor0kRilISO523kqEAA3ZH/J2gXS2D60JIDwDSVB1OtyJy3ivm1AfC+JSK+ZlbA7NGBk
MwPqqOye8jJzdmaxRI9jNt7UWqPCiciPZ2Qtz3bs05/Xhpd28T84sXk0e9TZtdHXAFfyKUjMcQeI
51g5cu+bkgRs2YgritVmj/D2c0liwtbGkrK6yp9qmIs8wBmTjCLJh7PdjPo1MayH3q8veZu8Q/O8
BGa+bPVKzAEr7dbR/E/CHxm9CjvM1rW01rw7r7X2bSqnh4lbR6bWAFyJZdT7lEWx8SGHu75Rlsur
piHwNN2B0PdhS6DKieq429lDY56VI72gGWpy2aB7JWE2594+n/rlmFTdAc/xaUijbN/l6OswetSM
KrUdm1keLpHvBt6IIQFhZy8+E97TsWBDsLyi0hb3SSE0KmHV3OQ9suh5HIh1k3byCvxRhKPZX6a0
YU8Y82dDDIeSpCl/WNhYpe9vTdU9EkJ5bVK3+DxMJQDc+YN0s3w7cD0IB6osxEmenofZOiI2MXYi
ieAEx0SfYUOAF0AeXVNveqqws53a8W7WrDlo+9j6GFV9TXaoQXyNxnC23noZK9NQWOVdrA1YpyqV
OGHHvlanYEDmiogkaFOoy/u6v5hxGaHyMCleej0NIkt7TrRx3Z7HeFM5fqB5qPh1GCiINcpbPa4H
4MRzLuIUA7HsH0qpeUe/zZbTNFjPYtLrVyg+pP1EBdqIHZFx1hr/ZoB1EjgFhwP7rLnFSfK50IY7
I3HTsBNj99Da5d1YahoFJCEVM7kT2ZS+b5Wldv3kYCxYnPdeCyhhSomn0xC/0LgcNmaZN59YXsVh
NOboRS6G2qKDIiQNhOZWVkOyd3KHTCpCfMIiE1xsO3z0EfpviazXbgjHyN7VfjcG4A68bw6ku03P
GD+wEyt/qTx3fnRHDSFJ7320Mht1r1e471yCjTZa5Oih6SbyqYxLHT0FzVPfxb5tWVO1mcT6EnHD
ZGBNVrZrmH/zXvPrxVQw20J+qVX2Ouua++D75fDeagdCbPrkmuuZvZkBNKBVqY0i9FLoXxTFSgS1
rvJzuyzVQfa94IxQxjeGmR+6LMpCzXbrLQOO6gFxBB4V00v6e1JBvMPiOs17bfEPZJRMT0OLIZ4o
PD8N/SVLL2XXfWky7zOrM3YFJIsbarj+OZXG2Sktf1/7at7YiLy2EXP6G0lxvQE0MISJbdJ+wf9i
orQAwwTgs7lIoyVfqWvnSyGwGoyVMW3cpPmcxzB0icNMjbu6HoxHFsgWwVhvEUjodGOS70UZo6so
RMbm1Wrlx4bR5TkmNHWXcxZ8p4/KmsPKyz1EDWK2HovEMl5pqDivhBQRj7esmX6oYwONtjmRZnzn
JvxStE4ex+NiOLn9ogVpr29Ky7yNKFQs3ttSkbebMKovOHmECQLwOAFpYdCXPCs0EjusefEj2Uz0
sm44aIVFObxT/nJ0zPELYyxn3xrNK00UPFjMzLbkkK4CFUKNlslGbS70PXfuZEuBlYlqdpNXlQwm
0X8aOtGFJmRoYq0ii/SgKsJk2LAHZtUhEWUdzFHd4Ykz8oOF2CBIlBxOJbnBkbKuMpEWUiHyCvIa
TX6aFEgJO2ZOmesjNUt2+UAiDhwBsdeN1z5PODShiQDZHj3TeSqCvDE3kSasjZPUEMJshY1AIu12
5nLrNnA7Sp69QuEbY7hmhBUu2TAVwwaNUcOSgh8VEeWAXB//wZIln7DAXhwO+TvCgTXC0ernqSqr
Lfho1EFpcR6ddN7AiURIN3E8RN9GlFfs1uyLeXWsKvHgIzDZY/77nJf9M8oa+1ZzlvuuoFYxO3ve
TWghQ1V3m1rMJOjUtrrRFFnHasGby+CNXJy8KJ6njhAg+plsdzMRG9IgJcuq0IckDFUDU1Z014gi
xsWEKgqtVphWUYo9w9iQUEpCIQLO7ZQ7+N/AjTmTFz27Rn5pkl5clfC7sG/KbxyAWxzA7daQSxUm
WmZySwfkjm0C5qMvnpWQhNOIPsYTW/pbTBUlB2+PdGlN5jdZzAIzj1mx83Xsf44XveqtgloFdX6f
4Pu6b2bkkH7rGCGEDU4+Ru3f6rW8ltPcX029CouKHK+lVWvfRJ+vpvRPGr5yWJaVFbrDwBDed8cL
k98vFTVHbmgfTW95iWtn7xptj0GTrdiUGeqa5Rh52bBFmbbPk2+a10BLdVr9YrSyPjSZugNrfy6n
hCWShNIQAYO+q2tKXAR11t7qhr1ZYQKxpDyTwcImKvWTnnnPtpuA2kiXl8ntP0d9/FpVGc9PZd33
3Y1bRfhsF7IipzL+pGkmTGORH7t0WcLYci+L733w8FEq36/2GRtkQPpkfY0iUxJWoxsXIep7CbAu
1Fqph11P9l+AZUi/ZlE1ckTT7nqnGbwgK6aFbUFGXC67QYP8oE52ELfao+IJ/jSr5KuVjTwj0TgH
iWW2OAlFDocrsYuPeSUBvqWpUQA1NTGqTJWVc8irlLsxE1Xej0grIUFPDaBLJ8MAosW4TUylJ2GV
Mfg1RwOpHg1QCp26eR57L6fZmQxHTtbZ0SdBcS/8UuzqeYnPo947O5Ltn2a1oKqu/Fvf6+VdmWrG
Nztt+/OSpM6ptjx1MPM5O/UVDgJyfdWTKDFresp8oY6XN1kpKPJj/XZZ4iEc2iq+WHTtwh4V+w1t
Y7FtFqiEVjUhGyLlaze4Qtt1TDY2UCU4BJTovkpLbGK0g0FBbhXJfN2agDRrjLhIKhEAqZ1aWlsz
yaNbB6kwkI/51StoxRemi3A35xvjYEtwMCwrJecjlD+ki+NwRYLH0aJNEKNm/idf19NN47loP4sE
YW6N8UxwttyMGX9964+0FCm0SLbiccVjDlQEPBsBicxR5C6p9PzI2fHoFiVq7bwYdiskZMuKTkpb
YZdbzHZ7CbyPgsp76KUm9pTDdF2sSX4cMp/MrUjo2Q3bNTvRSMVwnVv/DMPIw9wrxcaMXJtEzCLU
aHsHlWE2Z3dudezWeXpoMyLqlCJ6EjWhfsbz1WE8t741S38DJ5s0XOoLc0mvBqv7llTp4k4qbiOI
BMbPmbk18nwMNZRlgVOl3SZD030ehbxLTQSOWVXcxI77rvL8ds8Zu8F0zuPfTtOuNPQ98RoDnjab
egZ+4K7PmCpoiDcRP3Zfl6pGTdjdzPTwcWRFdLktdMGkyzHTKMNCK8pg7BIuL6dlY7Uh+mJWZVuP
DnB70IRntc3BZT6NvKlhv0KL9L5jjQT2CNV7eB1ciX3LBpnb3E2or49pO5sbysgzS/Q7ADzlTvTT
lnKLJ5lOf9gN7RjwNujXxejNPcYpWikLGy99X5TbBh5xvKyy3y6Dk4VNY5Q+xc5Svm+ERutkHEdY
CfSZWTsfTFK6uaKh22bfE0K9MYwVJWGn6dhCawyfBoVqlI6nxKOHbYvytewq/17GGjfSs/fN2CQb
VIfLM6qKO3fxuw1h8ubGavUdZHI3EETtAQ+qbG3j5O4cUOTIpyJKvnpGc20X85x5zgvgEDrjL51R
kGvpfVMD1jLdS2cYCwvx3IW/aWQZGrKWm6UZvtUd/IZcyz4ljZZsm7X9j7k4zEzCEfPFo1+yEE+/
KUv6AYkBWIBVC1yWvFMJC3TY9sqZkPoK97boB/Okca6vkdaCYx8HCvOhmRX/Ezs5ovcCDWjdQNeY
SrVJOpfZvnOuC+OsdDt05MT8ZsryfkcnBxVO3pMauBhuww49N/2FqTJBSK2Z+wE2CXVM84YhCKsa
rrfWUDbx2ETrouvlVN49acIpsGl6KD53CiukCi3GbNXZoU6YWT7MPt1J4RuNGQBjmO2opu/Qa7N+
6bHBvLYZgfTdJTLw86n+95Hzf3fP/v8g15JFK5fm+X/ejX/uXpK/NuL/+IE/GvGG7v+m2/qaTLKK
2KwVlfRHI94wxG+wOeHVAsRZo6pQN/3ZiDd/05mjr/rF/+jAW+5vOv8AGTZcm6G3+a+sSt8ZkX+Z
n4NKg1OtW0wG0BCiGVkn+n/pv1dNlSbV7M03YFq0JQu9sZ7nXeGM/rtilTRlE6n2GJji+ozLE/nQ
PKf7aZ2NfdeTqAa5HxhKZnuryqtIDWQP82zfFYxFdSuo8inlnBNYbLLkBxdgmqPxQXPnqaQ/6Q+I
RJ+TaPKL+tAXrLIOHXiaL3oeabd+IYj3q0BAEtiC3qDyvlk1Dar+MKJCmYZj7PZGGuH+Yb88sY02
wyNFji4etbJyzS3Z06ag3zaq5cx3KSwMjNEU6nxsEsSkbgbEq8f00cUydw+qAESC+ym9MmZFxeWa
i0Wh4kQEEpqE1HeVdeCiKvyyvfaK3iN98qTAKFAXibzHUnztJtUccW/H7I9R/+IbVPYUnRHbeKYA
T2DnCv2KaDWX6fbimuVJxkNqu3GADwcr4jjqQ3M2UZoDYpWkzl8TLCDacRqrEXt9psXzIy6VftHB
EmVItCP08Ka7N4Ea9Psh0qsOoxRidWNl04B0zaYHh5aLuqknuCzcBVrFZjH8FzhY/0/6GFEIYS78
z1eE69dX9dJmfx/P/f5Df6wKvv2bZaDp+6tZ8c9VQWdVsBFLOx7TtnXO9h+LgsUCgPYJZPF3LeCq
FfxzOqf/G9sind83wzhoECwrgowoPIur2PDvi0Fu9Zo+r8HZFmDBIblZMmWanAIs0ci5vGApEjOI
FhSlCWQDahZir7PxyfaUc2yXLnrMCy9agpJf/0YZ0rk1VetcJgbbzFNQpzBlzzltmpai/bek/QfR
FgUeOHIpN4Pp9zu/89KriX4PB7oixRs9C+8xksWQ3qd17eLCDpEJNDt98Iq7LNPLuw6Y4YNfOiwe
mOiyd8x6xtMqzSdfHF30B8gv2Mr0REMNwtz8ISch4YFYQGhA2XJs8bRRmrnxndPYy4Nu5Oph9Yns
4C04t0vUTVtttDoiRP2FgsLKGA4a05Z4W0YcKYSip57W6YvrFqThtRUJsGJhbWyaur1DsJq8b4qs
n0O9IovBigdz5ycuphi7SR7sySHAVRdkO2t6OV1UPJoXr2mfMaYzi4e7T4NWDAiJdKtensquz0Ld
mF5ZkSm6rSGjD6wN6aVJS5mtId3tJ+yM5AQ33MPnPJPF1RuHZKd1yXJideNEloBl3OSD564yBfoz
MtLSO9Nv5UHL41uO/nLHrDNjpGdzkEJQfNBZey5TUvaXUjNS+ssFvqIOx9Tj3DX9LkNGQzRbZt56
9CwOMx7uG7fRx4toy/mAD9t6ARxWnejAdY9wUvOJ6kPLtqVZ0+ZVCYPAohb9DRIHfdcYrrbBXlHe
a51uPXaz6D4yns6/zWarP5lDn26cbCpvi9bWrlbq4jjRuw98V/UcQm/z7xBuFx8slQ47UAvlpoTw
AHIrQ1un2xpTRTV9aca2vYX3gcxo6qbQt4a0CSQPDn5DaFWfmUj1KoTDwCakLRZOOXjA2VY4ZXJf
toOeBY7fdIi1CxLo9Iq6B2knvRrxMpiDd/7uM2CyXl+FMuKwL3UOvuaCUa6Np91kaP60HUhOuNSg
3uHU195BH5z8qyxjeacTB8kzFS+3GRiSOpB2pH2mcPeKIIpbww+a0WFKwGGhP5ep46IvIBuevSUP
MLzJzarU+EDNrL9Xk5wujp/p20S0/U3q1ja4sboZ7pUWLx+bvIb1quX1dK7Zrp58mDG3Hmg05dXx
fhjc8i7FyvQAn8jcZrbVQR4ZwMryTJZuYDNGWYIEN+HGaaEwBi0N5DFIPSc60o2IQDUZ6mjPss0D
xlNU79HUkFEGd6R4xzJS380ltKsybvTt0Bf2NtVq/YaYSuATgK/IC2lSb6uYcN8WcRHfqkSYG6dx
rE95mvto0Wg/vW+jhH1z8nq2xMFiws4BI31mimYcbPIVT/0ywCYrNHeMwkFr7GFXQg7DYIdenZ5t
mRVXjb7FO9com5rTdhXVoWiaiJUkBQazFNWX3NB1L+idYrqxFpdgc5hpBEZLMu3exUPb+luJZyGi
tCA40EoNSaSJLBtzN3E+Z47i1dO9mevGe9VGZR9SQKm62eVOxdnlhgAqb2KbtuKixzulhjoufLDw
s+PFTIj7Vn+MqOxm5zl2i7p7IJO6Hxg5Yh8oT0ttMqcOO48pX70Rg5mNj0pOsfdZxFmUlCgKcn20
nwvEOJBIvZoW3I54rk5+md26NjIgcoZSbFxsbv/dZ/7/C3kGSGt/dg5YeZgQst/CMNcf+t8yHd3H
F4IPCw8RW/2fGh37N/Z4juXfC4A/iwL9N4dJERUDySQwOlY88B/7v+VwNEDtDRLe0D2E0uLfnAdI
xHtzHvCx9az2Bh5GLFuUL38/DyhiGpu+ifFM88w2QZ7HztAFAjsupbkjho96XLhYnO3qIa3n8rrq
adhlsQqHpd/LreGm+qPssmXeKnPKbhOgTaygGh5O31X7yU+tU1f2BiKEtG42tsfOD2vDF7SHsKbv
5sROzkM+Vhc9RkgUVGZ+qcEx3rmsivtC95N95EbuXmSQscK40MjVBo+yX9JEHREOOTd9uzZhSCDV
8JuijCVr1TPPc24679PerPrQpeoIoavE4fqG7aW2NhbL6n+xd2bNkRtZlv4rY/MOGRw7HuYlVkYw
uATJZJL5AmOSmVgcq2N1/Pr+ECmppVS1qqrN5mHGuqpMVaUUGQscDr/3nvOd6AGyvsOuZozToTe/
SjlXb0wOCR+VdgR0ago6+ssIT0fUQjvqCu9ujCZuXuGFEP+TqDIPjMacK45QxvsIMei7X6fhnc3B
/lBFhfoWT1bUrBNqivs0qft9Z9vqwWmd8ZhJzmcrDW6mWNuZ9S0zK4ZYLjZnBAk2oxbc47exWcbX
bT0b76D7FBCrukJlOTflQafNywDR8SEbF0d1EgyfkrrrHsOwm5hAGLP6uljVX2gaSJiELi1pQIlZ
z7Q7xCURlPhYUCOvLEoH8kZC6dPYF+qtQYbbQ1McP1Mq03Tqy/wrR5XuKpzTbidAu73PZp+fUlPd
GXPsHqXq6qMidvu6jnLw1K7f7vwpaK2NYixBlad7S3FRY/nCYIwnLt9Sz28DY76zWju/1sKP1qoq
PD7oFNKDE1F/EqlrXGWumeynJsqfMKEln2WXAv0BN0oGrJ6qaltArRPMCrEgMFZfMiRTFiCqFg4b
vUO0K7lZpi1XpAhFu2RefHMxOp712JYJFZ4NJQrj/vg9RUNAZ3lafBpljta1zhKejljuVw7TglOs
qnnjzrpfWSooburOyE4WKjXgdMXI6JrRO20st6rj5wgmogdqLXa+NtPo1OAkXcYCOYOSCif5AklH
FktPmDZtUIpbDMfhOY50sh5J8K2TgtmfHjaecm95Dg7vpW/Lg6mYMI8Zup7N0PaacV4yXc8zghDk
pF35Kayy6MUovNg4It5psm1Y+oJTkNn2q8Tk5DzMIz3SQUvx2sGApedbNv1Z9GXzRaGgXof1KN4k
82A62rrTDy0G5uDKoXffclwAc5Vaul2FhQ3gMOqSBOxbJOxnezCT6waMxVfmAeSOCNSm8dpXMCzr
uAy+ZL7p30h30ia4UKJnZoQMjPfRoyGbQ86Qb2DUVbsgKYs39MLhJ9RBXw1zrDderewb0Xv6m1sr
VHAtjYFyGwVR+ZLFdCDXucpovDE2V6+dzwRohbStJtu76jbMvpHldUB5T4k1MdLq1Bl/UAibMeV+
pklHrhRooG2AmH1NRx3c3bCE8zl1unEQyWxnMs6OshL+0TVbUBF2gvJBIX7ZV33Ptsa01F8bIQlj
Q+6knKAMd1+lppw2RthFztbxlflqEeWAYI4ddbBMDq9hWaTZ3gf1eYi13dwyL0c0D1ObrkSQOnyx
fpF9lmnWaJq6iGHY0aL+EMUTypTAGOsvkGfxJju4U64aEzcv1hvd3jmtMt4r10cP1IpsoGOjWQZx
yMQ2Iz9UIZNyBlLlkuaLN+rxW5Mn46t2SnFjQ4Urtt3YBprwIq2idRjZDZCuMJKbwKqLjUC+c+z9
LjTXwqwfY9nWG/hQI1oQeh0FLvWNV/pHp9bdhqMYGNukzeFt0a/JJNtmJZxmP5nFEwTAft8qcGIp
hiZGmwojOrADXaJrGrwtDtP5YwZEUGwH4TWbyu7hx1bJAGbEDLK7iZpt6K9Jj/WIrnLUWKefZyNm
/KEhjUnzJdCSAoU5ri267qVHLJrdRRPcU2sp8UQGCGJeyj6vyM0HbykF2RYpCpfyED7YM23s8qHB
lPTQizayVmaaRc/jUlralyqzBPR6TJbSM7hUoe1SkAZpXd6b/VTcU2tDfFwKV6C7Dh4Q9FaM4FBJ
XCpcsRS7U6HT234pgBnJUAvbS1mchVQ3YPcI37lUze1SQMPioZYWS1kNZ4QKdeqsG9ctqbrVUoA7
SymeLUU5rV7q82Qp1e3Z0HelEffFvjOaCgeHjm7Dqq4fEaX5h5gP/o52Zz6MWrl70EX9boqa+Ysk
h4JDbWPMxNfnmm6yZuKKtHPbdMQKSsbDw6ZPxXxtdbN/SOgkrosxu2/yHjZEY9l3UYW2k01WRg/j
HC3CJhoDUxVXazLIfO61vrqPwX/sl+/zSVWTOIXZDG7XMfx91ijjTsphYN5ljahvwzn5iDooKenE
8GalmgliEjWgPmqEa2dLqnEf6jA8DKJvn1VUFfeDcIcr7idPoxutKBNqH6lRO9J4w2igzQ363oRh
lx0259E2C1SWmR2uAZOIbeKm5lXW5M4dg6joZvbD6dDyYETvD2C+DIN3s0rDd9HaVrUiBKx5SZn4
fzHHSB7ayqj32NKMAK0TWw3LL+Eh7eS2uyYx3d+lQybvEUuNX2rfHzeS5KRXq0qDO0uX3HnJsmni
V7fS/Uzm8rxVdGKqx1KHL8BhAHQMCdlYgBiaXqzNMrAStEdj+JoakXzEo9U2955q0/bK9kHbrGbP
ky4UGsrsk+Ux7kVfIkqzgeCTpPUi6eWbr6xZP6om3hA7G+idnXj+rg49f51AE4nWWTyeZ2Ehk+xU
3hZXfWckL25tu+mb5XGLr+HAmO5WjYhfUe54y5TiRogJJuC+imVq9keWrKUQjg0ltKS3JppfOftO
n2ltlu/ZMFnPIbLhJ9HE9RHSzlNT+npb2E1x8JuWurAfcNRUS1NzfmUD/O6kyVvWea9+P/ZfITJw
gnAUUu7W7V99otquPD/I7xuRb0enME5cHBwrqpaAhrvmuz27AxTIupGMuRDsANDo0/xKARk82+4o
9Rq1T9KsaoVu6SnwerUtiLA7JzPnHSRqo1sY/3fGJv8fllB+8Let1JuqJGroz51UjAP8zO/zFdql
+EEZMy+ACYyOvxdRlEq/MFihZ+oRgoYzkbrrt1KKoYxp8ke4ZFEeAVr8vZRynF9sOA5wji3qH8KQ
xL9TSjm2+KmUAkZHfhP/sWF64Br/qbVaM3y2Ig5zdxTgIYcUo2DGjzPUXbuNJ/WVD7+qZJocJxkL
0a5vYis31jlpEx9thMQWqH1h1WuAVM10SOaGQTI0ZO99VhZjlzINHNRWtT5VSEfyz+nsNKeqnc2P
zI6ncCV6SQdmGSnp5RA02PvU8KpPiLB9zAJNOAxH1F5qvFGAM7cJNjSOTYgdENh78maxq61FH3Ur
xvkns9c1g406iJmxlrO1YQD6ZeAkzy6dMNYeJijdOgvEN6Y0TDgvUTBhAEdxSyAAc3PHS9IbspjG
A+xh/8ogDvIwVEXGfDItp/PQGHsr661NZYWfx3Ii09bIO1RRcbW8K+SPnyeX7QAVG9JMaFBJKLBf
LRpEIdAviKjb9FWeoaHCjutSGZUQHGHPqnY9sz3OYsWV51s2557Sy0rdo5PN7X1bj5l3PTIpeucb
0deyDbNIPRFTOx9gN7WGc+2reJLbTIlV7YzeVO9pmCX51pqs8abKnDx18kWQQXFe7lDQFoNYj06S
dPYVEbQJlmB0yvXQ+9dkAkCqmdeC06s1bcdE9hmNcYJxgOUcRIGaeADFTMSqh7mKkjK4uBV9v97Q
unNe6QqLh7YFBIf2y5g+ONXX2fcQGeB3omus0b61SpLu6DQjqtux4S+2UgyN/ks9gvhZNUU4nEZA
rUfMivhEfUXfCNFTnx1ShDH2VuXyzMFabc2U02OUyPGuJdydw0+asSxRBm10LcmxsgRJaZmstnFs
zrs5TeVeVsmdSOvpofN6J0XullubNATTvM6bLj4GAcfytWPzba+tLIjA/JhICnLCiw4kYqkd+2v7
Vll1/m51jbB3oWw9hDzNwvwPogD9GvE9iPDbUBxbGw2pY8c5mFm0k1dO2X9JMmfo1nPluPdLSK1L
EVbH5Cs65nWcOcUOJ4+xH2wHJwgvd0PiQr0Xs5jOZdWJRQjGqdIRkc8MPRj7lbRMeb2IsNFRkBrB
KdcrDwMt5du0izIORF3unHDOzkdOYQghMpNhXc+TSdkYTExUxX0e33oJnYlN73gnWCqg6yYZfeFM
EBLYOQ9UlbazlY0sj73w6084em/d0nfPy8q+I3vC3NARwDXSiJs5o6Dkod2tA8R4Ow6a1NCOXZvf
K+KH7ypXxi9xncJCahzwWYPMr9ocxYJOvXifZYPcw1Ihq5QJxYc14lauPRU+xo5B1AXwxlMg/efZ
Mu9KO8OTg9r2JOfBBQDbUHVn7fjZbSqGDJmcGAyktvVauBqvQQ9oD2RqbtoPxFb1MPtb+7vhB2gj
O76NnZyz7tB3+bvHRBrTEmkLG6PXTbiSg+c81vY4Jch6h+rdCXT8hHIzNsk0Ue5XpIjpvsRrw++o
jQO4NWhfICNXTT/kh9FEpSwn/DJBlmVbAG7Tzi7j4GqiD7wa6xIxWu+hWercWLDQ+y69FmHSP3VL
rEfO9/PUTs2ZZY2C19KncKRV5MoovDL8pA5gFjf+MVAG6Czy4oKPiUnAfZgH6dUQVeUHDa5wk5sc
fVY1XkhvqyvHRMQoDpGXPXSFCg5Y16aNZHU/CqOqaaKP2kL2bUfrsUMIY9Kn0JOLPcan8X2bwbJY
wb23v1R5TEgbY7bNNAon2wAzcl/dYAzxBtfzQ0X3bE05OX5GEQkW2M6qGyuv6XQM/vRuTCUifcvu
vseo7JimNfO2ypMWZ7dlv1i4Ue5mQTtqmIKZfrxb7UQed/eWUvU1QavmIwhu1ACQvWWzq6o23rZV
Y77h91UbZ+qrh8wxqg49foJ/DRvyyoFT/R2plXlVDqX/alMRGJuZpbWd2XLWSacHbxXEybgpK3b+
YKTt4QeDd2M1c7zmjrSBbwvrEyCJ+joY3eRYharm8IbaqmsYkmx1mOhvqVbdI0G4TbZurCjZtKbO
qXIE4lOmDN5KCLDXs9K6X+OE/lYUWEigGIdUsVZ1g6cjWxt2o04AFcdz7htbeP7hTYMPKF0hLUgY
YXiGvElM0WwQnWVf8nawnhhl1Dd+HeCNGkWLEtpLwgcnnGgVBoQoVFOUOvQtnXE9JKl5Rzdffi7A
6X+Og1Ldo8WLnmsZpdc9g5BVQojMJ6EcvSXTPdtrtDnbiGnayiTDDyImnxZWPrOr7sCcZMD44vef
YKiSSZIyVtsYsPrXTG8rSuPEZOjlozHz6W8cy9GgDVrIUV+79A7lOlXCgozp2HyP3fjiTIjq3AHX
Dy4XLHAYV+ajSIX3bvH7jXUVlel93FEPeZkZftazy4jRmXnQByWNvVUbt+mOvAnv5BP+9BT5A141
w1VMiOOIRsUmGKdT31Rq1zLUK/8bPuB/7eT7L6gR/h9SHgG3sBkJ/J3OYHj7+PPZ+MeP/HY2XgRG
KI4I4UaxQD//P03AYiHD/HYYRmxkwrnz2Z+XQMMlG/e3uYLLH5Gpx8CL43OwkJN/yxf7FcVGNNl/
iWb7q+mXLsryMlh+wdSAkf1JdJR0zjQQDGnf+FHrP+vRcdklhUExP+fmRidF0yAMrI6eCBuB+rPB
pDHjHQFQke97q21ObmT21gtUW3lb0UKl14gPBpdl3TCW7Lm56EA6w0snC7XpYs28sgaOtEZwxLi9
7jKEh15SDvt+1OKht9vqtRyi4W5WIQqhwCiX5/6sfFy4xDvsUvwRV77KEAgpOfQrn67W3gNRUa3q
hIH5Oo7x+m8MbU/3jta+t0smIqiuoJHP/QZAqfk16wl9WCEflh+NbzR3aewOBfLKYrqLIvbXFdRN
PntRFwQ1QZyV/qHSyuFIJXoOmswC+VO7dWvrCMFLk/fkNvoAyxVfUVHoifws3iCMlWg28FI1RWGf
LaTc59DJ4oc5k8Ndk0Ozz5DhblAvcVNHbcXAY1T+VRHmyLEyp5pjeisd2WFBL9lpHIUV8saW1qeu
rjt/rgmluqiMIuGm/b6ILETje6j0Mt75CtyXuYHAqkpzLRf5kv1DysTWbxycVlQ9D8m4wRaVeU5Q
lnKbBrmRM8ytcwfk5iAhjShqKOyDbhoN061sBicERpqnKgTEj4Fix1g1iFe9zXAnXrs4UCPOR9rY
8TQW7bh2ST7ktM/RwO9OkGaHZMOc2fOrK7MdRXRtKZTTm8Zph2Xh+ESpTzA7dsaUjVBDkb3lw7Hr
+r42b4Uuss7GCN22w8hAV44WZvKXmELGml8Z3upSfXRj0xXoMkHM5tH5fwaq/0rAIBUy1fbfbHif
3whjKOOu+hMi/tcf+33T834BUrCQ2Ugro7hHVfmbtMpyfiGI3bYu4snft7+lF8BzDs6a6zlL/ODv
25/j/uKyJdoQCkBxOnAZ/p3tj737D8QiJ4BjCJ9+2YbR/DNe/WmoOldzQxhH752LIQdNXaZTf6ah
1nl42Zr2yx++mH+AwfzzBPfyYgQM0mM2Q8dDK0rv44/yztidnNxnvz0ncGFfL9hh3Q3hs0w75a08
xg+vMT2Tt3ABH/83XppeJqLXBc338yafGlKgUBfOeWajfC1DBaD5B+rQ7z3xZAcTiqTWVAsci03r
n0VZL8+Q/xS2Lp+cFG+LMTjgVy7czy9v2WlchtBpz3lBjh97+gLiN3Gs1Me0Wl5uKoJ/xiH8CQj1
64uyVBwenzzkfs7pLusSx00dWmcXPPZTaQf2wSo80HLgL8LnunODE3kpvHgvegA0CeiCD69u031u
eHwPDXaEPeETgDpbQ9HlnefZeUM3xZAvcgdTXA+kV8Apn+GEr1p8islmyrEB/jhq/ZdPaO6Nv3x3
BMvT97JcQGvOTxivYCQia/IT6yx6g7XS5+QT5LSQUDtNYPRTXV1PEuDE3y8Yzhd/fVVkEHRluTH4
7z+vVc8wEZ+5CoqwGMRTaczpvvHL5DsE9AaezTw9uA7IfNcPkVxhVf33gI6Xi0cWyYIPNEPWzc/3
yoAhlBJ8EiTygHhKlxtGh2QHxEMj/klAuGAz+fmzknnCnRWYvCD6ij9/1kj7XWmavTg7C4QQbxQs
oCEVIIwi24YnJR0UZaa33J3Q7ddg6LhZjIzopIwIzH9yuf+6I/m2TRirTf/PRejx0yZhUcqFjRmZ
OMQabhLHj2BhWR0M8FW60Pz+/jL/o5vEZ9vjvuTfvvszIVLUmZka9mCdVdsFm1In8KscMh+ve7Kd
rguVOQcb99Q1IwBWeUg+0W2BniGmqUhcxmox//3IZiD+bYq3FxZXJ4fwR3RCkgxAnUpsLenKDUr8
LsS69Pnu7z/ET0DOy2LxEdoQXcGjAm35T7dIlsdRH+hQnKMoY8CHRV1dXdbN1BX1q1IFXTK09K8l
9eWpoGonbIJg0DXBfM1VTXEWoydzQE9C7IBTJSKz/QgUmRt//z7/wS7oc/QPAOPxZv/CDTWIohy8
yBFnF5wcobbL1yxqVb8KMxJPzcKA//sXXNRKf1rZHqplJ+CZa0LFC9DI/XllF11sZabU7XlcchUu
0LMonNw3chvhSdPY4HRpe8C8ojSCVmUOCCo4B+vwMcVLRUJWqWHaVwMr3WQHMBdaIpNhNs5lTVy+
opanBqV+moSndvArZCJ2cLoAzSyfD4Qa458hiPkEP38sPgnX2WblWkAHf+7fz8y2ac/o+FzxEEIV
oWe1yYA63IH/0B1Nj2QY15k/UFlYrpF7a7jqUYLcN4a6k/O7zbUGfUHH06KYKTp/N8yxsWSFt0zw
SoLrbcIT3AiIoD2HkPqT0fhUG0XcbUy/YnI5xqih1g7exXZjWiZ3Bs04+mzFYkeSWV7hDK7LM6GD
yXXQFshQiqC6xVyMvQjsm9mvaiYKL0L78k5UOn83ZQtNnnNAsrI09i3e35B8aLfS3rHToN7Tjuf3
EeFaYS9cJZoxZkIy1wT0FrR0RVMSrykz5sH3jfoZNVA2gvL3fYRGDdGdTRbjt1PWgFe5cGMFlcUL
8Up5hON9JcVGBWvAJp3kCD53iLOZtqmD1ejUwBkrHBgJPRTXeoiOJkrkR9APArkWcml1RpIt8Bi7
XemumxY5xbpI4rq+Z0aSY0BGPxZtggwLS5z0PHYla4TQY245rwJ52RQJAgSOBmQjEAjDu6tc961F
BZuuy4DdhiMgG/GA7/7hB7Zb+0zgNxg0jXXQRsCBoM3k/tIqlT1PZpGgN2aI2ps+0ahkxOkbz66a
kzGFgdjFuioSKp90Cg7wG5Jb/I/dewAnpFrFVmLuERSoDZkV8a2yHLVTQEKw5dSvo2nOL8hT0iPS
4mkTcA74SuJKRcpJgzMxtKIdHpXqSxG27ktl08BtvDr5YKFM3+I+yrrVTLzaxuy5PAjSunKvSJjd
FMIfYILHhWljOi0nMFbaMDRUu+7DoVaiGZfG9ZPhBqm8HsoAtyUswDwsnnyKLDNkAeS68jeFXwCc
WyHT9qFerpilgeCVK2GNFsAG6WCfTZDkG9ojPZWBRv1iEDdn83ZlhjsOMUoR7AxzOfzM7vRQSckF
Kg0w0SbALpvd3nDe6MAT4dPmY42ljQr500RmwIBHH1h2oTVcy8EP2VfCir3iRzYM3kMepg5KXOw2
dNNfQ9VyZT0xc1Fp8xpr0wTcP9LpBaJ0yTKRA1s2+KEzzriZ0YH2FuDfiKE5NUFzd9AP7nHBum/E
a4TPowVGuZ2TJUHMY+NBGHTynYIxnEoaQDzcocGa+ptfrxuXN0fFUV1zrMOHsACwJdFP19S61lNj
uss/VOXhqYPBiPgAeE0EviAsCJsWHX8nnidGN8gjBQb0he8++2BLdoHLl6MsntQYK5YwApWI7BbV
FlsMwVjAKRnxnMJlWm65Hg/1lEiK+8seyRmODEKXhyjkGvJLqqD9WBBg/TpUjnhq257/eXm3BWmx
cDQaZ7rH8swBpHdTOg+Xs4iEKK7uykKS0RIP4rafuSKDw8lQY75+GsQMf2XBm/Yp5YadZ3RRI/DU
SQfYc6OX0yOyfvdNFJoPxS3JK8lkaD+Ao08PDMPajx8I0zjj9GnKwX27hAbQUmo/6pynbRPGzWsm
oUyvp7TVD5eDwiwbAgWnLPfesJEEp6Vz+8roiGwYK8g+HGzkfBcchw5VY5i3ZsItjfjbvCVlD/Yo
y4hrZy3vtqwaHjxYzq8uUTVgOjmEVwvL1hWyfkWhxdNcSwvedGSh//+BUB8qT1eHplUM1QZ+BrQn
5q3p1BgK7vLlgNMvR5VlHPLxo/hhQMuXloVAP+GUAgJzDNlk9JiYnt2MUL1OSeGCG2KYme957PAG
a2tCDLq0qbIt7tLoa24kYF3Lyy0kIpcZyIAZjWMQT55uo8Zz4IztB8AyrlEdBRzu+L9hvGRglQ4p
lKiqKFVkQjiVYHzJwgTf63Glbxnj+Ac+TnVtD4b3kOpe65VB/nexwZCxQP954nbL8nTLXNya8YL8
JRmU35wxiLh3gkz3N7BcjeSqSCJqQOHh8VgR5BMQzMq/TlbksoA7R/KddSS4PU9D6j9lMmjybdeY
6R6tGmskB9T5lhSY5FZTXfD5L5uAzO3pgUwAvhU85+EJcol9aELusNpbXr4YoXRmy12fdwISuagI
e4q5qhz3m6smsrmqqcUwKudBzvcwcgTFAxA9X2K2JpS2byogMkKaUC62P7KVQEiFJ6Va3sllJToT
g9drUpaWtcEZfStUzubjxE3c3ocT+QWHoFouUAaWAj5KFTVXhRLhc9rNDOc7ytEW1hr5lCsALZyB
rDEuHuHsum8YKsSTZSwBW8Te8miaAvE04p/COmAhXkVtmYXEA6chkcZxzY3eiHEio4ZPeIlwI0OG
HUiBDtlfCt55NOBQC5tbNKZExbUhSdmmpH1aEqGeiJHismC/AbwajFyny4nx8tjUs8mKqhe6tR0k
fPbZrcMToUDGKuutAjxuTyWzhJOpepjCTTaKfN6o5e0kHp9CpqDI6x6Z87pM4vCUy3J6MGdtRxvf
ngkXbXMRoKOK2Y5Syc1lEU6FerdVrk371kLAUKKzhqodQcMdB78hC8IlAcoN+9x9mBRUGYLoHeyq
BkrONwcQScqkFBh0iUjwKWfwfZBNZVRbKPJjfixw3hBu2idW8ygYmrNEIskXjetL3KbZZe+bQFij
XhJs8hxF4qUkJ4MZZE3Bmrh8AT/2oqVwHzKLfWHZWFW8xG5d1i4iTR5rtFEBxPqp/gqoOTpf1idG
9Gif0QgA+tA48sbvA5ZIYPYIOV05HJNYq+DXBVGMRfC99gf86IUa1JWRgTfJNVmBsUcv5bIq4Flx
U6AyEbeeQ9qBaBARZ+7SbZCtQVqxV5ZA3zq3ZCfSszQw2lg0IZRLfuoqXT6QMS5BU6ki/VU5I3+m
OQgB0RWWuBUOH4ElJ55coL3jZpkXBms/anjC+BYwc8ix032fVez2uGHuXAy0iD5nFrVpCEz33cim
fdkBHTjHxaZC1cpwODKWxze+gHhl+yO3zfIAQucR23pc10PHpkDjF5V2YwSEhZVQ/GcWXMdtZjea
141rPT0U2lGg1CjVnsNJc/Aj5owuix4CVrfldKAmaWaLleIsND8OIiBxrOuHEqUCIJPqULKN3ipz
SW5wA/RxPPkrVrspohkKs9tzCIkNGcJDqhlGowfn8/rheO/0lv/YB1NxByD8PTEiZq1h1l65OcmF
PlLH65HYru8xE4aVbzUR0hNK6vUAzwTOA4/HjMxZRMcpGKSOlmfICUV7z0j/+Z7TmgtaueM87Y0+
AxdPWMewipsKOSF6WOJq6+zGprMuoOm4qORsa7oqRV3qdV7X5U1U2dX3cMo5L3gL1xkrOCtMtVYX
EJXWduaxWTb/YwYqc15DbeJM1TvopK28zA9GZdGFoctG3lIejcZjnFlcHlXU/LVBmTAzVJ2nezqA
I2PykQ1HLZt/M3DGKZYjHawCUNlxxwlvaox1v3jFL4XyJeVttENu1ZBgVSAXircXobB8BsvA+QCT
OO90ujxMooR9G1t1Jb9VnDF5uoQ13qvlGS4MpLhIv1lBl8IwNuOyPuZ5VrPldexplYe1A9XHpK78
pApPaRg7h7EOxW0MJ+pZGB0iiBkqvmdLZxFfc10XES8cxgXp3Bcxu9UlMHDgldeXfTNE+nA/I5G0
txcLPHQMNvU6CoMT4/602EQ17asRzfirzMkprtB9v6mGW6jLWTxpZEiiWNydFy87M1gxnkDUdsmV
5SbpN2fwQES7dc8dB1cDioZswpPx44QB3aE3eDIXjFecA+ML0z9QsDGHbqlvVkHfq33Vtf0uX8Z4
1Cqd+waUWjwFgaBlh5UjXdPn4SvxM5LpIDxbVBIFspJbb9DeU0LHGmaGbx8wDHI/zPGyHVyOzK5Z
fAdZCKUStbq5i2XhB1tPd9aOV06eEtVPn6bEm0+Jo9NPdR/LTcsdwu5MtTPveCD2KBy8AkuBdmrj
XqE/g5Yzh2WwtZU9XVmxa7z3te1+gGGcv+WcKr9DD2g5bo85eF5PW3QuFkASh7J9TnPlxeHtqk0f
RTmm16bMmm1TTQ1Y0Sm9xfMYbOLMSz9jn4sfvVYOJIcWOdqc1jX3OnDJ27brCO6eL9+rRvOb3NJM
W07KZRjfz6VBxZqb8QjavjMV0v5w8F4vzZL/scxhPf32f/7320eR0iZoO5W+d39kY1g28+U/9JU2
b93brwzr27eCn7z9Nv6v4zfVftP/4Md+nfD49i+haXk+JgVElT8s8r9OeHwGNvydYOnQmQxt6FH9
NuQWyDqZPgf0ly1y3RaL+29D7uCXkF/HoDu0aIaa/96QG8j2nzpGLoMkl7ANRj1BwNQICtifG2FW
w4nfhgtzFVLZceZRNr5hzmXymvBY9xrpGbyK2G2jY2WmSX8Y0rI7J7UxFHsJD0ZCOGJAtAKQTUBs
1NvwR1mFVk0jlHOIk55BJ5oAikpC/EL0MDOi+NtYCtLeMZ5FT5NVui9eObzluJFiftXT0ETuYyer
+dyq8AlPEuymspZIV7w8ald0h6kjAWjf9BwIS4hiASJDyGaIpDvzJSRBkoBPI7UeynKUx1ah2quK
gNK65gdHDzUNNM3ptqBixR8ixEM0Wwb0YyP83loKoFxd2WyIQzGrQzwwKF45k6zf7AGs5DwC+Zid
NgNWwxd1CW1SfvKV658SVtDy06MY8BVLNQd7Jnthtc6K/jBDi1oD0OYHW3fEWmZh9IUjUoRF+HnI
5iZel3lgvvhFN9949RCuXSsERIKr5IoiCOWp0fPqIqDaB6qpd23ahSSmYjPB4xwqgHtpirprbO0Z
oFbQL8kQsfHa97b7iJ2R4a/X2+KkgjY096Mr8mctc5BeQ9yLF0WLhOPXZPLb8iKZ7gLOz9/nZKSL
YjfRUSZT8mHk7XRbMyPYX95fu7wrVrYC2spfDxawqXJVIhNc+x5ek52p+nKPj2WAy1jP4Mv5kttA
d1vCjPtk5XepdYoDLFLJqu+kHE9EI/B4iXIh5yss28reJS4H1D2nbhhIGcM3+i6VPM5OdRiUQzMO
RnO/69LYeqkBYHs7UesApKJ0ZmT/BWsBrucx69t2w6tDtGxbN8XbBKocOWP+rAgMfkywZ700ddKe
AoCWTxkJSDtAb8rb4GK2j9h+4uuowbyX6ZrMAeKKr42aix14GX1DzCUpxyQ+ZDZj3ndnqy33LlPO
FVo2NJ/AsRmYZjVOgHLU+8BpQx4Klv199IAFryNVFBWRl6TxbWhIp3IXZmaX3Mq84ndRMNQ7rwIm
aSFEHbjCq0FVfrbt8DE9REWob9J5lGubcObN3JnRTeGR4A0GZwz2ogsFz7PEfs77QO6LgFAL7A4J
NMupS4tgL4XZPnaV8+J2Ocg/1/yMGEJna81gAuEkPExiQQkOpZ9Fs6kVnrdLgxkOtY/AuzcRgaKm
cgCK9YGCJZdX9603F+fWsL3dqHVx76aOOPaMN2m2NfG2ABa10Ea7LaeE+Zg4jeSQhAh4Peau/Qn5
sLlyCw3Bk5xrblRcnCuHsMd1aZUpiwq/yq7sBqKaqw46pBllBLKMrbFvaru96SFh3GFSkte4/N17
ZJRwZJOhW8I2WrrKtFwh3ARG6JxyIjb6zTiZ/svAhPUmEiJ+1yrLiC8gJlpz6ec6lJsSDNEIIrKC
0qoz8lLWJj/zNpPujSg0U5B646poHhtgWhmVnki2fTJAQDdk+R/snUeT3Ea6Rf/KxNtDAZsAFm9T
QKFMe8NmkxtEs0nCe5MJ/Pp30BLfkBwNNbPXbDRBqVgWyM/ce+76TjmLvl/zjkGq1fZk2bUNycfO
cjA7Vzf31oIwEdJVq2v7mvjrdjeXI0A54kIBn9aOwaXsSGM3lVIPZyGWCxkjk0nJr33v8/4t0jgQ
hZzaqnGHUKxJf6bHTgPmmFuOh/QKmOlbuMhOZ2QdQL9vqBDqtg+ocdJH4aKDBhqBuNTsq/xiprNZ
grnPsLvmJkhci31vQC2hDinVaiCX6oV4mW7fZ4uJMbhzr5tl0h6LAqzebjLTNfKlghzk1uXIkNlb
+1ticjDRoGxlXMHNHPcNd6VBTPGHtztLV4wxZX9VnMuGK5TwcgP78HYVtazpHxRut6eehjIUGsZi
PIgAGhE/csL0jagPKuH23NZwF7kcpHmPg4onQi6rwtrEHUU6e7FeSZ3karSMml9fc9ovDNCKZgmb
ZiUfe6rXq568pou/y6X/RBBDubTtZH+lAJT/uPqistfmp3Jpe9g3QYy+cYPIgUDGQlLbDyrANzgZ
9hgYMMgmYBD8f730RhujtvE9c9Ps/VAvUUqB8oBPtOlL3oQsP4kAfyUKdDYDzD/1Gty5iQ2EeoHQ
Bnmh7/ysOeiwT6wyqfPLHnDd8mIj3yfYzXZHe6+nhA4g4ZW9zJdjxri70k6NmbZOz7DbrY9kYukH
LGXL597C5RhoeusEdNfzeqFq4X7p+tINIaaIfu2O9ZgQhcAJU8oFVBj8Fm8ihHMyTRTxpVuDU9EX
sh4cipA1T/0bttWjezc300z4SCvGvl0erJoAi0DIedQ/EIqDJGK3kqFOslDa6HV1zrDlBspzcZnO
CORJyU5Wp1DpJU65rvUeUjBfW9wDFAfuWQY0RuK0c6YQw+PgUcHuYYtZpf4+69xxnZg4zJ5ZkeFR
kZSSETaGE1nvmDcMfeR27XLr0LJjR15kzkPFoq0f21p3s6u/L8D/7AIUm0rhFxdg04/pP8KX4uc0
HuvtgX9cgr74zeHiwmbFfXaLyEMB802TtuG+bOxrOkmpGNs2je63luXNpCa4PEB+bD0Fq+k/WhaE
aUibdC5P3fydBfLfCNOIEv3hGkSSQYgmUi3mdVyJ6EF+EoJAJ2wHJibm5ao7drIesiFZxhgjlr6r
yNjRRlLL2goF6W72nLzbeba1ftDMUhiBmRnHgdioS1SlE4MRrWLx2TX4NdfhqknqI/7r6ex10g3t
0hcXzVRrD2SytUFTJ9rFmHmbqaoSDzPcnHe5B7xgN5HtcDDartlVA2YUgeFpx99nRCbSkBp0fGxh
EgbBw+tGV+8kxyJLWb1W/ZlKiNOpi+/k2t1Av2PEbOibQ844dgPlJstUQtxLcTbsOIynwg/TpPs8
OYYMp5wDupr7POjRIlzFfQLkY0TZOutccJzgXTlo+5jBfLTo63qAh8TeMjEPaHHr9/4y5/uh3erG
0t6Xqr/pi8Xek9c3sq8brah0KxY4sAuOViV4/gpXCp+UHY615x+XYcruCRtpWNMa67EtTJqRZtmc
LO18xPh00y9Y7jvI/3tYQJQxOGh3tt5auAkcK0wy1sCymtRuxnp9LjL3KjX8eAt/v/f1Su5HcCl+
NR1bG8FrXJpMWn1C4bBQ6VBp9YOGiyoAbPvkjDN1C96mPaaSMRwxrITlMiVB72hiX3rTp2rAiqJU
dW5rI7toKWCIKFL7ZnUjLaPAdoCRhOBYwL87W5aPI44+sR7jAs3EK0wmS2usPS1W1uwsjII4TPDb
IDxTkWmDKKARXk4mNeIj/AZIbYY3h1ilMdMrw4EPoi3hoHQ7rNl3MrRNDmoSONvw9u19I//Yqta+
YGZ8ImgRMrljdeE09JJQhOSQWgyj/A7kTFlq+yLvHptBPHlqvcxN6e4SHEmRVmf63tDX9OC21cvq
5B/zbrQPeRP3uPBlvdf9XDt3pv/FXrU8RFTphNuyhmZuJyQ/Ca9P7sBvNBGzsCUwWV4HzEKD2TOQ
Ow2lvjNG59SZufFxsVcjKPrhQmnFp3Wx1V6lXrvPGQUfnTphI7HCRcZGBzWdKVfoJi3JeSsuK5t1
S0BeTxcWRv+sDWNFQI2KQS8MkGsJYzwYHt9gY/l2JGi4o9jK3/WmSK5qPa0iy/uU+INOcCszaKcV
2iNJfvAJaB3t0C2z7L6aydGpBzoIdGfLAYJN/wiszgsN1y/uV0Cy4TCsVzSVZYQNUO5pNUW0FhSk
DsOZfa0gqYympsNM6YkigSK2R9KQgp0pTAi5Vr6j7xInw4QxkSXefDTN5DQ6s3kxaPoUapzy78hG
5FP0wPWbJOoFIvEl0QhVt9OdBkWVk+vvIO3ou1EzBFdut0Zj2gLZnLB64mKqHwpiO27jdtLPxjhI
ByEKFtRAakW6Fy0ZQWi2BKFdKNKtZSgiXup06WoMVnyhXdYELB5AR19rdvEpm0nuAeEDTrwDQDZ5
sxa6K59nuw4OM+YSCqGlf1VxSua0JPF3IxjucjE+QCg+TfUszh68g82nfi9iJpZStxq42YrcQ0K6
Q9uGFWB2/itWOZatDMWN6bZE1EP3kBkHxDFfKnClUQnTtB/dy0zy3w9ufZCCvWwNqiJySf5lSwSP
Y4nnYcfe2NsB53npmgRBg7c+DA1rAnZJya4sKFCkN40BesiF7WYDmqfu+Eklor9aTDcCyvridxaK
/IzKH96x8xCbaRJUro91StvpXGp4yrovMxoNSMqAJZw+tw56iS8Ur2YR5SWCp2ILI13GAgOBX3nH
FJh5U5ofhRgu88QmBMpRT54cmBBjeA3KxRJAl7L60ffn9yUOjLBt3S8ilRis4mwMZFI+msZ04dpj
f916JopeshUcpFlXJcyWWu9vyzSuUeykXhB33de+J4Ai8wmwcdapOdg2LMEYRN2+I8brciHGgKAs
tm2OhfGvzMmKstKP/uL5j4u9HJuyNi5WkU/RbC5dNHrlHCqPZ6zX9RGLQnY74InKDQ4hpcWKJhGH
N0mjZdRPjrPTK+ehLZDqosPILpZuOJFBSls6WxpWVsjhZcrxgulFfCgL9SzjaTq6CwkCkwkOPynT
aGJff1C10iJyY5zARQ55M5bzrZ64TL6R//HCCRvqhjgYHYYIFfgqVJL4ZbJIdRkjN2GXJyPV3k8+
1PQOx7CFb5R74TSdPALEuddkPVTDWBy5/2ZnAizkIdG4y8EecnC9wCDEd4ltfLWcKCFdBih4i/AC
Qe4hcfP3EpDtadW8x2UcLoaCSJ5WS75aWuue2SXFkeaW685uhRERzOvtDbvSz17LeqMhRgTPbBNH
gGOakGgBqIufSjHU4zsbgy1JOsS0kh57VJLI0hZnHBhP+TTGc0WIT96Rj8vOiV9f5REv0vskRaFc
LraLjBQBZ7COHVyNmR69ZQ72zppkbSFTWhaEFMneGVi+wyTrcClmUDTRItxbNhOV/gMSxHqtzz1a
VNcP8sajJWBEWBKoWu7o99e+/7u8ZrKTjctfrQPwnDId//fl9U2a/djZ/v6AP8pqT/8Nxf1GcWDe
vqEfEFv/UVZ79m8eUnwDULb1zfr2raw2fvMRHwsKaKxodJwQI/65CUDqqRuUrybLAgN19n/R2Ro/
KmJxnuDAYN/guMhQDUQLW+f7HWKb1Wkyp7XjnCAjtHFo5mtxn5ZtfHbALwUYgxk8MXWPqKDWCLlE
fPYY9XzgYFbvnNprP9giH97j/x7eJ4pu8btP8vb3DvsfZCLeNuwPhv/9nx+FrW+vzkRA6fACTbKs
Nyrh96/OZ8hItq9vn/LZbl6cFLEXOs/6ksg8RtcdNqcDOCuqibZhU/Dr54Za/EPH4WzhpKxImEoI
+hphvxEIv/9sUm4jYso6YFbxc4Uch8njlPlXhc8sKhSt416aOlwlPibhXijbJ/sy77OPaq3Xz+40
dHPYIiE5JyX2wEJMJSFj/VTs+64Rd6hToWupibwE9snjpdFabUStTIYT+UO47Cru08iKq5vUXHQA
Mwa3Cd3rwGyBgXDDaVrBfnpTqnU7axTU1LkwP+DpJd1ryAkKGDxEdIMNnacpp3smjHXUwM8iT2O0
vCJKOoIuIGeleWBltv5e63ttj2j0cVJrj85r7TiDXdHWRNwgZNdSTc7M4Kz5uGhVHBQAaHf5Ok7M
Flw5AyqPKT6wCiB3NdXyXOdb5K42+MalI3OKvn4Z3yPaYRmT6Uw3d7qRqpklvSeOzG+XiLwnAXSR
gb1mm3LAcGx29/6k5XeoMDMjzLHKkb3CDph8Rr0n+VD5ezlB1I1mS4ECy7iU7kk1Txgld50omXmk
46MxNem+Hl05nVD8l0QpmPV4r7KJMs+wJLCBTBh6VEGB8nZ1PBaUE45oDdZFybpl3PQICJIkMyUK
QH/a5f1K4lGL/PNIHWhq6CEF+mfHeXbzxQPLJOrbou4VVC0ELIgSsYPYW1DrLtGVEek5MYP9yKx6
KU3tsJpe8rlLzTkigxnA9DwjWzZ8kqTc6n41l5n1VjPl5zX38tBzRhel3dgeiaBc937ZjoiMYPxF
BM4kREXkIFkDjnxFIU/3emADZGCY99QZqW/8BK2RIEWZcgiR1Jx+sVGrobY2lIOTwq2+sCjcMnVW
Isg7JyMx1IcrQaTbvDrWTrjk6IVcew9pouXWNXL4yQEDHGNLfCCeLlMt4tK6mYPYitlr5SqujZ0H
SflznadxBpi5zw+m3sjPULOqLRwQaCC6JaZH+tXQ+X32MmdlSehcPdvmzTD08XmdVgveo5XPz0Jl
yLIWjPIv5I2OE1l+k+q5KjptfMXYlJdh748dyXksN7L9SEKMtm9ib7maFwPNyaC7o7GfZow7D4vV
LMuRjQcjMS2uEXM0dY+otZ8Qam8hhEzZoD6x2GLvg24rkYV+ZFmXchSM9WWfyqwNO2rjF1QECD36
peSnrlDqLMVQ3ONj2W6GKe+/IAL4Jl8n99qcUGdCJPHfRC68tyVl3wl/0pD7jj0rtfBsD+/HTOSg
jrOZV0/jsx4RDaxHMr/bDyg9mw9yhohNGOdM2mcquZD3rDmUtpt0NX3SCZLRSWPrHf3aj+WmlCX9
4KUfStq/ViuZ1m+3cqYAfE42urj9mL+tALVxvlaZuT6VA4qsJiikRQLwAXFgjEqOk8BYXhz0G3p7
9oh64h9F4m9DDHAyVMiYoFc5P9cJWW4DS1infgFnWvHT6dfhoulXcd0NBq94buZGiySYi3wHKbkl
5Nwsb5YawdAWdmMOO1CA6m5it3djNw0XFvkM5Q2SLxAadQKdOERkNJ9U47IH1GfCzS4rrXeBFfEK
+O3C6z7VBs04GbNwpncUhPEU1kPvftRmVnHQtHuwomVClBkgS7HoaD2BKjKNceWHBgbGdSoWH024
yJtdTB7GCVkJnGk5NJ8GY3zHilicUGfmzrZqk3eTKK0y1ApC0g8efgPwd6hsoMg3TH5sJ48jg6XZ
VWrNMWhUDU59Sj3/aBaTEpSCk/MK50uQrUg8StRI+D1mAz25NBx1aZdYpgHep2SioKzdUVuWJ9V5
rbP3VG9cWJCHTj5+X7DXQ8xWhnNm5S37S0j2HJ4Lo6tcExrDQErv1CB4pstx6+VQSwtwpzELpP3c
x7EqJ44NVY8b/lBZw/u3c/RvHclfF44+FcUvCseifMGT8vLDWoScEx70bSZr/wasi/sFSxa040CY
/794ZLDKxkQIF6ni236Df/VH8fi2FhEWRqDNIvnPwtECzeyAS2bqi5SEqvO/KRxZfPxYHREaY234
Z5/61USS+7NLsGf4UithdGcEjDDGSYoc2bxGVjV6dw51QHNyfBAAu5ElBuuKXkzkiI4Osd+UvGiq
FTeAldipys9iJIQQ8B9B7pQXHkG0+e0oasBdfeZ+cFZRn1Ma1otR5mboa0XPzTfLqrPJTzYShQ+E
Zc7ry7ztNFAJadtwz5/a9VAt9H8SaUKypiYxtrPs/Q9ztpB/CapsU+GhrHqepZq824Wk+dAlb4Yp
G5vmvcUuBMhn0nqcSxtMcHrjCjZ9A06g3UDOlyOY3zGJtLLS7W01nqUKgnOG2vC6TBmnuxEi8bW9
Zs/J200VdyEWpUtux0fU1Fav9iT26VqF2sB2IEfBjCGnDDwTXKxrzwQiKBmC8nl2u2ypJrnZbH2d
GfA8u0ZgpLGhv0pZDnLdF2nmUFMVcLVY1dR0rCSbTqQgQk+eahSrQBg13FEjU4Zyl3prZxshHH97
DQqB1roN2EmbKbx80raaNf+8xssyOMQnVMniIBdpYMhgaZ6Tg1mouL9GsaKddETNtzqUrN3qa9ZO
zjZroiGtT6mmzYcEHATDLQroHRFa626GoX9nlGQdCxxqLzDBij28rxKfwpIi1Ri6iNyM4hKckXVo
BrsiAXKcDkU9d+Ouqxuxg7y7TQQUsEWyK6uqbkJLpMkNohnSbdNShQLGPJAa6pVcJM2RKOP4rkef
/D6utREnWkyg26rN7U2Zi3dkqSV3VtINtzKd3TsmyfMH2BMqBOdN6mWbqrstfyha5ibjZFTxbWk2
C0SjVjMDORHfHLtmjAA5c699v4ifUqS3R3SG2o2myOmGFqv50ez21mUs4vKg5Vq2Mptk5v7UbsGP
GGTEu04Y9QOwtALQeJwmKmB3Yakgq3pXBQ3et1PNTBQ280hELBjf8SQp0A+yLJInC83Shb/CgtoZ
rSMfCdRiC+G1hNUz2+7Lr4a0KYRBXYCETpq63qNgxZvApvWWfs499dJ5zDs3HPLJtgB1KffSWFry
JtAxlzWSjGm+mZIEcaNSzdG2KYDHfOG7BhjS31Gx1089cWLk+7jtJ2mm740OFjOWJO/MN13tEc/Y
wTK0kMmXUt3FYkjPBBH2jwnql+fJWivyLqUyX3NMgBfaWnOUd53lnmWp/MjO2y+z38VHw0GDAJUM
iQOZaw9+4U3PusjL9wsF1ntLjtlGKvSK9x2rWCh7XGFCG/uD7oIY8l05RlkLPa8B6oYkrDzkkJBv
ar92zlIRJ7jDBwvgj8dqIHeZtKwOu1XaAD27reNcnZXWUmvCCbX4FeMFSoHBY9catSEkE3rZN3KC
fhsjoOFzGWFllVsitc4mZZAI6Pw6pJE2n2xXs25GrX+Xrf1D3mruZ+VAXmROuWV3ONJyHSAxKzsF
bMYXFSDcS32kyqLDxoaQJSffHtyrRZLk1DTT8LCCGwudXm9exUQaRCvX5pYZ4foJLXPf7QzwJcCv
ZYvGOLHfJSnB2qJDOsEOpiMrDyfnFXvA6cNIol0N0SvAYUBcaMFyh/odaUnWJi8MG7MvJWHWwTB3
l9gC5N4RUoXpPFnPJpX90dJck9w3bLKXpkLYahPAR7XCYJ0rzk6BlXQMB3uqq5QEOq+5K/IBWXE7
GtgEJqS885Ahsy7jDN8GHhoAAyZOrPtG2hhnikRaD/MYe58KWaHgnrIJifeb3SqO0+Xe1rAMNXPt
vCBnxB4j0BFR52wmyTc/b2LUhMvR7g07U9r6levjElggRF+7iU/3mkwgq3Gfk8w4ZOkJzSD03XYx
8M7Bk70GU4s8SzpNMOrqlVDk+t5gnA3cJh4C/lL0jnk8oPxr/cPY2epSGzfNGSCYV7vpna+NZn/O
2s68xNg4wCTraNpLn9kucnQucnBesOW8K98qikuQW5SC+fqa6ma36/TNNqvUu0bvH+DVspcy+jRg
YUTPyhIkyhgt4c9c/bvO6Js9kAZ4ZzYKvSN+puuymBPiFrOYoXlvsKt32A8RShNxvb/m7GzuOxMm
TUqh+Ji4KJGMtG/PEs/avu9jp7xyGkJinKGe4Z/qyZGsgSVDuijGgw188Y5fbhXWOjYDiAv9506x
EkEAapQ35B14TwnG7jOvcAlNOHdB47BVZKTvVLdVrJHfbOJEMwjBCXQmSeEy6NklUAl3hw+kOYyT
mkJ7UuMHs+9B3ntNvZvd4uM4GJ/yjtTulePxcpZVQnLLIFOMXB0D76EpQlWliLgtNXw1SCHaT8Yy
PeTA6fYMjft9kzD5sD1i6XEpxQ9MXodrhj/jQfqs4JYBoOGc5Jaxz1cffJiNTRm/Tqqd5HSBBzMN
nFp+6nW7/Aglf4pQ3BWfKw8cM/4jvlfP+5h65Ze+yIaTRV8S6G5RhJ3D/4shQ+wWoBbHORv1k45x
MISpYEbmmBmXsAPzVz/34HCXqXZAUwm0DjPvXY6B8oywKYvgQnWniYJkP3Wlf7TwOEdky8FuZ5Nz
KMx0vsiqhkzOUrE6HA1NC/UFCR8cqHlvuUP9OjoShb1dPmZTQvD2koqjnC0cZs7Vasv2WNtVsdMB
hESN4bx2ens3TR6lA2s9usX1wC1aA5iKTTsjlSFNmd9nxUqFUYIWLPTm2m37O1cn8XzoIAdUMF3B
vW0zg3tPG5FkQnCKIGt5O7Rz5g6viQlOPz0Pa7nFxZVXVqVp9/6g5KEUk3+0lzwJV6u6Q1l3uyBS
i1B34jEldzoQ5YLEeDJCMr7Kw0BmUjiuxCrZScO+IZ2MQz1bxAZrrnWjjYqUSV9zH0fbzI4kaDYo
c4wvXSzQbi55hb8I8r6ZtQ4HWUGocW1NdxKFxGtWLd3e1fj5EQt9FIDB7oQGtBHXQLqbnYmJnN9O
J1X1/pGYJFYm2eqdq3G5KzPnI0EW7/7upf6jIbyLKOxXvdR92nz+8o/TUL7Un3/op35/4B/9lGv8
BlTOROEiQLv9LmT5pso3fvMQ67MSdH9KtIE8ZxKDiejC2IRp33VUNn8d2Iq3qT5//F+M4SEP/dhN
AaXwUFPZ7LpRuiCa+WnS3ZF+2lcEW0P2HAjkXdKGMod7wz7x8KlkpvMsq3m+ArOfodJtn0scKRTg
DJaaqaTYX9MibCmauSqqmqWs/gSFLuEkK7s8amzphSst1qk3XGa7i+ZG+YLa3Rvc6xbJ5M5Uxm2u
ZP+CC+sK0NiVpclDPLIRGHuHHBbJMJckAw8pcvZ10qfsmiUrw0a3RQmDGxkbHWG1ymFMCmntovH1
W2EM7Kh7+dIoqXAKscKzwcf1Y/Z1KPMirKxk2buNd+1a6iCxxASEb3z1i/oKLf19rByA6dkU2WZx
Bb/11s4XvPf8VxycO5VmL0s7NmHTra8O95ZyNl4bVzx3yxBxE8QiWKXWexTcx6z3xE7qJGI1kJzQ
knt4l6znYi5fXB25Diaae70vrrZPYKymrXwpv+Yt1usBRUsEQIMuo0KPMm37zFnOj4kl77fWN/DQ
Kpz60n9FpOwfjNTGbQ6aeTKb07oZsDU58MHoOoMgMAnpZAaqUI+CokW29nNqFWcmZrivckS2zjXR
6FQuwh72Nm9I2tnXZlxu7ZLvarHGqPNbJkj2JoRnPaAYfbEQpBYlaB1GRtpDzXWA+GMfSfcZtqZg
2mgFY0v0cKJtn2VavXAaSvSDCP5GdDvB9lytzX+gdeutHPTb0STlLCWQ1EPXoc06XIBGC5jUfrUQ
Ee4dI7sqCnVh8uUcvQZtT57xDomRecKWyskzipJFtqVhY+KJ5oyhdYrq+xIX55lW5qm3MRmmjnqs
dCdUSy0x2/ZjGDfZSz1DoSlNRabcejGbSRbkaZ8B2XOfM6V/8jrrxpeZgaoRZZM5HlcHKypcxce1
c44ZxGF+qNaRxCei8XQPNctIGBQ7kgvswelekgJHnp5hkcTKLwGmBy2lWVm7dtCf6sR49WkidpUi
kGUE10yt9tj106Otyq8VxIwAji/c7ko9WvA0yJUcWyqYBnys0BikGRkV3/a5G7WgE7SfG/xeEQB3
jBO2y6nF43ifjADY/0tLPGduv3Ca8HPUDNwVFMofSTv0AzdPl5DCZL6zcOqHpUpiKkbK9oXVwLFz
l/ncNc58Ggg6PKlZI4EiXco9++GKCI12ifQURGAF6CEwtdJ6HY3h4zL34tLwipbgFdVkaLl6Otg8
9PE5hG6xypfYbeDd0v+zgMntrn4q6vipUnTuIZ4XgB8VFa1K42v84R/pnOagUCUqILEQMZOF7bj0
eyrf1Ah7IShgM9UD0m5GjC5ud437/7ZuAMLCf31qNGrKAd3Bfp4AVtRL/1rXJt5pLU/3pUC05+KP
aVdfRBWHckiVGN8iRRp3zChQoeTma2M07W7oKhR0sx4IZRqR5XJA8yriHaCHGCqmgSCOXeeNrbvT
QW3O1qVwn11NkGPSyVM891812V/Yojh/d+j8yb7yR6IRG8MN8e+zK+TSZ8L2Bmb6bmOY5cKegDXS
Ks/QR6ypG4MY1mTmdFdrbIi/2FD+vLvdns3nQLMQJOPhEj+ZuHxbTrVYkBgnXOphbRRns7RSSNnc
0H/9vn7ew27IJFZxtMsssjdgH6fXd+9Luq6ycpwIR3MsXlgtQFThdpxDiw4shvaU8nLRo18/5496
z7fP0oLpjeRzs6nxzx+fM7FqPwVoQ1QOefZoIebHRnFha5Z9lBom8O39liVKo4G726+f2vqXze/2
fn0iAFyX9PrfgUvfvV/g8XJlnVcfh6q3wpym8HZhv7ndLi5IXy+Ouq9e5aDY20niCfJ54LoFTQ/p
ZHlNIRAl9XoxJXgT2EAcfR/gVk5Eh+nJC4kVAoUnQhjGFLuuya9q0UeVM9+rKnnSnbQKhbKvJ+ij
AWFh/oEAO0hrdA4ByIEl/PU7/ZOfEMFF6HoNtpyOaf70xZplBo3CtFHAmkNkN/qt7q+3WOC6v/hE
N8HC9wr6N+gWot0tLBDlAn6xH79NXxqe4l/yW/VBpgw4qhfaiD3gCmD5ws/DwSuuxsSo7sp5uXVH
vbpDXQREfE2+djP35a1Uwa2yMXzURaKxuPXl9Kj54trq5wM5cgRAtFmF/RCEdKdM9Zw45nKoErPd
q2yBb633w31dqCfVc+xPZmafEfZW6JCAC8Ak+BpnaDVrmB07AvSaA7ndX+NmffKSKVrHgcO7tY7p
4hzTtM7I81vxyxNSikqtDMxpvXUXFqdsY4zI97SPvYOu0jWosX79hf3JHYbJ/hbxo+MgdX42bq40
I52tWfVxxfu7lROKOxuTVsyP0jr++rmosP/lO3N0zinUQ67/Lyy83lwyt7SX+gjx4d4esnOFD+8v
nuJP7iwuug6bbQW2SMJHfvxdZCmGIDgw2CT8ucXfqDC9xevrdqdHzrUcRlalhWkffc28lrGf7rEa
nRmvvh/y/JPHkJ6l39yj/8qtI4miHLI+dycYdlf4u76uQoIfj7PiWFoCMgNKNKZC63BZZmKPmPud
N/LHArHVCWc4ZAKHusUwrDHA7tVGZm+mO9KXzAOYY1SOZvbVYVaI8KS4mlVxLpxk2SyBFKiGpPo1
2qCuEW/O+njf1Ga6R4L+u83o39Iv7T+5YvkufNiM3IdBwZo/fmC12Y6qWar6aJQ0CnNaZUFG+vLO
1AreMzvhDZGRo4b2riuEDICUe3IfjOpmzPktx0XNoKieIhmvcjcKIuOnVH+WeWuFng5SmsCD63hy
UZzGznXqmzkDRu5ELWauEIXDEyiS13XQd5mbPSiL6hCcWhb0miLLUX9aKMR2bZy2B6sk7qqV94kj
NtEEv0+75cY3iFkSZgyPuopL/2A665Pf9vPvWrV/+yH9yUXCmbH9z4Arbv4sG5JJhw1AzvVRenVI
iaN2ruTl2DgC4zb5i2/E+ImX+XZSeZzC3NYIRPH+5ZrsbGuxiJWojz0+0L0hUPSDfTjHnFS+wfeD
mYaZ8kKDNJvcpvKcCjApr0RBATg1sUB+4LcMA+du72Om3GXbELlevE9DYVwybriBbzYEqU+1r+rG
Cq12eIUxdK/K5aJyt8OYn1liFS+x3KpUfKP5ql91Ux3mqjEDytU9Tj8vGvlK39rL1VZWyMaIBEUS
rxiV84hWznAipnFXrmN6UhtUbGuCYLAhfMSXfa4n+ZiNNJJekWAt7Gj1nFU+9mNCpoRNAoU1s9c2
bjstO1sW1ZrhTiE8kYWVB1rpij+J5+0H2U5kYNv9sN8uo0E5sK7lo0i2BsIB/OKJFthNR7WE2fNK
MXINGSwN+15znrscels9xt2l76jXfoQWPvEBo3u8ykgrDnxFKW6X9jOMrntp2UizGuc443nSZlQ0
oNsxX3IBj2N5pikGEs7JkiUzP0yuDiHHKzbvH1NCo8+F4TCYnkNMwUuwNUZsXYiC65gxe1T22Daf
zT77q/NY/MnlTa0DIACkPb+on1NtURfnnWk71XFwl1eE8vcIV66pL/jwHC7rrf56a7Wbzeg7+lR6
b9d8nY7RIgcJ2JCHdZVFaFtNoCbeEW/uLTcsx6QL4G7Ue19Ny7E0Bo0GrUCnniCX6eoyeQV76F+1
vZ+Ga8K5yIgLghIavmB1iezRuMfk4/I0W5Rbem+1AeuRKVAJWemlR2Wd0BhyHqYWsnfEWvLk5tPj
OHMHxVpCViQtKdbmq3ma7m0HPm5TCrVHjmGFnVwvwB7CYMP3WRnailp6eYVZ1kZ9O967dAeYZwQE
N/qncpweLVLst2p+dL+dr3+rFf5CrQCT0qD4+/dqhYdmwkUWvKAWzH4MO/vjod9mbB48coOUZyGA
rL6Ny77pXa3fAG1TUPxTmvBNseD8hnkMWxcoJmGzaadK+CZ3ZfzGWedwSaBeMDeP538xZ4OW8VNN
g6xWd3R7YxsL+v2fO5kJXELd51lzVCzR5d5PC4spRJ35hxTvYyRqbuRIjXLvjvxnYI5mVmfXUnAT
nMvU80KMYgY/1Mx6zy5zucWmXz/Mg4g/EqegbtvVYpDuytU5tv3GM/L5jC7AG3J4FjVMGakKiJMI
JnIUAegrrEvqfJz/RkO/WNqORTh8V8KK8TO0PETFUOUVLHtUuCJx+DpUG4HN9Rc7KrTBvoGrqG6L
NLYDrWEesNc7zSLUeEG8hzqkJvXBSs0Ube+ApB926hVEQMLk/4+98+hy3Eiz9l+Z8+2hg4ALYDEb
EnRJpneVucEplYF3EfC/fh6kWmdKpW5p+lv3TlIpi0kQRLzm3ud2VmSfeuCEVyOguxNPTbPaTUU7
vJklvxQMhKj7xquAcFNOhQ416kHtsVhucYpLZu87hHH2CYmfpxAQdDVpCfjvj6lJ4bqzF3A8KR/4
0Y3c6c6rXIimYkmjr4vn8gTOxahfyYZGxECOgn51WJO+VqOZPwS5ialkSpPbsY+qpwYJ620HymM+
k00Tu6yEmLIQ+CV9vSnKQkRbU7S4xJek8e+nnN+r5fDgOSUionpNO8XvQEyovF/SpXkXse/fQY9G
KMaz3BRhhOWwCgMivPfSL2GMsBGH3tfc5qIN7lw4/6hBnMA9aq7ffkDAdym8lN1GkowX4K3WfkqG
smSBUtWPQrT+vUEfQZdCrhT+DPdYCs4kzhjxFKFPPsEbta8MgthOyH7r2xzGivG4OOW882Qmrljd
jdCs8t7hbLaItyEso+M9kzJGwnP7KzkP7ZtCyPXamLMDP5TRl7dqt/RXYZT+Dhco2AkfWvH91MQJ
LgIneOSMiu8ne0HCG0zoEbbuYL8zwNOamtlwrbBD2PvZX3BSgdwNLk1jy3jfz2Z8BTmwSo8gervl
BNGDZiqNegMiogFNeEShurPNya8S/ChB1hHGnbtIZcemf0DC6rLOtKfgrvENYZMJ63nPlZid64Q1
4UieeeGwLiQVi8kn9FO12IeYvGXMgEaWjfBUDS6EOs6Qtfy3Ft0gquUABUzSeHbE57OKkSGGQe3a
4Vj19zHoOtStEZOs7qrzcFOdCqTS6Su+6aC7Qhbloovh9vlEmroBr5e8PSuPrqG8sTcbOv2atOUN
GOj4UlBRBF8y18hI8bXssnaMK3i0kkQ2qzCfXRulbrqsCeFLt+wiNed70+NfO9ssTuRFjZATrTQ0
gqS+RojdYrjsHkDpoXEp1j4NmS4owZx76MXzohhTi5cYT1VsR2zYMG6gGbbLBqm3aEISvokqzidU
Rp2l46/krlnFcTZTeINDb/Xh3E3T2SCn60QslxvOQfVQL/6lQzGAZl5oNtH1dDUCDNxJUkEYLSeY
cmoG7oZjfMUEuQOfprZkLR2ANxL4lFpiw2Rd3iBJeewWHWPoG1clsfsi1Ep96Xuy2IFY346++UCi
pMVKgFYYpTcwEwdr4VCwb/cbj51epbc6c6uzWTX6WzbLG3Oxojdiu0YMM23xWHkUt9lQazRADjpp
8qzuiHK094AQi82YYupzvOUmbf35UDhmt03Iad6T2CtQj/FTgnkAOVKqbsLcX96A9jEqLeTt0qjr
bswj9K8J00q7Voc2qtQ+AypxzXZ7vPU0SiBYXb8ilGwPVSr8XRrN0R4rdcaK3SUGGXzJcakpZoph
MNYEP3GeCxB3vYzfV61qGAs6n1zOVUg4ck1hUqvXMWvHowkY+5l5T8eNMRqHWE3fe+XBR02yedep
DwKtFb3buUsaDm48WL2ZU2Ybgy7j1MMvzLHfOu65atNmHwQIooimqQlf6KEd+0QWbifDkPd9kwR4
njiashJQcec6rFwHb5E3s24rekPEMdnOb9OOpWobvQSty1fWLSPMrH1yswR++2tVA+zdLET6fGpk
UaJWpZmOUsvfQ78ODvUyNG8NuTqvrMONXTcQnFWP1XKDngwubAtXr7RL/97mD65xZxu3tNIvMm7R
kYiAqOZYI/5VYB+nDev8XFy5UxZfgrz0A2Zkbgv4NO3lNreoGiFEo49yRhQSbufU2wHZ4Y2NyGOz
QCdSG6MBHCnRdGN6lWDqVIzmu0EC0KIefOkaUyPz0lUbpj2aF9NWq4mxvmfYb97YGZFBfseVhrbP
lBZQ0WTp7bQubSzsnZtBO8ZJoS76ZrNF+9aXijlcYoMeRHuCK1M53nxVMSaxt9ncuqHnpuK5Tvrh
IUGO9HUC07Brgta/tJH1bgT995SQmE94ewhkm8kc0o77DM3WuOY7BX3FzgekRDznlrmNnmPlHBiw
vkde/8W3Wvew1A6A7Ajpop3On+ZhDsKuwP8opfrckl++GWwTIi55n0pYzbeYtDMw60Yd4sTPjoPF
Sm5rYdZlQRGJu0J7apfrMb+vhHcDyLG6MOLrdyU5bvPGIm4a12KixmanRbncrLZ6nPT6K7GfT6wh
KKWoL5jGQKexB0JECTkI2S6iUQnWhyvMo7WYaf1tR1e3gWyK37uKSF7O8yfD8tifja35nlgyPRIi
Lb8poR7gVXyP6D58lbZbdvNvAHpNpBLwGKfclFfBHC2XxiQOVNrtWx3TC0BGuhqhrPLsbJodqArS
3uOB+NJpLgllaE6wd1Y7q3hOxzm/FNzziBdw9QmlGTVkHf4UMzsALmuu6m56dJZE78UC4b8YsBEm
2fK1o/7cdnZfPzK2H7Yp0gSM6KU9M08hs9BlDbSZK13uSRksN8rwv0Sx9YlM6OjNbF37FudWgcTM
RZHTcV+5X0qrFKd06Vm0EYt5bip2cn1rfZPlCAZKfGXq2SYoOotmSyjlePQbeEXaaZxd2gIgGnwv
OVCxyAdhzHGIdjzbm1SPt1YloztCxK8UH3pdqEOKziqZtbN1JdbHjA0eUWUTjlmRiRu7yZ6nvPHY
qib9ATOhS0yYVdUPfdJDKqMVlGQYukgmcetPKJ9a7cHsWV66LD2sxWYrqls09/HWGQO6vPo7FHas
iyVaUsO8jUZ9S3zEahWFHoRRNmvKd/aieCf19DTq/q4RHcK36ppqDU+0tzBp66JpSxJiTg2Ib3/O
+JojgiVQ0bVTl1WVdNwLJiL/4pVttU3wAlgzxgowS+VyZ6kq/w+/5//kb7Rd06JJ+teN38s3VZJw
/aOq4h8/83vHJ35xAJoGHqkaH17F/7U4gkF06PboBh1AXrSDrAV+tzgS20dDZzHtQFwB2oNJyD96
Psf6hcghlj7gdgjpYEf67/R8P02xrQDpehBIfkNeBIXHTxNmXwz9QhXJxhrkKJmlib9hPGH/zVz+
T3NsT7BI8aCQMHHkSqx//sPGKOpxE9l1HB37DJIxePWAeNYpqt9XeNld6eETKrDUqRAGVfP2w+fx
T7aO6+f1x0E9L44alZEwl01ysf/44olXFJOdQ+iInQCerlR6DIeJfhS+W/6QoWP8HAdlE2x0ldqh
Xub022R0yIE95dkhOStogkEXH7qBBZvdGu1Vv+Ykaz9jApgVuLrZrnI6xDH4RS2jh9IrxvD/401I
7A9inX1xI/10BU3lNGjdl+DYLjhuJvL+9qVR0jXJcX5ubVyekchBHRslG2hhTmRQ4A8N3RqF+rYj
qYhOE4Z/rX0faxCJC/gbFyTlOaYZ5mR7f6DwKtOeQVm1sJw2CCY//PV7+NPwjs+BhCYctb7PLOrn
bZp2bPokOQZgoOAEK3MpNhNBARQt2fe/fqU/TbjXV/LXzS/zZheK5x8/cZfSHlwMrzTARmFD2vLh
eX57pTq7vTdd2s6/fr2fvkSon9ZJOsQMi1sci8p6B/5we1tCA+ZmPngc4lTd80TRm6XHkPfXr/JP
rt+aWQR/yGfz+6dor0DxuChGw2eQPqYHn6vW2EF6zLX/9NcvZP2Tr6trCSJF+eJxpv/8UMhillEj
9+CRfV1xWqS24Fxwz8zzGgBRkmbAXBUeIRaE/GEeiEZrCg9rAZOFhwSC3Ll03fZezR61uTdwLDVi
VS8PyNqP8WqfBstAv8y9+TzEmD62DEUcRBbZSIPnxLzI1DiwtXwEidry9OvoLenxr9+k/bEM/M1U
ffr63/9vXUyYJtsqDDr4l4PAXSmwP3xqq30POY+ajiOaViJKyDYm6EOfDFqwfZ1rRJhAuOEBGqGb
I4Dm5s2ORbmyJETT7fNGQbDI0zHddBVjWq8yX4WVpzcuNcG7HMvy1W09StDRehToSYqNGguxVZgd
nsglD/YJ9sewG5LpmawXK6zidD5gnxHZEL/zOMuPXue6t3FvMaNPyT7gdCGIoYkAJcZeekSQP6Mc
TstdYjnioO3af0KanJ0yg4SHSrQJKp44+pJw8GxLoJEnp1mG26YQI8E/i3TItiLEaoiQ/zaD5SB4
avotuSh1se0E/pAcN89Lp9fs9wpsAmkfty7elK8z5hfGI0m3g4xkH9zIYVyXeSiLF6qo0JCLg8XJ
Np+aXpevEJHy741IauAaZjDPLFUofzdjbdpsdpLpk8SUHcrSUkc3CIpTNmfTZWkD79YrWG50frry
48p0vO27ipYsI0rCbPWOhJ6MaJz8m5Eb/rVRFQby1hQrtlRXZQmYErRVi6MjWKVA1U0dNRE6vooN
YIyXe2MAXjGb7LJeT0rErNnaLKYRayDOF6X9BimfdPopMU/wssuLEzXzs1HkGCsF9uIb0vWQ0M9D
Yu1Mzhd4tqN9QPPkn/rFsT8rvBx3GdepOnVmH6AE1PZT7uyxX3FHDJTNfWvbn2v2Jfs8sQyWVhOc
jtqq1HM1635b5+h8hwiTpp7q+DjO/T5J7HsrKvsdz7bhRMMzE/4zdT6qCuurrfjMlSea+1kV12nk
Qr0chxxvUtGD2c7xcJbYgpVpXjUW7HIzdkhhCqb4scria+Ys7wkDpmPSdeZDJJZ5lynvFerLZ6us
qpB5EOHbmRe8dG7k722lxEVO/Yg3Kw829bBM249Ioj5rjU03mBFDWCPhEdWPW1F+CKTrdRATB4cc
Q8x2NvzojeS8mV9mivYwP5wto2aItspsAd9wGMmQYwieT+x7LOrGNA372LMOSmvjTE5DfekMWFQK
oujnDHEerlgtsajPTNHZRGfN7VKbfEJCi/Y8z8I5JdVUHIWdmkdZ83XxDFhWOSQpC+LRDppsAm4n
QUTVJdF2MrPqixqc+FMGxOerJ/X8yR7UeEXu5HDKhwCKGiCnC5JvXLodoxQavuHUC75fxpxjqChm
UhAA/0gtTozP5UImeeuVu9KMGWoYy/TsDGa1hyCYkJCDbN0paofemSUwczsSILy2uqTQmCHilGg3
0MxdsqqHwpN6cNLBOuShV/fzwfCY9rbazPdRNszfBwYo9Q0QxAKWPUXBMmDiVbWF/BW1fpjGnBzE
WBBOYfYNCW6jteMdqyvpddZuZFoHbdWczwwF9OsSjM6txRf1Zk4BpoZ51CHyMVHMfwPkMDIaNpfj
jGX/SyKZwWFRli8fFvAK7deTYVJfFHWT3MIxpjoZKPkI1DE3MKCwo0fkCrSbHvHNbjK9/KFgOvYp
y+w8zM1lDH/LPHIbJlu5sE8jYNx9gyPlBUY+c8SUqe5iJCbAH4dnj+JNtg3ll1fU+OIRVR4JmGpu
7GSJrqRmMzljH0Ieabs5eqWq2QVq4J1jSrxd0Wqh29vWjkmutXNcJ75dZBNp3DkLP2MFBX51smpB
6ZBbMOY9sOhh6HhLhrcSsvCPxdsuz9ydHSTureDBQKAYI6ems5ajmXnFNpB9dEWt4m6byAvoWwt1
NXjcr8JO5u/UwMNLOiie67XVXmUzTj7QD451EGbZHjDnuedO1cbDzAskIQl1lBcMnvm158R9H1G2
kgbmJd2DKUlPwKjcPyjmD6GSifhk+i5UH4aXcmjrg84slA3Ui/bZnUw8OTwUhOptgLyts2+SdiKh
wPK2Q5HhuLajZFdX/ZOIVk9f1xHLmI/uTqYm3XUVMFVJ4uGgmmFODlx+aPwKr0lyUbpsoT/PKBO7
qcJG1JXKZDnEKOkSRCVeFxJeCM5mTuYkN9NoTeVy+jje/7Op/LtNpcuO8IdK6E98/pdUxWzl/uCr
tn/7od87VvaNDrBZtpPUSEQt05b+75LSk5L9IIvCtbJeoS+/bymDX2hI2W0SiOgRjmyiWPx9Swk8
00aouNaTvmXhx/x3Ola5vv4fGzpenrB7/kp+C5Ng+z8Wbv7g1XU9x4Keda5glw21z8kWuHzt5hau
mr2bquh9rnwXl5sfJ8886xjOgKQ4p0nc39g1KEieAPbelZGIdgpV3l0yx81ZeVXxVFdwB+Gu+ac2
6p4iTmF/O/ftZ9NucpWGigv8jHm1erEAy9w15Zq1NLA6/OpGVX2uEwp/ZyY2szIxOG8ZpJIF1VD1
bdbu4aXzauNbPsnpmQOvnL4FMIhkdpVqZ7xJarlTiFmgtGRnM8sbuPIDqz60GqjtN7HRI33s8GPw
lK6NJ8NxERQxoht2jc+hLilcYRSsKmZp2dONUFMRjkRW/+oVHZscTQfLZYF1cER6F2MJJ5YRr3bL
U532fBf5I/5j0ZrOBnjXr065VGcODJAv/uKErnLyTypDw+OKyKHM45FYRPb48pEVRxCjoMLUq3SB
JeEdRktTwshgfG9SgL3x2OYIR9n4nJg6wZiExQt019DKF0KUh24rmY8jGVdsK4HDRwSzRsEqcaSa
7KzblnVzuzfYgj+p1nc+940DOoY+G8RSTMIoXad4mkZ7vco87OJNUgfiKcgZ72xmi9Y2TjsO06JZ
U/s68LwrrYesKM2KhmjKTgO5syFnlzuf7tHa+ElA1JKhWvJhxopQ0t9ywT7+sSBBckGow3hgg4xo
jWRKSn7GtdFRX5qK3pucAjafbldGL5njE93i9gT7dYNDQ1Qk8SLCeCLExq9zMCQodsiz6Y0Oz72/
LvOCNczPEmv+YNkPyGpk3bOB6gL7ZMMI+NywjNYHp2M6jBhTL6SeYVrezCVJMVZMVMA2cxbe0IeZ
kzALJzt3+UJakOGvuVojjtN4R1Q1V7ccouYNLzLL+Dga8Cy6MzESoT8hbQx9yQL/JhqKMdrrDsPM
qWuGNWCpJgHvI5gNhxv//o+4LqrZ4lBkWUfYnlGhDtqwUOL1HH+FyEze+ubJaCQYabFyrqAaV0zV
smbWOB6jjIlqm2gy7GrkofUGYXoNbyJiLXnnA2+8fLyiJ9cwa/LsOIoLwb3ZDvRc22wkonFUOblW
tuPGkGpHa1gOFKrOZ5M63P8tptgzVfPWglUfNgQQk3+YZq5zH2c9sX52C5QhtVPEVGwaCA9qLZwT
m9gueFszld8lwZH+6nRYvF8+fku/oMs/FjMcvC0x5vyygDi5ywyAFTeBAkqJp1PDF9AILfttvvIt
H9m8MYSqi/UjRU++XpNsNvVNB8wVfy5BuTN5G/ommFMUbX4Qw7s21ojMvP6I2wIde5BjwRNKZmRA
OqUp5n3aNsX3ZXG5I9nirfeUsPDH4oLyy0PdD6Q3SVFOPRvifNpOMu/GsAsoT1hAYfAZ0bMNZDm8
4RXo7a1Z9+xgi6QCRBQ4QXPpfDqSxgUj5VpGO2y0hU2kL9nKbmHxydUkGp2zYA5e+DC9JIRKLgiC
nDtieKBZvnVOr6M9q90Jr3IA+Xf0yz0bE/ytQ+xSu3f6S2YgSEErxdeiCIrp0feMcistNjgbS42K
N8MFuHjMCXh3ZU60yVK7rFA7eER26AYVpmku2bAcJ1r94wj5/EvbkDWF76Qm8IlcKramll7DouI1
p7par++Mc+NFETpz8foWPJO0yvF2FK6zg+Zg0U12aGKxSIhgUzKCO5FPBH6h8JMEXDiRwmtk10NB
dOS6UIRIs5G0c89kUQLSpZz+5sjSvopwdR0z6LFfC1d+SKYnuYeIkV1a5aXfbNyyT7g+ZoILKqgA
jBS3dWo8Y+VSL/T2OmSZ07FCDXwKWYKz6GON4iJoZvlvU7U3fUQSFeEF30g5RqoA1FyffXeUrEgy
OTsb1Nj2Gy5+DSSEwhE7jhQ0qvi6ShemhksSJHXj1FH4pdEiL27c3ihPld9Q4iWsyXxaVjZXLTu+
bvJvGEI9iNIAGMyo0kbj4g9aEArI0/ye7hdFjRkwLfWm/TLYQ6jbvLnGjEHUhtFHd9WgeJrMku2T
gRpCVNUnOx5xvnSBXuLD0Kf2pckr03qOGrt+gXymHovRuUvcoX2YLTA8Y6wFXaqQj5Xskg0u+c6/
bVnEHVFk09XEaHZja5zOTuQ/LbHlvfZ6tg41PAF1cMeqDvh+NMC0BgUlDYnTkXhnIj4b605rtjxe
2STurjAT80JIAwiOqO3Me53U9W6ypLkrMiWQRNoKcjWUpWYHsa0CAxol43vUTGWxFU7vsosq+748
Qm0pIGkJp9hRZNdbfzK7J6vK/bfUCkzNUQhStc+cflPSTp7I2eWuHtl3ThzvZxgg/Q2byPdR+e11
w3S624hxajxgKVF3YVuUhQNDyccZ3fB5Js7yPhde9x3OmXqfCZNsP0+dWQz3kHGjmD5iyU8x+Y3b
plWfCI+O7smOi8Icue2GUnC6DJ0gJ0JT0kgPyIG2jVulOm+nLRyJmxkSGuLh6dKu23M4rNZ9lnbD
m596URgTaH1Hwpt7y2wAt3peQUaF9CubG2lE+bUZtVYVJr1p3MNSc0Pp9OOOyyU3g+NNV40uq3cm
0Gzp6uY56hvzKjfVS8eRuEsy7lOdmW8CxnA2ZvpizK7zaRxjGzFXTja1iLTYRUaSnHVMC2czfLju
pTr6PSOfXFpo303UE1DIm8m5jEnn8A59+rvEgVEVN1bfcfgZBDByq5DqdClHH0dPIV6jzAEsXXis
NC2adEZI9N5TUYSCtDiehawjk4m2LrYDMsDpY/FJeBzh+wAF64TpobHv/djx7ghB7B5r5ZBZoFh1
8n6SbpsvE4jVDo6Ayt0N6WvPntmKc4WuAfDC1GxjhhrA78rykTg3FP0Z5cfegtuNi6vIWJ2aK+Gs
Qzy2mXWS3OHTs/e5bc5PJjFU51nbK76QHxzYYF7zBBqO6QS4IezK4N7uzOHQVD3J5J3lNGdW+u1D
4pbFsGWTO+76ukLUlow1qTUw0e7T1KORi7wTmhfAEjkTXFMXiLTdsn9J+oSBCfhDdk5gb+JpiJ8H
1v4bqaeOE1fbV15TTsfJjPG241/aM23kc4B9N3qbssRds/Vlj+FnzhOYm17Z5dtmcts9VldOxwKR
Nxi9smBJC0ShCXjjA+yRR4QMErZ4G2UMWAR74kynIRwAtG4xPiFdlQ9JBFh7ozLo2Mscw11zEIkR
1T7350k59X60rAllDc9TVE8wJ7aS583XrO2974w6R0yjnrsck6ArvjSS/NJABdGuWEsrtACKHfnM
7AgCd71lQuwh+GuhgFcDmUi931+PjbDCaC5AXAxwL3MprXOelcPNov3GfuZ8w95TYU8jJJT4l7us
I3ZM5y476HKKvYcCgtCydY1AbdCqUxYQlvprjh8t3gcwIfgCmdSCuSfyW4hsj0SGTZcq13rHCjmY
2GH70b2mDLiG2dnw5J3tmFitAUTQYjO8jZzgLe5F/bBEeB0YhSf7Nu/ni6td96atEpjAQdsaYV+7
/ZVdF915Ei3JTVU63Qm300/JWF61Y3tu/GUK28Bqb0uoTl8ANTIr6Vp1JQY3IsPcf6FQG/eMZMJB
KueekVVRbNyB9OM9TE/MpeCw8LCmwQI6YXRUk23ZFdQZLktveehts/l1yktCBXnkFWT4VizZ7Yr8
xMpGEZH3yii/zMgm74xgXm4Nxvt4xBs2+r/6XcNAeq5yCUCwdyLrUBo83E7RhCEKselDLYrXxi6m
5FwVrYwudmV+7saguZ5cCjncum1/yscUUh3mtxwYaJbIhwA1OlEfJf+kxo3CG3pXN7Ca1pAhkn4h
s4+vS4Jcx7GVH8s7/FbtHaffqSs5Qce/2Wn8vIdiB+V6Dk27j+eRPn3d6/yw0cgplhg8m/XRZQBI
05FmlIm9IArxt+nKv7SQrH/Rj6uTjxcKECMDgCW94udtpK8o5tuCF/pIdqZPJWCZ6Ty1Gh+D81mn
a/xvXE/UowsP3L/Z6P751dnt+QEkAgfMWrBm3vz4NhtjFtKcQS6prLGevBHXRdqmM6VEoY415DSM
4p2kHjQ+QnF/mJb8k3Wy+InsBq0YRY9l4i4V0g7+9N5HtI8RSQLws0RDfzCMce9cy7wldzzTdFDs
wXnzH3nqXYxXEjtA1dMDVLEsWEFP4m+2dT8vO+EhuKzVgcwhI3Ccnz8LiPqoT+M1JlUpElJtxg9u
mlhPyywJClfib9e4P+8hiTMBaOdaCAZMHFY/e6xQoczo2HV9rAB7XJDVQt/kNP6cGx2kdIgLX5IC
b9YNBs8epgJL9AjCKHyj8jpzs4Ljjqf5jgE3KfREIoub0vCW5kqBFHkZki4gYQ154cZZqohavfT0
VzM27YApDlE7j5ZnEFDeTuhf076nt2jI2sb2PXaPKHRdjRtRIKHeVh5K+3eSfQDiIFeiS48jVNmp
Ha9RyxwTT6W02ZIXs/7Kc6L67i9D9WiDkFlZkhwZWzbYDZJvIENk8k3SWA9Mk66aCe89sd+9JpiO
bvHgxyR2z/yPCixnI7yDSgTmDS38+u1jAPKR0vqf8eb/BXXCUHIVj/xrPc7rN9391z+dcf72k7/P
OCUiGkwYUA0+fBPrIPP3Gaf1iwcTz3c8EYh/IE1+V+WYvyBewb7hg++wfW/lkPw+45S/IMnx1p05
3w+SW4J/Z8bp+T9/yYCeSyjmpKsIAOl8t//4jItnhx4/ixNoBrI/134FtQ93oz7bc+mEhbNOs4Js
KR9saWxnTs4Nsuc0LNbyJ0+UQXGOUXGvyMF8hG9ssFYqgpfU74oDkVwEdn9UVLRE7b7/qLOmteSC
ASLVvs/6aK02HKqygCEqQZq564VDwHrIXQu4FnpV5ec9Q7Q5VuQI+vEzAj306YNLGEjgZZ+CcXwR
H5WhE+n5eekGolP4su3TwTDDbq0l47Wq7D4KzGmtNckTp+xcjKh9cOc2ZVxGBCA6EUmFWhv3adRk
OkymbDwq+qjrZZyrzbRWt8ta52ZrxcuW1t4zkkjuAAEDTAiW9Z0ziNE7q/TSMF1rZ9gEVMMJ8X2P
ceKSR7NW2Znmj+VaeROP/Yzu193EPlW578xoYyjcjNasw5heBAxs6nSPObOFu6gW9n30UebXHyU/
AYB4OQvfWMKgjwKIDYOzs9Y+waMPDPmd89DWtDhOHQBVMqSk77Zf+zxvjoKmQ67dh+iTW9I+BtK8
Z4hUoWTNvHXc0dlgRFscVp+EqnOgeB1W+aVDgtkdg3FNXdCs4zZNuoidMVhEA2Uz7ZHSpMkCaesv
i28dO5oohPMuskr6KnZ6L1E1m1dgnZ9BTTpYM8zqfU1ruxIJpSLhkwnyBzAponPDIovjB+3AzKR+
I7LDz0oYFh9tXkBIqtwQveghWdDeXW4bUWgkcniLVGTdEyiV7dzYmy7z0nzrPppJMh69XdSmRDbT
0V1NxFqrzLO3IA8mvCR0pIWgrSRuKroXdvcp1nXFUFXmJwSPNLPjR2M7fTS5RD3pd5Nh9/c0G8Q9
Lbx7XoVsj7mHnRbock81q1tv25Fh223GplTXTBbfCfvub4yGHFZrNL85VYlyY0Q8X7pVexrWrrxY
+3N080KHpZr9NxYK/dNirNLQISo4x5CRbJePVt/8aPsjr64K4nnH8Z1Rb22GUNZS9GHoRtFArLOD
hU9558oOdBEmRpOAOqYM+TpvaFpWHwiv5+h+YBwxuuJt0cGbqXpW43bAqsIsgYB7aRNsHfbV6gBc
gX51HXKwmn+Ko+abCYYQK8I6CmEdZxJoP2AkSApYiRUjJNAxnnWMeeY88DewNbB1cqOJN0EkM54m
UeH1qT0nIXM71qN1rT/GMn4Et4QVaPNWfoxt1DrBUabeZ+tMB4E7u/t1zjN/THzW2U/PEIgeKznl
H4MhC5p7eewjUQb0RHN2pkWFcZpqpu4b6ODutSbCZSftOjklZSR2bbNmxUpIbaLx/FdHlbO76ZYz
4XjGMYabe8h9GoHIs4y9G2E9CMx53FdOltJ5FvmniXl8WOI4OPup3DtVV+K9ngW9gnbyTa4y9x7+
cL5rPNTm3ogryR/QIWRtyQ42t5ewprw4DDj7t4Mo4+txwKm17bM1OKYw3ZPL/P2aWY7xMqI97gsQ
CnkcloVugF8CWttNhl3us+bszdMnPEWg+ZW2ThPC9Z3L/3UuXLO+FoUNRd51DCT8bd1aJrto15Yn
wLO0x1K193ag7Cd0bsDbSTwKExdL63YmOuEQUYiSlVTk+duSAR91JjmeWdGh3lPDO+oZWJzECoOX
koHaWyxPsHYNN8USz99RPoGTHKQkUDgmOlamDTCYSH9xIg9TjUS3v0m8lQOOUuAUlXOxral6L2nR
v68O+D3pO8OxWtqRb2kElZuk6XFEaFSm3Rer4rTZSUfqi1NGUF5j8RhL9GS2URKCyJp6qyo/OxQS
iwc92lE3PqFaHLC7StYzYm+DNClVmSdzXn1wQZ6cvJFwLfaL5tnrUBFwYvt73ZgW+G8RkBUpU4Zz
xUO0yqeljuVhbALI3tFK5Epx5DC68pmENjx7RzEUISq+9tTiQAd8EOdtaE72nRL1ahW05q3LV/Q6
aeL0JkXyvc0LXNeQoYLQJS3vCkVhtB/79jyVZUsy1qS/MlqcwF404y4D03/pbDtGA+gkJ7UEv+Lu
LU+xCwcyiPtdn4+/liURYKaYge73HDegK0++0vGxHxlml5F/MyClQ3uFxaMk6M3vB/ce6FW5V6A5
4zl76E1t3I9JdjdxXa9ATll8G4ubWJbLfoL6zNGYxi5qC+yXxLnRcDt5EFf02kRGKTY2z05O7NTY
c10f2j6NPWIUurm/nrUZ1zsWWEJh75wIfOhMe8Yw5wDFMnde5S/mLomCZnksUzMwPo3amuYwZYa+
4MyDBGIOeQUrAWZvQYCZpByfj62IH/OcvDCcmguljAaDeTOQfMZtxQx5Y2Vsd0i9YOY8f2QumDg9
by3ysRPiJNTyajf99FrW5nQl19yGfk1waGdjJMyhlNDGSF0frhCSjDz6i4prQCdxnNckCFHyxPRB
LX+e15wI6rnsigF1b7PMIEfCX3rQHWap2VogbZDBuJ8/cies3gCdSBaF/h/uzq05bSSIwn/FlXdc
uoHgIanaYHCwg7N2nI3zRMmgICEhCY0EiF+/3wjkIIwvG6l2Xas3A25mmpmemZ4+52TtRX/VXkCl
lEtVzAPCq7fQcRAIq3UfMeDpX0Y2iqCAoFYnjjwgA505/AZuLoehwMZFvVsKCQarG+UXIbW8l3GU
zp1eosWRCvdqllIew8ql9JvAUaDAyZz2rCtM6KE3Hjd3mVAD6B7bYpkO8qSV73gNKhWlkocyUkCf
w8DQ+aIi8Jd0w2SzcPsAT2B1a3c28Zmjp60zT0qEoLgGE9V6psyu2068uJl1qJ5CKy1zgXR1mucC
UGg/Bh38aZMrkCy89RI1kiw2OfhIkRIfWomzkRQumecaJpCSZXcQXSFSJ5rnejJK4ePOhU/IUSGV
4bkj1OzQRUHeEFRiA13Knr5uzK+MrMX9JjugBZgQ6AgHhtRZAc80604jZQRFcKpDRxrloizCSxSg
bElyR/DeANMSLVj01HsDBlEmdlMBz8p+a8F9G4kBLlCRh1sl6Sz7GKdNrZvAYxJ1jZYDEdhCkPRt
eU7agzhpCC80ILIVCjOr1GwOWo6UnQn0dvNa5GI0ohn45wbp3B6CDvpFO5et8QMjm6Clgs4Ye+5v
6IqYlyPDQerGzZbmZ6GwNTsbTdVpZwiVm97VMvMukdIBGbU51D8hJ+BLYQFt3VQGMUn4GCDgrPVD
jwywo2QEOdrqJnEA2cChTxmhrTVG3I8gGmkRT90Ld9WAVHVhQM++hEwOAcK5iVAX+GMKJkERok2G
YGAWJPoNWT0d7MoKjs7M9HqeAZabDGPaa66Xy8uNuVyBh5uuboRJjeAsWJEsRN7vY+hFjgWCDXE7
LQyNvuqGoGcjNeLoDUtHdx6uIS4fJQv4UlAN1JaKOdEoMP/MZf7mqg3n2tcIIZ5ml3g++8lNu7jt
BIp/N1UVVGagFe1AeTcdXXBho1wgrbTom4zXS2UxbV3rmwQELXVmA20Ds3Vj02zAlmFEvSwwVfb+
8Kk2Ea7oArlxPELzPOivkBs6n/mNYLBWSLlHoJZvQ+4F+w0l7iXRYvbFncYIuMuU60wmXwkSS8hA
yL+H5lI7E1DiD3WqO7oIBkU9T6Zwszyb68nEbihTvF6e7HXZo0Bpv2ADRSrYybPCEFqTIJap4mWC
gksrzx9HMpW8zLPKK5lg/n+d/3d1WrL6CP0gdMSuUzvObmyR+smDtrR8N9e2ug1/70MF18FxQyev
QviQODtkdsjblDf4ORO+Rb/Sif3+nd4+5czPZZFOQtZH9Hb3Oqc3UDwtkgEyWykf3id1seecp7r/
fM+2fnz+M6Wmj8M0SKT/p24Y7GOVoJY6yKY80fkDC3ud75w2yUCaMLKUO9/p0Pm25E+jbls+1Nf/
J523JnMK6V2ETN1xst957kcktKGUTHqi+wc29rpPtgg+QzjAEPvY9XJ/CLTBeBkSWkXWOH8oZntb
XuAOn1K9ak4wT6kVJJumIuUnH3Lm+05g5466CjgLaFS2XnprTtChaSEFV80LIP2Y6UZblUWQj73A
hNApJwNstxsq20Tmvx8NDgbzNkxKTAx1SS1+ukpeAJ7InQyXAzqzSz4M+P2xYDZPycQSLUhr5g9h
421NCLhXjO0s3d6HPawu/2BJwAuMd6a9CYmOfA5mBFzbLYW4CSDuzXXf4LepOgh0BgGc4JJKvJjw
+4OAyHsq0atcWr2++6+YKA9bi67j+pN8U+Ha4tje46kPFIvq4/d3C2o+T/Z4lvIPyqLs7Xf/2nN8
KE2zfNHfe7PYBOz/+66Dj7/6aKOKFz+5dmyBsaDES260ds28subsTP7wrXurrKFFbGJw/2rJ+3el
du798C8YFp5V2JE+URWDfVRluwjrhGUCLbUjI3N1w54VCEsUlvImo2NQ/H20rP4hED7niq7lQzYe
H5TUb1fVqq2muCGMrUlJQRfKX0JmdctBYI8Td5yWtkTkN1iVqho/s31rZcV2YUk6GwL/GpxdbONO
wp8nOCed35eRDNvdfNX2g0uK3Ul5eKuKhPVWtXxuh8Avypa3u9Cqlj/hcdctWpgPbx2Ju+KF3x/f
gwk6fIWZ3K6RQzKqNngAyX8QuuUZyX1EDeNvEEzgxC97WUJZil5UcEa4OjDbkSt4VV9cPo5NLVVT
azBMy9KxlxWW8t+PA0sNofpzmLrikZs7cOgUX/b7bh5ablCKHpLuooY2Dy3UZg9FUGBQrOEnHFpC
WGMnFXaSlMb0bjtZdYgM3bHjTq3y6Z2DVQ0zfOiyFogwKY1sjbNaDRNm6ApqSYUbRaXYBHpFqcl6
mMaHpmtpOKwuBzGEgq92p/rgvrLvY+tg9wR1AxUjlePIlb20yuuWBpSzhu3Tlb06+WTNI+G45WUd
+zKxU3V0S/sXdizsrLAlIxXnUbUm40N77Y5LyxjG61jRZct/UJt90G55hKrsFPj0jpPKanpL1iXW
8wVnlnc49ymzIjFW1TyC32WPG4yWGsw+owz8dA3Zq/byX2Iboc+iifkQ3J6Gq7riTzsIBMBt6+CY
wKW7VsN6+ZLAV0W3fH2R3biWL3g8ECV5cg37wVu8bwthl7YUOuQKNUTGW3tdPlXuUolVR8y3xHL2
ByJ07FoNa/0zfGUVf8OjRZc7YHlF098t1h2YF8tTk7Jno4Yg+GLFaNXGu2IcwvdQCitA5CVsveog
+Z6F3G1MC0MyYJFx015cM49lmh7upR7nn4r7pmP/Vk6uyU+MfduKP/wNAAD//w==</cx:binary>
              </cx:geoCache>
            </cx:geography>
          </cx:layoutPr>
          <cx:valueColors>
            <cx:minColor>
              <a:schemeClr val="accent2"/>
            </cx:minColor>
            <cx:midColor>
              <a:schemeClr val="bg1"/>
            </cx:midColor>
            <cx:maxColor>
              <a:srgbClr val="FF6699"/>
            </cx:maxColor>
          </cx:valueColors>
          <cx:valueColorPositions count="3">
            <cx:midPosition>
              <cx:number val="0"/>
            </cx:midPosition>
          </cx:valueColorPositions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0.1053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00000000-0008-0000-0500-000014000000}"/>
            </a:ext>
          </a:extLst>
        </cdr:cNvPr>
        <cdr:cNvSpPr/>
      </cdr:nvSpPr>
      <cdr:spPr>
        <a:xfrm xmlns:a="http://schemas.openxmlformats.org/drawingml/2006/main">
          <a:off x="0" y="0"/>
          <a:ext cx="2914650" cy="332322"/>
        </a:xfrm>
        <a:prstGeom xmlns:a="http://schemas.openxmlformats.org/drawingml/2006/main" prst="rect">
          <a:avLst/>
        </a:prstGeom>
        <a:solidFill xmlns:a="http://schemas.openxmlformats.org/drawingml/2006/main">
          <a:srgbClr val="00206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fld id="{EACBB065-6012-4301-8285-92A9267DBD65}" type="TxLink">
            <a:rPr lang="en-US" sz="1800" b="1" i="0" u="none" strike="noStrike">
              <a:solidFill>
                <a:schemeClr val="bg1"/>
              </a:solidFill>
              <a:latin typeface="Century Gothic"/>
              <a:cs typeface="Calibri"/>
            </a:rPr>
            <a:pPr algn="l"/>
            <a:t>Revenue generated</a:t>
          </a:fld>
          <a:endParaRPr lang="en-US" sz="1800" b="1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7F59-EB95-41C8-9D6D-3A11C0647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03EA2-B34B-4D98-8113-834333AB7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EDFF-CEE2-43E4-8B92-16C0EF5B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33FD-62CA-4E7E-9E01-38BFAEDF6B6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4B0F-F726-42FC-A45B-26D73A0B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E054-E3D7-4A76-AA4A-EB4C8E78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DE59-4A55-4A9B-A740-31136B57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DDDF-0601-4F7D-8F69-3D87408A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AF06A-8261-4229-886D-63977CD7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AD28-8AD0-483D-AB19-6CDDD869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33FD-62CA-4E7E-9E01-38BFAEDF6B6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F18C-6DDF-4868-83F4-785D3523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4123-D7B3-4A70-982A-78EE101E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DE59-4A55-4A9B-A740-31136B57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75F6C-CE7B-4FAC-B5B4-E0B2B7128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27B7B-B38B-499D-B46D-AEDDC91FF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9ED3-74E5-4066-AABA-EC4DCF54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33FD-62CA-4E7E-9E01-38BFAEDF6B6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0423-24D2-442F-8087-6D267B41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D629-3572-4ACC-AD84-70E14C8C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DE59-4A55-4A9B-A740-31136B57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08F6-54D2-4E57-B435-1E91418E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E0E0-F0C9-40AE-9EE1-8EFAF542E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EB8F-94A2-4CA4-A710-666F8A07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33FD-62CA-4E7E-9E01-38BFAEDF6B6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D226-AC8A-4B39-BA91-8D285AFF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4C14E-76E3-4852-852F-3264A2BD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DE59-4A55-4A9B-A740-31136B57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298C-13DC-4ED1-8308-4137E3AF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6C20A-FC11-41E6-9A7E-6F3C547A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4A21-F765-4F13-B0F8-0D99761A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33FD-62CA-4E7E-9E01-38BFAEDF6B6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1B52-1347-4A09-9970-08F52578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C59EC-C732-4FB2-BCE4-C14B7400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DE59-4A55-4A9B-A740-31136B57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6361-986D-40E8-8034-395C2607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C16A-7A12-4D0E-AFA2-BF5383BF9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C7660-66E3-44D4-B846-74AC6465D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D5D77-9589-44C0-9A05-DF41AE07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33FD-62CA-4E7E-9E01-38BFAEDF6B6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3E1C4-EDB0-40D3-B5FD-1DDA2420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3AE31-05B1-48B5-9399-705B87B8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DE59-4A55-4A9B-A740-31136B57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DA65-9B2E-4385-A94C-5A9F924E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75003-9E89-4970-9447-0129692A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2DAF1-DFCF-46EE-A656-36BB820CC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9191C-0A86-4CE7-BB9B-FB3700D65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9EBF1-1A97-4C5F-B12E-22D079502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9FC55-9D88-4D5F-BD96-970BCC95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33FD-62CA-4E7E-9E01-38BFAEDF6B6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40956-776B-4500-8F25-E43EED74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6A23E-4EDD-4845-859A-D4BEA91F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DE59-4A55-4A9B-A740-31136B57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9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6714-4CB5-48B2-9743-93CA2D3E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BA666-B2F8-4A78-A28A-22838FB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33FD-62CA-4E7E-9E01-38BFAEDF6B6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4F3A-6F83-4F4E-B803-D7898800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736D0-2690-4C21-9961-19A73927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DE59-4A55-4A9B-A740-31136B57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46D69-D6A9-4241-862A-80D235EB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33FD-62CA-4E7E-9E01-38BFAEDF6B6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88EA2-0898-4226-857D-DB1EA9C2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D6F95-64EC-48A9-838F-C2FB8DBA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DE59-4A55-4A9B-A740-31136B57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5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8157-33D8-4298-9C65-B6D04E30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CD47-7FD9-4F7E-8531-FD8F5629B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DEFB2-5F23-463B-81E8-D3CFEDF9B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3387B-7FE9-49CC-824B-F43BD5F5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33FD-62CA-4E7E-9E01-38BFAEDF6B6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E7277-BB7D-4A71-A920-3C3FFEF6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5E02E-BCE8-4E9D-BCAB-70016329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DE59-4A55-4A9B-A740-31136B57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0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E525-7E3E-45F8-93FE-4BFE1EA3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41C51-9D59-4829-B2F6-8C7286DA9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302CF-809D-4C56-82A4-B0D4A2E3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13FEF-6CCE-4035-89AE-A4447392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33FD-62CA-4E7E-9E01-38BFAEDF6B6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EC962-99CF-4591-ADDB-3FA3EEDA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0DB39-00F5-415A-BB58-9FC2DEAC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DE59-4A55-4A9B-A740-31136B57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C0E9E-5F5A-4DE7-99B1-51F116C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CF057-2209-4186-8148-F1BEF3C0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DD544-B330-4069-AB15-FDC96EE7F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33FD-62CA-4E7E-9E01-38BFAEDF6B6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47CB-9C39-45FF-AC46-1D7B61F5E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C712-9E8D-4547-9905-223A5C065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DE59-4A55-4A9B-A740-31136B57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ales_Data_Analysis_Project2.xls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image" Target="../media/image10.png"/><Relationship Id="rId18" Type="http://schemas.openxmlformats.org/officeDocument/2006/relationships/chart" Target="../charts/chart6.xml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microsoft.com/office/2014/relationships/chartEx" Target="../charts/chartEx3.xml"/><Relationship Id="rId17" Type="http://schemas.openxmlformats.org/officeDocument/2006/relationships/image" Target="../media/image12.png"/><Relationship Id="rId2" Type="http://schemas.openxmlformats.org/officeDocument/2006/relationships/image" Target="../media/image3.gif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90.png"/><Relationship Id="rId5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microsoft.com/office/2014/relationships/chartEx" Target="../charts/chartEx2.xml"/><Relationship Id="rId4" Type="http://schemas.openxmlformats.org/officeDocument/2006/relationships/image" Target="../media/image5.gif"/><Relationship Id="rId9" Type="http://schemas.openxmlformats.org/officeDocument/2006/relationships/chart" Target="../charts/chart4.xml"/><Relationship Id="rId1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AEE3-5B19-4B89-9621-821CDD4C3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414"/>
            <a:ext cx="12019175" cy="6636471"/>
          </a:xfrm>
        </p:spPr>
        <p:txBody>
          <a:bodyPr/>
          <a:lstStyle/>
          <a:p>
            <a:pPr algn="r"/>
            <a:endParaRPr lang="en-US" dirty="0">
              <a:solidFill>
                <a:schemeClr val="bg2"/>
              </a:solidFill>
              <a:highlight>
                <a:srgbClr val="000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F3726-7795-4F74-B8C0-26B4AB673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>
                <a:highlight>
                  <a:srgbClr val="000080"/>
                </a:highlight>
              </a:rPr>
              <a:t>						</a:t>
            </a:r>
            <a:endParaRPr lang="en-US" dirty="0">
              <a:highlight>
                <a:srgbClr val="00008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6C7BE-FB33-40D7-844D-4F20396D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747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B3723-65A1-459E-8E75-695C1AF24380}"/>
              </a:ext>
            </a:extLst>
          </p:cNvPr>
          <p:cNvSpPr txBox="1"/>
          <p:nvPr/>
        </p:nvSpPr>
        <p:spPr>
          <a:xfrm>
            <a:off x="2714920" y="1470581"/>
            <a:ext cx="90591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 err="1">
                <a:solidFill>
                  <a:srgbClr val="002060"/>
                </a:solidFill>
              </a:rPr>
              <a:t>SilverLine</a:t>
            </a:r>
            <a:r>
              <a:rPr lang="en-US" sz="8000" b="1" dirty="0">
                <a:solidFill>
                  <a:srgbClr val="002060"/>
                </a:solidFill>
              </a:rPr>
              <a:t> Superstore</a:t>
            </a:r>
            <a:br>
              <a:rPr lang="en-US" sz="8000" b="1" dirty="0">
                <a:solidFill>
                  <a:srgbClr val="002060"/>
                </a:solidFill>
              </a:rPr>
            </a:br>
            <a:r>
              <a:rPr lang="en-US" sz="8000" b="1" dirty="0">
                <a:solidFill>
                  <a:srgbClr val="002060"/>
                </a:solidFill>
              </a:rPr>
              <a:t>			Management </a:t>
            </a:r>
            <a:br>
              <a:rPr lang="en-US" sz="8000" b="1" dirty="0">
                <a:solidFill>
                  <a:srgbClr val="002060"/>
                </a:solidFill>
              </a:rPr>
            </a:br>
            <a:r>
              <a:rPr lang="en-US" sz="8000" b="1" dirty="0">
                <a:solidFill>
                  <a:srgbClr val="002060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164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A174-3F48-4E8C-8E27-72C18D1B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📊 </a:t>
            </a:r>
            <a:r>
              <a:rPr lang="en-GB" sz="4000" b="1" dirty="0">
                <a:solidFill>
                  <a:schemeClr val="accent1"/>
                </a:solidFill>
                <a:latin typeface="Century Gothic" panose="020B0502020202020204"/>
              </a:rPr>
              <a:t>INSIGHTS SUMMARY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E908-CD12-4589-84A3-7693738F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📊 INSIGHTS SUMMARY</a:t>
            </a:r>
          </a:p>
          <a:p>
            <a:endParaRPr lang="en-GB" dirty="0"/>
          </a:p>
          <a:p>
            <a:r>
              <a:rPr lang="en-GB" dirty="0"/>
              <a:t>Sales trend over time:</a:t>
            </a:r>
          </a:p>
          <a:p>
            <a:r>
              <a:rPr lang="en-GB" dirty="0"/>
              <a:t>- Sales trends by month are consistent annually, with normal sales from January and May.</a:t>
            </a:r>
          </a:p>
          <a:p>
            <a:r>
              <a:rPr lang="en-GB" dirty="0"/>
              <a:t>- There is a noticeable increase in sales that occurs in April to May each year.</a:t>
            </a:r>
          </a:p>
          <a:p>
            <a:r>
              <a:rPr lang="en-GB" dirty="0"/>
              <a:t>- While a noticeable decline in sales occurs in June, August and September each year.</a:t>
            </a:r>
          </a:p>
          <a:p>
            <a:r>
              <a:rPr lang="en-GB" dirty="0"/>
              <a:t>- Drastic sales took place from October to December being a festive period, consistently outperforms other months throughout each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6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5AA1-B163-47CB-8422-028F0EFD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9" y="0"/>
            <a:ext cx="10515600" cy="1325563"/>
          </a:xfrm>
        </p:spPr>
        <p:txBody>
          <a:bodyPr/>
          <a:lstStyle/>
          <a:p>
            <a:r>
              <a:rPr lang="en-GB" sz="4000" b="1" dirty="0">
                <a:solidFill>
                  <a:schemeClr val="accent1"/>
                </a:solidFill>
                <a:latin typeface="Century Gothic" panose="020B0502020202020204"/>
              </a:rPr>
              <a:t>Sales by Cities</a:t>
            </a:r>
            <a:endParaRPr lang="en-US" sz="4000" b="1" dirty="0">
              <a:solidFill>
                <a:schemeClr val="accent1"/>
              </a:solidFill>
              <a:latin typeface="Century Gothic" panose="020B0502020202020204"/>
            </a:endParaRP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9103878"/>
                  </p:ext>
                </p:extLst>
              </p:nvPr>
            </p:nvGraphicFramePr>
            <p:xfrm>
              <a:off x="0" y="1150070"/>
              <a:ext cx="12056881" cy="570793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50070"/>
                <a:ext cx="12056881" cy="57079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51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B3B0-220F-444F-9747-4C8DFF54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chemeClr val="accent1"/>
                </a:solidFill>
                <a:latin typeface="Century Gothic" panose="020B0502020202020204"/>
              </a:rPr>
              <a:t>Key Performance Indicator</a:t>
            </a:r>
            <a:endParaRPr lang="en-US" sz="4000" b="1" dirty="0">
              <a:solidFill>
                <a:schemeClr val="accent1"/>
              </a:solidFill>
              <a:latin typeface="Century Gothic" panose="020B0502020202020204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29774AD-0E3D-4A02-A3F9-55ABE3256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6238"/>
            <a:ext cx="12192000" cy="558176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4818841-8126-4008-8FBA-7AAFC836D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29826"/>
              </p:ext>
            </p:extLst>
          </p:nvPr>
        </p:nvGraphicFramePr>
        <p:xfrm>
          <a:off x="-1" y="1690688"/>
          <a:ext cx="12085163" cy="5011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6131">
                  <a:extLst>
                    <a:ext uri="{9D8B030D-6E8A-4147-A177-3AD203B41FA5}">
                      <a16:colId xmlns:a16="http://schemas.microsoft.com/office/drawing/2014/main" val="765478864"/>
                    </a:ext>
                  </a:extLst>
                </a:gridCol>
                <a:gridCol w="5271571">
                  <a:extLst>
                    <a:ext uri="{9D8B030D-6E8A-4147-A177-3AD203B41FA5}">
                      <a16:colId xmlns:a16="http://schemas.microsoft.com/office/drawing/2014/main" val="2496818763"/>
                    </a:ext>
                  </a:extLst>
                </a:gridCol>
                <a:gridCol w="4267461">
                  <a:extLst>
                    <a:ext uri="{9D8B030D-6E8A-4147-A177-3AD203B41FA5}">
                      <a16:colId xmlns:a16="http://schemas.microsoft.com/office/drawing/2014/main" val="3711590701"/>
                    </a:ext>
                  </a:extLst>
                </a:gridCol>
              </a:tblGrid>
              <a:tr h="2726744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Total Revenue</a:t>
                      </a:r>
                      <a:endParaRPr lang="en-US" sz="32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Price Each</a:t>
                      </a:r>
                      <a:endParaRPr lang="en-US" sz="32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u="none" strike="noStrike" dirty="0">
                          <a:effectLst/>
                        </a:rPr>
                        <a:t>Profit Margin</a:t>
                      </a:r>
                      <a:endParaRPr lang="en-US" sz="32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0675716"/>
                  </a:ext>
                </a:extLst>
              </a:tr>
              <a:tr h="22850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$</a:t>
                      </a:r>
                      <a:r>
                        <a:rPr lang="en-US" sz="2800" b="1" u="none" strike="noStrike" dirty="0">
                          <a:effectLst/>
                        </a:rPr>
                        <a:t>34,492,036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$34,289,131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                            59%%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100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16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2E1E-8D94-410C-BA31-BCECB5CE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chemeClr val="accent1"/>
                </a:solidFill>
                <a:latin typeface="Century Gothic" panose="020B0502020202020204"/>
              </a:rPr>
              <a:t>Top 5 Best Selling Product:</a:t>
            </a:r>
            <a:br>
              <a:rPr lang="en-GB" sz="4000" b="1" dirty="0">
                <a:solidFill>
                  <a:srgbClr val="FF0000"/>
                </a:solidFill>
                <a:latin typeface="Century Gothic" panose="020B0502020202020204"/>
              </a:rPr>
            </a:br>
            <a:endParaRPr lang="en-US" sz="4000" b="1" dirty="0">
              <a:solidFill>
                <a:srgbClr val="FF0000"/>
              </a:solidFill>
              <a:latin typeface="Century Gothic" panose="020B0502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5E48-3768-4BD5-9104-4FA70456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GB" dirty="0"/>
          </a:p>
          <a:p>
            <a:r>
              <a:rPr lang="en-GB" dirty="0"/>
              <a:t>- 31,017K of AAA Batteries (4-pack) products was quantity order in total volume, followed by 27,635K of AA Batteries (4-pack) total quantity ordered, while 23,975K of USB-C Charging Cable</a:t>
            </a:r>
          </a:p>
          <a:p>
            <a:endParaRPr lang="en-GB" dirty="0"/>
          </a:p>
          <a:p>
            <a:r>
              <a:rPr lang="en-GB" dirty="0"/>
              <a:t>quantity ordered shows the highest from 2019 to 2020. This growth is primarily driven by quantity ordered in a more populated and density cities like New </a:t>
            </a:r>
            <a:r>
              <a:rPr lang="en-GB" dirty="0" err="1"/>
              <a:t>york</a:t>
            </a:r>
            <a:r>
              <a:rPr lang="en-GB" dirty="0"/>
              <a:t>, </a:t>
            </a:r>
            <a:r>
              <a:rPr lang="en-GB" dirty="0" err="1"/>
              <a:t>florida</a:t>
            </a:r>
            <a:r>
              <a:rPr lang="en-GB" dirty="0"/>
              <a:t> and </a:t>
            </a:r>
          </a:p>
          <a:p>
            <a:endParaRPr lang="en-GB" dirty="0"/>
          </a:p>
          <a:p>
            <a:r>
              <a:rPr lang="en-GB" dirty="0"/>
              <a:t>- The distribution of sales across product categories—electronics, phones, batteries and </a:t>
            </a:r>
            <a:r>
              <a:rPr lang="en-GB" dirty="0" err="1"/>
              <a:t>ipads</a:t>
            </a:r>
            <a:r>
              <a:rPr lang="en-GB" dirty="0"/>
              <a:t> is relatively even.</a:t>
            </a:r>
          </a:p>
          <a:p>
            <a:endParaRPr lang="en-GB" dirty="0"/>
          </a:p>
          <a:p>
            <a:r>
              <a:rPr lang="en-GB" dirty="0"/>
              <a:t>- The average order value across all cities stands at $492 per order, with San Francisco</a:t>
            </a:r>
          </a:p>
          <a:p>
            <a:r>
              <a:rPr lang="en-GB" dirty="0"/>
              <a:t> city recording the highest average quantity order at 50,239K with a total sales of $8,262, 204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2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61E2-3B60-4A57-B987-3EE13F1A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chemeClr val="accent1"/>
                </a:solidFill>
                <a:latin typeface="Century Gothic" panose="020B0502020202020204"/>
              </a:rPr>
              <a:t>Top 5 Cites By Sales:</a:t>
            </a:r>
            <a:br>
              <a:rPr lang="en-GB" sz="4000" b="1" dirty="0">
                <a:solidFill>
                  <a:schemeClr val="accent1"/>
                </a:solidFill>
                <a:latin typeface="Century Gothic" panose="020B0502020202020204"/>
              </a:rPr>
            </a:br>
            <a:endParaRPr lang="en-US" sz="4000" b="1" dirty="0">
              <a:solidFill>
                <a:schemeClr val="accent1"/>
              </a:solidFill>
              <a:latin typeface="Century Gothic" panose="020B0502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DE2B-C2CC-4C16-A0A0-5044BE33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- San Francisco city tops the sales chart by a whopping sale figure of $8,262,204 with a quantity ordered of 50,239K</a:t>
            </a:r>
          </a:p>
          <a:p>
            <a:endParaRPr lang="en-GB" dirty="0"/>
          </a:p>
          <a:p>
            <a:r>
              <a:rPr lang="en-GB" dirty="0"/>
              <a:t>- While Los Angeles generates a sales figure of $5,452,571 with a net quantity ordered of 33,289K</a:t>
            </a:r>
          </a:p>
          <a:p>
            <a:endParaRPr lang="en-GB" dirty="0"/>
          </a:p>
          <a:p>
            <a:r>
              <a:rPr lang="en-GB" dirty="0"/>
              <a:t>- New York and Boston city makes a total sale figure of $4,664,317 and $3,661,642</a:t>
            </a:r>
          </a:p>
          <a:p>
            <a:r>
              <a:rPr lang="en-GB" dirty="0"/>
              <a:t> while quantity ordered of 27,932 and 22,528 respectively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9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348C-FED3-4064-A13A-D7D16351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chemeClr val="accent1"/>
                </a:solidFill>
                <a:latin typeface="Century Gothic" panose="020B0502020202020204"/>
              </a:rPr>
              <a:t>Weekly Sales Distribution by Weekday</a:t>
            </a:r>
            <a:r>
              <a:rPr lang="en-GB" sz="4000" b="1" dirty="0">
                <a:solidFill>
                  <a:srgbClr val="FF0000"/>
                </a:solidFill>
                <a:latin typeface="Century Gothic" panose="020B0502020202020204"/>
              </a:rPr>
              <a:t>:</a:t>
            </a:r>
            <a:br>
              <a:rPr lang="en-GB" sz="4000" b="1" dirty="0">
                <a:solidFill>
                  <a:srgbClr val="FF0000"/>
                </a:solidFill>
                <a:latin typeface="Century Gothic" panose="020B0502020202020204"/>
              </a:rPr>
            </a:br>
            <a:endParaRPr lang="en-US" sz="4000" b="1" dirty="0">
              <a:solidFill>
                <a:srgbClr val="FF0000"/>
              </a:solidFill>
              <a:latin typeface="Century Gothic" panose="020B0502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1F56-7980-4A6F-8F37-1D681357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- Sales are very high on Tuesday, as you can see a total sales of $5,087,957 was made on Tuesday while other days are evenly distributed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Key Performance Indicator (KPI):</a:t>
            </a:r>
          </a:p>
          <a:p>
            <a:r>
              <a:rPr lang="en-GB" dirty="0"/>
              <a:t>- Total Revenue each is $34,492,036, while Sum of Price each is $34,289,131 which gives us a Profit Margin of 59% overall.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9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AAE0-CD4B-4024-9261-39DB2889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chemeClr val="accent1"/>
                </a:solidFill>
                <a:latin typeface="Century Gothic" panose="020B0502020202020204"/>
              </a:rPr>
              <a:t>RECOMMENDATION:</a:t>
            </a:r>
            <a:endParaRPr lang="en-US" sz="4000" b="1" dirty="0">
              <a:solidFill>
                <a:schemeClr val="accent1"/>
              </a:solidFill>
              <a:latin typeface="Century Gothic" panose="020B0502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D1EE-3AA4-4835-BC3D-3CB677D6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GB" dirty="0"/>
          </a:p>
          <a:p>
            <a:r>
              <a:rPr lang="en-GB" dirty="0"/>
              <a:t>. - Invest more on the cities with more quantity order, place more advert online and bills distributed around this cities.</a:t>
            </a:r>
          </a:p>
          <a:p>
            <a:endParaRPr lang="en-GB" dirty="0"/>
          </a:p>
          <a:p>
            <a:r>
              <a:rPr lang="en-GB" dirty="0"/>
              <a:t>- California, Texas, Florida &amp; New York should be the main target as they are the top-populated cities/states in the US market.</a:t>
            </a:r>
          </a:p>
          <a:p>
            <a:endParaRPr lang="en-GB" dirty="0"/>
          </a:p>
          <a:p>
            <a:r>
              <a:rPr lang="en-GB" dirty="0"/>
              <a:t>- We can also maintain a discount rate below 0.37 generally results in a positive profit margin.</a:t>
            </a:r>
          </a:p>
          <a:p>
            <a:endParaRPr lang="en-GB" dirty="0"/>
          </a:p>
          <a:p>
            <a:r>
              <a:rPr lang="en-GB" dirty="0"/>
              <a:t>- In the products category, AAA Batteries (4-pack) products are the most frequently ordered item.</a:t>
            </a:r>
          </a:p>
          <a:p>
            <a:endParaRPr lang="en-GB" dirty="0"/>
          </a:p>
          <a:p>
            <a:r>
              <a:rPr lang="en-GB" dirty="0"/>
              <a:t>- Phones lead in the technology category, while </a:t>
            </a:r>
            <a:r>
              <a:rPr lang="en-GB" dirty="0" err="1"/>
              <a:t>iphone</a:t>
            </a:r>
            <a:r>
              <a:rPr lang="en-GB" dirty="0"/>
              <a:t> are also popular in the phones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7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F434-A859-4CFC-90D9-EAF3737B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chemeClr val="accent1"/>
                </a:solidFill>
                <a:latin typeface="Century Gothic" panose="020B0502020202020204"/>
              </a:rPr>
              <a:t>LINK TO DASHBOARD</a:t>
            </a:r>
            <a:endParaRPr lang="en-US" sz="4000" b="1" dirty="0">
              <a:solidFill>
                <a:schemeClr val="accent1"/>
              </a:solidFill>
              <a:latin typeface="Century Gothic" panose="020B050202020202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0DE6E-0D6A-413F-A30E-D18EA5DEC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22" y="1424543"/>
            <a:ext cx="11868346" cy="5068332"/>
          </a:xfrm>
          <a:prstGeom prst="rect">
            <a:avLst/>
          </a:prstGeom>
        </p:spPr>
      </p:pic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1FFC8F2F-8289-4C2E-9166-FC69212A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824" y="2531129"/>
            <a:ext cx="6070861" cy="22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8AA5-682C-4BE5-BAD6-9D1898F9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9" y="9806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Century Gothic" panose="020B0502020202020204"/>
              </a:rPr>
              <a:t>SALES TREND OVER TIME</a:t>
            </a:r>
            <a:endParaRPr lang="en-US" b="1" dirty="0">
              <a:solidFill>
                <a:schemeClr val="accent1"/>
              </a:solidFill>
              <a:latin typeface="Century Gothic" panose="020B0502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57074-CEC9-4D42-9CBF-D2798037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85504"/>
            <a:ext cx="12192000" cy="4575931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585445"/>
              </p:ext>
            </p:extLst>
          </p:nvPr>
        </p:nvGraphicFramePr>
        <p:xfrm>
          <a:off x="94269" y="1485505"/>
          <a:ext cx="11774078" cy="4575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SpPr txBox="1"/>
          <p:nvPr/>
        </p:nvSpPr>
        <p:spPr>
          <a:xfrm>
            <a:off x="260808" y="6061435"/>
            <a:ext cx="11774078" cy="6985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This sales chart trend is used to display the sales over time. It display the sale distribution over the last 2 years from January to December. As seen in the data point, the order of the sales distribution moves from January to December.</a:t>
            </a:r>
          </a:p>
        </p:txBody>
      </p:sp>
    </p:spTree>
    <p:extLst>
      <p:ext uri="{BB962C8B-B14F-4D97-AF65-F5344CB8AC3E}">
        <p14:creationId xmlns:p14="http://schemas.microsoft.com/office/powerpoint/2010/main" val="289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4493-15C7-4E38-9C23-B356FE52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89" y="7289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/>
              </a:rPr>
              <a:t>BEST SELLING PRODUCTS</a:t>
            </a:r>
            <a:br>
              <a:rPr lang="en-US" b="1" dirty="0">
                <a:solidFill>
                  <a:schemeClr val="accent1"/>
                </a:solidFill>
                <a:latin typeface="Century Gothic" panose="020B0502020202020204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000000-0008-0000-0300-0000020000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7626617"/>
                  </p:ext>
                </p:extLst>
              </p:nvPr>
            </p:nvGraphicFramePr>
            <p:xfrm>
              <a:off x="1" y="1036948"/>
              <a:ext cx="12192000" cy="445887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00000000-0008-0000-0300-000002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1036948"/>
                <a:ext cx="12192000" cy="445887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2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SpPr txBox="1"/>
          <p:nvPr/>
        </p:nvSpPr>
        <p:spPr>
          <a:xfrm>
            <a:off x="0" y="5471802"/>
            <a:ext cx="11811786" cy="146632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This sale chart display the 5</a:t>
            </a:r>
            <a:r>
              <a:rPr lang="en-US" sz="1800" baseline="0" dirty="0">
                <a:solidFill>
                  <a:schemeClr val="tx1"/>
                </a:solidFill>
              </a:rPr>
              <a:t> Best selling product of the organization. The display is the 5 Best selling products over the last two years from 2019 to 2020.</a:t>
            </a:r>
            <a:r>
              <a:rPr lang="en-US" sz="1800" dirty="0">
                <a:solidFill>
                  <a:schemeClr val="tx1"/>
                </a:solidFill>
              </a:rPr>
              <a:t>, the order of the sales distribution ranges from the first</a:t>
            </a:r>
            <a:r>
              <a:rPr lang="en-US" sz="1800" baseline="0" dirty="0">
                <a:solidFill>
                  <a:schemeClr val="tx1"/>
                </a:solidFill>
              </a:rPr>
              <a:t> ordered products to the first 5 ordered products.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64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730C-F4EB-402D-8A7A-7DDAD02E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/>
              </a:rPr>
              <a:t>Weekly Sales Distribution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E8461-B1CE-4A73-A6C9-65BEFB25E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5908"/>
            <a:ext cx="12192000" cy="4370747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740205"/>
              </p:ext>
            </p:extLst>
          </p:nvPr>
        </p:nvGraphicFramePr>
        <p:xfrm>
          <a:off x="236390" y="1458159"/>
          <a:ext cx="11745078" cy="4123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SpPr txBox="1"/>
          <p:nvPr/>
        </p:nvSpPr>
        <p:spPr>
          <a:xfrm>
            <a:off x="0" y="5646655"/>
            <a:ext cx="12283126" cy="128204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This is a weekly sales distribution. It display the sale distribution from Monday to Friday. As seen in the data point, the order of the sales distribution moves from Monday to Friday..</a:t>
            </a:r>
          </a:p>
        </p:txBody>
      </p:sp>
    </p:spTree>
    <p:extLst>
      <p:ext uri="{BB962C8B-B14F-4D97-AF65-F5344CB8AC3E}">
        <p14:creationId xmlns:p14="http://schemas.microsoft.com/office/powerpoint/2010/main" val="353676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A4FD-2FBF-44C5-A405-97ADB767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Century Gothic" panose="020B0502020202020204"/>
              </a:rPr>
              <a:t>STATE FILTERS</a:t>
            </a:r>
            <a:endParaRPr lang="en-US" b="1" dirty="0">
              <a:solidFill>
                <a:schemeClr val="accent1"/>
              </a:solidFill>
              <a:latin typeface="Century Gothic" panose="020B050202020202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9F60B6-E2A5-406E-B658-67A6665F2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080007"/>
              </p:ext>
            </p:extLst>
          </p:nvPr>
        </p:nvGraphicFramePr>
        <p:xfrm>
          <a:off x="42420" y="1483299"/>
          <a:ext cx="12149580" cy="5304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03980">
                  <a:extLst>
                    <a:ext uri="{9D8B030D-6E8A-4147-A177-3AD203B41FA5}">
                      <a16:colId xmlns:a16="http://schemas.microsoft.com/office/drawing/2014/main" val="3282561918"/>
                    </a:ext>
                  </a:extLst>
                </a:gridCol>
                <a:gridCol w="2841766">
                  <a:extLst>
                    <a:ext uri="{9D8B030D-6E8A-4147-A177-3AD203B41FA5}">
                      <a16:colId xmlns:a16="http://schemas.microsoft.com/office/drawing/2014/main" val="1215463687"/>
                    </a:ext>
                  </a:extLst>
                </a:gridCol>
                <a:gridCol w="1214958">
                  <a:extLst>
                    <a:ext uri="{9D8B030D-6E8A-4147-A177-3AD203B41FA5}">
                      <a16:colId xmlns:a16="http://schemas.microsoft.com/office/drawing/2014/main" val="2743253669"/>
                    </a:ext>
                  </a:extLst>
                </a:gridCol>
                <a:gridCol w="3088876">
                  <a:extLst>
                    <a:ext uri="{9D8B030D-6E8A-4147-A177-3AD203B41FA5}">
                      <a16:colId xmlns:a16="http://schemas.microsoft.com/office/drawing/2014/main" val="3189428952"/>
                    </a:ext>
                  </a:extLst>
                </a:gridCol>
              </a:tblGrid>
              <a:tr h="3817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STATES FILTERS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583498"/>
                  </a:ext>
                </a:extLst>
              </a:tr>
              <a:tr h="5081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3079720"/>
                  </a:ext>
                </a:extLst>
              </a:tr>
              <a:tr h="7197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City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Revenue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Quantity Ordered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Quantity Ordered Selected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8333502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 Atlanta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$2,795,499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16,602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16,602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1174290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Austin</a:t>
                      </a:r>
                      <a:endParaRPr 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$1,819,582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11,153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11,153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2623332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Boston</a:t>
                      </a:r>
                      <a:endParaRPr 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$3,661,642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22,528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22,528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2382538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 Dallas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$2,767,975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16,730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16,730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2748822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 Los Angeles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$5,452,571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33,289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33,289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6079935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 New York City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$4,664,317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27,932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27,932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475118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 Portland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$2,320,491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14,053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14,053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7770669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 San Francisco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$8,262,204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50,239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50,239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8001694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 Seattle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$2,747,755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16,553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16,553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28773538"/>
                  </a:ext>
                </a:extLst>
              </a:tr>
              <a:tr h="38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Grand Total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$34,492,036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209,079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209,079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552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3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E48A-278B-46C8-A713-32E735CD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E85ED5-C20E-43F9-AA29-58135159C3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6922897" cy="4351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363">
                  <a:extLst>
                    <a:ext uri="{9D8B030D-6E8A-4147-A177-3AD203B41FA5}">
                      <a16:colId xmlns:a16="http://schemas.microsoft.com/office/drawing/2014/main" val="983213303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1970833540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374722441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3330314466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2342247705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1375781140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2264199539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1629371832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3400675063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671105820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2690692627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3347024724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2305409151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2154766617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2748404193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203012397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2055641350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3681978587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426087692"/>
                    </a:ext>
                  </a:extLst>
                </a:gridCol>
              </a:tblGrid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913072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475356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6058942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814367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025867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3253952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611610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99894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385949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968992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802942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175360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457455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908771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073920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361534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441523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16772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93410852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1000702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054326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39991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937381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53379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683517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029198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1907935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943227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901674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7304332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173668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101933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879252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483887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820189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0196602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4717335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707584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494521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9538222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0593396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383165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189745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10099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589340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85410005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SpPr/>
          <p:nvPr/>
        </p:nvSpPr>
        <p:spPr>
          <a:xfrm>
            <a:off x="1651000" y="0"/>
            <a:ext cx="8494713" cy="1381125"/>
          </a:xfrm>
          <a:prstGeom prst="roundRect">
            <a:avLst/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SpPr/>
          <p:nvPr/>
        </p:nvSpPr>
        <p:spPr>
          <a:xfrm>
            <a:off x="1955800" y="933450"/>
            <a:ext cx="2378075" cy="125253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SpPr/>
          <p:nvPr/>
        </p:nvSpPr>
        <p:spPr>
          <a:xfrm>
            <a:off x="4689475" y="958850"/>
            <a:ext cx="2378075" cy="125253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7404100" y="984250"/>
            <a:ext cx="2378075" cy="125253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SpPr txBox="1"/>
          <p:nvPr/>
        </p:nvSpPr>
        <p:spPr>
          <a:xfrm>
            <a:off x="2419350" y="514350"/>
            <a:ext cx="4324350" cy="5969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47208-DEEC-45A0-BD11-EBF33C12C39B}" type="TxLink">
              <a:rPr lang="en-US" sz="1200" b="1" i="0" u="none" strike="noStrike">
                <a:solidFill>
                  <a:schemeClr val="bg1"/>
                </a:solidFill>
                <a:latin typeface="Century Gothic"/>
              </a:rPr>
              <a:pPr/>
              <a:t>Summary  for 20in Monitor</a:t>
            </a:fld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97050" y="95250"/>
            <a:ext cx="527050" cy="5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 txBox="1"/>
          <p:nvPr/>
        </p:nvSpPr>
        <p:spPr>
          <a:xfrm>
            <a:off x="2736850" y="1473200"/>
            <a:ext cx="1428750" cy="62865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C7DB7B2-C0BC-47DC-A3F9-B36633D9ECA2}" type="TxLink">
              <a:rPr lang="en-US" sz="1800" b="1" i="0" u="none" strike="noStrike">
                <a:solidFill>
                  <a:srgbClr val="000000"/>
                </a:solidFill>
                <a:latin typeface="Century Gothic"/>
              </a:rPr>
              <a:pPr algn="ctr"/>
              <a:t>$34,492,036</a:t>
            </a:fld>
            <a:endParaRPr lang="en-US" sz="1800" b="1">
              <a:solidFill>
                <a:srgbClr val="2E2F3C"/>
              </a:solidFill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 txBox="1"/>
          <p:nvPr/>
        </p:nvSpPr>
        <p:spPr>
          <a:xfrm>
            <a:off x="5518150" y="1530350"/>
            <a:ext cx="1428750" cy="62865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8ABB93F-0D81-4A00-B7DA-9AF99B5054EE}" type="TxLink">
              <a:rPr lang="en-US" sz="1800" b="1" i="0" u="none" strike="noStrike">
                <a:solidFill>
                  <a:srgbClr val="000000"/>
                </a:solidFill>
                <a:latin typeface="Century Gothic"/>
              </a:rPr>
              <a:pPr algn="ctr"/>
              <a:t>$34,289,131</a:t>
            </a:fld>
            <a:endParaRPr lang="en-US" sz="1800" b="1">
              <a:solidFill>
                <a:srgbClr val="2E2F3C"/>
              </a:solidFill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 txBox="1"/>
          <p:nvPr/>
        </p:nvSpPr>
        <p:spPr>
          <a:xfrm>
            <a:off x="8216900" y="1504950"/>
            <a:ext cx="1428750" cy="62865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2A6E801-7F10-4AF5-A7EB-4959718D5CE7}" type="TxLink">
              <a:rPr lang="en-US" sz="1800" b="1" i="0" u="none" strike="noStrike">
                <a:solidFill>
                  <a:srgbClr val="000000"/>
                </a:solidFill>
                <a:latin typeface="Century Gothic"/>
              </a:rPr>
              <a:pPr algn="ctr"/>
              <a:t>59%</a:t>
            </a:fld>
            <a:endParaRPr lang="en-US" sz="1800" b="1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 txBox="1"/>
          <p:nvPr/>
        </p:nvSpPr>
        <p:spPr>
          <a:xfrm>
            <a:off x="2743200" y="1009650"/>
            <a:ext cx="1498600" cy="400050"/>
          </a:xfrm>
          <a:prstGeom prst="rect">
            <a:avLst/>
          </a:prstGeom>
          <a:solidFill>
            <a:sysClr val="window" lastClr="FFFFFF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Total Revenue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SpPr txBox="1"/>
          <p:nvPr/>
        </p:nvSpPr>
        <p:spPr>
          <a:xfrm>
            <a:off x="5467350" y="1047750"/>
            <a:ext cx="1504950" cy="400050"/>
          </a:xfrm>
          <a:prstGeom prst="rect">
            <a:avLst/>
          </a:prstGeom>
          <a:solidFill>
            <a:sysClr val="window" lastClr="FFFFFF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Price</a:t>
            </a:r>
            <a:r>
              <a:rPr lang="en-US" sz="1400" b="1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 Each</a:t>
            </a: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SpPr txBox="1"/>
          <p:nvPr/>
        </p:nvSpPr>
        <p:spPr>
          <a:xfrm>
            <a:off x="8204200" y="1079500"/>
            <a:ext cx="1416050" cy="400050"/>
          </a:xfrm>
          <a:prstGeom prst="rect">
            <a:avLst/>
          </a:prstGeom>
          <a:solidFill>
            <a:sysClr val="window" lastClr="FFFFFF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Profit Margin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000000-0008-0000-0000-000012000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428750"/>
            <a:ext cx="685800" cy="685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000000-0008-0000-0000-000018000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30350"/>
            <a:ext cx="596900" cy="596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000000-0008-0000-0000-00001A000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0" y="1517650"/>
            <a:ext cx="628650" cy="62865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000000-0008-0000-0000-00001C000000}"/>
              </a:ext>
            </a:extLst>
          </p:cNvPr>
          <p:cNvSpPr/>
          <p:nvPr/>
        </p:nvSpPr>
        <p:spPr>
          <a:xfrm>
            <a:off x="63500" y="1797050"/>
            <a:ext cx="1365250" cy="1028700"/>
          </a:xfrm>
          <a:prstGeom prst="roundRect">
            <a:avLst/>
          </a:prstGeom>
          <a:solidFill>
            <a:srgbClr val="2E2F3C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82550" y="2971800"/>
            <a:ext cx="1365250" cy="1028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pic>
        <p:nvPicPr>
          <p:cNvPr id="22" name="Spinner 1">
            <a:extLst>
              <a:ext uri="{63B3BB69-23CF-44E3-9099-C40C66FF867C}">
                <a14:compatExt xmlns:a14="http://schemas.microsoft.com/office/drawing/2010/main" spid="_x0000_s2049"/>
              </a:ext>
              <a:ext uri="{FF2B5EF4-FFF2-40B4-BE49-F238E27FC236}">
                <a16:creationId xmlns:a16="http://schemas.microsoft.com/office/drawing/2014/main" id="{00000000-0008-0000-0000-00000108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00" y="533400"/>
            <a:ext cx="514350" cy="469900"/>
          </a:xfrm>
          <a:prstGeom prst="rect">
            <a:avLst/>
          </a:prstGeom>
        </p:spPr>
      </p:pic>
      <p:pic>
        <p:nvPicPr>
          <p:cNvPr id="23" name="Option Button 2">
            <a:extLst>
              <a:ext uri="{63B3BB69-23CF-44E3-9099-C40C66FF867C}">
                <a14:compatExt xmlns:a14="http://schemas.microsoft.com/office/drawing/2010/main" spid="_x0000_s2050"/>
              </a:ext>
              <a:ext uri="{FF2B5EF4-FFF2-40B4-BE49-F238E27FC236}">
                <a16:creationId xmlns:a16="http://schemas.microsoft.com/office/drawing/2014/main" id="{00000000-0008-0000-0000-000002080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750" y="2330450"/>
            <a:ext cx="1409700" cy="4381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000000-0008-0000-0000-00001B000000}"/>
              </a:ext>
            </a:extLst>
          </p:cNvPr>
          <p:cNvSpPr/>
          <p:nvPr/>
        </p:nvSpPr>
        <p:spPr>
          <a:xfrm>
            <a:off x="8255000" y="2311400"/>
            <a:ext cx="2532063" cy="4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i="0" u="none" strike="noStrike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Total</a:t>
            </a:r>
            <a:r>
              <a:rPr lang="en-US" sz="2000" b="1" i="0" u="none" strike="noStrike" baseline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b="1" i="0" u="none" strike="noStrike" baseline="0">
                <a:solidFill>
                  <a:schemeClr val="accent2"/>
                </a:solidFill>
                <a:latin typeface="Calibri"/>
                <a:cs typeface="Calibri"/>
              </a:rPr>
              <a:t>Revenue</a:t>
            </a:r>
            <a:endParaRPr lang="en-US" sz="2000" b="1">
              <a:solidFill>
                <a:schemeClr val="accent2"/>
              </a:solidFill>
            </a:endParaRPr>
          </a:p>
        </p:txBody>
      </p:sp>
      <p:pic>
        <p:nvPicPr>
          <p:cNvPr id="25" name="Option Button 3">
            <a:extLst>
              <a:ext uri="{63B3BB69-23CF-44E3-9099-C40C66FF867C}">
                <a14:compatExt xmlns:a14="http://schemas.microsoft.com/office/drawing/2010/main" spid="_x0000_s2051"/>
              </a:ext>
              <a:ext uri="{FF2B5EF4-FFF2-40B4-BE49-F238E27FC236}">
                <a16:creationId xmlns:a16="http://schemas.microsoft.com/office/drawing/2014/main" id="{00000000-0008-0000-0000-000003080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3650" y="2413000"/>
            <a:ext cx="730250" cy="2095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SpPr/>
          <p:nvPr/>
        </p:nvSpPr>
        <p:spPr>
          <a:xfrm>
            <a:off x="10264775" y="2311400"/>
            <a:ext cx="1965325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i="0" u="none" strike="noStrike" baseline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Total </a:t>
            </a:r>
            <a:r>
              <a:rPr lang="en-US" sz="2000" b="1" i="0" u="none" strike="noStrike" baseline="0">
                <a:solidFill>
                  <a:schemeClr val="accent1"/>
                </a:solidFill>
                <a:latin typeface="Calibri"/>
                <a:cs typeface="Calibri"/>
              </a:rPr>
              <a:t>Qty</a:t>
            </a:r>
            <a:r>
              <a:rPr lang="en-US" sz="2000" b="1" i="0" u="none" strike="noStrike" baseline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2000" b="1" i="0" u="none" strike="noStrike" baseline="0">
                <a:solidFill>
                  <a:schemeClr val="accent1"/>
                </a:solidFill>
                <a:latin typeface="Calibri"/>
                <a:cs typeface="Calibri"/>
              </a:rPr>
              <a:t>Sold</a:t>
            </a:r>
            <a:endParaRPr lang="en-US" sz="2000" b="1">
              <a:solidFill>
                <a:schemeClr val="accent1"/>
              </a:solidFill>
            </a:endParaRP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714829"/>
              </p:ext>
            </p:extLst>
          </p:nvPr>
        </p:nvGraphicFramePr>
        <p:xfrm>
          <a:off x="4635500" y="2368550"/>
          <a:ext cx="2997200" cy="2563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0000000-0008-0000-0000-000020000000}"/>
              </a:ext>
            </a:extLst>
          </p:cNvPr>
          <p:cNvGraphicFramePr>
            <a:graphicFrameLocks/>
          </p:cNvGraphicFramePr>
          <p:nvPr/>
        </p:nvGraphicFramePr>
        <p:xfrm>
          <a:off x="1784350" y="2247900"/>
          <a:ext cx="2762250" cy="330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9" name="TextBox 36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 txBox="1"/>
          <p:nvPr/>
        </p:nvSpPr>
        <p:spPr>
          <a:xfrm>
            <a:off x="63500" y="1060450"/>
            <a:ext cx="1492250" cy="615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C02A9-7875-4BF6-8C50-C79A9B66706C}" type="TxLink">
              <a:rPr lang="en-US" sz="1100" b="0" i="0" u="none" strike="noStrike">
                <a:solidFill>
                  <a:srgbClr val="000000"/>
                </a:solidFill>
                <a:latin typeface="Century Gothic"/>
              </a:rPr>
              <a:pPr/>
              <a:t>20in Monitor</a:t>
            </a:fld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0" name="Chart 29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51084916"/>
                  </p:ext>
                </p:extLst>
              </p:nvPr>
            </p:nvGraphicFramePr>
            <p:xfrm>
              <a:off x="7543800" y="2800350"/>
              <a:ext cx="4394200" cy="20526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30" name="Chart 29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43800" y="2800350"/>
                <a:ext cx="4394200" cy="2052638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CxnSpPr/>
          <p:nvPr/>
        </p:nvCxnSpPr>
        <p:spPr>
          <a:xfrm flipV="1">
            <a:off x="1498600" y="2260600"/>
            <a:ext cx="10382250" cy="50800"/>
          </a:xfrm>
          <a:prstGeom prst="line">
            <a:avLst/>
          </a:prstGeom>
          <a:ln w="28575">
            <a:gradFill flip="none" rotWithShape="1">
              <a:gsLst>
                <a:gs pos="9089">
                  <a:schemeClr val="bg1">
                    <a:lumMod val="65000"/>
                  </a:schemeClr>
                </a:gs>
                <a:gs pos="87171">
                  <a:schemeClr val="bg1">
                    <a:lumMod val="75000"/>
                  </a:schemeClr>
                </a:gs>
                <a:gs pos="21385">
                  <a:schemeClr val="bg1">
                    <a:lumMod val="85000"/>
                  </a:schemeClr>
                </a:gs>
                <a:gs pos="72705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  <a:alpha val="34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000000-0008-0000-0000-000015000000}"/>
              </a:ext>
            </a:extLst>
          </p:cNvPr>
          <p:cNvCxnSpPr/>
          <p:nvPr/>
        </p:nvCxnSpPr>
        <p:spPr>
          <a:xfrm flipH="1">
            <a:off x="4457700" y="2393950"/>
            <a:ext cx="6350" cy="2952750"/>
          </a:xfrm>
          <a:prstGeom prst="line">
            <a:avLst/>
          </a:prstGeom>
          <a:ln w="28575">
            <a:gradFill flip="none" rotWithShape="1">
              <a:gsLst>
                <a:gs pos="9089">
                  <a:schemeClr val="bg1">
                    <a:lumMod val="75000"/>
                    <a:alpha val="52000"/>
                  </a:schemeClr>
                </a:gs>
                <a:gs pos="87171">
                  <a:schemeClr val="bg1">
                    <a:lumMod val="75000"/>
                  </a:schemeClr>
                </a:gs>
                <a:gs pos="21385">
                  <a:schemeClr val="bg1">
                    <a:lumMod val="85000"/>
                  </a:schemeClr>
                </a:gs>
                <a:gs pos="72705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  <a:alpha val="34000"/>
                  </a:schemeClr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CxnSpPr/>
          <p:nvPr/>
        </p:nvCxnSpPr>
        <p:spPr>
          <a:xfrm flipH="1">
            <a:off x="7397750" y="2247900"/>
            <a:ext cx="6350" cy="2952750"/>
          </a:xfrm>
          <a:prstGeom prst="line">
            <a:avLst/>
          </a:prstGeom>
          <a:ln w="28575">
            <a:gradFill flip="none" rotWithShape="1">
              <a:gsLst>
                <a:gs pos="9089">
                  <a:schemeClr val="bg1">
                    <a:lumMod val="75000"/>
                    <a:alpha val="52000"/>
                  </a:schemeClr>
                </a:gs>
                <a:gs pos="87171">
                  <a:schemeClr val="bg1">
                    <a:lumMod val="75000"/>
                  </a:schemeClr>
                </a:gs>
                <a:gs pos="21385">
                  <a:schemeClr val="bg1">
                    <a:lumMod val="85000"/>
                  </a:schemeClr>
                </a:gs>
                <a:gs pos="72705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  <a:alpha val="34000"/>
                  </a:schemeClr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CxnSpPr/>
          <p:nvPr/>
        </p:nvCxnSpPr>
        <p:spPr>
          <a:xfrm flipH="1">
            <a:off x="1663700" y="2349500"/>
            <a:ext cx="6350" cy="2952750"/>
          </a:xfrm>
          <a:prstGeom prst="line">
            <a:avLst/>
          </a:prstGeom>
          <a:ln w="28575">
            <a:gradFill flip="none" rotWithShape="1">
              <a:gsLst>
                <a:gs pos="9089">
                  <a:schemeClr val="bg1">
                    <a:lumMod val="75000"/>
                    <a:alpha val="52000"/>
                  </a:schemeClr>
                </a:gs>
                <a:gs pos="87171">
                  <a:schemeClr val="bg1">
                    <a:lumMod val="75000"/>
                  </a:schemeClr>
                </a:gs>
                <a:gs pos="21385">
                  <a:schemeClr val="bg1">
                    <a:lumMod val="85000"/>
                  </a:schemeClr>
                </a:gs>
                <a:gs pos="72705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  <a:alpha val="34000"/>
                  </a:schemeClr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5" name="Chart 34">
                <a:extLst>
                  <a:ext uri="{FF2B5EF4-FFF2-40B4-BE49-F238E27FC236}">
                    <a16:creationId xmlns:a16="http://schemas.microsoft.com/office/drawing/2014/main" id="{00000000-0008-0000-0000-00002C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88250129"/>
                  </p:ext>
                </p:extLst>
              </p:nvPr>
            </p:nvGraphicFramePr>
            <p:xfrm>
              <a:off x="4333874" y="5200650"/>
              <a:ext cx="3209925" cy="156779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2"/>
              </a:graphicData>
            </a:graphic>
          </p:graphicFrame>
        </mc:Choice>
        <mc:Fallback xmlns="">
          <p:pic>
            <p:nvPicPr>
              <p:cNvPr id="35" name="Chart 34">
                <a:extLst>
                  <a:ext uri="{FF2B5EF4-FFF2-40B4-BE49-F238E27FC236}">
                    <a16:creationId xmlns:a16="http://schemas.microsoft.com/office/drawing/2014/main" id="{00000000-0008-0000-0000-00002C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3874" y="5200650"/>
                <a:ext cx="3209925" cy="156779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96516"/>
              </p:ext>
            </p:extLst>
          </p:nvPr>
        </p:nvGraphicFramePr>
        <p:xfrm>
          <a:off x="44450" y="5264150"/>
          <a:ext cx="3994150" cy="149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0000000-0008-0000-0000-000030000000}"/>
              </a:ext>
            </a:extLst>
          </p:cNvPr>
          <p:cNvSpPr/>
          <p:nvPr/>
        </p:nvSpPr>
        <p:spPr>
          <a:xfrm>
            <a:off x="5010150" y="4527550"/>
            <a:ext cx="1911350" cy="546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fld id="{50C75F6D-3386-4F9B-8097-0E7A2C33A731}" type="TxLink">
              <a:rPr lang="en-US" sz="2000" b="1" i="0" u="none" strike="noStrike">
                <a:solidFill>
                  <a:schemeClr val="accent2"/>
                </a:solidFill>
                <a:latin typeface="Century Gothic"/>
                <a:ea typeface="+mn-ea"/>
                <a:cs typeface="Calibri"/>
              </a:rPr>
              <a:pPr marL="0" indent="0" algn="ctr"/>
              <a:t>34,492,036K</a:t>
            </a:fld>
            <a:endParaRPr lang="en-US" sz="2000" b="1" i="0" u="none" strike="noStrike" dirty="0">
              <a:solidFill>
                <a:schemeClr val="accent2"/>
              </a:solidFill>
              <a:latin typeface="Century Gothic"/>
              <a:ea typeface="+mn-ea"/>
              <a:cs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4895850" y="4813300"/>
            <a:ext cx="1911350" cy="546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fld id="{14135503-FC0D-4427-97E6-A1D08336C551}" type="TxLink">
              <a:rPr lang="en-US" sz="2000" b="1" i="0" u="none" strike="noStrike">
                <a:solidFill>
                  <a:schemeClr val="accent1"/>
                </a:solidFill>
                <a:latin typeface="Century Gothic"/>
                <a:ea typeface="+mn-ea"/>
                <a:cs typeface="Calibri"/>
              </a:rPr>
              <a:pPr marL="0" indent="0" algn="ctr"/>
              <a:t> </a:t>
            </a:fld>
            <a:endParaRPr lang="en-US" sz="2000" b="1" i="0" u="none" strike="noStrike">
              <a:solidFill>
                <a:schemeClr val="accent1"/>
              </a:solidFill>
              <a:latin typeface="Century Gothic"/>
              <a:ea typeface="+mn-ea"/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000000-0008-0000-0000-000032000000}"/>
              </a:ext>
            </a:extLst>
          </p:cNvPr>
          <p:cNvSpPr/>
          <p:nvPr/>
        </p:nvSpPr>
        <p:spPr>
          <a:xfrm>
            <a:off x="4533900" y="2343150"/>
            <a:ext cx="2532063" cy="4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3FEAA38-D02F-41A6-92D4-9CD87FA9D00A}" type="TxLink">
              <a:rPr lang="en-US" sz="1600" b="1" i="0" u="none" strike="noStrike">
                <a:solidFill>
                  <a:schemeClr val="bg1"/>
                </a:solidFill>
                <a:latin typeface="Century Gothic"/>
                <a:cs typeface="Calibri"/>
              </a:rPr>
              <a:pPr algn="ctr"/>
              <a:t> </a:t>
            </a:fld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0" name="TextBox 50">
            <a:extLst>
              <a:ext uri="{FF2B5EF4-FFF2-40B4-BE49-F238E27FC236}">
                <a16:creationId xmlns:a16="http://schemas.microsoft.com/office/drawing/2014/main" id="{00000000-0008-0000-0000-000033000000}"/>
              </a:ext>
            </a:extLst>
          </p:cNvPr>
          <p:cNvSpPr txBox="1"/>
          <p:nvPr/>
        </p:nvSpPr>
        <p:spPr>
          <a:xfrm>
            <a:off x="2413000" y="0"/>
            <a:ext cx="7651750" cy="5969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0" u="none" strike="noStrike">
                <a:solidFill>
                  <a:schemeClr val="bg1"/>
                </a:solidFill>
                <a:latin typeface="Century Gothic"/>
              </a:rPr>
              <a:t>SilverLine</a:t>
            </a:r>
            <a:r>
              <a:rPr lang="en-US" sz="2400" b="1" i="0" u="none" strike="noStrike" baseline="0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sz="2400" b="1" i="0" u="none" strike="noStrike">
                <a:solidFill>
                  <a:schemeClr val="bg1"/>
                </a:solidFill>
                <a:latin typeface="Century Gothic"/>
              </a:rPr>
              <a:t>Sales Dashboard Analysis</a:t>
            </a:r>
          </a:p>
        </p:txBody>
      </p:sp>
      <p:pic>
        <p:nvPicPr>
          <p:cNvPr id="41" name="table">
            <a:extLst>
              <a:ext uri="{FF2B5EF4-FFF2-40B4-BE49-F238E27FC236}">
                <a16:creationId xmlns:a16="http://schemas.microsoft.com/office/drawing/2014/main" id="{8B362613-56C3-469E-AAA1-93E21BF0CAC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3263900"/>
            <a:ext cx="1733550" cy="20002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650" y="1346200"/>
            <a:ext cx="635000" cy="635000"/>
          </a:xfrm>
          <a:prstGeom prst="rect">
            <a:avLst/>
          </a:prstGeom>
        </p:spPr>
      </p:pic>
      <p:pic>
        <p:nvPicPr>
          <p:cNvPr id="43" name="table">
            <a:extLst>
              <a:ext uri="{FF2B5EF4-FFF2-40B4-BE49-F238E27FC236}">
                <a16:creationId xmlns:a16="http://schemas.microsoft.com/office/drawing/2014/main" id="{431218C9-EC9D-4B37-86A1-553B44FD3C5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050" y="1714500"/>
            <a:ext cx="1714500" cy="1657350"/>
          </a:xfrm>
          <a:prstGeom prst="rect">
            <a:avLst/>
          </a:prstGeom>
        </p:spPr>
      </p:pic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00000000-0008-0000-0000-00002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144399"/>
              </p:ext>
            </p:extLst>
          </p:nvPr>
        </p:nvGraphicFramePr>
        <p:xfrm>
          <a:off x="7778750" y="5138525"/>
          <a:ext cx="4362450" cy="162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</p:spTree>
    <p:extLst>
      <p:ext uri="{BB962C8B-B14F-4D97-AF65-F5344CB8AC3E}">
        <p14:creationId xmlns:p14="http://schemas.microsoft.com/office/powerpoint/2010/main" val="229397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5B6F-FEB9-475F-944A-2CDC03F8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Century Gothic" panose="020B0502020202020204"/>
              </a:rPr>
              <a:t>OBJECTIVES</a:t>
            </a:r>
            <a:endParaRPr lang="en-US" b="1" dirty="0">
              <a:solidFill>
                <a:schemeClr val="accent1"/>
              </a:solidFill>
              <a:latin typeface="Century Gothic" panose="020B0502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4872-B990-4D26-9B8D-19806829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Objective: Analyze sales data to identify trends, top-selling products, and revenue metrics (key performance indicators, KPIs) for business decision-making</a:t>
            </a:r>
          </a:p>
          <a:p>
            <a:r>
              <a:rPr lang="en-US" dirty="0"/>
              <a:t>To provide executive summary of overall quantities ordered for </a:t>
            </a:r>
            <a:r>
              <a:rPr lang="en-US" dirty="0" err="1"/>
              <a:t>SilverLine</a:t>
            </a:r>
            <a:r>
              <a:rPr lang="en-US" dirty="0"/>
              <a:t> store called "</a:t>
            </a:r>
            <a:r>
              <a:rPr lang="en-US" dirty="0" err="1"/>
              <a:t>SilverLine</a:t>
            </a:r>
            <a:r>
              <a:rPr lang="en-US" dirty="0"/>
              <a:t> Superstore" in order to make data-driven recommendations for optimizing sales strategies.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Context: </a:t>
            </a:r>
            <a:r>
              <a:rPr lang="en-US" dirty="0" err="1"/>
              <a:t>SilverLine</a:t>
            </a:r>
            <a:r>
              <a:rPr lang="en-US" dirty="0"/>
              <a:t> Superstore is a global retail store that sell electronic gadget and phones, </a:t>
            </a:r>
            <a:r>
              <a:rPr lang="en-US" dirty="0" err="1"/>
              <a:t>theie</a:t>
            </a:r>
            <a:r>
              <a:rPr lang="en-US" dirty="0"/>
              <a:t> products consists of 21 main categories </a:t>
            </a:r>
            <a:r>
              <a:rPr lang="en-US" dirty="0" err="1"/>
              <a:t>e.g</a:t>
            </a:r>
            <a:r>
              <a:rPr lang="en-US" dirty="0"/>
              <a:t> (20in Monitor</a:t>
            </a:r>
          </a:p>
          <a:p>
            <a:r>
              <a:rPr lang="en-US" dirty="0"/>
              <a:t>27in 4K Gaming Monitor, 27in FHD Monitor, 34in Ultrawide Monitor, AA Batteries (4-pack), AAA Batteries (4-pack), Apple </a:t>
            </a:r>
            <a:r>
              <a:rPr lang="en-US" dirty="0" err="1"/>
              <a:t>Airpods</a:t>
            </a:r>
            <a:r>
              <a:rPr lang="en-US" dirty="0"/>
              <a:t> Headphones, Bose SoundSport Headphones, </a:t>
            </a:r>
            <a:r>
              <a:rPr lang="en-US" dirty="0" err="1"/>
              <a:t>Flatscreen</a:t>
            </a:r>
            <a:r>
              <a:rPr lang="en-US" dirty="0"/>
              <a:t> TV, Google Phone, iPhone, LG Dryer, LG Washing Machine, Lightning Charging Cable, </a:t>
            </a:r>
            <a:r>
              <a:rPr lang="en-US" dirty="0" err="1"/>
              <a:t>Macbook</a:t>
            </a:r>
            <a:r>
              <a:rPr lang="en-US" dirty="0"/>
              <a:t> Pro Laptop, ThinkPad Laptop, USB-C Charging Cable, </a:t>
            </a:r>
            <a:r>
              <a:rPr lang="en-US" dirty="0" err="1"/>
              <a:t>Vareebadd</a:t>
            </a:r>
            <a:r>
              <a:rPr lang="en-US" dirty="0"/>
              <a:t> Phone, Wired Headphones) sales are done right inside the stores with different location in different cities, expanding sales and quantities order through visibilities study of most ordered products.</a:t>
            </a:r>
          </a:p>
        </p:txBody>
      </p:sp>
    </p:spTree>
    <p:extLst>
      <p:ext uri="{BB962C8B-B14F-4D97-AF65-F5344CB8AC3E}">
        <p14:creationId xmlns:p14="http://schemas.microsoft.com/office/powerpoint/2010/main" val="273658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845B-8C3F-4D20-A58F-8C89F9B9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📌 </a:t>
            </a:r>
            <a:r>
              <a:rPr lang="en-GB" b="1" dirty="0">
                <a:solidFill>
                  <a:schemeClr val="accent1"/>
                </a:solidFill>
                <a:latin typeface="Century Gothic" panose="020B0502020202020204"/>
              </a:rPr>
              <a:t>ANALYSIS PROCESS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50E1-547C-4A06-8B58-E4141E2E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6453" cy="4942820"/>
          </a:xfrm>
        </p:spPr>
        <p:txBody>
          <a:bodyPr>
            <a:noAutofit/>
          </a:bodyPr>
          <a:lstStyle/>
          <a:p>
            <a:r>
              <a:rPr lang="en-GB" sz="2000" dirty="0"/>
              <a:t>📌 ANALYSIS PROCESS</a:t>
            </a:r>
          </a:p>
          <a:p>
            <a:endParaRPr lang="en-GB" sz="2000" dirty="0"/>
          </a:p>
          <a:p>
            <a:r>
              <a:rPr lang="en-GB" sz="2000" dirty="0"/>
              <a:t>Step 1: Load &amp; transform data </a:t>
            </a:r>
          </a:p>
          <a:p>
            <a:endParaRPr lang="en-GB" sz="2000" dirty="0"/>
          </a:p>
          <a:p>
            <a:r>
              <a:rPr lang="en-GB" sz="2000" dirty="0"/>
              <a:t>- Download </a:t>
            </a:r>
            <a:r>
              <a:rPr lang="en-GB" sz="2000" dirty="0" err="1"/>
              <a:t>SilverLine</a:t>
            </a:r>
            <a:r>
              <a:rPr lang="en-GB" sz="2000" dirty="0"/>
              <a:t> Superstore Sales (Excel file) containing: Products, Qty Ordered, Price each, Order date, Purchase address, Sales, City and hour.</a:t>
            </a:r>
          </a:p>
          <a:p>
            <a:endParaRPr lang="en-GB" sz="2000" dirty="0"/>
          </a:p>
          <a:p>
            <a:r>
              <a:rPr lang="en-GB" sz="2000" dirty="0"/>
              <a:t>- Explore table and data fields in each table, identify fact and dimension table.</a:t>
            </a:r>
          </a:p>
          <a:p>
            <a:endParaRPr lang="en-GB" sz="2000" dirty="0"/>
          </a:p>
          <a:p>
            <a:r>
              <a:rPr lang="en-GB" sz="2000" dirty="0"/>
              <a:t>Step 2: Clean data by using excel function and formats </a:t>
            </a:r>
            <a:r>
              <a:rPr lang="en-GB" sz="2000" dirty="0" err="1"/>
              <a:t>e.g</a:t>
            </a:r>
            <a:r>
              <a:rPr lang="en-GB" sz="2000" dirty="0"/>
              <a:t> column to text</a:t>
            </a:r>
          </a:p>
          <a:p>
            <a:endParaRPr lang="en-GB" sz="2000" dirty="0"/>
          </a:p>
          <a:p>
            <a:r>
              <a:rPr lang="en-GB" sz="2000" dirty="0"/>
              <a:t>- Apply column to text to get Date columns like, Month, Day, Weekday, and Year</a:t>
            </a:r>
          </a:p>
          <a:p>
            <a:endParaRPr lang="en-GB" sz="2000" dirty="0"/>
          </a:p>
          <a:p>
            <a:r>
              <a:rPr lang="en-GB" sz="2000" dirty="0"/>
              <a:t>Step 3: Create measure</a:t>
            </a:r>
          </a:p>
        </p:txBody>
      </p:sp>
    </p:spTree>
    <p:extLst>
      <p:ext uri="{BB962C8B-B14F-4D97-AF65-F5344CB8AC3E}">
        <p14:creationId xmlns:p14="http://schemas.microsoft.com/office/powerpoint/2010/main" val="14486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068A-1F08-4ECF-9A80-DC65DD7C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68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  <a:latin typeface="Century Gothic" panose="020B0502020202020204"/>
              </a:rPr>
              <a:t>Measures</a:t>
            </a:r>
            <a:endParaRPr lang="en-US" b="1" dirty="0">
              <a:solidFill>
                <a:schemeClr val="accent1"/>
              </a:solidFill>
              <a:latin typeface="Century Gothic" panose="020B0502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36CD-4DB1-48FF-A225-A1481D92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Step 3: Create measure</a:t>
            </a:r>
          </a:p>
          <a:p>
            <a:endParaRPr lang="en-GB" dirty="0"/>
          </a:p>
          <a:p>
            <a:r>
              <a:rPr lang="en-GB" dirty="0"/>
              <a:t>- Creating some useful Key Performance Index measure for sales analysis (Total Revenue, Profit margin, Cost of good sold)</a:t>
            </a:r>
          </a:p>
          <a:p>
            <a:endParaRPr lang="en-GB" dirty="0"/>
          </a:p>
          <a:p>
            <a:r>
              <a:rPr lang="en-GB" dirty="0"/>
              <a:t>Step 4: Build report and explore</a:t>
            </a:r>
          </a:p>
          <a:p>
            <a:endParaRPr lang="en-GB" dirty="0"/>
          </a:p>
          <a:p>
            <a:r>
              <a:rPr lang="en-GB" dirty="0"/>
              <a:t>- Choose theme </a:t>
            </a:r>
            <a:r>
              <a:rPr lang="en-GB" dirty="0" err="1"/>
              <a:t>color</a:t>
            </a:r>
            <a:r>
              <a:rPr lang="en-GB" dirty="0"/>
              <a:t> using excel built in colours </a:t>
            </a:r>
          </a:p>
          <a:p>
            <a:endParaRPr lang="en-GB" dirty="0"/>
          </a:p>
          <a:p>
            <a:r>
              <a:rPr lang="en-GB" dirty="0"/>
              <a:t>- Choose visual and information need to </a:t>
            </a:r>
            <a:r>
              <a:rPr lang="en-GB" dirty="0" err="1"/>
              <a:t>analyze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3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1956</Words>
  <Application>Microsoft Office PowerPoint</Application>
  <PresentationFormat>Widescreen</PresentationFormat>
  <Paragraphs>1032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Office Theme</vt:lpstr>
      <vt:lpstr>PowerPoint Presentation</vt:lpstr>
      <vt:lpstr>SALES TREND OVER TIME</vt:lpstr>
      <vt:lpstr>BEST SELLING PRODUCTS </vt:lpstr>
      <vt:lpstr>Weekly Sales Distribution </vt:lpstr>
      <vt:lpstr>STATE FILTERS</vt:lpstr>
      <vt:lpstr>PowerPoint Presentation</vt:lpstr>
      <vt:lpstr>OBJECTIVES</vt:lpstr>
      <vt:lpstr>📌 ANALYSIS PROCESS </vt:lpstr>
      <vt:lpstr>Measures</vt:lpstr>
      <vt:lpstr>📊 INSIGHTS SUMMARY </vt:lpstr>
      <vt:lpstr>Sales by Cities</vt:lpstr>
      <vt:lpstr>Key Performance Indicator</vt:lpstr>
      <vt:lpstr>Top 5 Best Selling Product: </vt:lpstr>
      <vt:lpstr>Top 5 Cites By Sales: </vt:lpstr>
      <vt:lpstr>Weekly Sales Distribution by Weekday: </vt:lpstr>
      <vt:lpstr>RECOMMENDATION:</vt:lpstr>
      <vt:lpstr>LINK TO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28</cp:revision>
  <dcterms:created xsi:type="dcterms:W3CDTF">2024-05-26T21:24:52Z</dcterms:created>
  <dcterms:modified xsi:type="dcterms:W3CDTF">2024-05-28T20:24:52Z</dcterms:modified>
</cp:coreProperties>
</file>