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7776000" cy="9720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8000" y="306000"/>
            <a:ext cx="2574000" cy="68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 b="1">
                <a:solidFill>
                  <a:srgbClr val="1E3A5F"/>
                </a:solidFill>
                <a:latin typeface="Segoe UI"/>
              </a:rPr>
              <a:t>오늘의 주요 지표</a:t>
            </a:r>
          </a:p>
          <a:p>
            <a:r>
              <a:rPr sz="1800" b="0">
                <a:solidFill>
                  <a:srgbClr val="1E3A5F"/>
                </a:solidFill>
                <a:latin typeface="Segoe UI"/>
              </a:rPr>
              <a:t>2025년 02월 25일 Tuesday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80000" y="2160000"/>
            <a:ext cx="1745999" cy="522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/>
            <a:r>
              <a:rPr sz="2800" b="1">
                <a:solidFill>
                  <a:srgbClr val="1E3A5F"/>
                </a:solidFill>
                <a:latin typeface="Segoe UI"/>
              </a:rPr>
              <a:t>S&amp;P500</a:t>
            </a:r>
            <a:r>
              <a:rPr sz="4800" b="1">
                <a:solidFill>
                  <a:srgbClr val="FF0000"/>
                </a:solidFill>
                <a:latin typeface="Segoe UI"/>
              </a:rPr>
              <a:t>
5983.25</a:t>
            </a:r>
            <a:r>
              <a:rPr sz="2000">
                <a:solidFill>
                  <a:srgbClr val="FF0000"/>
                </a:solidFill>
                <a:latin typeface="Segoe UI"/>
              </a:rPr>
              <a:t>
-29.88 (-0.5%)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0000" y="4320000"/>
            <a:ext cx="1745999" cy="522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/>
            <a:r>
              <a:rPr sz="2800" b="1">
                <a:solidFill>
                  <a:srgbClr val="1E3A5F"/>
                </a:solidFill>
                <a:latin typeface="Segoe UI"/>
              </a:rPr>
              <a:t>NASDAQ</a:t>
            </a:r>
            <a:r>
              <a:rPr sz="4800" b="1">
                <a:solidFill>
                  <a:srgbClr val="FF0000"/>
                </a:solidFill>
                <a:latin typeface="Segoe UI"/>
              </a:rPr>
              <a:t>
19286.93</a:t>
            </a:r>
            <a:r>
              <a:rPr sz="2000">
                <a:solidFill>
                  <a:srgbClr val="FF0000"/>
                </a:solidFill>
                <a:latin typeface="Segoe UI"/>
              </a:rPr>
              <a:t>
-237.08 (-1.21%)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0000" y="6480000"/>
            <a:ext cx="1745999" cy="522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/>
            <a:r>
              <a:rPr sz="2800" b="1">
                <a:solidFill>
                  <a:srgbClr val="1E3A5F"/>
                </a:solidFill>
                <a:latin typeface="Segoe UI"/>
              </a:rPr>
              <a:t>Dow Jones</a:t>
            </a:r>
            <a:r>
              <a:rPr sz="4800" b="1">
                <a:solidFill>
                  <a:srgbClr val="00C800"/>
                </a:solidFill>
                <a:latin typeface="Segoe UI"/>
              </a:rPr>
              <a:t>
43461.21</a:t>
            </a:r>
            <a:r>
              <a:rPr sz="2000">
                <a:solidFill>
                  <a:srgbClr val="00C800"/>
                </a:solidFill>
                <a:latin typeface="Segoe UI"/>
              </a:rPr>
              <a:t>
+33.19 (+0.08%)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88000" y="2160000"/>
            <a:ext cx="1745999" cy="522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/>
            <a:r>
              <a:rPr sz="2800" b="1">
                <a:solidFill>
                  <a:srgbClr val="1E3A5F"/>
                </a:solidFill>
                <a:latin typeface="Segoe UI"/>
              </a:rPr>
              <a:t>US 10Y Yield</a:t>
            </a:r>
            <a:r>
              <a:rPr sz="4800" b="1">
                <a:solidFill>
                  <a:srgbClr val="FF0000"/>
                </a:solidFill>
                <a:latin typeface="Segoe UI"/>
              </a:rPr>
              <a:t>
4.393</a:t>
            </a:r>
            <a:r>
              <a:rPr sz="2000">
                <a:solidFill>
                  <a:srgbClr val="FF0000"/>
                </a:solidFill>
                <a:latin typeface="Segoe UI"/>
              </a:rPr>
              <a:t>
-0.027 (-0.61%)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88000" y="4320000"/>
            <a:ext cx="1745999" cy="522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/>
            <a:r>
              <a:rPr sz="2800" b="1">
                <a:solidFill>
                  <a:srgbClr val="1E3A5F"/>
                </a:solidFill>
                <a:latin typeface="Segoe UI"/>
              </a:rPr>
              <a:t>USD/KRW</a:t>
            </a:r>
            <a:r>
              <a:rPr sz="4800" b="1">
                <a:solidFill>
                  <a:srgbClr val="FF0000"/>
                </a:solidFill>
                <a:latin typeface="Segoe UI"/>
              </a:rPr>
              <a:t>
1431.91</a:t>
            </a:r>
            <a:r>
              <a:rPr sz="2000">
                <a:solidFill>
                  <a:srgbClr val="FF0000"/>
                </a:solidFill>
                <a:latin typeface="Segoe UI"/>
              </a:rPr>
              <a:t>
-2.38 (-0.17%)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88000" y="6480000"/>
            <a:ext cx="1745999" cy="5220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/>
            <a:r>
              <a:rPr sz="2800" b="1">
                <a:solidFill>
                  <a:srgbClr val="1E3A5F"/>
                </a:solidFill>
                <a:latin typeface="Segoe UI"/>
              </a:rPr>
              <a:t>KOSPI</a:t>
            </a:r>
            <a:r>
              <a:rPr sz="4800" b="1">
                <a:solidFill>
                  <a:srgbClr val="FF0000"/>
                </a:solidFill>
                <a:latin typeface="Segoe UI"/>
              </a:rPr>
              <a:t>
2630.29</a:t>
            </a:r>
            <a:r>
              <a:rPr sz="2000">
                <a:solidFill>
                  <a:srgbClr val="FF0000"/>
                </a:solidFill>
                <a:latin typeface="Segoe UI"/>
              </a:rPr>
              <a:t>
-14.98 (-0.57%)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