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3" r:id="rId2"/>
    <p:sldId id="268" r:id="rId3"/>
    <p:sldId id="264" r:id="rId4"/>
    <p:sldId id="265" r:id="rId5"/>
    <p:sldId id="266" r:id="rId6"/>
    <p:sldId id="257" r:id="rId7"/>
    <p:sldId id="259" r:id="rId8"/>
    <p:sldId id="260" r:id="rId9"/>
    <p:sldId id="262" r:id="rId10"/>
    <p:sldId id="267" r:id="rId11"/>
    <p:sldId id="269" r:id="rId12"/>
    <p:sldId id="271" r:id="rId13"/>
    <p:sldId id="270"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5" autoAdjust="0"/>
  </p:normalViewPr>
  <p:slideViewPr>
    <p:cSldViewPr snapToGrid="0" snapToObjects="1">
      <p:cViewPr varScale="1">
        <p:scale>
          <a:sx n="45" d="100"/>
          <a:sy n="45" d="100"/>
        </p:scale>
        <p:origin x="1360" y="52"/>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1810748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Shape 16"/>
          <p:cNvSpPr>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Shape 17"/>
          <p:cNvSpPr>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Shape 18"/>
          <p:cNvSpPr>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Shape 1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Shape 28"/>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Shape 29"/>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Shape 30"/>
          <p:cNvSpPr>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Shape 31"/>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Shape 32"/>
          <p:cNvSpPr>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Shape 33"/>
          <p:cNvSpPr>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Shape 41"/>
          <p:cNvSpPr>
            <a:spLocks noGrp="1"/>
          </p:cNvSpPr>
          <p:nvPr>
            <p:ph type="title"/>
          </p:nvPr>
        </p:nvSpPr>
        <p:spPr>
          <a:xfrm>
            <a:off x="508000" y="3670300"/>
            <a:ext cx="11988800" cy="2413000"/>
          </a:xfrm>
          <a:prstGeom prst="rect">
            <a:avLst/>
          </a:prstGeom>
        </p:spPr>
        <p:txBody>
          <a:bodyPr/>
          <a:lstStyle/>
          <a:p>
            <a:r>
              <a:t>Title Text</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Shape 49"/>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Shape 51"/>
          <p:cNvSpPr>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Shape 52"/>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Shape 53"/>
          <p:cNvSpPr>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Shape 54"/>
          <p:cNvSpPr>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r>
              <a:t>Title Text</a:t>
            </a:r>
          </a:p>
        </p:txBody>
      </p:sp>
      <p:sp>
        <p:nvSpPr>
          <p:cNvPr id="63" name="Shape 6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9" name="Shape 79"/>
          <p:cNvSpPr>
            <a:spLocks noGrp="1"/>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endParaRPr/>
          </a:p>
        </p:txBody>
      </p:sp>
      <p:sp>
        <p:nvSpPr>
          <p:cNvPr id="80" name="Shape 80"/>
          <p:cNvSpPr>
            <a:spLocks noGrp="1"/>
          </p:cNvSpPr>
          <p:nvPr>
            <p:ph type="title"/>
          </p:nvPr>
        </p:nvSpPr>
        <p:spPr>
          <a:prstGeom prst="rect">
            <a:avLst/>
          </a:prstGeom>
        </p:spPr>
        <p:txBody>
          <a:bodyPr/>
          <a:lstStyle/>
          <a:p>
            <a:r>
              <a:t>Title Text</a:t>
            </a:r>
          </a:p>
        </p:txBody>
      </p:sp>
      <p:sp>
        <p:nvSpPr>
          <p:cNvPr id="81" name="Shape 81"/>
          <p:cNvSpPr>
            <a:spLocks noGrp="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r>
              <a:t>Body Level One</a:t>
            </a:r>
          </a:p>
          <a:p>
            <a:pPr lvl="1"/>
            <a:r>
              <a:t>Body Level Two</a:t>
            </a:r>
          </a:p>
          <a:p>
            <a:pPr lvl="2"/>
            <a:r>
              <a:t>Body Level Three</a:t>
            </a:r>
          </a:p>
          <a:p>
            <a:pPr lvl="3"/>
            <a:r>
              <a:t>Body Level Four</a:t>
            </a:r>
          </a:p>
          <a:p>
            <a:pPr lvl="4"/>
            <a:r>
              <a:t>Body Level Five</a:t>
            </a:r>
          </a:p>
        </p:txBody>
      </p:sp>
      <p:sp>
        <p:nvSpPr>
          <p:cNvPr id="82" name="Shape 8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Shape 97"/>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Shape 98"/>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Shape 99"/>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hape 10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Shape 116"/>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Shape 5"/>
          <p:cNvSpPr>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hape 6"/>
          <p:cNvSpPr>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0"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C34DE-8632-40BE-9252-CC25E144F39A}"/>
              </a:ext>
            </a:extLst>
          </p:cNvPr>
          <p:cNvSpPr txBox="1">
            <a:spLocks/>
          </p:cNvSpPr>
          <p:nvPr/>
        </p:nvSpPr>
        <p:spPr>
          <a:xfrm>
            <a:off x="772491" y="991534"/>
            <a:ext cx="3953018" cy="2444469"/>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i="1" dirty="0">
                <a:latin typeface="Palatino"/>
                <a:cs typeface="Palatino"/>
              </a:rPr>
              <a:t>DS 501 </a:t>
            </a:r>
          </a:p>
          <a:p>
            <a:r>
              <a:rPr lang="en-US" b="1" i="1" dirty="0">
                <a:latin typeface="Palatino"/>
                <a:cs typeface="Palatino"/>
              </a:rPr>
              <a:t>Case Study 1</a:t>
            </a:r>
          </a:p>
          <a:p>
            <a:endParaRPr lang="en-US" b="1" i="1" dirty="0">
              <a:latin typeface="Palatino"/>
              <a:cs typeface="Palatino"/>
            </a:endParaRPr>
          </a:p>
          <a:p>
            <a:r>
              <a:rPr lang="en-US" b="1" i="1" dirty="0">
                <a:latin typeface="Palatino"/>
                <a:cs typeface="Palatino"/>
              </a:rPr>
              <a:t>Team 12</a:t>
            </a:r>
          </a:p>
        </p:txBody>
      </p:sp>
      <p:sp>
        <p:nvSpPr>
          <p:cNvPr id="3" name="Subtitle 2">
            <a:extLst>
              <a:ext uri="{FF2B5EF4-FFF2-40B4-BE49-F238E27FC236}">
                <a16:creationId xmlns:a16="http://schemas.microsoft.com/office/drawing/2014/main" id="{E396D158-F4F5-4587-B93C-3B39F4038134}"/>
              </a:ext>
            </a:extLst>
          </p:cNvPr>
          <p:cNvSpPr txBox="1">
            <a:spLocks/>
          </p:cNvSpPr>
          <p:nvPr/>
        </p:nvSpPr>
        <p:spPr>
          <a:xfrm>
            <a:off x="1524000" y="3700996"/>
            <a:ext cx="10202944" cy="2704494"/>
          </a:xfrm>
          <a:prstGeom prst="rect">
            <a:avLst/>
          </a:prstGeom>
        </p:spPr>
        <p:txBody>
          <a:bodyPr>
            <a:noAutofit/>
          </a:bodyPr>
          <a:lst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a:lstStyle>
          <a:p>
            <a:pPr marL="0" indent="0" algn="r">
              <a:buNone/>
            </a:pPr>
            <a:endParaRPr lang="en-US" sz="3200" b="1" dirty="0"/>
          </a:p>
          <a:p>
            <a:pPr marL="0" indent="0" algn="r">
              <a:buNone/>
            </a:pPr>
            <a:r>
              <a:rPr lang="en-US" sz="3200" b="1" dirty="0"/>
              <a:t>Team Members</a:t>
            </a:r>
          </a:p>
          <a:p>
            <a:pPr marL="0" indent="0" algn="r">
              <a:buNone/>
            </a:pPr>
            <a:r>
              <a:rPr lang="en-US" sz="2400" dirty="0"/>
              <a:t>Chu Wang</a:t>
            </a:r>
          </a:p>
          <a:p>
            <a:pPr marL="0" indent="0" algn="r">
              <a:lnSpc>
                <a:spcPct val="50000"/>
              </a:lnSpc>
              <a:buNone/>
            </a:pPr>
            <a:r>
              <a:rPr lang="en-US" sz="2400" dirty="0"/>
              <a:t>Di You</a:t>
            </a:r>
          </a:p>
          <a:p>
            <a:pPr marL="0" indent="0" algn="r">
              <a:lnSpc>
                <a:spcPct val="50000"/>
              </a:lnSpc>
              <a:buNone/>
            </a:pPr>
            <a:r>
              <a:rPr lang="en-US" sz="2400" dirty="0" err="1"/>
              <a:t>Rishitha</a:t>
            </a:r>
            <a:r>
              <a:rPr lang="en-US" sz="2400" dirty="0"/>
              <a:t> </a:t>
            </a:r>
            <a:r>
              <a:rPr lang="en-US" sz="2400" dirty="0" err="1"/>
              <a:t>Kiran</a:t>
            </a:r>
            <a:endParaRPr lang="en-US" sz="2400" dirty="0"/>
          </a:p>
          <a:p>
            <a:pPr marL="0" indent="0" algn="r">
              <a:lnSpc>
                <a:spcPct val="50000"/>
              </a:lnSpc>
              <a:buNone/>
            </a:pPr>
            <a:r>
              <a:rPr lang="en-US" sz="2400" dirty="0" err="1"/>
              <a:t>Saranya</a:t>
            </a:r>
            <a:r>
              <a:rPr lang="en-US" sz="2400" dirty="0"/>
              <a:t> </a:t>
            </a:r>
            <a:r>
              <a:rPr lang="en-US" sz="2400" dirty="0" err="1"/>
              <a:t>Manoharan</a:t>
            </a:r>
            <a:endParaRPr lang="en-US" sz="2400" dirty="0"/>
          </a:p>
          <a:p>
            <a:pPr marL="0" indent="0" algn="r">
              <a:lnSpc>
                <a:spcPct val="50000"/>
              </a:lnSpc>
              <a:buNone/>
            </a:pPr>
            <a:r>
              <a:rPr lang="en-US" sz="2400" dirty="0"/>
              <a:t>Valerie </a:t>
            </a:r>
            <a:r>
              <a:rPr lang="en-US" sz="2400" dirty="0" err="1"/>
              <a:t>Tuzel</a:t>
            </a:r>
            <a:endParaRPr lang="en-US" sz="2400" dirty="0"/>
          </a:p>
          <a:p>
            <a:pPr marL="0" indent="0" algn="r">
              <a:lnSpc>
                <a:spcPct val="50000"/>
              </a:lnSpc>
              <a:buNone/>
            </a:pPr>
            <a:endParaRPr lang="en-US" sz="2400" dirty="0"/>
          </a:p>
          <a:p>
            <a:endParaRPr lang="en-US" sz="2400" dirty="0"/>
          </a:p>
        </p:txBody>
      </p:sp>
    </p:spTree>
    <p:extLst>
      <p:ext uri="{BB962C8B-B14F-4D97-AF65-F5344CB8AC3E}">
        <p14:creationId xmlns:p14="http://schemas.microsoft.com/office/powerpoint/2010/main" val="105784932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3B9A-D095-4EFF-976B-990DE75AE76B}"/>
              </a:ext>
            </a:extLst>
          </p:cNvPr>
          <p:cNvSpPr txBox="1">
            <a:spLocks/>
          </p:cNvSpPr>
          <p:nvPr/>
        </p:nvSpPr>
        <p:spPr>
          <a:xfrm>
            <a:off x="952443" y="996261"/>
            <a:ext cx="11413428" cy="4988857"/>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pPr algn="l"/>
            <a:r>
              <a:rPr lang="en-US" sz="4400" b="1" dirty="0">
                <a:solidFill>
                  <a:schemeClr val="bg1"/>
                </a:solidFill>
                <a:latin typeface="Palatino"/>
                <a:cs typeface="Palatino"/>
              </a:rPr>
              <a:t>Business Question:</a:t>
            </a:r>
          </a:p>
          <a:p>
            <a:pPr algn="l"/>
            <a:endParaRPr lang="en-US" sz="4400" b="1" dirty="0">
              <a:solidFill>
                <a:schemeClr val="bg1"/>
              </a:solidFill>
              <a:latin typeface="Palatino"/>
              <a:cs typeface="Palatino"/>
            </a:endParaRPr>
          </a:p>
          <a:p>
            <a:pPr algn="l"/>
            <a:r>
              <a:rPr lang="en-US" sz="4400" b="1" dirty="0">
                <a:solidFill>
                  <a:schemeClr val="bg1"/>
                </a:solidFill>
                <a:latin typeface="Palatino"/>
                <a:cs typeface="Palatino"/>
              </a:rPr>
              <a:t>	</a:t>
            </a:r>
          </a:p>
          <a:p>
            <a:pPr algn="l"/>
            <a:r>
              <a:rPr lang="en-US" sz="4400" b="1" dirty="0">
                <a:solidFill>
                  <a:schemeClr val="bg1"/>
                </a:solidFill>
                <a:latin typeface="Palatino"/>
                <a:cs typeface="Palatino"/>
              </a:rPr>
              <a:t>			Was this a good business strategy?</a:t>
            </a:r>
            <a:endParaRPr lang="en-US" sz="4400" dirty="0">
              <a:solidFill>
                <a:schemeClr val="bg1"/>
              </a:solidFill>
              <a:latin typeface="Palatino"/>
              <a:cs typeface="Palatino"/>
            </a:endParaRPr>
          </a:p>
        </p:txBody>
      </p:sp>
      <p:pic>
        <p:nvPicPr>
          <p:cNvPr id="3" name="Picture 2">
            <a:extLst>
              <a:ext uri="{FF2B5EF4-FFF2-40B4-BE49-F238E27FC236}">
                <a16:creationId xmlns:a16="http://schemas.microsoft.com/office/drawing/2014/main" id="{A91B01D8-0701-4E67-8859-63B6FE7D7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725" y="6496131"/>
            <a:ext cx="6554168" cy="1844973"/>
          </a:xfrm>
          <a:prstGeom prst="rect">
            <a:avLst/>
          </a:prstGeom>
        </p:spPr>
      </p:pic>
    </p:spTree>
    <p:extLst>
      <p:ext uri="{BB962C8B-B14F-4D97-AF65-F5344CB8AC3E}">
        <p14:creationId xmlns:p14="http://schemas.microsoft.com/office/powerpoint/2010/main" val="4453930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cintosh HD:Users:htuzel:Desktop:Screen Shot 2017-09-20 at 2.25.32 PM.png"/>
          <p:cNvPicPr/>
          <p:nvPr/>
        </p:nvPicPr>
        <p:blipFill>
          <a:blip r:embed="rId2">
            <a:extLst>
              <a:ext uri="{28A0092B-C50C-407E-A947-70E740481C1C}">
                <a14:useLocalDpi xmlns:a14="http://schemas.microsoft.com/office/drawing/2010/main" val="0"/>
              </a:ext>
            </a:extLst>
          </a:blip>
          <a:srcRect/>
          <a:stretch>
            <a:fillRect/>
          </a:stretch>
        </p:blipFill>
        <p:spPr bwMode="auto">
          <a:xfrm>
            <a:off x="2603342" y="2397221"/>
            <a:ext cx="7952889" cy="5064333"/>
          </a:xfrm>
          <a:prstGeom prst="rect">
            <a:avLst/>
          </a:prstGeom>
          <a:noFill/>
          <a:ln>
            <a:noFill/>
          </a:ln>
        </p:spPr>
      </p:pic>
      <p:sp>
        <p:nvSpPr>
          <p:cNvPr id="3" name="Title 1">
            <a:extLst>
              <a:ext uri="{FF2B5EF4-FFF2-40B4-BE49-F238E27FC236}">
                <a16:creationId xmlns:a16="http://schemas.microsoft.com/office/drawing/2014/main" id="{F2CC3B9A-D095-4EFF-976B-990DE75AE76B}"/>
              </a:ext>
            </a:extLst>
          </p:cNvPr>
          <p:cNvSpPr txBox="1">
            <a:spLocks/>
          </p:cNvSpPr>
          <p:nvPr/>
        </p:nvSpPr>
        <p:spPr>
          <a:xfrm>
            <a:off x="952443" y="996262"/>
            <a:ext cx="11413428" cy="1321582"/>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Sentiment Analysis</a:t>
            </a:r>
            <a:endParaRPr lang="en-US" sz="4400" dirty="0">
              <a:solidFill>
                <a:schemeClr val="bg1"/>
              </a:solidFill>
              <a:latin typeface="Palatino"/>
              <a:cs typeface="Palatino"/>
            </a:endParaRPr>
          </a:p>
        </p:txBody>
      </p:sp>
    </p:spTree>
    <p:extLst>
      <p:ext uri="{BB962C8B-B14F-4D97-AF65-F5344CB8AC3E}">
        <p14:creationId xmlns:p14="http://schemas.microsoft.com/office/powerpoint/2010/main" val="12744079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1845" y="8683956"/>
            <a:ext cx="974134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UK, Netherlands, France, Germany have the busiest airports in Europe </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5" name="Picture 4" descr="Screen Shot 2017-09-21 at 1.55.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61" y="547910"/>
            <a:ext cx="7012998" cy="7463486"/>
          </a:xfrm>
          <a:prstGeom prst="rect">
            <a:avLst/>
          </a:prstGeom>
        </p:spPr>
      </p:pic>
      <p:pic>
        <p:nvPicPr>
          <p:cNvPr id="6" name="Picture 5" descr="Screen Shot 2017-09-21 at 2.00.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2859" y="1820858"/>
            <a:ext cx="4610100" cy="5702300"/>
          </a:xfrm>
          <a:prstGeom prst="rect">
            <a:avLst/>
          </a:prstGeom>
        </p:spPr>
      </p:pic>
    </p:spTree>
    <p:extLst>
      <p:ext uri="{BB962C8B-B14F-4D97-AF65-F5344CB8AC3E}">
        <p14:creationId xmlns:p14="http://schemas.microsoft.com/office/powerpoint/2010/main" val="35525940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457" y="2514600"/>
            <a:ext cx="1166741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just">
              <a:buFont typeface="Arial"/>
              <a:buChar char="•"/>
            </a:pPr>
            <a:r>
              <a:rPr lang="en-US" dirty="0"/>
              <a:t>If 400,000 passengers have their flights cancelled, the total liability in compensation payouts is likely to be around £100 million, though not all who got impacted by this might claim </a:t>
            </a:r>
          </a:p>
        </p:txBody>
      </p:sp>
      <p:sp>
        <p:nvSpPr>
          <p:cNvPr id="3" name="TextBox 2"/>
          <p:cNvSpPr txBox="1"/>
          <p:nvPr/>
        </p:nvSpPr>
        <p:spPr>
          <a:xfrm>
            <a:off x="698457" y="4740877"/>
            <a:ext cx="11667414"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just">
              <a:buFont typeface="Arial"/>
              <a:buChar char="•"/>
            </a:pPr>
            <a:r>
              <a:rPr lang="en-US" dirty="0"/>
              <a:t>Their reputation is going to be needed to be restored as the trust element has most likely been lost among the customers.  They probably lost a lot of future customers.</a:t>
            </a:r>
          </a:p>
        </p:txBody>
      </p:sp>
      <p:sp>
        <p:nvSpPr>
          <p:cNvPr id="4" name="TextBox 3"/>
          <p:cNvSpPr txBox="1"/>
          <p:nvPr/>
        </p:nvSpPr>
        <p:spPr>
          <a:xfrm>
            <a:off x="698457" y="5893438"/>
            <a:ext cx="11667414"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just">
              <a:buFont typeface="Arial"/>
              <a:buChar char="•"/>
            </a:pPr>
            <a:r>
              <a:rPr lang="en-US" dirty="0"/>
              <a:t>They might need to allocate some of their advertising money to have alluring deals for the locations where they lost the most business to get customers back.</a:t>
            </a:r>
          </a:p>
        </p:txBody>
      </p:sp>
      <p:sp>
        <p:nvSpPr>
          <p:cNvPr id="5" name="Rectangle 4"/>
          <p:cNvSpPr/>
          <p:nvPr/>
        </p:nvSpPr>
        <p:spPr>
          <a:xfrm>
            <a:off x="174612" y="3935338"/>
            <a:ext cx="8444985" cy="461665"/>
          </a:xfrm>
          <a:prstGeom prst="rect">
            <a:avLst/>
          </a:prstGeom>
        </p:spPr>
        <p:txBody>
          <a:bodyPr wrap="square">
            <a:spAutoFit/>
          </a:bodyPr>
          <a:lstStyle/>
          <a:p>
            <a:pPr marL="342900" indent="-342900">
              <a:buFont typeface="Arial"/>
              <a:buChar char="•"/>
            </a:pPr>
            <a:r>
              <a:rPr lang="en-US" dirty="0"/>
              <a:t>Hiring more employees might have cost them less. </a:t>
            </a:r>
          </a:p>
        </p:txBody>
      </p:sp>
    </p:spTree>
    <p:extLst>
      <p:ext uri="{BB962C8B-B14F-4D97-AF65-F5344CB8AC3E}">
        <p14:creationId xmlns:p14="http://schemas.microsoft.com/office/powerpoint/2010/main" val="35885635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1B01D8-0701-4E67-8859-63B6FE7D7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38" y="1892194"/>
            <a:ext cx="7659414" cy="2156096"/>
          </a:xfrm>
          <a:prstGeom prst="rect">
            <a:avLst/>
          </a:prstGeom>
        </p:spPr>
      </p:pic>
      <p:sp>
        <p:nvSpPr>
          <p:cNvPr id="3" name="TextBox 2"/>
          <p:cNvSpPr txBox="1"/>
          <p:nvPr/>
        </p:nvSpPr>
        <p:spPr>
          <a:xfrm>
            <a:off x="1874942" y="5402811"/>
            <a:ext cx="10328880" cy="1754327"/>
          </a:xfrm>
          <a:prstGeom prst="rect">
            <a:avLst/>
          </a:prstGeom>
          <a:noFill/>
        </p:spPr>
        <p:txBody>
          <a:bodyPr wrap="square" rtlCol="0">
            <a:spAutoFit/>
          </a:bodyPr>
          <a:lstStyle/>
          <a:p>
            <a:r>
              <a:rPr lang="en-US" sz="3600" dirty="0"/>
              <a:t>To improve its system-wide punctuality </a:t>
            </a:r>
            <a:r>
              <a:rPr lang="en-US" sz="3600" dirty="0" err="1"/>
              <a:t>Ryanair</a:t>
            </a:r>
            <a:r>
              <a:rPr lang="en-US" sz="3600" dirty="0"/>
              <a:t> decides to cancel “up to 50” flights a day until the end of October!!</a:t>
            </a:r>
          </a:p>
        </p:txBody>
      </p:sp>
    </p:spTree>
    <p:extLst>
      <p:ext uri="{BB962C8B-B14F-4D97-AF65-F5344CB8AC3E}">
        <p14:creationId xmlns:p14="http://schemas.microsoft.com/office/powerpoint/2010/main" val="6348436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3B9A-D095-4EFF-976B-990DE75AE76B}"/>
              </a:ext>
            </a:extLst>
          </p:cNvPr>
          <p:cNvSpPr txBox="1">
            <a:spLocks/>
          </p:cNvSpPr>
          <p:nvPr/>
        </p:nvSpPr>
        <p:spPr>
          <a:xfrm>
            <a:off x="2054568" y="1139143"/>
            <a:ext cx="8423733" cy="728284"/>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Frequency Analysis</a:t>
            </a:r>
            <a:endParaRPr lang="en-US" sz="4400" dirty="0">
              <a:solidFill>
                <a:schemeClr val="bg1"/>
              </a:solidFill>
              <a:latin typeface="Palatino"/>
              <a:cs typeface="Palatino"/>
            </a:endParaRPr>
          </a:p>
        </p:txBody>
      </p:sp>
      <p:graphicFrame>
        <p:nvGraphicFramePr>
          <p:cNvPr id="3" name="Table 2">
            <a:extLst>
              <a:ext uri="{FF2B5EF4-FFF2-40B4-BE49-F238E27FC236}">
                <a16:creationId xmlns:a16="http://schemas.microsoft.com/office/drawing/2014/main" id="{8C42AB18-D94D-4BDF-A270-DE5AF58B92F0}"/>
              </a:ext>
            </a:extLst>
          </p:cNvPr>
          <p:cNvGraphicFramePr>
            <a:graphicFrameLocks noGrp="1"/>
          </p:cNvGraphicFramePr>
          <p:nvPr>
            <p:extLst>
              <p:ext uri="{D42A27DB-BD31-4B8C-83A1-F6EECF244321}">
                <p14:modId xmlns:p14="http://schemas.microsoft.com/office/powerpoint/2010/main" val="1572978559"/>
              </p:ext>
            </p:extLst>
          </p:nvPr>
        </p:nvGraphicFramePr>
        <p:xfrm>
          <a:off x="4895296" y="2973851"/>
          <a:ext cx="3067900" cy="5120640"/>
        </p:xfrm>
        <a:graphic>
          <a:graphicData uri="http://schemas.openxmlformats.org/drawingml/2006/table">
            <a:tbl>
              <a:tblPr firstRow="1" bandRow="1">
                <a:tableStyleId>{5940675A-B579-460E-94D1-54222C63F5DA}</a:tableStyleId>
              </a:tblPr>
              <a:tblGrid>
                <a:gridCol w="1533950">
                  <a:extLst>
                    <a:ext uri="{9D8B030D-6E8A-4147-A177-3AD203B41FA5}">
                      <a16:colId xmlns:a16="http://schemas.microsoft.com/office/drawing/2014/main" val="3670452550"/>
                    </a:ext>
                  </a:extLst>
                </a:gridCol>
                <a:gridCol w="1533950">
                  <a:extLst>
                    <a:ext uri="{9D8B030D-6E8A-4147-A177-3AD203B41FA5}">
                      <a16:colId xmlns:a16="http://schemas.microsoft.com/office/drawing/2014/main" val="1785341937"/>
                    </a:ext>
                  </a:extLst>
                </a:gridCol>
              </a:tblGrid>
              <a:tr h="243507">
                <a:tc>
                  <a:txBody>
                    <a:bodyPr/>
                    <a:lstStyle/>
                    <a:p>
                      <a:pPr algn="ctr"/>
                      <a:r>
                        <a:rPr lang="en-US" b="1" dirty="0"/>
                        <a:t>Word</a:t>
                      </a:r>
                    </a:p>
                  </a:txBody>
                  <a:tcPr/>
                </a:tc>
                <a:tc>
                  <a:txBody>
                    <a:bodyPr/>
                    <a:lstStyle/>
                    <a:p>
                      <a:pPr algn="ctr"/>
                      <a:r>
                        <a:rPr lang="en-US" b="1" dirty="0"/>
                        <a:t>Count</a:t>
                      </a:r>
                    </a:p>
                  </a:txBody>
                  <a:tcPr/>
                </a:tc>
                <a:extLst>
                  <a:ext uri="{0D108BD9-81ED-4DB2-BD59-A6C34878D82A}">
                    <a16:rowId xmlns:a16="http://schemas.microsoft.com/office/drawing/2014/main" val="3194886752"/>
                  </a:ext>
                </a:extLst>
              </a:tr>
              <a:tr h="243507">
                <a:tc>
                  <a:txBody>
                    <a:bodyPr/>
                    <a:lstStyle/>
                    <a:p>
                      <a:pPr algn="ctr"/>
                      <a:r>
                        <a:rPr lang="en-US" dirty="0" err="1"/>
                        <a:t>dont</a:t>
                      </a:r>
                      <a:endParaRPr lang="en-US" dirty="0"/>
                    </a:p>
                  </a:txBody>
                  <a:tcPr/>
                </a:tc>
                <a:tc>
                  <a:txBody>
                    <a:bodyPr/>
                    <a:lstStyle/>
                    <a:p>
                      <a:pPr algn="ctr"/>
                      <a:r>
                        <a:rPr lang="en-US" dirty="0"/>
                        <a:t>171</a:t>
                      </a:r>
                    </a:p>
                  </a:txBody>
                  <a:tcPr/>
                </a:tc>
                <a:extLst>
                  <a:ext uri="{0D108BD9-81ED-4DB2-BD59-A6C34878D82A}">
                    <a16:rowId xmlns:a16="http://schemas.microsoft.com/office/drawing/2014/main" val="2083380638"/>
                  </a:ext>
                </a:extLst>
              </a:tr>
              <a:tr h="243507">
                <a:tc>
                  <a:txBody>
                    <a:bodyPr/>
                    <a:lstStyle/>
                    <a:p>
                      <a:pPr algn="ctr"/>
                      <a:r>
                        <a:rPr lang="de-DE" dirty="0" err="1"/>
                        <a:t>messing</a:t>
                      </a:r>
                      <a:endParaRPr lang="en-US" dirty="0"/>
                    </a:p>
                  </a:txBody>
                  <a:tcPr/>
                </a:tc>
                <a:tc>
                  <a:txBody>
                    <a:bodyPr/>
                    <a:lstStyle/>
                    <a:p>
                      <a:pPr algn="ctr"/>
                      <a:r>
                        <a:rPr lang="en-US" dirty="0"/>
                        <a:t>170</a:t>
                      </a:r>
                    </a:p>
                  </a:txBody>
                  <a:tcPr/>
                </a:tc>
                <a:extLst>
                  <a:ext uri="{0D108BD9-81ED-4DB2-BD59-A6C34878D82A}">
                    <a16:rowId xmlns:a16="http://schemas.microsoft.com/office/drawing/2014/main" val="3377188269"/>
                  </a:ext>
                </a:extLst>
              </a:tr>
              <a:tr h="243507">
                <a:tc>
                  <a:txBody>
                    <a:bodyPr/>
                    <a:lstStyle/>
                    <a:p>
                      <a:pPr algn="ctr"/>
                      <a:r>
                        <a:rPr lang="en-US" dirty="0"/>
                        <a:t>days</a:t>
                      </a:r>
                    </a:p>
                  </a:txBody>
                  <a:tcPr/>
                </a:tc>
                <a:tc>
                  <a:txBody>
                    <a:bodyPr/>
                    <a:lstStyle/>
                    <a:p>
                      <a:pPr algn="ctr"/>
                      <a:r>
                        <a:rPr lang="en-US" dirty="0"/>
                        <a:t>167</a:t>
                      </a:r>
                    </a:p>
                  </a:txBody>
                  <a:tcPr/>
                </a:tc>
                <a:extLst>
                  <a:ext uri="{0D108BD9-81ED-4DB2-BD59-A6C34878D82A}">
                    <a16:rowId xmlns:a16="http://schemas.microsoft.com/office/drawing/2014/main" val="10003"/>
                  </a:ext>
                </a:extLst>
              </a:tr>
              <a:tr h="243507">
                <a:tc>
                  <a:txBody>
                    <a:bodyPr/>
                    <a:lstStyle/>
                    <a:p>
                      <a:pPr algn="ctr"/>
                      <a:r>
                        <a:rPr lang="en-US" dirty="0"/>
                        <a:t>weeks</a:t>
                      </a:r>
                    </a:p>
                  </a:txBody>
                  <a:tcPr/>
                </a:tc>
                <a:tc>
                  <a:txBody>
                    <a:bodyPr/>
                    <a:lstStyle/>
                    <a:p>
                      <a:pPr algn="ctr"/>
                      <a:r>
                        <a:rPr lang="en-US" dirty="0"/>
                        <a:t>166</a:t>
                      </a:r>
                    </a:p>
                  </a:txBody>
                  <a:tcPr/>
                </a:tc>
                <a:extLst>
                  <a:ext uri="{0D108BD9-81ED-4DB2-BD59-A6C34878D82A}">
                    <a16:rowId xmlns:a16="http://schemas.microsoft.com/office/drawing/2014/main" val="2819557661"/>
                  </a:ext>
                </a:extLst>
              </a:tr>
              <a:tr h="243507">
                <a:tc>
                  <a:txBody>
                    <a:bodyPr/>
                    <a:lstStyle/>
                    <a:p>
                      <a:pPr algn="ctr"/>
                      <a:r>
                        <a:rPr lang="en-US" dirty="0"/>
                        <a:t>entitled</a:t>
                      </a:r>
                    </a:p>
                  </a:txBody>
                  <a:tcPr/>
                </a:tc>
                <a:tc>
                  <a:txBody>
                    <a:bodyPr/>
                    <a:lstStyle/>
                    <a:p>
                      <a:pPr algn="ctr"/>
                      <a:r>
                        <a:rPr lang="en-US" dirty="0"/>
                        <a:t>159</a:t>
                      </a:r>
                    </a:p>
                  </a:txBody>
                  <a:tcPr/>
                </a:tc>
                <a:extLst>
                  <a:ext uri="{0D108BD9-81ED-4DB2-BD59-A6C34878D82A}">
                    <a16:rowId xmlns:a16="http://schemas.microsoft.com/office/drawing/2014/main" val="4184396671"/>
                  </a:ext>
                </a:extLst>
              </a:tr>
              <a:tr h="243507">
                <a:tc>
                  <a:txBody>
                    <a:bodyPr/>
                    <a:lstStyle/>
                    <a:p>
                      <a:pPr algn="ctr"/>
                      <a:r>
                        <a:rPr lang="en-US" dirty="0"/>
                        <a:t>full</a:t>
                      </a:r>
                    </a:p>
                  </a:txBody>
                  <a:tcPr/>
                </a:tc>
                <a:tc>
                  <a:txBody>
                    <a:bodyPr/>
                    <a:lstStyle/>
                    <a:p>
                      <a:pPr algn="ctr"/>
                      <a:r>
                        <a:rPr lang="en-US" dirty="0"/>
                        <a:t>158</a:t>
                      </a:r>
                    </a:p>
                  </a:txBody>
                  <a:tcPr/>
                </a:tc>
                <a:extLst>
                  <a:ext uri="{0D108BD9-81ED-4DB2-BD59-A6C34878D82A}">
                    <a16:rowId xmlns:a16="http://schemas.microsoft.com/office/drawing/2014/main" val="3967532082"/>
                  </a:ext>
                </a:extLst>
              </a:tr>
              <a:tr h="243507">
                <a:tc>
                  <a:txBody>
                    <a:bodyPr/>
                    <a:lstStyle/>
                    <a:p>
                      <a:pPr algn="ctr"/>
                      <a:r>
                        <a:rPr lang="en-US" dirty="0"/>
                        <a:t>losing</a:t>
                      </a:r>
                    </a:p>
                  </a:txBody>
                  <a:tcPr/>
                </a:tc>
                <a:tc>
                  <a:txBody>
                    <a:bodyPr/>
                    <a:lstStyle/>
                    <a:p>
                      <a:pPr algn="ctr"/>
                      <a:r>
                        <a:rPr lang="en-US" dirty="0"/>
                        <a:t>156</a:t>
                      </a:r>
                    </a:p>
                  </a:txBody>
                  <a:tcPr/>
                </a:tc>
                <a:extLst>
                  <a:ext uri="{0D108BD9-81ED-4DB2-BD59-A6C34878D82A}">
                    <a16:rowId xmlns:a16="http://schemas.microsoft.com/office/drawing/2014/main" val="3311491784"/>
                  </a:ext>
                </a:extLst>
              </a:tr>
              <a:tr h="243507">
                <a:tc>
                  <a:txBody>
                    <a:bodyPr/>
                    <a:lstStyle/>
                    <a:p>
                      <a:pPr algn="ctr"/>
                      <a:r>
                        <a:rPr lang="en-US" dirty="0"/>
                        <a:t>us</a:t>
                      </a:r>
                    </a:p>
                  </a:txBody>
                  <a:tcPr/>
                </a:tc>
                <a:tc>
                  <a:txBody>
                    <a:bodyPr/>
                    <a:lstStyle/>
                    <a:p>
                      <a:pPr algn="ctr"/>
                      <a:r>
                        <a:rPr lang="en-US" dirty="0"/>
                        <a:t>150</a:t>
                      </a:r>
                    </a:p>
                  </a:txBody>
                  <a:tcPr/>
                </a:tc>
                <a:extLst>
                  <a:ext uri="{0D108BD9-81ED-4DB2-BD59-A6C34878D82A}">
                    <a16:rowId xmlns:a16="http://schemas.microsoft.com/office/drawing/2014/main" val="3790133231"/>
                  </a:ext>
                </a:extLst>
              </a:tr>
              <a:tr h="243507">
                <a:tc>
                  <a:txBody>
                    <a:bodyPr/>
                    <a:lstStyle/>
                    <a:p>
                      <a:pPr algn="ctr"/>
                      <a:r>
                        <a:rPr lang="en-US" dirty="0" err="1"/>
                        <a:t>brexit</a:t>
                      </a:r>
                      <a:endParaRPr lang="en-US" dirty="0"/>
                    </a:p>
                  </a:txBody>
                  <a:tcPr/>
                </a:tc>
                <a:tc>
                  <a:txBody>
                    <a:bodyPr/>
                    <a:lstStyle/>
                    <a:p>
                      <a:pPr algn="ctr"/>
                      <a:r>
                        <a:rPr lang="en-US" dirty="0"/>
                        <a:t>149</a:t>
                      </a:r>
                    </a:p>
                  </a:txBody>
                  <a:tcPr/>
                </a:tc>
                <a:extLst>
                  <a:ext uri="{0D108BD9-81ED-4DB2-BD59-A6C34878D82A}">
                    <a16:rowId xmlns:a16="http://schemas.microsoft.com/office/drawing/2014/main" val="3116786541"/>
                  </a:ext>
                </a:extLst>
              </a:tr>
              <a:tr h="243507">
                <a:tc>
                  <a:txBody>
                    <a:bodyPr/>
                    <a:lstStyle/>
                    <a:p>
                      <a:pPr algn="ctr"/>
                      <a:r>
                        <a:rPr lang="en-US" dirty="0"/>
                        <a:t>forget</a:t>
                      </a:r>
                    </a:p>
                  </a:txBody>
                  <a:tcPr/>
                </a:tc>
                <a:tc>
                  <a:txBody>
                    <a:bodyPr/>
                    <a:lstStyle/>
                    <a:p>
                      <a:pPr algn="ctr"/>
                      <a:r>
                        <a:rPr lang="en-US" dirty="0"/>
                        <a:t>147</a:t>
                      </a:r>
                    </a:p>
                  </a:txBody>
                  <a:tcPr/>
                </a:tc>
                <a:extLst>
                  <a:ext uri="{0D108BD9-81ED-4DB2-BD59-A6C34878D82A}">
                    <a16:rowId xmlns:a16="http://schemas.microsoft.com/office/drawing/2014/main" val="2273262808"/>
                  </a:ext>
                </a:extLst>
              </a:tr>
              <a:tr h="243507">
                <a:tc>
                  <a:txBody>
                    <a:bodyPr/>
                    <a:lstStyle/>
                    <a:p>
                      <a:pPr algn="ctr"/>
                      <a:r>
                        <a:rPr lang="en-US" dirty="0"/>
                        <a:t>workers</a:t>
                      </a:r>
                    </a:p>
                  </a:txBody>
                  <a:tcPr/>
                </a:tc>
                <a:tc>
                  <a:txBody>
                    <a:bodyPr/>
                    <a:lstStyle/>
                    <a:p>
                      <a:pPr algn="ctr"/>
                      <a:r>
                        <a:rPr lang="en-US" dirty="0"/>
                        <a:t>146</a:t>
                      </a:r>
                    </a:p>
                  </a:txBody>
                  <a:tcPr/>
                </a:tc>
                <a:extLst>
                  <a:ext uri="{0D108BD9-81ED-4DB2-BD59-A6C34878D82A}">
                    <a16:rowId xmlns:a16="http://schemas.microsoft.com/office/drawing/2014/main" val="831174747"/>
                  </a:ext>
                </a:extLst>
              </a:tr>
              <a:tr h="243507">
                <a:tc>
                  <a:txBody>
                    <a:bodyPr/>
                    <a:lstStyle/>
                    <a:p>
                      <a:pPr algn="ctr"/>
                      <a:r>
                        <a:rPr lang="en-US" dirty="0"/>
                        <a:t>annual</a:t>
                      </a:r>
                    </a:p>
                  </a:txBody>
                  <a:tcPr/>
                </a:tc>
                <a:tc>
                  <a:txBody>
                    <a:bodyPr/>
                    <a:lstStyle/>
                    <a:p>
                      <a:pPr algn="ctr"/>
                      <a:r>
                        <a:rPr lang="en-US" dirty="0"/>
                        <a:t>141</a:t>
                      </a:r>
                    </a:p>
                  </a:txBody>
                  <a:tcPr/>
                </a:tc>
                <a:extLst>
                  <a:ext uri="{0D108BD9-81ED-4DB2-BD59-A6C34878D82A}">
                    <a16:rowId xmlns:a16="http://schemas.microsoft.com/office/drawing/2014/main" val="4221917765"/>
                  </a:ext>
                </a:extLst>
              </a:tr>
              <a:tr h="243507">
                <a:tc>
                  <a:txBody>
                    <a:bodyPr/>
                    <a:lstStyle/>
                    <a:p>
                      <a:pPr algn="ctr"/>
                      <a:r>
                        <a:rPr lang="en-US" dirty="0"/>
                        <a:t>customers</a:t>
                      </a:r>
                    </a:p>
                  </a:txBody>
                  <a:tcPr/>
                </a:tc>
                <a:tc>
                  <a:txBody>
                    <a:bodyPr/>
                    <a:lstStyle/>
                    <a:p>
                      <a:pPr algn="ctr"/>
                      <a:r>
                        <a:rPr lang="en-US" dirty="0"/>
                        <a:t>138</a:t>
                      </a:r>
                    </a:p>
                  </a:txBody>
                  <a:tcPr/>
                </a:tc>
                <a:extLst>
                  <a:ext uri="{0D108BD9-81ED-4DB2-BD59-A6C34878D82A}">
                    <a16:rowId xmlns:a16="http://schemas.microsoft.com/office/drawing/2014/main" val="2278029023"/>
                  </a:ext>
                </a:extLst>
              </a:tr>
            </a:tbl>
          </a:graphicData>
        </a:graphic>
      </p:graphicFrame>
      <p:graphicFrame>
        <p:nvGraphicFramePr>
          <p:cNvPr id="4" name="Table 3">
            <a:extLst>
              <a:ext uri="{FF2B5EF4-FFF2-40B4-BE49-F238E27FC236}">
                <a16:creationId xmlns:a16="http://schemas.microsoft.com/office/drawing/2014/main" id="{8C42AB18-D94D-4BDF-A270-DE5AF58B92F0}"/>
              </a:ext>
            </a:extLst>
          </p:cNvPr>
          <p:cNvGraphicFramePr>
            <a:graphicFrameLocks noGrp="1"/>
          </p:cNvGraphicFramePr>
          <p:nvPr>
            <p:extLst>
              <p:ext uri="{D42A27DB-BD31-4B8C-83A1-F6EECF244321}">
                <p14:modId xmlns:p14="http://schemas.microsoft.com/office/powerpoint/2010/main" val="4130384243"/>
              </p:ext>
            </p:extLst>
          </p:nvPr>
        </p:nvGraphicFramePr>
        <p:xfrm>
          <a:off x="994594" y="2976861"/>
          <a:ext cx="3067900" cy="5120640"/>
        </p:xfrm>
        <a:graphic>
          <a:graphicData uri="http://schemas.openxmlformats.org/drawingml/2006/table">
            <a:tbl>
              <a:tblPr firstRow="1" bandRow="1">
                <a:tableStyleId>{5940675A-B579-460E-94D1-54222C63F5DA}</a:tableStyleId>
              </a:tblPr>
              <a:tblGrid>
                <a:gridCol w="1533950">
                  <a:extLst>
                    <a:ext uri="{9D8B030D-6E8A-4147-A177-3AD203B41FA5}">
                      <a16:colId xmlns:a16="http://schemas.microsoft.com/office/drawing/2014/main" val="3670452550"/>
                    </a:ext>
                  </a:extLst>
                </a:gridCol>
                <a:gridCol w="1533950">
                  <a:extLst>
                    <a:ext uri="{9D8B030D-6E8A-4147-A177-3AD203B41FA5}">
                      <a16:colId xmlns:a16="http://schemas.microsoft.com/office/drawing/2014/main" val="1785341937"/>
                    </a:ext>
                  </a:extLst>
                </a:gridCol>
              </a:tblGrid>
              <a:tr h="243507">
                <a:tc>
                  <a:txBody>
                    <a:bodyPr/>
                    <a:lstStyle/>
                    <a:p>
                      <a:pPr algn="ctr"/>
                      <a:r>
                        <a:rPr lang="en-US" b="1" dirty="0"/>
                        <a:t>Word</a:t>
                      </a:r>
                    </a:p>
                  </a:txBody>
                  <a:tcPr/>
                </a:tc>
                <a:tc>
                  <a:txBody>
                    <a:bodyPr/>
                    <a:lstStyle/>
                    <a:p>
                      <a:pPr algn="ctr"/>
                      <a:r>
                        <a:rPr lang="en-US" b="1" dirty="0"/>
                        <a:t>Count</a:t>
                      </a:r>
                    </a:p>
                  </a:txBody>
                  <a:tcPr/>
                </a:tc>
                <a:extLst>
                  <a:ext uri="{0D108BD9-81ED-4DB2-BD59-A6C34878D82A}">
                    <a16:rowId xmlns:a16="http://schemas.microsoft.com/office/drawing/2014/main" val="3194886752"/>
                  </a:ext>
                </a:extLst>
              </a:tr>
              <a:tr h="243507">
                <a:tc>
                  <a:txBody>
                    <a:bodyPr/>
                    <a:lstStyle/>
                    <a:p>
                      <a:pPr algn="ctr"/>
                      <a:r>
                        <a:rPr lang="en-US" dirty="0"/>
                        <a:t>cancelled</a:t>
                      </a:r>
                    </a:p>
                  </a:txBody>
                  <a:tcPr/>
                </a:tc>
                <a:tc>
                  <a:txBody>
                    <a:bodyPr/>
                    <a:lstStyle/>
                    <a:p>
                      <a:pPr algn="ctr"/>
                      <a:r>
                        <a:rPr lang="en-US" dirty="0"/>
                        <a:t>736</a:t>
                      </a:r>
                    </a:p>
                  </a:txBody>
                  <a:tcPr/>
                </a:tc>
                <a:extLst>
                  <a:ext uri="{0D108BD9-81ED-4DB2-BD59-A6C34878D82A}">
                    <a16:rowId xmlns:a16="http://schemas.microsoft.com/office/drawing/2014/main" val="2083380638"/>
                  </a:ext>
                </a:extLst>
              </a:tr>
              <a:tr h="243507">
                <a:tc>
                  <a:txBody>
                    <a:bodyPr/>
                    <a:lstStyle/>
                    <a:p>
                      <a:pPr algn="ctr"/>
                      <a:r>
                        <a:rPr lang="en-US" dirty="0"/>
                        <a:t>list</a:t>
                      </a:r>
                    </a:p>
                  </a:txBody>
                  <a:tcPr/>
                </a:tc>
                <a:tc>
                  <a:txBody>
                    <a:bodyPr/>
                    <a:lstStyle/>
                    <a:p>
                      <a:pPr algn="ctr"/>
                      <a:r>
                        <a:rPr lang="en-US" dirty="0"/>
                        <a:t>337</a:t>
                      </a:r>
                    </a:p>
                  </a:txBody>
                  <a:tcPr/>
                </a:tc>
                <a:extLst>
                  <a:ext uri="{0D108BD9-81ED-4DB2-BD59-A6C34878D82A}">
                    <a16:rowId xmlns:a16="http://schemas.microsoft.com/office/drawing/2014/main" val="3377188269"/>
                  </a:ext>
                </a:extLst>
              </a:tr>
              <a:tr h="243507">
                <a:tc>
                  <a:txBody>
                    <a:bodyPr/>
                    <a:lstStyle/>
                    <a:p>
                      <a:pPr algn="ctr"/>
                      <a:r>
                        <a:rPr lang="en-US" dirty="0"/>
                        <a:t>cancels</a:t>
                      </a:r>
                    </a:p>
                  </a:txBody>
                  <a:tcPr/>
                </a:tc>
                <a:tc>
                  <a:txBody>
                    <a:bodyPr/>
                    <a:lstStyle/>
                    <a:p>
                      <a:pPr algn="ctr"/>
                      <a:r>
                        <a:rPr lang="en-US" dirty="0"/>
                        <a:t>313</a:t>
                      </a:r>
                    </a:p>
                  </a:txBody>
                  <a:tcPr/>
                </a:tc>
                <a:extLst>
                  <a:ext uri="{0D108BD9-81ED-4DB2-BD59-A6C34878D82A}">
                    <a16:rowId xmlns:a16="http://schemas.microsoft.com/office/drawing/2014/main" val="10003"/>
                  </a:ext>
                </a:extLst>
              </a:tr>
              <a:tr h="243507">
                <a:tc>
                  <a:txBody>
                    <a:bodyPr/>
                    <a:lstStyle/>
                    <a:p>
                      <a:pPr algn="ctr"/>
                      <a:r>
                        <a:rPr lang="en-US" dirty="0"/>
                        <a:t>next</a:t>
                      </a:r>
                    </a:p>
                  </a:txBody>
                  <a:tcPr/>
                </a:tc>
                <a:tc>
                  <a:txBody>
                    <a:bodyPr/>
                    <a:lstStyle/>
                    <a:p>
                      <a:pPr algn="ctr"/>
                      <a:r>
                        <a:rPr lang="en-US" dirty="0"/>
                        <a:t>302</a:t>
                      </a:r>
                    </a:p>
                  </a:txBody>
                  <a:tcPr/>
                </a:tc>
                <a:extLst>
                  <a:ext uri="{0D108BD9-81ED-4DB2-BD59-A6C34878D82A}">
                    <a16:rowId xmlns:a16="http://schemas.microsoft.com/office/drawing/2014/main" val="2819557661"/>
                  </a:ext>
                </a:extLst>
              </a:tr>
              <a:tr h="243507">
                <a:tc>
                  <a:txBody>
                    <a:bodyPr/>
                    <a:lstStyle/>
                    <a:p>
                      <a:pPr algn="ctr"/>
                      <a:r>
                        <a:rPr lang="en-US" dirty="0"/>
                        <a:t>get</a:t>
                      </a:r>
                    </a:p>
                  </a:txBody>
                  <a:tcPr/>
                </a:tc>
                <a:tc>
                  <a:txBody>
                    <a:bodyPr/>
                    <a:lstStyle/>
                    <a:p>
                      <a:pPr algn="ctr"/>
                      <a:r>
                        <a:rPr lang="en-US" dirty="0"/>
                        <a:t>257</a:t>
                      </a:r>
                    </a:p>
                  </a:txBody>
                  <a:tcPr/>
                </a:tc>
                <a:extLst>
                  <a:ext uri="{0D108BD9-81ED-4DB2-BD59-A6C34878D82A}">
                    <a16:rowId xmlns:a16="http://schemas.microsoft.com/office/drawing/2014/main" val="4184396671"/>
                  </a:ext>
                </a:extLst>
              </a:tr>
              <a:tr h="243507">
                <a:tc>
                  <a:txBody>
                    <a:bodyPr/>
                    <a:lstStyle/>
                    <a:p>
                      <a:pPr algn="ctr"/>
                      <a:r>
                        <a:rPr lang="en-US" dirty="0"/>
                        <a:t>day</a:t>
                      </a:r>
                    </a:p>
                  </a:txBody>
                  <a:tcPr/>
                </a:tc>
                <a:tc>
                  <a:txBody>
                    <a:bodyPr/>
                    <a:lstStyle/>
                    <a:p>
                      <a:pPr algn="ctr"/>
                      <a:r>
                        <a:rPr lang="en-US" dirty="0"/>
                        <a:t>256</a:t>
                      </a:r>
                    </a:p>
                  </a:txBody>
                  <a:tcPr/>
                </a:tc>
                <a:extLst>
                  <a:ext uri="{0D108BD9-81ED-4DB2-BD59-A6C34878D82A}">
                    <a16:rowId xmlns:a16="http://schemas.microsoft.com/office/drawing/2014/main" val="3967532082"/>
                  </a:ext>
                </a:extLst>
              </a:tr>
              <a:tr h="243507">
                <a:tc>
                  <a:txBody>
                    <a:bodyPr/>
                    <a:lstStyle/>
                    <a:p>
                      <a:pPr algn="ctr"/>
                      <a:r>
                        <a:rPr lang="en-US" dirty="0"/>
                        <a:t>pilots</a:t>
                      </a:r>
                    </a:p>
                  </a:txBody>
                  <a:tcPr/>
                </a:tc>
                <a:tc>
                  <a:txBody>
                    <a:bodyPr/>
                    <a:lstStyle/>
                    <a:p>
                      <a:pPr algn="ctr"/>
                      <a:r>
                        <a:rPr lang="en-US" dirty="0"/>
                        <a:t>219</a:t>
                      </a:r>
                    </a:p>
                  </a:txBody>
                  <a:tcPr/>
                </a:tc>
                <a:extLst>
                  <a:ext uri="{0D108BD9-81ED-4DB2-BD59-A6C34878D82A}">
                    <a16:rowId xmlns:a16="http://schemas.microsoft.com/office/drawing/2014/main" val="3311491784"/>
                  </a:ext>
                </a:extLst>
              </a:tr>
              <a:tr h="243507">
                <a:tc>
                  <a:txBody>
                    <a:bodyPr/>
                    <a:lstStyle/>
                    <a:p>
                      <a:pPr algn="ctr"/>
                      <a:r>
                        <a:rPr lang="en-US" dirty="0"/>
                        <a:t>cancellations</a:t>
                      </a:r>
                    </a:p>
                  </a:txBody>
                  <a:tcPr/>
                </a:tc>
                <a:tc>
                  <a:txBody>
                    <a:bodyPr/>
                    <a:lstStyle/>
                    <a:p>
                      <a:pPr algn="ctr"/>
                      <a:r>
                        <a:rPr lang="en-US" dirty="0"/>
                        <a:t>216</a:t>
                      </a:r>
                    </a:p>
                  </a:txBody>
                  <a:tcPr/>
                </a:tc>
                <a:extLst>
                  <a:ext uri="{0D108BD9-81ED-4DB2-BD59-A6C34878D82A}">
                    <a16:rowId xmlns:a16="http://schemas.microsoft.com/office/drawing/2014/main" val="3790133231"/>
                  </a:ext>
                </a:extLst>
              </a:tr>
              <a:tr h="243507">
                <a:tc>
                  <a:txBody>
                    <a:bodyPr/>
                    <a:lstStyle/>
                    <a:p>
                      <a:pPr algn="ctr"/>
                      <a:r>
                        <a:rPr lang="en-US" dirty="0"/>
                        <a:t>know</a:t>
                      </a:r>
                    </a:p>
                  </a:txBody>
                  <a:tcPr/>
                </a:tc>
                <a:tc>
                  <a:txBody>
                    <a:bodyPr/>
                    <a:lstStyle/>
                    <a:p>
                      <a:pPr algn="ctr"/>
                      <a:r>
                        <a:rPr lang="en-US" dirty="0"/>
                        <a:t>215</a:t>
                      </a:r>
                    </a:p>
                  </a:txBody>
                  <a:tcPr/>
                </a:tc>
                <a:extLst>
                  <a:ext uri="{0D108BD9-81ED-4DB2-BD59-A6C34878D82A}">
                    <a16:rowId xmlns:a16="http://schemas.microsoft.com/office/drawing/2014/main" val="3116786541"/>
                  </a:ext>
                </a:extLst>
              </a:tr>
              <a:tr h="243507">
                <a:tc>
                  <a:txBody>
                    <a:bodyPr/>
                    <a:lstStyle/>
                    <a:p>
                      <a:pPr algn="ctr"/>
                      <a:r>
                        <a:rPr lang="en-US" dirty="0"/>
                        <a:t>rights</a:t>
                      </a:r>
                    </a:p>
                  </a:txBody>
                  <a:tcPr/>
                </a:tc>
                <a:tc>
                  <a:txBody>
                    <a:bodyPr/>
                    <a:lstStyle/>
                    <a:p>
                      <a:pPr algn="ctr"/>
                      <a:r>
                        <a:rPr lang="en-US" dirty="0"/>
                        <a:t>185</a:t>
                      </a:r>
                    </a:p>
                  </a:txBody>
                  <a:tcPr/>
                </a:tc>
                <a:extLst>
                  <a:ext uri="{0D108BD9-81ED-4DB2-BD59-A6C34878D82A}">
                    <a16:rowId xmlns:a16="http://schemas.microsoft.com/office/drawing/2014/main" val="2273262808"/>
                  </a:ext>
                </a:extLst>
              </a:tr>
              <a:tr h="243507">
                <a:tc>
                  <a:txBody>
                    <a:bodyPr/>
                    <a:lstStyle/>
                    <a:p>
                      <a:pPr algn="ctr"/>
                      <a:r>
                        <a:rPr lang="en-US" dirty="0"/>
                        <a:t>leave</a:t>
                      </a:r>
                    </a:p>
                  </a:txBody>
                  <a:tcPr/>
                </a:tc>
                <a:tc>
                  <a:txBody>
                    <a:bodyPr/>
                    <a:lstStyle/>
                    <a:p>
                      <a:pPr algn="ctr"/>
                      <a:r>
                        <a:rPr lang="en-US" dirty="0"/>
                        <a:t>183</a:t>
                      </a:r>
                    </a:p>
                  </a:txBody>
                  <a:tcPr/>
                </a:tc>
                <a:extLst>
                  <a:ext uri="{0D108BD9-81ED-4DB2-BD59-A6C34878D82A}">
                    <a16:rowId xmlns:a16="http://schemas.microsoft.com/office/drawing/2014/main" val="831174747"/>
                  </a:ext>
                </a:extLst>
              </a:tr>
              <a:tr h="243507">
                <a:tc>
                  <a:txBody>
                    <a:bodyPr/>
                    <a:lstStyle/>
                    <a:p>
                      <a:pPr algn="ctr"/>
                      <a:r>
                        <a:rPr lang="en-US" dirty="0"/>
                        <a:t>cancelling</a:t>
                      </a:r>
                    </a:p>
                  </a:txBody>
                  <a:tcPr/>
                </a:tc>
                <a:tc>
                  <a:txBody>
                    <a:bodyPr/>
                    <a:lstStyle/>
                    <a:p>
                      <a:pPr algn="ctr"/>
                      <a:r>
                        <a:rPr lang="en-US" dirty="0"/>
                        <a:t>180</a:t>
                      </a:r>
                    </a:p>
                  </a:txBody>
                  <a:tcPr/>
                </a:tc>
                <a:extLst>
                  <a:ext uri="{0D108BD9-81ED-4DB2-BD59-A6C34878D82A}">
                    <a16:rowId xmlns:a16="http://schemas.microsoft.com/office/drawing/2014/main" val="4221917765"/>
                  </a:ext>
                </a:extLst>
              </a:tr>
              <a:tr h="243507">
                <a:tc>
                  <a:txBody>
                    <a:bodyPr/>
                    <a:lstStyle/>
                    <a:p>
                      <a:pPr algn="ctr"/>
                      <a:r>
                        <a:rPr lang="en-US" dirty="0"/>
                        <a:t>people</a:t>
                      </a:r>
                    </a:p>
                  </a:txBody>
                  <a:tcPr/>
                </a:tc>
                <a:tc>
                  <a:txBody>
                    <a:bodyPr/>
                    <a:lstStyle/>
                    <a:p>
                      <a:pPr algn="ctr"/>
                      <a:r>
                        <a:rPr lang="en-US" dirty="0"/>
                        <a:t>173</a:t>
                      </a:r>
                    </a:p>
                  </a:txBody>
                  <a:tcPr/>
                </a:tc>
                <a:extLst>
                  <a:ext uri="{0D108BD9-81ED-4DB2-BD59-A6C34878D82A}">
                    <a16:rowId xmlns:a16="http://schemas.microsoft.com/office/drawing/2014/main" val="2278029023"/>
                  </a:ext>
                </a:extLst>
              </a:tr>
            </a:tbl>
          </a:graphicData>
        </a:graphic>
      </p:graphicFrame>
      <p:graphicFrame>
        <p:nvGraphicFramePr>
          <p:cNvPr id="5" name="Table 4">
            <a:extLst>
              <a:ext uri="{FF2B5EF4-FFF2-40B4-BE49-F238E27FC236}">
                <a16:creationId xmlns:a16="http://schemas.microsoft.com/office/drawing/2014/main" id="{8C42AB18-D94D-4BDF-A270-DE5AF58B92F0}"/>
              </a:ext>
            </a:extLst>
          </p:cNvPr>
          <p:cNvGraphicFramePr>
            <a:graphicFrameLocks noGrp="1"/>
          </p:cNvGraphicFramePr>
          <p:nvPr>
            <p:extLst>
              <p:ext uri="{D42A27DB-BD31-4B8C-83A1-F6EECF244321}">
                <p14:modId xmlns:p14="http://schemas.microsoft.com/office/powerpoint/2010/main" val="1648615201"/>
              </p:ext>
            </p:extLst>
          </p:nvPr>
        </p:nvGraphicFramePr>
        <p:xfrm>
          <a:off x="8821426" y="2976861"/>
          <a:ext cx="3067900" cy="1839121"/>
        </p:xfrm>
        <a:graphic>
          <a:graphicData uri="http://schemas.openxmlformats.org/drawingml/2006/table">
            <a:tbl>
              <a:tblPr firstRow="1" bandRow="1">
                <a:tableStyleId>{5940675A-B579-460E-94D1-54222C63F5DA}</a:tableStyleId>
              </a:tblPr>
              <a:tblGrid>
                <a:gridCol w="1533950">
                  <a:extLst>
                    <a:ext uri="{9D8B030D-6E8A-4147-A177-3AD203B41FA5}">
                      <a16:colId xmlns:a16="http://schemas.microsoft.com/office/drawing/2014/main" val="3670452550"/>
                    </a:ext>
                  </a:extLst>
                </a:gridCol>
                <a:gridCol w="1533950">
                  <a:extLst>
                    <a:ext uri="{9D8B030D-6E8A-4147-A177-3AD203B41FA5}">
                      <a16:colId xmlns:a16="http://schemas.microsoft.com/office/drawing/2014/main" val="1785341937"/>
                    </a:ext>
                  </a:extLst>
                </a:gridCol>
              </a:tblGrid>
              <a:tr h="243507">
                <a:tc>
                  <a:txBody>
                    <a:bodyPr/>
                    <a:lstStyle/>
                    <a:p>
                      <a:pPr algn="ctr"/>
                      <a:r>
                        <a:rPr lang="en-US" b="1" dirty="0"/>
                        <a:t>Word</a:t>
                      </a:r>
                    </a:p>
                  </a:txBody>
                  <a:tcPr/>
                </a:tc>
                <a:tc>
                  <a:txBody>
                    <a:bodyPr/>
                    <a:lstStyle/>
                    <a:p>
                      <a:pPr algn="ctr"/>
                      <a:r>
                        <a:rPr lang="en-US" b="1" dirty="0"/>
                        <a:t>Count</a:t>
                      </a:r>
                    </a:p>
                  </a:txBody>
                  <a:tcPr/>
                </a:tc>
                <a:extLst>
                  <a:ext uri="{0D108BD9-81ED-4DB2-BD59-A6C34878D82A}">
                    <a16:rowId xmlns:a16="http://schemas.microsoft.com/office/drawing/2014/main" val="3194886752"/>
                  </a:ext>
                </a:extLst>
              </a:tr>
              <a:tr h="243507">
                <a:tc>
                  <a:txBody>
                    <a:bodyPr/>
                    <a:lstStyle/>
                    <a:p>
                      <a:pPr algn="ctr"/>
                      <a:r>
                        <a:rPr lang="en-US" dirty="0"/>
                        <a:t>talk</a:t>
                      </a:r>
                    </a:p>
                  </a:txBody>
                  <a:tcPr/>
                </a:tc>
                <a:tc>
                  <a:txBody>
                    <a:bodyPr/>
                    <a:lstStyle/>
                    <a:p>
                      <a:pPr algn="ctr"/>
                      <a:r>
                        <a:rPr lang="en-US" dirty="0"/>
                        <a:t>736</a:t>
                      </a:r>
                    </a:p>
                  </a:txBody>
                  <a:tcPr/>
                </a:tc>
                <a:extLst>
                  <a:ext uri="{0D108BD9-81ED-4DB2-BD59-A6C34878D82A}">
                    <a16:rowId xmlns:a16="http://schemas.microsoft.com/office/drawing/2014/main" val="2083380638"/>
                  </a:ext>
                </a:extLst>
              </a:tr>
              <a:tr h="243507">
                <a:tc>
                  <a:txBody>
                    <a:bodyPr/>
                    <a:lstStyle/>
                    <a:p>
                      <a:pPr algn="ctr"/>
                      <a:r>
                        <a:rPr lang="en-US" dirty="0" err="1"/>
                        <a:t>lgoing</a:t>
                      </a:r>
                      <a:endParaRPr lang="en-US" dirty="0"/>
                    </a:p>
                  </a:txBody>
                  <a:tcPr/>
                </a:tc>
                <a:tc>
                  <a:txBody>
                    <a:bodyPr/>
                    <a:lstStyle/>
                    <a:p>
                      <a:pPr algn="ctr"/>
                      <a:r>
                        <a:rPr lang="en-US" dirty="0"/>
                        <a:t>337</a:t>
                      </a:r>
                    </a:p>
                  </a:txBody>
                  <a:tcPr/>
                </a:tc>
                <a:extLst>
                  <a:ext uri="{0D108BD9-81ED-4DB2-BD59-A6C34878D82A}">
                    <a16:rowId xmlns:a16="http://schemas.microsoft.com/office/drawing/2014/main" val="3377188269"/>
                  </a:ext>
                </a:extLst>
              </a:tr>
              <a:tr h="243507">
                <a:tc>
                  <a:txBody>
                    <a:bodyPr/>
                    <a:lstStyle/>
                    <a:p>
                      <a:pPr algn="ctr"/>
                      <a:r>
                        <a:rPr lang="en-US" dirty="0"/>
                        <a:t>please</a:t>
                      </a:r>
                    </a:p>
                  </a:txBody>
                  <a:tcPr/>
                </a:tc>
                <a:tc>
                  <a:txBody>
                    <a:bodyPr/>
                    <a:lstStyle/>
                    <a:p>
                      <a:pPr algn="ctr"/>
                      <a:r>
                        <a:rPr lang="en-US" dirty="0"/>
                        <a:t>313</a:t>
                      </a:r>
                    </a:p>
                  </a:txBody>
                  <a:tcPr/>
                </a:tc>
                <a:extLst>
                  <a:ext uri="{0D108BD9-81ED-4DB2-BD59-A6C34878D82A}">
                    <a16:rowId xmlns:a16="http://schemas.microsoft.com/office/drawing/2014/main" val="10003"/>
                  </a:ext>
                </a:extLst>
              </a:tr>
              <a:tr h="376081">
                <a:tc>
                  <a:txBody>
                    <a:bodyPr/>
                    <a:lstStyle/>
                    <a:p>
                      <a:pPr algn="ctr"/>
                      <a:r>
                        <a:rPr lang="en-US" dirty="0"/>
                        <a:t>one</a:t>
                      </a:r>
                    </a:p>
                  </a:txBody>
                  <a:tcPr/>
                </a:tc>
                <a:tc>
                  <a:txBody>
                    <a:bodyPr/>
                    <a:lstStyle/>
                    <a:p>
                      <a:pPr algn="ctr"/>
                      <a:r>
                        <a:rPr lang="en-US" dirty="0"/>
                        <a:t>302</a:t>
                      </a:r>
                    </a:p>
                  </a:txBody>
                  <a:tcPr/>
                </a:tc>
                <a:extLst>
                  <a:ext uri="{0D108BD9-81ED-4DB2-BD59-A6C34878D82A}">
                    <a16:rowId xmlns:a16="http://schemas.microsoft.com/office/drawing/2014/main" val="2819557661"/>
                  </a:ext>
                </a:extLst>
              </a:tr>
            </a:tbl>
          </a:graphicData>
        </a:graphic>
      </p:graphicFrame>
    </p:spTree>
    <p:extLst>
      <p:ext uri="{BB962C8B-B14F-4D97-AF65-F5344CB8AC3E}">
        <p14:creationId xmlns:p14="http://schemas.microsoft.com/office/powerpoint/2010/main" val="8954108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3B9A-D095-4EFF-976B-990DE75AE76B}"/>
              </a:ext>
            </a:extLst>
          </p:cNvPr>
          <p:cNvSpPr txBox="1">
            <a:spLocks/>
          </p:cNvSpPr>
          <p:nvPr/>
        </p:nvSpPr>
        <p:spPr>
          <a:xfrm>
            <a:off x="2054568" y="1139143"/>
            <a:ext cx="8423733" cy="728284"/>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Most Popular Tweets</a:t>
            </a:r>
            <a:endParaRPr lang="en-US" sz="4400" dirty="0">
              <a:solidFill>
                <a:schemeClr val="bg1"/>
              </a:solidFill>
              <a:latin typeface="Palatino"/>
              <a:cs typeface="Palatino"/>
            </a:endParaRPr>
          </a:p>
        </p:txBody>
      </p:sp>
      <p:pic>
        <p:nvPicPr>
          <p:cNvPr id="3" name="Picture 2">
            <a:extLst>
              <a:ext uri="{FF2B5EF4-FFF2-40B4-BE49-F238E27FC236}">
                <a16:creationId xmlns:a16="http://schemas.microsoft.com/office/drawing/2014/main" id="{3E87AB3D-5768-4B1F-AC57-32E5734BB08D}"/>
              </a:ext>
            </a:extLst>
          </p:cNvPr>
          <p:cNvPicPr/>
          <p:nvPr/>
        </p:nvPicPr>
        <p:blipFill>
          <a:blip r:embed="rId2"/>
          <a:stretch>
            <a:fillRect/>
          </a:stretch>
        </p:blipFill>
        <p:spPr>
          <a:xfrm>
            <a:off x="907120" y="2144101"/>
            <a:ext cx="10951410" cy="6778660"/>
          </a:xfrm>
          <a:prstGeom prst="rect">
            <a:avLst/>
          </a:prstGeom>
        </p:spPr>
      </p:pic>
    </p:spTree>
    <p:extLst>
      <p:ext uri="{BB962C8B-B14F-4D97-AF65-F5344CB8AC3E}">
        <p14:creationId xmlns:p14="http://schemas.microsoft.com/office/powerpoint/2010/main" val="20503410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BBF83E-0F4D-432D-88DB-BFC67C217032}"/>
              </a:ext>
            </a:extLst>
          </p:cNvPr>
          <p:cNvPicPr>
            <a:picLocks noChangeAspect="1"/>
          </p:cNvPicPr>
          <p:nvPr/>
        </p:nvPicPr>
        <p:blipFill>
          <a:blip r:embed="rId2"/>
          <a:stretch>
            <a:fillRect/>
          </a:stretch>
        </p:blipFill>
        <p:spPr>
          <a:xfrm>
            <a:off x="564752" y="3349762"/>
            <a:ext cx="5478514" cy="3715314"/>
          </a:xfrm>
          <a:prstGeom prst="rect">
            <a:avLst/>
          </a:prstGeom>
        </p:spPr>
      </p:pic>
      <p:pic>
        <p:nvPicPr>
          <p:cNvPr id="3" name="Picture 2">
            <a:extLst>
              <a:ext uri="{FF2B5EF4-FFF2-40B4-BE49-F238E27FC236}">
                <a16:creationId xmlns:a16="http://schemas.microsoft.com/office/drawing/2014/main" id="{FE1811F6-4BE6-441B-9026-975405165B8F}"/>
              </a:ext>
            </a:extLst>
          </p:cNvPr>
          <p:cNvPicPr>
            <a:picLocks noChangeAspect="1"/>
          </p:cNvPicPr>
          <p:nvPr/>
        </p:nvPicPr>
        <p:blipFill>
          <a:blip r:embed="rId3"/>
          <a:stretch>
            <a:fillRect/>
          </a:stretch>
        </p:blipFill>
        <p:spPr>
          <a:xfrm>
            <a:off x="6386852" y="3349762"/>
            <a:ext cx="5690907" cy="3677965"/>
          </a:xfrm>
          <a:prstGeom prst="rect">
            <a:avLst/>
          </a:prstGeom>
        </p:spPr>
      </p:pic>
      <p:sp>
        <p:nvSpPr>
          <p:cNvPr id="4" name="Title 1">
            <a:extLst>
              <a:ext uri="{FF2B5EF4-FFF2-40B4-BE49-F238E27FC236}">
                <a16:creationId xmlns:a16="http://schemas.microsoft.com/office/drawing/2014/main" id="{F2CC3B9A-D095-4EFF-976B-990DE75AE76B}"/>
              </a:ext>
            </a:extLst>
          </p:cNvPr>
          <p:cNvSpPr txBox="1">
            <a:spLocks/>
          </p:cNvSpPr>
          <p:nvPr/>
        </p:nvSpPr>
        <p:spPr>
          <a:xfrm>
            <a:off x="2054568" y="1139142"/>
            <a:ext cx="9501727" cy="1019945"/>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Top 10 </a:t>
            </a:r>
            <a:r>
              <a:rPr lang="en-US" sz="4400" b="1" dirty="0" err="1">
                <a:solidFill>
                  <a:schemeClr val="bg1"/>
                </a:solidFill>
                <a:latin typeface="Palatino"/>
                <a:cs typeface="Palatino"/>
              </a:rPr>
              <a:t>Hashtags</a:t>
            </a:r>
            <a:r>
              <a:rPr lang="en-US" sz="4400" b="1" dirty="0">
                <a:solidFill>
                  <a:schemeClr val="bg1"/>
                </a:solidFill>
                <a:latin typeface="Palatino"/>
                <a:cs typeface="Palatino"/>
              </a:rPr>
              <a:t> and User Mentions</a:t>
            </a:r>
            <a:endParaRPr lang="en-US" sz="4400" dirty="0">
              <a:solidFill>
                <a:schemeClr val="bg1"/>
              </a:solidFill>
              <a:latin typeface="Palatino"/>
              <a:cs typeface="Palatino"/>
            </a:endParaRPr>
          </a:p>
        </p:txBody>
      </p:sp>
    </p:spTree>
    <p:extLst>
      <p:ext uri="{BB962C8B-B14F-4D97-AF65-F5344CB8AC3E}">
        <p14:creationId xmlns:p14="http://schemas.microsoft.com/office/powerpoint/2010/main" val="40537399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Placeholder 134"/>
          <p:cNvPicPr>
            <a:picLocks noGrp="1"/>
          </p:cNvPicPr>
          <p:nvPr>
            <p:ph type="pic" idx="14"/>
          </p:nvPr>
        </p:nvPicPr>
        <p:blipFill>
          <a:blip r:embed="rId2">
            <a:extLst/>
          </a:blip>
          <a:stretch>
            <a:fillRect/>
          </a:stretch>
        </p:blipFill>
        <p:spPr>
          <a:xfrm>
            <a:off x="354449" y="231193"/>
            <a:ext cx="12065000" cy="5537201"/>
          </a:xfrm>
          <a:prstGeom prst="rect">
            <a:avLst/>
          </a:prstGeom>
        </p:spPr>
      </p:pic>
      <p:sp>
        <p:nvSpPr>
          <p:cNvPr id="136" name="Shape 136"/>
          <p:cNvSpPr>
            <a:spLocks noGrp="1"/>
          </p:cNvSpPr>
          <p:nvPr>
            <p:ph type="title"/>
          </p:nvPr>
        </p:nvSpPr>
        <p:spPr>
          <a:xfrm>
            <a:off x="8432800" y="6668434"/>
            <a:ext cx="4141986" cy="2413001"/>
          </a:xfrm>
          <a:prstGeom prst="rect">
            <a:avLst/>
          </a:prstGeom>
        </p:spPr>
        <p:txBody>
          <a:bodyPr/>
          <a:lstStyle>
            <a:lvl1pPr>
              <a:defRPr>
                <a:solidFill>
                  <a:srgbClr val="000000"/>
                </a:solidFill>
              </a:defRPr>
            </a:lvl1pPr>
          </a:lstStyle>
          <a:p>
            <a:r>
              <a:rPr dirty="0"/>
              <a:t>Katy Perry </a:t>
            </a:r>
          </a:p>
        </p:txBody>
      </p:sp>
      <p:sp>
        <p:nvSpPr>
          <p:cNvPr id="137" name="Shape 137"/>
          <p:cNvSpPr>
            <a:spLocks noGrp="1"/>
          </p:cNvSpPr>
          <p:nvPr>
            <p:ph type="body" sz="quarter" idx="1"/>
          </p:nvPr>
        </p:nvSpPr>
        <p:spPr>
          <a:xfrm>
            <a:off x="660399" y="6668434"/>
            <a:ext cx="7168655" cy="2413001"/>
          </a:xfrm>
          <a:prstGeom prst="rect">
            <a:avLst/>
          </a:prstGeom>
        </p:spPr>
        <p:txBody>
          <a:bodyPr/>
          <a:lstStyle/>
          <a:p>
            <a:pPr defTabSz="438150">
              <a:defRPr sz="2700"/>
            </a:pPr>
            <a:r>
              <a:rPr dirty="0"/>
              <a:t>Katy Perry has 205 friends and 104 million followers. </a:t>
            </a:r>
          </a:p>
          <a:p>
            <a:pPr defTabSz="438150">
              <a:defRPr sz="2700"/>
            </a:pPr>
            <a:r>
              <a:rPr dirty="0"/>
              <a:t>She is the first user on Twitter to achieve</a:t>
            </a:r>
          </a:p>
          <a:p>
            <a:pPr defTabSz="438150">
              <a:defRPr sz="2700"/>
            </a:pPr>
            <a:r>
              <a:t>100M followers.</a:t>
            </a:r>
            <a:r>
              <a:rPr lang="en-US"/>
              <a:t> </a:t>
            </a:r>
            <a:endParaRPr dirty="0"/>
          </a:p>
        </p:txBody>
      </p:sp>
      <p:sp>
        <p:nvSpPr>
          <p:cNvPr id="138" name="Shape 138"/>
          <p:cNvSpPr/>
          <p:nvPr/>
        </p:nvSpPr>
        <p:spPr>
          <a:xfrm>
            <a:off x="4299446" y="4256186"/>
            <a:ext cx="831156" cy="628354"/>
          </a:xfrm>
          <a:prstGeom prst="ellipse">
            <a:avLst/>
          </a:prstGeom>
          <a:ln w="25400">
            <a:solidFill>
              <a:schemeClr val="accent5">
                <a:hueOff val="-411174"/>
                <a:satOff val="4030"/>
                <a:lumOff val="-29867"/>
              </a:schemeClr>
            </a:solidFill>
            <a:miter lim="400000"/>
          </a:ln>
        </p:spPr>
        <p:txBody>
          <a:bodyPr lIns="50800" tIns="50800" rIns="50800" bIns="50800" anchor="ctr"/>
          <a:lstStyle/>
          <a:p>
            <a:pPr>
              <a:defRPr sz="3200">
                <a:solidFill>
                  <a:srgbClr val="000000"/>
                </a:solidFill>
              </a:defRPr>
            </a:pPr>
            <a:endParaRPr/>
          </a:p>
        </p:txBody>
      </p:sp>
      <p:sp>
        <p:nvSpPr>
          <p:cNvPr id="139" name="Shape 139"/>
          <p:cNvSpPr/>
          <p:nvPr/>
        </p:nvSpPr>
        <p:spPr>
          <a:xfrm>
            <a:off x="5226226" y="4256186"/>
            <a:ext cx="755596" cy="628354"/>
          </a:xfrm>
          <a:prstGeom prst="ellipse">
            <a:avLst/>
          </a:prstGeom>
          <a:ln w="25400">
            <a:solidFill>
              <a:schemeClr val="accent5">
                <a:hueOff val="-411174"/>
                <a:satOff val="4030"/>
                <a:lumOff val="-29867"/>
              </a:schemeClr>
            </a:solidFill>
            <a:miter lim="400000"/>
          </a:ln>
        </p:spPr>
        <p:txBody>
          <a:bodyPr lIns="50800" tIns="50800" rIns="50800" bIns="50800" anchor="ctr"/>
          <a:lstStyle/>
          <a:p>
            <a:pPr>
              <a:defRPr sz="3200"/>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body" idx="4294967295"/>
          </p:nvPr>
        </p:nvSpPr>
        <p:spPr>
          <a:xfrm>
            <a:off x="261237" y="386851"/>
            <a:ext cx="11988801" cy="8284003"/>
          </a:xfrm>
          <a:prstGeom prst="rect">
            <a:avLst/>
          </a:prstGeom>
        </p:spPr>
        <p:txBody>
          <a:bodyPr/>
          <a:lstStyle/>
          <a:p>
            <a:pPr>
              <a:spcBef>
                <a:spcPts val="0"/>
              </a:spcBef>
            </a:pPr>
            <a:r>
              <a:rPr dirty="0"/>
              <a:t>Problem we encountered:</a:t>
            </a:r>
          </a:p>
          <a:p>
            <a:pPr marL="0" indent="0" defTabSz="457200">
              <a:spcBef>
                <a:spcPts val="0"/>
              </a:spcBef>
              <a:buClrTx/>
              <a:buSzTx/>
              <a:buFontTx/>
              <a:buNone/>
              <a:defRPr sz="3000">
                <a:solidFill>
                  <a:srgbClr val="000000"/>
                </a:solidFill>
                <a:uFill>
                  <a:solidFill>
                    <a:srgbClr val="000000"/>
                  </a:solidFill>
                </a:uFill>
              </a:defRPr>
            </a:pPr>
            <a:r>
              <a:rPr dirty="0"/>
              <a:t>Twitter tends to block the connection for a while when it believes the crawl rate is too fast, and we need to retry after 15 minutes break. Therefore it is very difficult to collect a large number of IDs</a:t>
            </a:r>
          </a:p>
          <a:p>
            <a:pPr marL="0" indent="0" defTabSz="457200">
              <a:spcBef>
                <a:spcPts val="0"/>
              </a:spcBef>
              <a:buClrTx/>
              <a:buSzTx/>
              <a:buFontTx/>
              <a:buNone/>
              <a:defRPr sz="3000">
                <a:solidFill>
                  <a:srgbClr val="000000"/>
                </a:solidFill>
                <a:uFill>
                  <a:solidFill>
                    <a:srgbClr val="000000"/>
                  </a:solidFill>
                </a:uFill>
              </a:defRPr>
            </a:pPr>
            <a:endParaRPr dirty="0"/>
          </a:p>
          <a:p>
            <a:pPr marL="0" indent="0" defTabSz="457200">
              <a:spcBef>
                <a:spcPts val="0"/>
              </a:spcBef>
              <a:buClrTx/>
              <a:buSzTx/>
              <a:buFontTx/>
              <a:buNone/>
              <a:defRPr sz="3000">
                <a:solidFill>
                  <a:srgbClr val="000000"/>
                </a:solidFill>
                <a:uFill>
                  <a:solidFill>
                    <a:srgbClr val="000000"/>
                  </a:solidFill>
                </a:uFill>
              </a:defRPr>
            </a:pPr>
            <a:endParaRPr dirty="0"/>
          </a:p>
          <a:p>
            <a:pPr marL="391583" indent="-391583" defTabSz="457200">
              <a:spcBef>
                <a:spcPts val="0"/>
              </a:spcBef>
              <a:defRPr>
                <a:solidFill>
                  <a:srgbClr val="000000"/>
                </a:solidFill>
                <a:uFill>
                  <a:solidFill>
                    <a:srgbClr val="000000"/>
                  </a:solidFill>
                </a:uFill>
              </a:defRPr>
            </a:pPr>
            <a:r>
              <a:rPr dirty="0"/>
              <a:t>Our solution:</a:t>
            </a:r>
          </a:p>
          <a:p>
            <a:pPr marL="0" indent="0" defTabSz="457200">
              <a:spcBef>
                <a:spcPts val="0"/>
              </a:spcBef>
              <a:buClrTx/>
              <a:buSzTx/>
              <a:buFontTx/>
              <a:buNone/>
              <a:defRPr sz="3000">
                <a:solidFill>
                  <a:srgbClr val="000000"/>
                </a:solidFill>
                <a:uFill>
                  <a:solidFill>
                    <a:srgbClr val="000000"/>
                  </a:solidFill>
                </a:uFill>
              </a:defRPr>
            </a:pPr>
            <a:r>
              <a:rPr dirty="0"/>
              <a:t>Each time after we got 5000 IDs, we wrote the data into a file before continuing the data extraction process. This design guaranteed that we will not lose all our data when the service disconnected accidentally and could save the memory when the dataset is too large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CC3B9A-D095-4EFF-976B-990DE75AE76B}"/>
              </a:ext>
            </a:extLst>
          </p:cNvPr>
          <p:cNvSpPr txBox="1">
            <a:spLocks/>
          </p:cNvSpPr>
          <p:nvPr/>
        </p:nvSpPr>
        <p:spPr>
          <a:xfrm>
            <a:off x="952443" y="996262"/>
            <a:ext cx="11413428" cy="1321582"/>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20 Users From the Friends and Followers  Lists</a:t>
            </a:r>
            <a:endParaRPr lang="en-US" sz="4400" dirty="0">
              <a:solidFill>
                <a:schemeClr val="bg1"/>
              </a:solidFill>
              <a:latin typeface="Palatino"/>
              <a:cs typeface="Palatino"/>
            </a:endParaRPr>
          </a:p>
        </p:txBody>
      </p:sp>
      <p:pic>
        <p:nvPicPr>
          <p:cNvPr id="6" name="Picture 5" descr="Macintosh HD:Users:htuzel:Desktop:Screen Shot 2017-09-20 at 1.58.16 PM.png"/>
          <p:cNvPicPr/>
          <p:nvPr/>
        </p:nvPicPr>
        <p:blipFill>
          <a:blip r:embed="rId2">
            <a:extLst>
              <a:ext uri="{28A0092B-C50C-407E-A947-70E740481C1C}">
                <a14:useLocalDpi xmlns:a14="http://schemas.microsoft.com/office/drawing/2010/main" val="0"/>
              </a:ext>
            </a:extLst>
          </a:blip>
          <a:srcRect/>
          <a:stretch>
            <a:fillRect/>
          </a:stretch>
        </p:blipFill>
        <p:spPr bwMode="auto">
          <a:xfrm>
            <a:off x="1286102" y="2634600"/>
            <a:ext cx="5095259" cy="5795368"/>
          </a:xfrm>
          <a:prstGeom prst="rect">
            <a:avLst/>
          </a:prstGeom>
          <a:noFill/>
          <a:ln>
            <a:noFill/>
          </a:ln>
        </p:spPr>
      </p:pic>
      <p:pic>
        <p:nvPicPr>
          <p:cNvPr id="7" name="Picture 6" descr="Macintosh HD:Users:htuzel:Desktop:Screen Shot 2017-09-20 at 1.58.22 PM.png"/>
          <p:cNvPicPr/>
          <p:nvPr/>
        </p:nvPicPr>
        <p:blipFill>
          <a:blip r:embed="rId3">
            <a:extLst>
              <a:ext uri="{28A0092B-C50C-407E-A947-70E740481C1C}">
                <a14:useLocalDpi xmlns:a14="http://schemas.microsoft.com/office/drawing/2010/main" val="0"/>
              </a:ext>
            </a:extLst>
          </a:blip>
          <a:srcRect/>
          <a:stretch>
            <a:fillRect/>
          </a:stretch>
        </p:blipFill>
        <p:spPr bwMode="auto">
          <a:xfrm>
            <a:off x="6912809" y="2634600"/>
            <a:ext cx="5008588" cy="5795368"/>
          </a:xfrm>
          <a:prstGeom prst="rect">
            <a:avLst/>
          </a:prstGeom>
          <a:noFill/>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image3.png"/>
          <p:cNvPicPr>
            <a:picLocks noChangeAspect="1"/>
          </p:cNvPicPr>
          <p:nvPr/>
        </p:nvPicPr>
        <p:blipFill>
          <a:blip r:embed="rId2">
            <a:extLst/>
          </a:blip>
          <a:stretch>
            <a:fillRect/>
          </a:stretch>
        </p:blipFill>
        <p:spPr>
          <a:xfrm>
            <a:off x="4444833" y="2796694"/>
            <a:ext cx="3969716" cy="1356738"/>
          </a:xfrm>
          <a:prstGeom prst="rect">
            <a:avLst/>
          </a:prstGeom>
          <a:ln w="12700">
            <a:miter lim="400000"/>
          </a:ln>
        </p:spPr>
      </p:pic>
      <p:sp>
        <p:nvSpPr>
          <p:cNvPr id="155" name="Shape 155"/>
          <p:cNvSpPr>
            <a:spLocks noGrp="1"/>
          </p:cNvSpPr>
          <p:nvPr>
            <p:ph type="body" idx="4294967295"/>
          </p:nvPr>
        </p:nvSpPr>
        <p:spPr>
          <a:xfrm>
            <a:off x="882848" y="3893514"/>
            <a:ext cx="11061304" cy="4993283"/>
          </a:xfrm>
          <a:prstGeom prst="rect">
            <a:avLst/>
          </a:prstGeom>
        </p:spPr>
        <p:txBody>
          <a:bodyPr/>
          <a:lstStyle>
            <a:lvl1pPr marL="0" indent="0" defTabSz="457200">
              <a:spcBef>
                <a:spcPts val="0"/>
              </a:spcBef>
              <a:buClrTx/>
              <a:buSzTx/>
              <a:buFontTx/>
              <a:buNone/>
              <a:defRPr sz="3000">
                <a:solidFill>
                  <a:srgbClr val="000000"/>
                </a:solidFill>
                <a:uFill>
                  <a:solidFill>
                    <a:srgbClr val="000000"/>
                  </a:solidFill>
                </a:uFill>
              </a:defRPr>
            </a:lvl1pPr>
          </a:lstStyle>
          <a:p>
            <a:r>
              <a:rPr dirty="0"/>
              <a:t>Katy Perry is only following 205 people</a:t>
            </a:r>
            <a:r>
              <a:rPr lang="en-US" dirty="0"/>
              <a:t>. Even if there are mutual friends, with only 0.19% of her total followers as our followers </a:t>
            </a:r>
            <a:r>
              <a:rPr dirty="0"/>
              <a:t>data we </a:t>
            </a:r>
            <a:r>
              <a:rPr lang="en-US" dirty="0"/>
              <a:t>had a slim</a:t>
            </a:r>
            <a:r>
              <a:rPr dirty="0"/>
              <a:t> chance to</a:t>
            </a:r>
            <a:r>
              <a:rPr lang="en-US" dirty="0"/>
              <a:t> get</a:t>
            </a:r>
            <a:r>
              <a:rPr dirty="0"/>
              <a:t> those who are in both lists.</a:t>
            </a:r>
          </a:p>
        </p:txBody>
      </p:sp>
      <p:sp>
        <p:nvSpPr>
          <p:cNvPr id="6" name="Title 1">
            <a:extLst>
              <a:ext uri="{FF2B5EF4-FFF2-40B4-BE49-F238E27FC236}">
                <a16:creationId xmlns:a16="http://schemas.microsoft.com/office/drawing/2014/main" id="{F2CC3B9A-D095-4EFF-976B-990DE75AE76B}"/>
              </a:ext>
            </a:extLst>
          </p:cNvPr>
          <p:cNvSpPr txBox="1">
            <a:spLocks/>
          </p:cNvSpPr>
          <p:nvPr/>
        </p:nvSpPr>
        <p:spPr>
          <a:xfrm>
            <a:off x="952443" y="996262"/>
            <a:ext cx="11413428" cy="1321582"/>
          </a:xfrm>
          <a:prstGeom prst="rect">
            <a:avLst/>
          </a:prstGeom>
          <a:ln>
            <a:noFill/>
          </a:ln>
        </p:spPr>
        <p:txBody>
          <a:bodyPr>
            <a:normAutofit/>
          </a:bodyPr>
          <a:lst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a:lstStyle>
          <a:p>
            <a:r>
              <a:rPr lang="en-US" sz="4400" b="1" dirty="0">
                <a:solidFill>
                  <a:schemeClr val="bg1"/>
                </a:solidFill>
                <a:latin typeface="Palatino"/>
                <a:cs typeface="Palatino"/>
              </a:rPr>
              <a:t>Mutual Friends within Two Groups</a:t>
            </a:r>
            <a:endParaRPr lang="en-US" sz="4400" dirty="0">
              <a:solidFill>
                <a:schemeClr val="bg1"/>
              </a:solidFill>
              <a:latin typeface="Palatino"/>
              <a:cs typeface="Palatino"/>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TotalTime>
  <Words>414</Words>
  <Application>Microsoft Office PowerPoint</Application>
  <PresentationFormat>Custom</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SvtyTwo ITC TT-Book</vt:lpstr>
      <vt:lpstr>Helvetica</vt:lpstr>
      <vt:lpstr>Helvetica Neue</vt:lpstr>
      <vt:lpstr>Palatino</vt:lpstr>
      <vt:lpstr>Zapf Dingbats</vt:lpstr>
      <vt:lpstr>New_Template4</vt:lpstr>
      <vt:lpstr>PowerPoint Presentation</vt:lpstr>
      <vt:lpstr>PowerPoint Presentation</vt:lpstr>
      <vt:lpstr>PowerPoint Presentation</vt:lpstr>
      <vt:lpstr>PowerPoint Presentation</vt:lpstr>
      <vt:lpstr>PowerPoint Presentation</vt:lpstr>
      <vt:lpstr>Katy Perry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Saranya</cp:lastModifiedBy>
  <cp:revision>11</cp:revision>
  <dcterms:modified xsi:type="dcterms:W3CDTF">2017-09-21T20:58:23Z</dcterms:modified>
</cp:coreProperties>
</file>