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8" r:id="rId19"/>
    <p:sldId id="269" r:id="rId20"/>
    <p:sldId id="270" r:id="rId21"/>
    <p:sldId id="271" r:id="rId22"/>
    <p:sldId id="272" r:id="rId23"/>
    <p:sldId id="284" r:id="rId24"/>
    <p:sldId id="285" r:id="rId25"/>
    <p:sldId id="273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5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0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1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3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F9F7C9-A574-42D4-B02C-9290B0A3AE6B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D53A0C-2427-4340-9EAE-59BBFDB6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671" y="405246"/>
            <a:ext cx="10024571" cy="78253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latin typeface="Arial Rounded MT Bold" panose="020F0704030504030204" pitchFamily="34" charset="0"/>
                <a:cs typeface="Arial"/>
              </a:rPr>
              <a:t> </a:t>
            </a:r>
            <a:r>
              <a:rPr lang="en-US" altLang="zh-CN" b="1" dirty="0">
                <a:latin typeface="Agency FB" panose="020B0503020202020204" pitchFamily="34" charset="0"/>
                <a:cs typeface="Arial"/>
              </a:rPr>
              <a:t>TEXTUAL ANALYSIS OF MOVIE REVIEWS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425798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12800" dirty="0">
                <a:latin typeface="Agency FB" panose="020B0503020202020204" pitchFamily="34" charset="0"/>
              </a:rPr>
              <a:t>Chu Wang</a:t>
            </a:r>
          </a:p>
          <a:p>
            <a:pPr algn="r"/>
            <a:r>
              <a:rPr lang="en-US" sz="12800" dirty="0">
                <a:latin typeface="Agency FB" panose="020B0503020202020204" pitchFamily="34" charset="0"/>
              </a:rPr>
              <a:t>Di  You</a:t>
            </a:r>
          </a:p>
          <a:p>
            <a:r>
              <a:rPr lang="en-US" sz="12800" dirty="0">
                <a:latin typeface="Agency FB" panose="020B0503020202020204" pitchFamily="34" charset="0"/>
              </a:rPr>
              <a:t>Saranya Manoharan</a:t>
            </a:r>
          </a:p>
          <a:p>
            <a:pPr algn="r"/>
            <a:r>
              <a:rPr lang="en-US" sz="12800" dirty="0">
                <a:latin typeface="Agency FB" panose="020B0503020202020204" pitchFamily="34" charset="0"/>
              </a:rPr>
              <a:t>Rishitha Kiran</a:t>
            </a:r>
          </a:p>
          <a:p>
            <a:pPr algn="r"/>
            <a:endParaRPr lang="en-US" sz="11200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BF16D-CB6F-4886-9279-77B2FB6A62A1}"/>
              </a:ext>
            </a:extLst>
          </p:cNvPr>
          <p:cNvSpPr txBox="1"/>
          <p:nvPr/>
        </p:nvSpPr>
        <p:spPr>
          <a:xfrm>
            <a:off x="5975531" y="1187778"/>
            <a:ext cx="156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TEAM 12</a:t>
            </a:r>
          </a:p>
        </p:txBody>
      </p:sp>
    </p:spTree>
    <p:extLst>
      <p:ext uri="{BB962C8B-B14F-4D97-AF65-F5344CB8AC3E}">
        <p14:creationId xmlns:p14="http://schemas.microsoft.com/office/powerpoint/2010/main" val="387411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125" y="826938"/>
            <a:ext cx="5227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N_GRAM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AND FEATURES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368" y="1638902"/>
            <a:ext cx="10735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n-gram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contiguous sequence of n items from a given sequence of text or speech.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24928" y="3051030"/>
            <a:ext cx="3590925" cy="231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163" y="2699617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RESULTS: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08555" y="2265218"/>
            <a:ext cx="573708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creen Shot 2017-11-14 at 17.01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3726" y="1750666"/>
            <a:ext cx="5493845" cy="339637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2881709" y="746746"/>
            <a:ext cx="801802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PARAMETERS: CROSS_VALIDATION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C0E91-F886-44A9-91B4-FE46638B0CD6}"/>
              </a:ext>
            </a:extLst>
          </p:cNvPr>
          <p:cNvSpPr txBox="1"/>
          <p:nvPr/>
        </p:nvSpPr>
        <p:spPr>
          <a:xfrm>
            <a:off x="1489679" y="2083323"/>
            <a:ext cx="460632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28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Min_df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: cross-validation with the range 0f 20</a:t>
            </a:r>
          </a:p>
          <a:p>
            <a:pPr marL="342900" indent="-3429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tends to result in lower precision scores</a:t>
            </a:r>
          </a:p>
          <a:p>
            <a:pPr marL="342900" indent="-3429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2800" b="1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best_parameter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792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creen Shot 2017-11-14 at 17.0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8790" y="1712241"/>
            <a:ext cx="5872020" cy="368461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2577393" y="683476"/>
            <a:ext cx="801802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PARAMETERS: CROSS_VALIDATION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F2044-43A3-44A3-8080-533DC7384D0A}"/>
              </a:ext>
            </a:extLst>
          </p:cNvPr>
          <p:cNvSpPr txBox="1"/>
          <p:nvPr/>
        </p:nvSpPr>
        <p:spPr>
          <a:xfrm>
            <a:off x="1319752" y="1432874"/>
            <a:ext cx="4776248" cy="455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49833">
              <a:lnSpc>
                <a:spcPct val="110000"/>
              </a:lnSpc>
              <a:spcBef>
                <a:spcPts val="2500"/>
              </a:spcBef>
              <a:buClrTx/>
              <a:buSzPct val="45000"/>
              <a:buFont typeface="Arial" panose="020B0604020202020204" pitchFamily="34" charset="0"/>
              <a:buChar char="•"/>
              <a:defRPr sz="2541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Max_df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: cross-validation with the range of 1.0(float)</a:t>
            </a:r>
          </a:p>
          <a:p>
            <a:pPr marL="342900" indent="-342900" defTabSz="449833">
              <a:lnSpc>
                <a:spcPct val="110000"/>
              </a:lnSpc>
              <a:spcBef>
                <a:spcPts val="2500"/>
              </a:spcBef>
              <a:buClrTx/>
              <a:buSzPct val="45000"/>
              <a:buFont typeface="Arial" panose="020B0604020202020204" pitchFamily="34" charset="0"/>
              <a:buChar char="•"/>
              <a:defRPr sz="2541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precision remains high when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max_df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 is between 0.4 and 0.9</a:t>
            </a:r>
          </a:p>
          <a:p>
            <a:pPr marL="342900" indent="-342900" defTabSz="449833">
              <a:lnSpc>
                <a:spcPct val="110000"/>
              </a:lnSpc>
              <a:spcBef>
                <a:spcPts val="2500"/>
              </a:spcBef>
              <a:buClrTx/>
              <a:buSzPct val="45000"/>
              <a:buFont typeface="Arial" panose="020B0604020202020204" pitchFamily="34" charset="0"/>
              <a:buChar char="•"/>
              <a:defRPr sz="2541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Including the words that appear in almost all document makes the performance worse</a:t>
            </a:r>
          </a:p>
          <a:p>
            <a:pPr marL="342900" indent="-342900" defTabSz="449833">
              <a:lnSpc>
                <a:spcPct val="110000"/>
              </a:lnSpc>
              <a:spcBef>
                <a:spcPts val="2500"/>
              </a:spcBef>
              <a:buClrTx/>
              <a:buSzPct val="45000"/>
              <a:buFont typeface="Arial" panose="020B0604020202020204" pitchFamily="34" charset="0"/>
              <a:buChar char="•"/>
              <a:defRPr sz="2541" b="1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best_parameter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max_df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 = 0.55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609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2458525" y="711705"/>
            <a:ext cx="801802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PARAMETERS: CROSS_VALIDATION</a:t>
            </a:r>
          </a:p>
        </p:txBody>
      </p:sp>
      <p:pic>
        <p:nvPicPr>
          <p:cNvPr id="241" name="Screen Shot 2017-11-14 at 17.0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1" y="1451999"/>
            <a:ext cx="5875232" cy="38364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E43043-C705-4AF9-B194-210941908438}"/>
              </a:ext>
            </a:extLst>
          </p:cNvPr>
          <p:cNvSpPr txBox="1"/>
          <p:nvPr/>
        </p:nvSpPr>
        <p:spPr>
          <a:xfrm>
            <a:off x="1250623" y="1534016"/>
            <a:ext cx="4845377" cy="404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19937">
              <a:lnSpc>
                <a:spcPct val="110000"/>
              </a:lnSpc>
              <a:spcBef>
                <a:spcPts val="2900"/>
              </a:spcBef>
              <a:buClrTx/>
              <a:buSzPct val="45000"/>
              <a:buFont typeface="Arial" panose="020B0604020202020204" pitchFamily="34" charset="0"/>
              <a:buChar char="•"/>
              <a:defRPr sz="2937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N_grams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: cross-validation with 11 different values</a:t>
            </a:r>
          </a:p>
          <a:p>
            <a:pPr marL="342900" indent="-342900" defTabSz="519937">
              <a:lnSpc>
                <a:spcPct val="110000"/>
              </a:lnSpc>
              <a:spcBef>
                <a:spcPts val="2900"/>
              </a:spcBef>
              <a:buClrTx/>
              <a:buSzPct val="45000"/>
              <a:buFont typeface="Arial" panose="020B0604020202020204" pitchFamily="34" charset="0"/>
              <a:buChar char="•"/>
              <a:defRPr sz="2937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Increasing the range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ngram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 does not result in a higher precision, i.e.,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ngram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 range of (1,2) has a higher precision than (1,5)</a:t>
            </a:r>
          </a:p>
          <a:p>
            <a:pPr marL="342900" indent="-342900" defTabSz="519937">
              <a:lnSpc>
                <a:spcPct val="110000"/>
              </a:lnSpc>
              <a:spcBef>
                <a:spcPts val="2900"/>
              </a:spcBef>
              <a:buClrTx/>
              <a:buSzPct val="45000"/>
              <a:buFont typeface="Arial" panose="020B0604020202020204" pitchFamily="34" charset="0"/>
              <a:buChar char="•"/>
              <a:defRPr sz="2937" b="1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best_parameter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n_grams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=(1,2)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63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482450" y="444077"/>
            <a:ext cx="58964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PARAMETERS FOR CLASSIFIERS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C687D-D823-4BE1-88E2-81EDC0F9310C}"/>
              </a:ext>
            </a:extLst>
          </p:cNvPr>
          <p:cNvSpPr txBox="1"/>
          <p:nvPr/>
        </p:nvSpPr>
        <p:spPr>
          <a:xfrm>
            <a:off x="2722444" y="1652572"/>
            <a:ext cx="7573740" cy="320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3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C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linearSVC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: penalty parameter of the error term</a:t>
            </a:r>
          </a:p>
          <a:p>
            <a:pPr marL="457200" indent="-4572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3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Cross-validation on C = 0.1, 0.5, 1.0</a:t>
            </a:r>
          </a:p>
          <a:p>
            <a:pPr marL="457200" indent="-4572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3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Precision seems to be higher with C being a larger value</a:t>
            </a:r>
          </a:p>
          <a:p>
            <a:pPr marL="457200" indent="-4572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300" b="1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best_parameter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: C =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557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3536816" y="408935"/>
            <a:ext cx="58964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PARAMETERS FOR CLASSIFIERS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89B18-8772-4599-BB21-24DC3FCF62C2}"/>
              </a:ext>
            </a:extLst>
          </p:cNvPr>
          <p:cNvSpPr txBox="1"/>
          <p:nvPr/>
        </p:nvSpPr>
        <p:spPr>
          <a:xfrm>
            <a:off x="2300138" y="1413773"/>
            <a:ext cx="8700942" cy="388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3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n_neighbors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 of KNN: cross-validation on 13 different values from 3 to 400</a:t>
            </a:r>
          </a:p>
          <a:p>
            <a:pPr marL="457200" indent="-4572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3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Generalization ability increases as the K increase, stability begins to drop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after 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exceeds 250, and the precision begins to drop after K over 350</a:t>
            </a:r>
          </a:p>
          <a:p>
            <a:pPr marL="457200" indent="-457200" defTabSz="584200">
              <a:lnSpc>
                <a:spcPct val="110000"/>
              </a:lnSpc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300" b="1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best_param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rbel"/>
              </a:rPr>
              <a:t>: K = 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59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890134" y="544016"/>
            <a:ext cx="46653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PARAMETERS?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4294967295"/>
          </p:nvPr>
        </p:nvSpPr>
        <p:spPr>
          <a:xfrm>
            <a:off x="1264557" y="1259681"/>
            <a:ext cx="9916469" cy="4592638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484886">
              <a:lnSpc>
                <a:spcPct val="110000"/>
              </a:lnSpc>
              <a:spcBef>
                <a:spcPts val="2700"/>
              </a:spcBef>
              <a:buClrTx/>
              <a:buSzPct val="45000"/>
              <a:defRPr sz="2739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We hypothesize that the parameter of classifiers would probably have interaction relationship with parameters in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Tf-idf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 </a:t>
            </a:r>
          </a:p>
          <a:p>
            <a:pPr defTabSz="484886">
              <a:lnSpc>
                <a:spcPct val="110000"/>
              </a:lnSpc>
              <a:spcBef>
                <a:spcPts val="2700"/>
              </a:spcBef>
              <a:buClrTx/>
              <a:buSzPct val="45000"/>
              <a:defRPr sz="2739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Experimenting them all in Grid-search!</a:t>
            </a:r>
          </a:p>
          <a:p>
            <a:pPr defTabSz="484886">
              <a:lnSpc>
                <a:spcPct val="110000"/>
              </a:lnSpc>
              <a:spcBef>
                <a:spcPts val="2700"/>
              </a:spcBef>
              <a:buClrTx/>
              <a:buSzPct val="45000"/>
              <a:defRPr sz="2739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Best parameters:</a:t>
            </a:r>
          </a:p>
          <a:p>
            <a:pPr defTabSz="484886">
              <a:lnSpc>
                <a:spcPct val="110000"/>
              </a:lnSpc>
              <a:spcBef>
                <a:spcPts val="2700"/>
              </a:spcBef>
              <a:buClrTx/>
              <a:buSzPct val="45000"/>
              <a:defRPr sz="2739" b="1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C = 0.5,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max_df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 = 0.6,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min_df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 = 9,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ngram_range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: (1, 2)</a:t>
            </a:r>
          </a:p>
          <a:p>
            <a:pPr defTabSz="484886">
              <a:lnSpc>
                <a:spcPct val="110000"/>
              </a:lnSpc>
              <a:spcBef>
                <a:spcPts val="2700"/>
              </a:spcBef>
              <a:buClrTx/>
              <a:buSzPct val="45000"/>
              <a:defRPr sz="2739" b="1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n_neighbors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: 250,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max_df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 = 0.5,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min_df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 = 9,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ngram_range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orbel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174411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3882599" y="311223"/>
            <a:ext cx="49578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TWO CLASSIFIERS</a:t>
            </a:r>
          </a:p>
        </p:txBody>
      </p:sp>
      <p:pic>
        <p:nvPicPr>
          <p:cNvPr id="254" name="Screen Shot 2017-11-16 at 14.5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2599" y="3429000"/>
            <a:ext cx="7854388" cy="1702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Screen Shot 2017-11-16 at 14.58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2599" y="5175314"/>
            <a:ext cx="7854388" cy="160816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814692" y="4032800"/>
            <a:ext cx="243681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LinearSVC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937241" y="5517733"/>
            <a:ext cx="243681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E5498-DE79-4A29-951B-CFBA0E12B268}"/>
              </a:ext>
            </a:extLst>
          </p:cNvPr>
          <p:cNvSpPr txBox="1"/>
          <p:nvPr/>
        </p:nvSpPr>
        <p:spPr>
          <a:xfrm>
            <a:off x="1394232" y="846364"/>
            <a:ext cx="107286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 defTabSz="584200"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LinearSVC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outperforms KNN classifier. </a:t>
            </a:r>
          </a:p>
          <a:p>
            <a:pPr marL="381000" indent="-381000" defTabSz="584200"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000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LinearSVC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stable and keep at a high level, which is not sensitive to the change of C</a:t>
            </a:r>
          </a:p>
          <a:p>
            <a:pPr marL="381000" indent="-381000" defTabSz="584200">
              <a:spcBef>
                <a:spcPts val="3300"/>
              </a:spcBef>
              <a:buClrTx/>
              <a:buSzPct val="45000"/>
              <a:buFont typeface="Arial" panose="020B0604020202020204" pitchFamily="34" charset="0"/>
              <a:buChar char="•"/>
              <a:defRPr sz="3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 changes in a wide range with the change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206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7074" y="480352"/>
            <a:ext cx="10557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right plot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17074" y="1200115"/>
            <a:ext cx="10350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analysis(PCA)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dimensionality reduction using Singular Value Decomposition of the data to project it to a lower dimensional space.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491" t="5332" r="6824" b="4002"/>
          <a:stretch/>
        </p:blipFill>
        <p:spPr bwMode="auto">
          <a:xfrm>
            <a:off x="3501677" y="2596987"/>
            <a:ext cx="5943660" cy="39068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128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7074" y="670178"/>
            <a:ext cx="10350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analysis(PCA) with Feature Selection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made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extracted the 600 best features and then performed PCA.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374" r="2513" b="3665"/>
          <a:stretch/>
        </p:blipFill>
        <p:spPr bwMode="auto">
          <a:xfrm>
            <a:off x="3406197" y="2244580"/>
            <a:ext cx="5841711" cy="39522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36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561109"/>
            <a:ext cx="1055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D8FDF-36B7-46A1-BAAE-4F328BAE8B0E}"/>
              </a:ext>
            </a:extLst>
          </p:cNvPr>
          <p:cNvSpPr txBox="1"/>
          <p:nvPr/>
        </p:nvSpPr>
        <p:spPr>
          <a:xfrm>
            <a:off x="1725106" y="1159496"/>
            <a:ext cx="9785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movie review is the opinion of someone who has seen a particular movie and written an article about the movie.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many of us choose a movie, we often seek out the opinions of other who have already seen it.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mind can read and understand whether a review is positive but for movie studios it is difficult to hire employees to simply read and judge movie opinions.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- process, reliably extract and classify the sentiment of unstructured movie reviews.</a:t>
            </a:r>
          </a:p>
        </p:txBody>
      </p:sp>
    </p:spTree>
    <p:extLst>
      <p:ext uri="{BB962C8B-B14F-4D97-AF65-F5344CB8AC3E}">
        <p14:creationId xmlns:p14="http://schemas.microsoft.com/office/powerpoint/2010/main" val="151637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7074" y="670178"/>
            <a:ext cx="10350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TruncatedSVD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TruncatedSVD with its default linear kernel by reducing the number of components (features) .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2839" t="2797" r="6953"/>
          <a:stretch/>
        </p:blipFill>
        <p:spPr bwMode="auto">
          <a:xfrm>
            <a:off x="3247880" y="2298555"/>
            <a:ext cx="5522047" cy="3665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805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7074" y="670178"/>
            <a:ext cx="10350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KernelPCA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KernelPCA with its default value, with cosine value, with poly.  value, and with sigmoid value .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6043" r="12726"/>
          <a:stretch/>
        </p:blipFill>
        <p:spPr bwMode="auto">
          <a:xfrm>
            <a:off x="2531514" y="1953634"/>
            <a:ext cx="3435553" cy="2397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59422" y="1953634"/>
            <a:ext cx="3578197" cy="239732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531513" y="4434089"/>
            <a:ext cx="3435553" cy="220928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459422" y="4434089"/>
            <a:ext cx="3578197" cy="22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9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7074" y="670178"/>
            <a:ext cx="10350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IncrementalPCA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tried applying IncrementalPCA but the result were similar and we could not find the right plot to separate the positive and negative reviews.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22519" y="2161309"/>
            <a:ext cx="5029199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32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453573" y="200278"/>
            <a:ext cx="1035039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Manifold Learning Methods</a:t>
            </a:r>
            <a:endParaRPr sz="2800" dirty="0"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  <a:p>
            <a:pPr>
              <a:defRPr sz="24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tried applying several manifold learning methods but we could not find the right plot to separate the positive and negative reviews.</a:t>
            </a:r>
          </a:p>
        </p:txBody>
      </p:sp>
      <p:pic>
        <p:nvPicPr>
          <p:cNvPr id="280" name="Screen Shot 2017-11-16 at 15.02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0612" y="1912181"/>
            <a:ext cx="5366423" cy="3727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creen Shot 2017-11-16 at 15.02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2801" y="1912181"/>
            <a:ext cx="5085881" cy="3727224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>
            <a:off x="2389430" y="5717361"/>
            <a:ext cx="211211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Spectral Embedding</a:t>
            </a:r>
          </a:p>
        </p:txBody>
      </p:sp>
      <p:sp>
        <p:nvSpPr>
          <p:cNvPr id="283" name="Shape 283"/>
          <p:cNvSpPr/>
          <p:nvPr/>
        </p:nvSpPr>
        <p:spPr>
          <a:xfrm>
            <a:off x="8142530" y="5628461"/>
            <a:ext cx="274273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Locally Linear Embedding</a:t>
            </a:r>
          </a:p>
        </p:txBody>
      </p:sp>
    </p:spTree>
    <p:extLst>
      <p:ext uri="{BB962C8B-B14F-4D97-AF65-F5344CB8AC3E}">
        <p14:creationId xmlns:p14="http://schemas.microsoft.com/office/powerpoint/2010/main" val="226777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1453573" y="200278"/>
            <a:ext cx="1035039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Manifold Learning Methods</a:t>
            </a:r>
            <a:endParaRPr sz="2800" dirty="0"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  <a:p>
            <a:pPr>
              <a:defRPr sz="24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tried applying several manifold learning methods but we could not find the right plot to separate the positive and negative reviews.</a:t>
            </a:r>
          </a:p>
        </p:txBody>
      </p:sp>
      <p:pic>
        <p:nvPicPr>
          <p:cNvPr id="286" name="Screen Shot 2017-11-16 at 15.03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560" y="2180877"/>
            <a:ext cx="4817304" cy="3436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Screen Shot 2017-11-16 at 15.03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068" y="2180877"/>
            <a:ext cx="5141318" cy="3436290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>
            <a:off x="3294781" y="5717361"/>
            <a:ext cx="60529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MDS</a:t>
            </a:r>
          </a:p>
        </p:txBody>
      </p:sp>
      <p:sp>
        <p:nvSpPr>
          <p:cNvPr id="289" name="Shape 289"/>
          <p:cNvSpPr/>
          <p:nvPr/>
        </p:nvSpPr>
        <p:spPr>
          <a:xfrm>
            <a:off x="9009781" y="5717361"/>
            <a:ext cx="69506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TSNE</a:t>
            </a:r>
          </a:p>
        </p:txBody>
      </p:sp>
    </p:spTree>
    <p:extLst>
      <p:ext uri="{BB962C8B-B14F-4D97-AF65-F5344CB8AC3E}">
        <p14:creationId xmlns:p14="http://schemas.microsoft.com/office/powerpoint/2010/main" val="3350288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91">
            <a:extLst>
              <a:ext uri="{FF2B5EF4-FFF2-40B4-BE49-F238E27FC236}">
                <a16:creationId xmlns:a16="http://schemas.microsoft.com/office/drawing/2014/main" id="{1264443B-4187-496B-A6F1-8AAC2611B55A}"/>
              </a:ext>
            </a:extLst>
          </p:cNvPr>
          <p:cNvSpPr/>
          <p:nvPr/>
        </p:nvSpPr>
        <p:spPr>
          <a:xfrm>
            <a:off x="1453573" y="187577"/>
            <a:ext cx="103503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</a:t>
            </a:r>
          </a:p>
        </p:txBody>
      </p:sp>
      <p:pic>
        <p:nvPicPr>
          <p:cNvPr id="13" name="image18.png">
            <a:extLst>
              <a:ext uri="{FF2B5EF4-FFF2-40B4-BE49-F238E27FC236}">
                <a16:creationId xmlns:a16="http://schemas.microsoft.com/office/drawing/2014/main" id="{3A2F0FB0-4C4C-491C-8225-DA0397FC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4577" y="755793"/>
            <a:ext cx="4196019" cy="29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9.png">
            <a:extLst>
              <a:ext uri="{FF2B5EF4-FFF2-40B4-BE49-F238E27FC236}">
                <a16:creationId xmlns:a16="http://schemas.microsoft.com/office/drawing/2014/main" id="{64AA1870-5668-47CC-ADB4-89108F6D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740" y="755793"/>
            <a:ext cx="4067223" cy="29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20.png">
            <a:extLst>
              <a:ext uri="{FF2B5EF4-FFF2-40B4-BE49-F238E27FC236}">
                <a16:creationId xmlns:a16="http://schemas.microsoft.com/office/drawing/2014/main" id="{68A58D1C-D3D2-48CA-B436-54387D540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40745" y="3954185"/>
            <a:ext cx="4196310" cy="298274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295">
            <a:extLst>
              <a:ext uri="{FF2B5EF4-FFF2-40B4-BE49-F238E27FC236}">
                <a16:creationId xmlns:a16="http://schemas.microsoft.com/office/drawing/2014/main" id="{52E06E3C-D964-41DF-B013-13072714DF5E}"/>
              </a:ext>
            </a:extLst>
          </p:cNvPr>
          <p:cNvSpPr/>
          <p:nvPr/>
        </p:nvSpPr>
        <p:spPr>
          <a:xfrm>
            <a:off x="2344062" y="3672661"/>
            <a:ext cx="22041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 “bad”</a:t>
            </a:r>
          </a:p>
        </p:txBody>
      </p:sp>
      <p:sp>
        <p:nvSpPr>
          <p:cNvPr id="17" name="Shape 296">
            <a:extLst>
              <a:ext uri="{FF2B5EF4-FFF2-40B4-BE49-F238E27FC236}">
                <a16:creationId xmlns:a16="http://schemas.microsoft.com/office/drawing/2014/main" id="{A284ABCF-F8AA-40A0-A504-581A195B7317}"/>
              </a:ext>
            </a:extLst>
          </p:cNvPr>
          <p:cNvSpPr/>
          <p:nvPr/>
        </p:nvSpPr>
        <p:spPr>
          <a:xfrm>
            <a:off x="8236863" y="3672661"/>
            <a:ext cx="230672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 “good”</a:t>
            </a:r>
          </a:p>
        </p:txBody>
      </p:sp>
    </p:spTree>
    <p:extLst>
      <p:ext uri="{BB962C8B-B14F-4D97-AF65-F5344CB8AC3E}">
        <p14:creationId xmlns:p14="http://schemas.microsoft.com/office/powerpoint/2010/main" val="1616748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20" y="1157287"/>
            <a:ext cx="5385827" cy="27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7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09824" y="508062"/>
            <a:ext cx="1004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0895" y="1826142"/>
            <a:ext cx="9320645" cy="33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346193" y="2004237"/>
            <a:ext cx="10353762" cy="31677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/>
                <a:cs typeface="Times New Roman"/>
              </a:rPr>
              <a:t>Download the data set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/>
                <a:cs typeface="Times New Roman"/>
              </a:rPr>
              <a:t>Preliminary Sentiment Analysis on Movie Reviews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/>
                <a:cs typeface="Times New Roman"/>
              </a:rPr>
              <a:t>Explore </a:t>
            </a:r>
            <a:r>
              <a:rPr lang="en-US" altLang="zh-CN" sz="2400" dirty="0" err="1">
                <a:latin typeface="Times New Roman"/>
                <a:cs typeface="Times New Roman"/>
              </a:rPr>
              <a:t>sci</a:t>
            </a:r>
            <a:r>
              <a:rPr lang="en-US" altLang="zh-CN" sz="2400" dirty="0">
                <a:latin typeface="Times New Roman"/>
                <a:cs typeface="Times New Roman"/>
              </a:rPr>
              <a:t>-kit – TfidfVectorizer Class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/>
                <a:cs typeface="Times New Roman"/>
              </a:rPr>
              <a:t>Machine Learning Algorithms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/>
                <a:cs typeface="Times New Roman"/>
              </a:rPr>
              <a:t>Finding the right plot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89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Sentiment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9609" y="1778000"/>
            <a:ext cx="10353762" cy="4463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Files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split movie reviews into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(75%-25%)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Pipeline (TfidfVectorizer)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rare and most frequent tokens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Linear Support Classifier with relatively high frequency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grid search token set for text files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(1gram) or words and pairs (2 gram)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Grid Search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20071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479991" y="4197511"/>
            <a:ext cx="4867275" cy="120967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367954" y="1559880"/>
            <a:ext cx="6548120" cy="428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9629" y="2447490"/>
            <a:ext cx="547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 that the linear SVC pipeline is more accurate when it considers both words and pairs of words on the training data.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Sentiment Analysis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0058" y="1955703"/>
            <a:ext cx="4127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 Search CV scores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336800" y="5407186"/>
            <a:ext cx="4127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8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675975" y="2129703"/>
            <a:ext cx="3152775" cy="2847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391385" y="1529521"/>
                <a:ext cx="7284590" cy="5080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false negatives and false positives are both small compared to the number of true positives and negatives.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performed quite well on our test data set.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accuracy ~87 %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Confusion matrix --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85" y="1529521"/>
                <a:ext cx="7284590" cy="5080000"/>
              </a:xfrm>
              <a:prstGeom prst="rect">
                <a:avLst/>
              </a:prstGeom>
              <a:blipFill>
                <a:blip r:embed="rId3"/>
                <a:stretch>
                  <a:fillRect l="-108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323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3796" y="203201"/>
            <a:ext cx="10630504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-kit TfidfVectorizer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81545" y="1769917"/>
            <a:ext cx="10515600" cy="35723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numerical statistics term that is intended to reflect how important a word is to a document in a collection or corpus.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Term frequency, the number of times a term occurs.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Inverse document frequency, the specificity of a term can be quantified as an inverse function of the number of documents in which it occurs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8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968" y="665596"/>
            <a:ext cx="7828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MIN_DF AND FEATURES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50818" y="1474960"/>
            <a:ext cx="5413664" cy="4032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4722" y="1395464"/>
            <a:ext cx="4226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min_df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building the vocabulary ignore terms that have a document frequency strictly lower than the given threshold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4722" y="3568190"/>
            <a:ext cx="40428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larger, the shape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is smaller and we will get less features.</a:t>
            </a:r>
          </a:p>
        </p:txBody>
      </p:sp>
    </p:spTree>
    <p:extLst>
      <p:ext uri="{BB962C8B-B14F-4D97-AF65-F5344CB8AC3E}">
        <p14:creationId xmlns:p14="http://schemas.microsoft.com/office/powerpoint/2010/main" val="28942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2310" y="542918"/>
            <a:ext cx="7930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MAX_DF AND FEATURES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089" y="1477376"/>
            <a:ext cx="5338383" cy="417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1174" y="1142102"/>
            <a:ext cx="4226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building the vocabulary ignore terms that have a document frequency strictly higher than the given threshold.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1174" y="3565015"/>
            <a:ext cx="40851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smaller, the shape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is smaller and we will get less features.</a:t>
            </a:r>
          </a:p>
        </p:txBody>
      </p:sp>
    </p:spTree>
    <p:extLst>
      <p:ext uri="{BB962C8B-B14F-4D97-AF65-F5344CB8AC3E}">
        <p14:creationId xmlns:p14="http://schemas.microsoft.com/office/powerpoint/2010/main" val="53019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985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华文楷体</vt:lpstr>
      <vt:lpstr>Agency FB</vt:lpstr>
      <vt:lpstr>Arial</vt:lpstr>
      <vt:lpstr>Arial Rounded MT Bold</vt:lpstr>
      <vt:lpstr>Calibri</vt:lpstr>
      <vt:lpstr>Cambria Math</vt:lpstr>
      <vt:lpstr>Corbel</vt:lpstr>
      <vt:lpstr>Gill Sans</vt:lpstr>
      <vt:lpstr>Hoefler Text</vt:lpstr>
      <vt:lpstr>Times New Roman</vt:lpstr>
      <vt:lpstr>Parallax</vt:lpstr>
      <vt:lpstr> TEXTUAL ANALYSIS OF MOVIE REVIEWS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Textual analysis of movie reviews</dc:title>
  <dc:creator>Rishitha</dc:creator>
  <cp:lastModifiedBy>Saranya</cp:lastModifiedBy>
  <cp:revision>41</cp:revision>
  <dcterms:created xsi:type="dcterms:W3CDTF">2017-11-16T17:32:20Z</dcterms:created>
  <dcterms:modified xsi:type="dcterms:W3CDTF">2017-11-16T20:54:09Z</dcterms:modified>
</cp:coreProperties>
</file>