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67" r:id="rId5"/>
    <p:sldId id="259" r:id="rId6"/>
    <p:sldId id="265" r:id="rId7"/>
    <p:sldId id="270" r:id="rId8"/>
    <p:sldId id="271" r:id="rId9"/>
    <p:sldId id="260" r:id="rId10"/>
    <p:sldId id="272"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FFD1D1"/>
    <a:srgbClr val="FD6363"/>
    <a:srgbClr val="FF7171"/>
    <a:srgbClr val="FF6565"/>
    <a:srgbClr val="FF7575"/>
    <a:srgbClr val="FF8F8F"/>
    <a:srgbClr val="FF8989"/>
    <a:srgbClr val="FF9F9F"/>
    <a:srgbClr val="F0D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60928-3A78-420A-97DD-D06D76090770}"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C1AA3-40E4-481F-813D-860BFA1B4A52}" type="slidenum">
              <a:rPr lang="en-US" smtClean="0"/>
              <a:t>‹#›</a:t>
            </a:fld>
            <a:endParaRPr lang="en-US"/>
          </a:p>
        </p:txBody>
      </p:sp>
    </p:spTree>
    <p:extLst>
      <p:ext uri="{BB962C8B-B14F-4D97-AF65-F5344CB8AC3E}">
        <p14:creationId xmlns:p14="http://schemas.microsoft.com/office/powerpoint/2010/main" val="361656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E82F-DBDC-4150-84EF-F676DAFE7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95886-1E66-43B4-B96C-64D4F3286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8C52EF-9431-417D-8D1F-D0E56E790730}"/>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72C70E1E-A969-4621-9CD3-7470FB47D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42655-4D9E-49A4-AFAA-355379F7C3CA}"/>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146562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14E1-B6A4-4A68-804A-C5C4F2BFAA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8E7C5-4781-4601-9EE3-E3D0BA497E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2D956-786D-4084-9DB7-1748C2C41101}"/>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8891B668-2B72-4DBF-B6FC-ED246C75E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5331C-DBFA-4951-AF01-A071E2021A08}"/>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210238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4D8EC-8109-41AC-964D-7F2BF19DB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805F6-314D-45C8-ABD1-EDFEE90179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5C1D5-431F-4743-9C9C-FF95F7A64703}"/>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B085467E-D284-4FF5-B948-6FFD7423C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5794-BF89-430E-BAFC-E282ED221DCE}"/>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339136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D109-458E-4F06-89E5-B7507BBE55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49D79-E50A-4A75-8CF0-008D451815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DE094-71CB-4473-875C-39CF0803BB6F}"/>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635FA470-6F48-49C2-8567-2CF7BD598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BCC83-AC89-4A7A-BCC2-645FF6E5F77C}"/>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335210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C1A0-2CE8-43DD-9E96-7DDBDAFCC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06E29-9E77-4081-8030-B75E45D94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A0D554-00C2-489A-8711-6B3914D8DDB8}"/>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073B44FC-9A0B-4B2D-B017-621797BF4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03C31-5817-4181-9566-D2E30E0238A7}"/>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161656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0A9-0332-4D53-8C45-5DCB86EA2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9F23B-5321-4F02-8872-AA0EE0481E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D0FB56-AB89-4E8F-9823-0BB20E779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44BB8-8163-40D0-9258-088A4CC907D2}"/>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6" name="Footer Placeholder 5">
            <a:extLst>
              <a:ext uri="{FF2B5EF4-FFF2-40B4-BE49-F238E27FC236}">
                <a16:creationId xmlns:a16="http://schemas.microsoft.com/office/drawing/2014/main" id="{3FA28C42-D02B-44DA-B288-1D7CAA12A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C1B83-D437-4C8D-BE17-2755E550D385}"/>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88200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9995-1F70-4300-9419-18AB043DD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121B7F-5BCC-4C06-884E-59B46BBA0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495863-E6CF-4322-B5D8-4B3DC4C0E1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1ADAF-D871-45E2-9DBA-F18D93E5A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54AE7B-1E9F-4B9A-B553-88EF800294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2E78C-C43C-4F2A-8869-A919F260AB78}"/>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8" name="Footer Placeholder 7">
            <a:extLst>
              <a:ext uri="{FF2B5EF4-FFF2-40B4-BE49-F238E27FC236}">
                <a16:creationId xmlns:a16="http://schemas.microsoft.com/office/drawing/2014/main" id="{599F91C1-A460-4EC7-AFC2-41ADF6B309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99B5B6-9299-4751-A2DB-2C721835360B}"/>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420820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80C-1EFE-402D-A37A-500C12D5C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FAB84-9F37-408D-B594-DA6CDAFB0C75}"/>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4" name="Footer Placeholder 3">
            <a:extLst>
              <a:ext uri="{FF2B5EF4-FFF2-40B4-BE49-F238E27FC236}">
                <a16:creationId xmlns:a16="http://schemas.microsoft.com/office/drawing/2014/main" id="{73467F06-ECAD-441E-9F6A-EEBD7611C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1E866-F827-41C7-A991-D9ACE417EEC0}"/>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50922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4188E-882C-43AA-B280-87DC189EC5A7}"/>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3" name="Footer Placeholder 2">
            <a:extLst>
              <a:ext uri="{FF2B5EF4-FFF2-40B4-BE49-F238E27FC236}">
                <a16:creationId xmlns:a16="http://schemas.microsoft.com/office/drawing/2014/main" id="{00DE84FA-0970-4AC4-968C-E15C09CE4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7059FD-21CB-4072-A23B-5A9CAB482619}"/>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176883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B96E-604E-4614-AECB-00B7802B9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4D3CC7-473C-437F-94FC-89C937210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19BADD-C543-433D-A1E7-3472D920B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CBAB3A-B0F1-4A6F-A80E-F9E09CADCB41}"/>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6" name="Footer Placeholder 5">
            <a:extLst>
              <a:ext uri="{FF2B5EF4-FFF2-40B4-BE49-F238E27FC236}">
                <a16:creationId xmlns:a16="http://schemas.microsoft.com/office/drawing/2014/main" id="{1CEC4B09-2B93-4BAB-A596-7521C751F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A6C36-3AC3-40C2-A294-3D39DCA6ED6A}"/>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280708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9941-79E8-4697-840D-A169B168A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1B1CF-ABAC-422E-9FE7-6F9297B50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73984-030D-4B79-B68E-C98120C5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F5074E-DEEA-48FC-A292-32DCDA0EAF44}"/>
              </a:ext>
            </a:extLst>
          </p:cNvPr>
          <p:cNvSpPr>
            <a:spLocks noGrp="1"/>
          </p:cNvSpPr>
          <p:nvPr>
            <p:ph type="dt" sz="half" idx="10"/>
          </p:nvPr>
        </p:nvSpPr>
        <p:spPr/>
        <p:txBody>
          <a:bodyPr/>
          <a:lstStyle/>
          <a:p>
            <a:fld id="{2B571BE8-7181-4DE5-B970-7B320324572C}" type="datetimeFigureOut">
              <a:rPr lang="en-US" smtClean="0"/>
              <a:t>12/7/2017</a:t>
            </a:fld>
            <a:endParaRPr lang="en-US"/>
          </a:p>
        </p:txBody>
      </p:sp>
      <p:sp>
        <p:nvSpPr>
          <p:cNvPr id="6" name="Footer Placeholder 5">
            <a:extLst>
              <a:ext uri="{FF2B5EF4-FFF2-40B4-BE49-F238E27FC236}">
                <a16:creationId xmlns:a16="http://schemas.microsoft.com/office/drawing/2014/main" id="{1C920D57-5CFE-4769-9F99-6124CC3E7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F0B13-C7D6-44FC-A52D-FF0FE22FE629}"/>
              </a:ext>
            </a:extLst>
          </p:cNvPr>
          <p:cNvSpPr>
            <a:spLocks noGrp="1"/>
          </p:cNvSpPr>
          <p:nvPr>
            <p:ph type="sldNum" sz="quarter" idx="12"/>
          </p:nvPr>
        </p:nvSpPr>
        <p:spPr/>
        <p:txBody>
          <a:bodyPr/>
          <a:lstStyle/>
          <a:p>
            <a:fld id="{9948451D-580C-4402-87C4-BF70F19C9261}" type="slidenum">
              <a:rPr lang="en-US" smtClean="0"/>
              <a:t>‹#›</a:t>
            </a:fld>
            <a:endParaRPr lang="en-US"/>
          </a:p>
        </p:txBody>
      </p:sp>
    </p:spTree>
    <p:extLst>
      <p:ext uri="{BB962C8B-B14F-4D97-AF65-F5344CB8AC3E}">
        <p14:creationId xmlns:p14="http://schemas.microsoft.com/office/powerpoint/2010/main" val="352733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AF390-3931-4791-A37A-8586E31C8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8AC0F3-7B83-43E4-AE92-DA1DEDFE0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BC180-AC60-45D1-A2E4-E4A983B06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71BE8-7181-4DE5-B970-7B320324572C}" type="datetimeFigureOut">
              <a:rPr lang="en-US" smtClean="0"/>
              <a:t>12/7/2017</a:t>
            </a:fld>
            <a:endParaRPr lang="en-US"/>
          </a:p>
        </p:txBody>
      </p:sp>
      <p:sp>
        <p:nvSpPr>
          <p:cNvPr id="5" name="Footer Placeholder 4">
            <a:extLst>
              <a:ext uri="{FF2B5EF4-FFF2-40B4-BE49-F238E27FC236}">
                <a16:creationId xmlns:a16="http://schemas.microsoft.com/office/drawing/2014/main" id="{49C3E9D9-3F24-487F-8A76-5B54C86B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96E84-7EEF-47AF-A458-6946A4ADD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8451D-580C-4402-87C4-BF70F19C9261}" type="slidenum">
              <a:rPr lang="en-US" smtClean="0"/>
              <a:t>‹#›</a:t>
            </a:fld>
            <a:endParaRPr lang="en-US"/>
          </a:p>
        </p:txBody>
      </p:sp>
    </p:spTree>
    <p:extLst>
      <p:ext uri="{BB962C8B-B14F-4D97-AF65-F5344CB8AC3E}">
        <p14:creationId xmlns:p14="http://schemas.microsoft.com/office/powerpoint/2010/main" val="425622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A8B1B4F-BF80-4617-B2C1-FD573E651472}"/>
              </a:ext>
            </a:extLst>
          </p:cNvPr>
          <p:cNvSpPr txBox="1"/>
          <p:nvPr/>
        </p:nvSpPr>
        <p:spPr>
          <a:xfrm>
            <a:off x="1876801" y="458790"/>
            <a:ext cx="8550110" cy="1200329"/>
          </a:xfrm>
          <a:prstGeom prst="rect">
            <a:avLst/>
          </a:prstGeom>
          <a:noFill/>
        </p:spPr>
        <p:txBody>
          <a:bodyPr wrap="square" rtlCol="0">
            <a:spAutoFit/>
          </a:bodyPr>
          <a:lstStyle/>
          <a:p>
            <a:pPr algn="ctr"/>
            <a:r>
              <a:rPr lang="en-US" sz="7200" b="1" dirty="0">
                <a:latin typeface="Agency FB" panose="020B0503020202020204" pitchFamily="34" charset="0"/>
              </a:rPr>
              <a:t>A RECOMMENDER SYSTEM </a:t>
            </a:r>
          </a:p>
        </p:txBody>
      </p:sp>
      <p:sp>
        <p:nvSpPr>
          <p:cNvPr id="10" name="Rectangle 9">
            <a:extLst>
              <a:ext uri="{FF2B5EF4-FFF2-40B4-BE49-F238E27FC236}">
                <a16:creationId xmlns:a16="http://schemas.microsoft.com/office/drawing/2014/main" id="{99A99A5A-DF5D-47D5-8717-250281A8C9B4}"/>
              </a:ext>
            </a:extLst>
          </p:cNvPr>
          <p:cNvSpPr/>
          <p:nvPr/>
        </p:nvSpPr>
        <p:spPr>
          <a:xfrm>
            <a:off x="9082727" y="4667352"/>
            <a:ext cx="2578230" cy="1815882"/>
          </a:xfrm>
          <a:prstGeom prst="rect">
            <a:avLst/>
          </a:prstGeom>
        </p:spPr>
        <p:txBody>
          <a:bodyPr wrap="square">
            <a:spAutoFit/>
          </a:bodyPr>
          <a:lstStyle/>
          <a:p>
            <a:pPr algn="ctr"/>
            <a:r>
              <a:rPr lang="en-US" sz="2800" dirty="0">
                <a:latin typeface="Agency FB" panose="020B0503020202020204" pitchFamily="34" charset="0"/>
              </a:rPr>
              <a:t>Chu Wang</a:t>
            </a:r>
          </a:p>
          <a:p>
            <a:pPr algn="ctr"/>
            <a:r>
              <a:rPr lang="en-US" sz="2800" dirty="0">
                <a:latin typeface="Agency FB" panose="020B0503020202020204" pitchFamily="34" charset="0"/>
              </a:rPr>
              <a:t>Di  You</a:t>
            </a:r>
          </a:p>
          <a:p>
            <a:pPr algn="ctr"/>
            <a:r>
              <a:rPr lang="en-US" sz="2800" dirty="0">
                <a:latin typeface="Agency FB" panose="020B0503020202020204" pitchFamily="34" charset="0"/>
              </a:rPr>
              <a:t>Saranya Manoharan</a:t>
            </a:r>
          </a:p>
          <a:p>
            <a:pPr algn="ctr"/>
            <a:r>
              <a:rPr lang="en-US" sz="2800" dirty="0">
                <a:latin typeface="Agency FB" panose="020B0503020202020204" pitchFamily="34" charset="0"/>
              </a:rPr>
              <a:t>Rishitha Kiran</a:t>
            </a:r>
          </a:p>
        </p:txBody>
      </p:sp>
      <p:sp>
        <p:nvSpPr>
          <p:cNvPr id="11" name="TextBox 10">
            <a:extLst>
              <a:ext uri="{FF2B5EF4-FFF2-40B4-BE49-F238E27FC236}">
                <a16:creationId xmlns:a16="http://schemas.microsoft.com/office/drawing/2014/main" id="{C8D8D0BA-CCE6-4326-8AD4-46CAA0896DA3}"/>
              </a:ext>
            </a:extLst>
          </p:cNvPr>
          <p:cNvSpPr txBox="1"/>
          <p:nvPr/>
        </p:nvSpPr>
        <p:spPr>
          <a:xfrm>
            <a:off x="7079145" y="5836903"/>
            <a:ext cx="1287532" cy="646331"/>
          </a:xfrm>
          <a:prstGeom prst="rect">
            <a:avLst/>
          </a:prstGeom>
          <a:noFill/>
        </p:spPr>
        <p:txBody>
          <a:bodyPr wrap="none" rtlCol="0">
            <a:spAutoFit/>
          </a:bodyPr>
          <a:lstStyle/>
          <a:p>
            <a:r>
              <a:rPr lang="en-US" sz="3600" dirty="0">
                <a:latin typeface="Agency FB" panose="020B0503020202020204" pitchFamily="34" charset="0"/>
              </a:rPr>
              <a:t>TEAM 12</a:t>
            </a:r>
          </a:p>
        </p:txBody>
      </p:sp>
      <p:cxnSp>
        <p:nvCxnSpPr>
          <p:cNvPr id="26" name="Connector: Elbow 25">
            <a:extLst>
              <a:ext uri="{FF2B5EF4-FFF2-40B4-BE49-F238E27FC236}">
                <a16:creationId xmlns:a16="http://schemas.microsoft.com/office/drawing/2014/main" id="{0634A9D6-684F-42E6-A0E5-098C5BF0967E}"/>
              </a:ext>
            </a:extLst>
          </p:cNvPr>
          <p:cNvCxnSpPr>
            <a:cxnSpLocks/>
          </p:cNvCxnSpPr>
          <p:nvPr/>
        </p:nvCxnSpPr>
        <p:spPr>
          <a:xfrm rot="10800000" flipV="1">
            <a:off x="6363096" y="4667352"/>
            <a:ext cx="5828905" cy="1770648"/>
          </a:xfrm>
          <a:prstGeom prst="bentConnector3">
            <a:avLst>
              <a:gd name="adj1" fmla="val 55822"/>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67FE33A-4903-4CF1-9231-FA8BDACE7DA2}"/>
              </a:ext>
            </a:extLst>
          </p:cNvPr>
          <p:cNvCxnSpPr>
            <a:cxnSpLocks/>
          </p:cNvCxnSpPr>
          <p:nvPr/>
        </p:nvCxnSpPr>
        <p:spPr>
          <a:xfrm rot="10800000" flipV="1">
            <a:off x="857839" y="235535"/>
            <a:ext cx="11334161" cy="1402379"/>
          </a:xfrm>
          <a:prstGeom prst="bentConnector3">
            <a:avLst>
              <a:gd name="adj1" fmla="val 15733"/>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4A37BB8B-8EE8-419F-8A9B-E413B4C64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99" y="1882375"/>
            <a:ext cx="8249238" cy="4014629"/>
          </a:xfrm>
          <a:prstGeom prst="rect">
            <a:avLst/>
          </a:prstGeom>
        </p:spPr>
      </p:pic>
    </p:spTree>
    <p:extLst>
      <p:ext uri="{BB962C8B-B14F-4D97-AF65-F5344CB8AC3E}">
        <p14:creationId xmlns:p14="http://schemas.microsoft.com/office/powerpoint/2010/main" val="111245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8640" y="1874728"/>
            <a:ext cx="9628742" cy="3108543"/>
          </a:xfrm>
          <a:prstGeom prst="rect">
            <a:avLst/>
          </a:prstGeom>
          <a:noFill/>
        </p:spPr>
        <p:txBody>
          <a:bodyPr wrap="square" rtlCol="0">
            <a:spAutoFit/>
          </a:bodyPr>
          <a:lstStyle/>
          <a:p>
            <a:r>
              <a:rPr lang="en-US" sz="2800" dirty="0">
                <a:latin typeface="Agency FB" panose="020B0503020202020204" pitchFamily="34" charset="0"/>
              </a:rPr>
              <a:t>We can sell these services to business owners, this helps them identify their potential customers. </a:t>
            </a:r>
          </a:p>
          <a:p>
            <a:r>
              <a:rPr lang="en-US" sz="2800" dirty="0">
                <a:latin typeface="Agency FB" panose="020B0503020202020204" pitchFamily="34" charset="0"/>
              </a:rPr>
              <a:t>So that they can be more proactive in marketing their services to these customers who are more likely to use their services than marketing it to all users most of whom might never use their services. </a:t>
            </a:r>
          </a:p>
          <a:p>
            <a:r>
              <a:rPr lang="en-US" sz="2800" dirty="0">
                <a:latin typeface="Agency FB" panose="020B0503020202020204" pitchFamily="34" charset="0"/>
              </a:rPr>
              <a:t>This way they can focus on targeted set of users and maximize their profits</a:t>
            </a:r>
          </a:p>
          <a:p>
            <a:endParaRPr lang="en" sz="2800" dirty="0">
              <a:latin typeface="Agency FB" panose="020B0503020202020204" pitchFamily="34" charset="0"/>
            </a:endParaRPr>
          </a:p>
        </p:txBody>
      </p:sp>
      <p:grpSp>
        <p:nvGrpSpPr>
          <p:cNvPr id="3" name="Group 2">
            <a:extLst>
              <a:ext uri="{FF2B5EF4-FFF2-40B4-BE49-F238E27FC236}">
                <a16:creationId xmlns:a16="http://schemas.microsoft.com/office/drawing/2014/main" id="{F49BFF14-1216-46E3-934D-6F93DC6B6E7D}"/>
              </a:ext>
            </a:extLst>
          </p:cNvPr>
          <p:cNvGrpSpPr/>
          <p:nvPr/>
        </p:nvGrpSpPr>
        <p:grpSpPr>
          <a:xfrm>
            <a:off x="65988" y="57652"/>
            <a:ext cx="940283" cy="365424"/>
            <a:chOff x="65988" y="85932"/>
            <a:chExt cx="940283" cy="365424"/>
          </a:xfrm>
        </p:grpSpPr>
        <p:pic>
          <p:nvPicPr>
            <p:cNvPr id="4" name="Picture 3">
              <a:extLst>
                <a:ext uri="{FF2B5EF4-FFF2-40B4-BE49-F238E27FC236}">
                  <a16:creationId xmlns:a16="http://schemas.microsoft.com/office/drawing/2014/main" id="{62F9590E-07C0-42EA-AA8E-74E2DB3A8F6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5" name="TextBox 4">
              <a:extLst>
                <a:ext uri="{FF2B5EF4-FFF2-40B4-BE49-F238E27FC236}">
                  <a16:creationId xmlns:a16="http://schemas.microsoft.com/office/drawing/2014/main" id="{02320607-A86D-43AE-BBED-5BD5D7CA1130}"/>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Tree>
    <p:extLst>
      <p:ext uri="{BB962C8B-B14F-4D97-AF65-F5344CB8AC3E}">
        <p14:creationId xmlns:p14="http://schemas.microsoft.com/office/powerpoint/2010/main" val="254619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49BFF14-1216-46E3-934D-6F93DC6B6E7D}"/>
              </a:ext>
            </a:extLst>
          </p:cNvPr>
          <p:cNvGrpSpPr/>
          <p:nvPr/>
        </p:nvGrpSpPr>
        <p:grpSpPr>
          <a:xfrm>
            <a:off x="65988" y="57652"/>
            <a:ext cx="940283" cy="365424"/>
            <a:chOff x="65988" y="85932"/>
            <a:chExt cx="940283" cy="365424"/>
          </a:xfrm>
        </p:grpSpPr>
        <p:pic>
          <p:nvPicPr>
            <p:cNvPr id="7" name="Picture 6">
              <a:extLst>
                <a:ext uri="{FF2B5EF4-FFF2-40B4-BE49-F238E27FC236}">
                  <a16:creationId xmlns:a16="http://schemas.microsoft.com/office/drawing/2014/main" id="{62F9590E-07C0-42EA-AA8E-74E2DB3A8F6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8" name="TextBox 7">
              <a:extLst>
                <a:ext uri="{FF2B5EF4-FFF2-40B4-BE49-F238E27FC236}">
                  <a16:creationId xmlns:a16="http://schemas.microsoft.com/office/drawing/2014/main" id="{02320607-A86D-43AE-BBED-5BD5D7CA1130}"/>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
        <p:nvSpPr>
          <p:cNvPr id="3" name="TextBox 2">
            <a:extLst>
              <a:ext uri="{FF2B5EF4-FFF2-40B4-BE49-F238E27FC236}">
                <a16:creationId xmlns:a16="http://schemas.microsoft.com/office/drawing/2014/main" id="{6E534D15-3A26-43A5-8F80-646D0A61591B}"/>
              </a:ext>
            </a:extLst>
          </p:cNvPr>
          <p:cNvSpPr txBox="1"/>
          <p:nvPr/>
        </p:nvSpPr>
        <p:spPr>
          <a:xfrm>
            <a:off x="2452540" y="2828836"/>
            <a:ext cx="7286919" cy="1200329"/>
          </a:xfrm>
          <a:prstGeom prst="rect">
            <a:avLst/>
          </a:prstGeom>
          <a:solidFill>
            <a:schemeClr val="bg1"/>
          </a:solidFill>
          <a:effectLst>
            <a:softEdge rad="317500"/>
          </a:effectLst>
        </p:spPr>
        <p:txBody>
          <a:bodyPr wrap="square" rtlCol="0">
            <a:spAutoFit/>
          </a:bodyPr>
          <a:lstStyle/>
          <a:p>
            <a:pPr algn="ctr"/>
            <a:r>
              <a:rPr lang="en-US" sz="7200" b="1" dirty="0">
                <a:solidFill>
                  <a:srgbClr val="C00000"/>
                </a:solidFill>
                <a:latin typeface="Agency FB" panose="020B0503020202020204" pitchFamily="34" charset="0"/>
              </a:rPr>
              <a:t>THANK YOU!!</a:t>
            </a:r>
          </a:p>
        </p:txBody>
      </p:sp>
      <p:cxnSp>
        <p:nvCxnSpPr>
          <p:cNvPr id="5" name="Connector: Elbow 4">
            <a:extLst>
              <a:ext uri="{FF2B5EF4-FFF2-40B4-BE49-F238E27FC236}">
                <a16:creationId xmlns:a16="http://schemas.microsoft.com/office/drawing/2014/main" id="{76BADFB7-35F2-415A-9A6E-BB7FD7AE520C}"/>
              </a:ext>
            </a:extLst>
          </p:cNvPr>
          <p:cNvCxnSpPr/>
          <p:nvPr/>
        </p:nvCxnSpPr>
        <p:spPr>
          <a:xfrm rot="10800000" flipV="1">
            <a:off x="0" y="2150105"/>
            <a:ext cx="12192000" cy="1879059"/>
          </a:xfrm>
          <a:prstGeom prst="bentConnector3">
            <a:avLst>
              <a:gd name="adj1" fmla="val 32680"/>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58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9164F2-63C4-497B-972A-AFB2C1F947AD}"/>
              </a:ext>
            </a:extLst>
          </p:cNvPr>
          <p:cNvSpPr txBox="1"/>
          <p:nvPr/>
        </p:nvSpPr>
        <p:spPr>
          <a:xfrm>
            <a:off x="344289" y="3044279"/>
            <a:ext cx="3808429" cy="769441"/>
          </a:xfrm>
          <a:prstGeom prst="rect">
            <a:avLst/>
          </a:prstGeom>
          <a:noFill/>
        </p:spPr>
        <p:txBody>
          <a:bodyPr wrap="square" rtlCol="0">
            <a:spAutoFit/>
          </a:bodyPr>
          <a:lstStyle/>
          <a:p>
            <a:pPr algn="ctr"/>
            <a:r>
              <a:rPr lang="en-US" sz="4400" b="1" dirty="0">
                <a:solidFill>
                  <a:srgbClr val="C00000"/>
                </a:solidFill>
                <a:latin typeface="Agency FB" panose="020B0503020202020204" pitchFamily="34" charset="0"/>
              </a:rPr>
              <a:t>YELP DATASET</a:t>
            </a:r>
          </a:p>
        </p:txBody>
      </p:sp>
      <p:grpSp>
        <p:nvGrpSpPr>
          <p:cNvPr id="37" name="Group 36">
            <a:extLst>
              <a:ext uri="{FF2B5EF4-FFF2-40B4-BE49-F238E27FC236}">
                <a16:creationId xmlns:a16="http://schemas.microsoft.com/office/drawing/2014/main" id="{A11BB186-B320-4BFB-8101-EE82D1FF927E}"/>
              </a:ext>
            </a:extLst>
          </p:cNvPr>
          <p:cNvGrpSpPr/>
          <p:nvPr/>
        </p:nvGrpSpPr>
        <p:grpSpPr>
          <a:xfrm>
            <a:off x="4879371" y="1578654"/>
            <a:ext cx="2085947" cy="4016489"/>
            <a:chOff x="6633846" y="1483708"/>
            <a:chExt cx="2085947" cy="4016489"/>
          </a:xfrm>
        </p:grpSpPr>
        <p:sp>
          <p:nvSpPr>
            <p:cNvPr id="9" name="TextBox 8">
              <a:extLst>
                <a:ext uri="{FF2B5EF4-FFF2-40B4-BE49-F238E27FC236}">
                  <a16:creationId xmlns:a16="http://schemas.microsoft.com/office/drawing/2014/main" id="{6EA6F656-699A-4083-A5E6-E775B0D0FCC0}"/>
                </a:ext>
              </a:extLst>
            </p:cNvPr>
            <p:cNvSpPr txBox="1"/>
            <p:nvPr/>
          </p:nvSpPr>
          <p:spPr>
            <a:xfrm>
              <a:off x="6633847" y="1483708"/>
              <a:ext cx="1876499"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BUSINESS</a:t>
              </a:r>
            </a:p>
          </p:txBody>
        </p:sp>
        <p:sp>
          <p:nvSpPr>
            <p:cNvPr id="10" name="TextBox 9">
              <a:extLst>
                <a:ext uri="{FF2B5EF4-FFF2-40B4-BE49-F238E27FC236}">
                  <a16:creationId xmlns:a16="http://schemas.microsoft.com/office/drawing/2014/main" id="{112AE5C2-7F84-4D2A-8071-5B62D9A9C467}"/>
                </a:ext>
              </a:extLst>
            </p:cNvPr>
            <p:cNvSpPr txBox="1"/>
            <p:nvPr/>
          </p:nvSpPr>
          <p:spPr>
            <a:xfrm>
              <a:off x="6650166" y="2132794"/>
              <a:ext cx="1897575"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REVIEWS</a:t>
              </a:r>
            </a:p>
          </p:txBody>
        </p:sp>
        <p:sp>
          <p:nvSpPr>
            <p:cNvPr id="11" name="TextBox 10">
              <a:extLst>
                <a:ext uri="{FF2B5EF4-FFF2-40B4-BE49-F238E27FC236}">
                  <a16:creationId xmlns:a16="http://schemas.microsoft.com/office/drawing/2014/main" id="{E3E1DF74-564D-49B9-9932-82E3713E69EC}"/>
                </a:ext>
              </a:extLst>
            </p:cNvPr>
            <p:cNvSpPr txBox="1"/>
            <p:nvPr/>
          </p:nvSpPr>
          <p:spPr>
            <a:xfrm>
              <a:off x="6754823" y="3491404"/>
              <a:ext cx="1688260"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USERS</a:t>
              </a:r>
            </a:p>
          </p:txBody>
        </p:sp>
        <p:sp>
          <p:nvSpPr>
            <p:cNvPr id="12" name="TextBox 11">
              <a:extLst>
                <a:ext uri="{FF2B5EF4-FFF2-40B4-BE49-F238E27FC236}">
                  <a16:creationId xmlns:a16="http://schemas.microsoft.com/office/drawing/2014/main" id="{19CEB7A2-5ED0-44D9-BEFC-60ACD9D3AEEA}"/>
                </a:ext>
              </a:extLst>
            </p:cNvPr>
            <p:cNvSpPr txBox="1"/>
            <p:nvPr/>
          </p:nvSpPr>
          <p:spPr>
            <a:xfrm>
              <a:off x="6996686" y="2810732"/>
              <a:ext cx="1138622"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TIPS</a:t>
              </a:r>
            </a:p>
          </p:txBody>
        </p:sp>
        <p:sp>
          <p:nvSpPr>
            <p:cNvPr id="13" name="TextBox 12">
              <a:extLst>
                <a:ext uri="{FF2B5EF4-FFF2-40B4-BE49-F238E27FC236}">
                  <a16:creationId xmlns:a16="http://schemas.microsoft.com/office/drawing/2014/main" id="{885B4829-9BB4-446A-99FF-7570754E4AC3}"/>
                </a:ext>
              </a:extLst>
            </p:cNvPr>
            <p:cNvSpPr txBox="1"/>
            <p:nvPr/>
          </p:nvSpPr>
          <p:spPr>
            <a:xfrm>
              <a:off x="6633846" y="4853866"/>
              <a:ext cx="2085947"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CHECKIN</a:t>
              </a:r>
            </a:p>
          </p:txBody>
        </p:sp>
        <p:sp>
          <p:nvSpPr>
            <p:cNvPr id="14" name="TextBox 13">
              <a:extLst>
                <a:ext uri="{FF2B5EF4-FFF2-40B4-BE49-F238E27FC236}">
                  <a16:creationId xmlns:a16="http://schemas.microsoft.com/office/drawing/2014/main" id="{CC824BF3-7E81-46B8-8939-16FC236CA4B4}"/>
                </a:ext>
              </a:extLst>
            </p:cNvPr>
            <p:cNvSpPr txBox="1"/>
            <p:nvPr/>
          </p:nvSpPr>
          <p:spPr>
            <a:xfrm>
              <a:off x="6633846" y="4165048"/>
              <a:ext cx="2085947" cy="646331"/>
            </a:xfrm>
            <a:prstGeom prst="rect">
              <a:avLst/>
            </a:prstGeom>
            <a:noFill/>
          </p:spPr>
          <p:txBody>
            <a:bodyPr wrap="square" rtlCol="0">
              <a:spAutoFit/>
            </a:bodyPr>
            <a:lstStyle/>
            <a:p>
              <a:pPr algn="ctr"/>
              <a:r>
                <a:rPr lang="en-US" sz="3600" dirty="0">
                  <a:solidFill>
                    <a:srgbClr val="00B0F0"/>
                  </a:solidFill>
                  <a:latin typeface="Agency FB" panose="020B0503020202020204" pitchFamily="34" charset="0"/>
                </a:rPr>
                <a:t>PHOTOS</a:t>
              </a:r>
            </a:p>
          </p:txBody>
        </p:sp>
      </p:grpSp>
      <p:cxnSp>
        <p:nvCxnSpPr>
          <p:cNvPr id="31" name="Straight Connector 30">
            <a:extLst>
              <a:ext uri="{FF2B5EF4-FFF2-40B4-BE49-F238E27FC236}">
                <a16:creationId xmlns:a16="http://schemas.microsoft.com/office/drawing/2014/main" id="{60E9B09C-62AB-4CD5-960A-BC8A3C347BD0}"/>
              </a:ext>
            </a:extLst>
          </p:cNvPr>
          <p:cNvCxnSpPr>
            <a:cxnSpLocks/>
          </p:cNvCxnSpPr>
          <p:nvPr/>
        </p:nvCxnSpPr>
        <p:spPr>
          <a:xfrm>
            <a:off x="4331397" y="960985"/>
            <a:ext cx="0" cy="5250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D4D578D-2092-4E08-93BB-F3BB22E0781A}"/>
              </a:ext>
            </a:extLst>
          </p:cNvPr>
          <p:cNvGrpSpPr/>
          <p:nvPr/>
        </p:nvGrpSpPr>
        <p:grpSpPr>
          <a:xfrm>
            <a:off x="65988" y="57652"/>
            <a:ext cx="940283" cy="365424"/>
            <a:chOff x="65988" y="85932"/>
            <a:chExt cx="940283" cy="365424"/>
          </a:xfrm>
        </p:grpSpPr>
        <p:pic>
          <p:nvPicPr>
            <p:cNvPr id="38" name="Picture 37">
              <a:extLst>
                <a:ext uri="{FF2B5EF4-FFF2-40B4-BE49-F238E27FC236}">
                  <a16:creationId xmlns:a16="http://schemas.microsoft.com/office/drawing/2014/main" id="{08199078-58E1-4FC1-A52F-AB9ACA0B63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39" name="TextBox 38">
              <a:extLst>
                <a:ext uri="{FF2B5EF4-FFF2-40B4-BE49-F238E27FC236}">
                  <a16:creationId xmlns:a16="http://schemas.microsoft.com/office/drawing/2014/main" id="{064EE077-ED95-4C82-B025-4BCED1AC4276}"/>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grpSp>
        <p:nvGrpSpPr>
          <p:cNvPr id="51" name="Group 50">
            <a:extLst>
              <a:ext uri="{FF2B5EF4-FFF2-40B4-BE49-F238E27FC236}">
                <a16:creationId xmlns:a16="http://schemas.microsoft.com/office/drawing/2014/main" id="{408DAF1B-0824-48FC-B2C6-4EC472774BCD}"/>
              </a:ext>
            </a:extLst>
          </p:cNvPr>
          <p:cNvGrpSpPr/>
          <p:nvPr/>
        </p:nvGrpSpPr>
        <p:grpSpPr>
          <a:xfrm>
            <a:off x="8539969" y="2117476"/>
            <a:ext cx="2454325" cy="2623047"/>
            <a:chOff x="8369996" y="1901819"/>
            <a:chExt cx="2454325" cy="2623047"/>
          </a:xfrm>
        </p:grpSpPr>
        <p:grpSp>
          <p:nvGrpSpPr>
            <p:cNvPr id="41" name="Group 40">
              <a:extLst>
                <a:ext uri="{FF2B5EF4-FFF2-40B4-BE49-F238E27FC236}">
                  <a16:creationId xmlns:a16="http://schemas.microsoft.com/office/drawing/2014/main" id="{989E2BE0-7A98-461A-B5D1-3445FDCC0C96}"/>
                </a:ext>
              </a:extLst>
            </p:cNvPr>
            <p:cNvGrpSpPr/>
            <p:nvPr/>
          </p:nvGrpSpPr>
          <p:grpSpPr>
            <a:xfrm>
              <a:off x="8658910" y="2203944"/>
              <a:ext cx="1897575" cy="2028737"/>
              <a:chOff x="6650165" y="2108998"/>
              <a:chExt cx="1897575" cy="2028737"/>
            </a:xfrm>
          </p:grpSpPr>
          <p:sp>
            <p:nvSpPr>
              <p:cNvPr id="42" name="TextBox 41">
                <a:extLst>
                  <a:ext uri="{FF2B5EF4-FFF2-40B4-BE49-F238E27FC236}">
                    <a16:creationId xmlns:a16="http://schemas.microsoft.com/office/drawing/2014/main" id="{4F69F00F-B85A-4CB9-A0AC-C30BA87EB33A}"/>
                  </a:ext>
                </a:extLst>
              </p:cNvPr>
              <p:cNvSpPr txBox="1"/>
              <p:nvPr/>
            </p:nvSpPr>
            <p:spPr>
              <a:xfrm>
                <a:off x="6650165" y="2108998"/>
                <a:ext cx="1876499" cy="646331"/>
              </a:xfrm>
              <a:prstGeom prst="rect">
                <a:avLst/>
              </a:prstGeom>
              <a:noFill/>
            </p:spPr>
            <p:txBody>
              <a:bodyPr wrap="square" rtlCol="0">
                <a:spAutoFit/>
              </a:bodyPr>
              <a:lstStyle/>
              <a:p>
                <a:pPr algn="ctr"/>
                <a:r>
                  <a:rPr lang="en-US" sz="3600" dirty="0">
                    <a:solidFill>
                      <a:srgbClr val="FF0000"/>
                    </a:solidFill>
                    <a:latin typeface="Agency FB" panose="020B0503020202020204" pitchFamily="34" charset="0"/>
                  </a:rPr>
                  <a:t>BUSINESS</a:t>
                </a:r>
              </a:p>
            </p:txBody>
          </p:sp>
          <p:sp>
            <p:nvSpPr>
              <p:cNvPr id="43" name="TextBox 42">
                <a:extLst>
                  <a:ext uri="{FF2B5EF4-FFF2-40B4-BE49-F238E27FC236}">
                    <a16:creationId xmlns:a16="http://schemas.microsoft.com/office/drawing/2014/main" id="{D049F13C-D3F0-4926-BF26-EA75158CAE48}"/>
                  </a:ext>
                </a:extLst>
              </p:cNvPr>
              <p:cNvSpPr txBox="1"/>
              <p:nvPr/>
            </p:nvSpPr>
            <p:spPr>
              <a:xfrm>
                <a:off x="6650165" y="2800201"/>
                <a:ext cx="1897575" cy="646331"/>
              </a:xfrm>
              <a:prstGeom prst="rect">
                <a:avLst/>
              </a:prstGeom>
              <a:noFill/>
            </p:spPr>
            <p:txBody>
              <a:bodyPr wrap="square" rtlCol="0">
                <a:spAutoFit/>
              </a:bodyPr>
              <a:lstStyle/>
              <a:p>
                <a:pPr algn="ctr"/>
                <a:r>
                  <a:rPr lang="en-US" sz="3600" dirty="0">
                    <a:solidFill>
                      <a:srgbClr val="FF0000"/>
                    </a:solidFill>
                    <a:latin typeface="Agency FB" panose="020B0503020202020204" pitchFamily="34" charset="0"/>
                  </a:rPr>
                  <a:t>REVIEWS</a:t>
                </a:r>
              </a:p>
            </p:txBody>
          </p:sp>
          <p:sp>
            <p:nvSpPr>
              <p:cNvPr id="44" name="TextBox 43">
                <a:extLst>
                  <a:ext uri="{FF2B5EF4-FFF2-40B4-BE49-F238E27FC236}">
                    <a16:creationId xmlns:a16="http://schemas.microsoft.com/office/drawing/2014/main" id="{19578932-6D10-43AD-A79C-1666F531B715}"/>
                  </a:ext>
                </a:extLst>
              </p:cNvPr>
              <p:cNvSpPr txBox="1"/>
              <p:nvPr/>
            </p:nvSpPr>
            <p:spPr>
              <a:xfrm>
                <a:off x="6754823" y="3491404"/>
                <a:ext cx="1688260" cy="646331"/>
              </a:xfrm>
              <a:prstGeom prst="rect">
                <a:avLst/>
              </a:prstGeom>
              <a:noFill/>
            </p:spPr>
            <p:txBody>
              <a:bodyPr wrap="square" rtlCol="0">
                <a:spAutoFit/>
              </a:bodyPr>
              <a:lstStyle/>
              <a:p>
                <a:pPr algn="ctr"/>
                <a:r>
                  <a:rPr lang="en-US" sz="3600" dirty="0">
                    <a:solidFill>
                      <a:srgbClr val="FF0000"/>
                    </a:solidFill>
                    <a:latin typeface="Agency FB" panose="020B0503020202020204" pitchFamily="34" charset="0"/>
                  </a:rPr>
                  <a:t>USERS</a:t>
                </a:r>
              </a:p>
            </p:txBody>
          </p:sp>
        </p:grpSp>
        <p:sp>
          <p:nvSpPr>
            <p:cNvPr id="49" name="Double Brace 48">
              <a:extLst>
                <a:ext uri="{FF2B5EF4-FFF2-40B4-BE49-F238E27FC236}">
                  <a16:creationId xmlns:a16="http://schemas.microsoft.com/office/drawing/2014/main" id="{5855D1A9-5F07-44EF-A5D9-53FE087CD359}"/>
                </a:ext>
              </a:extLst>
            </p:cNvPr>
            <p:cNvSpPr/>
            <p:nvPr/>
          </p:nvSpPr>
          <p:spPr>
            <a:xfrm>
              <a:off x="8369996" y="1901819"/>
              <a:ext cx="2454325" cy="2623047"/>
            </a:xfrm>
            <a:prstGeom prst="brace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3750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p:cNvSpPr/>
          <p:nvPr/>
        </p:nvSpPr>
        <p:spPr>
          <a:xfrm>
            <a:off x="495700" y="2651867"/>
            <a:ext cx="3506000" cy="2993200"/>
          </a:xfrm>
          <a:prstGeom prst="wedgeRectCallout">
            <a:avLst>
              <a:gd name="adj1" fmla="val -20833"/>
              <a:gd name="adj2" fmla="val 62500"/>
            </a:avLst>
          </a:prstGeom>
          <a:solidFill>
            <a:schemeClr val="accent2"/>
          </a:solidFill>
          <a:ln>
            <a:noFill/>
          </a:ln>
        </p:spPr>
        <p:txBody>
          <a:bodyPr wrap="square" lIns="121900" tIns="121900" rIns="121900" bIns="121900" anchor="ctr" anchorCtr="0">
            <a:noAutofit/>
          </a:bodyPr>
          <a:lstStyle/>
          <a:p>
            <a:endParaRPr sz="2400">
              <a:latin typeface="Agency FB" panose="020B0503020202020204" pitchFamily="34" charset="0"/>
            </a:endParaRPr>
          </a:p>
        </p:txBody>
      </p:sp>
      <p:sp>
        <p:nvSpPr>
          <p:cNvPr id="5" name="Shape 80"/>
          <p:cNvSpPr/>
          <p:nvPr/>
        </p:nvSpPr>
        <p:spPr>
          <a:xfrm>
            <a:off x="4280576" y="2651867"/>
            <a:ext cx="3506000" cy="2993200"/>
          </a:xfrm>
          <a:prstGeom prst="wedgeRectCallout">
            <a:avLst>
              <a:gd name="adj1" fmla="val -20833"/>
              <a:gd name="adj2" fmla="val 62500"/>
            </a:avLst>
          </a:prstGeom>
          <a:solidFill>
            <a:schemeClr val="accent5"/>
          </a:solidFill>
          <a:ln>
            <a:noFill/>
          </a:ln>
        </p:spPr>
        <p:txBody>
          <a:bodyPr wrap="square" lIns="121900" tIns="121900" rIns="121900" bIns="121900" anchor="ctr" anchorCtr="0">
            <a:noAutofit/>
          </a:bodyPr>
          <a:lstStyle/>
          <a:p>
            <a:endParaRPr sz="2400">
              <a:latin typeface="Agency FB" panose="020B0503020202020204" pitchFamily="34" charset="0"/>
            </a:endParaRPr>
          </a:p>
        </p:txBody>
      </p:sp>
      <p:sp>
        <p:nvSpPr>
          <p:cNvPr id="6" name="Shape 81"/>
          <p:cNvSpPr/>
          <p:nvPr/>
        </p:nvSpPr>
        <p:spPr>
          <a:xfrm>
            <a:off x="8065452" y="2651867"/>
            <a:ext cx="3506000" cy="2993200"/>
          </a:xfrm>
          <a:prstGeom prst="wedgeRectCallout">
            <a:avLst>
              <a:gd name="adj1" fmla="val -20833"/>
              <a:gd name="adj2" fmla="val 62500"/>
            </a:avLst>
          </a:prstGeom>
          <a:solidFill>
            <a:schemeClr val="dk1"/>
          </a:solidFill>
          <a:ln>
            <a:noFill/>
          </a:ln>
        </p:spPr>
        <p:txBody>
          <a:bodyPr wrap="square" lIns="121900" tIns="121900" rIns="121900" bIns="121900" anchor="ctr" anchorCtr="0">
            <a:noAutofit/>
          </a:bodyPr>
          <a:lstStyle/>
          <a:p>
            <a:endParaRPr sz="2400">
              <a:latin typeface="Agency FB" panose="020B0503020202020204" pitchFamily="34" charset="0"/>
            </a:endParaRPr>
          </a:p>
        </p:txBody>
      </p:sp>
      <p:sp>
        <p:nvSpPr>
          <p:cNvPr id="7" name="Shape 83"/>
          <p:cNvSpPr txBox="1">
            <a:spLocks/>
          </p:cNvSpPr>
          <p:nvPr/>
        </p:nvSpPr>
        <p:spPr>
          <a:xfrm>
            <a:off x="597300" y="2749200"/>
            <a:ext cx="3308800" cy="2674400"/>
          </a:xfrm>
          <a:prstGeom prst="rect">
            <a:avLst/>
          </a:prstGeom>
        </p:spPr>
        <p:txBody>
          <a:bodyPr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600"/>
              </a:spcAft>
            </a:pPr>
            <a:r>
              <a:rPr lang="en" sz="2800" dirty="0">
                <a:solidFill>
                  <a:schemeClr val="bg1"/>
                </a:solidFill>
                <a:latin typeface="Agency FB" panose="020B0503020202020204" pitchFamily="34" charset="0"/>
              </a:rPr>
              <a:t>Recommend potential friends to users based on Kmeans and second degree relationship</a:t>
            </a:r>
          </a:p>
        </p:txBody>
      </p:sp>
      <p:sp>
        <p:nvSpPr>
          <p:cNvPr id="8" name="Shape 84"/>
          <p:cNvSpPr txBox="1">
            <a:spLocks/>
          </p:cNvSpPr>
          <p:nvPr/>
        </p:nvSpPr>
        <p:spPr>
          <a:xfrm>
            <a:off x="4382167" y="2749200"/>
            <a:ext cx="3308800" cy="2674400"/>
          </a:xfrm>
          <a:prstGeom prst="rect">
            <a:avLst/>
          </a:prstGeom>
        </p:spPr>
        <p:txBody>
          <a:bodyPr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600"/>
              </a:spcAft>
            </a:pPr>
            <a:r>
              <a:rPr lang="en" sz="2800" dirty="0">
                <a:solidFill>
                  <a:schemeClr val="bg1"/>
                </a:solidFill>
                <a:latin typeface="Agency FB" panose="020B0503020202020204" pitchFamily="34" charset="0"/>
              </a:rPr>
              <a:t>Recommend potential users to business owners using Collaborative Filtering</a:t>
            </a:r>
          </a:p>
        </p:txBody>
      </p:sp>
      <p:sp>
        <p:nvSpPr>
          <p:cNvPr id="9" name="Shape 82"/>
          <p:cNvSpPr txBox="1">
            <a:spLocks/>
          </p:cNvSpPr>
          <p:nvPr/>
        </p:nvSpPr>
        <p:spPr>
          <a:xfrm>
            <a:off x="8065452" y="2749200"/>
            <a:ext cx="3506000" cy="2674400"/>
          </a:xfrm>
          <a:prstGeom prst="rect">
            <a:avLst/>
          </a:prstGeom>
        </p:spPr>
        <p:txBody>
          <a:bodyPr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600"/>
              </a:spcAft>
            </a:pPr>
            <a:r>
              <a:rPr lang="en-US" sz="2800" dirty="0">
                <a:solidFill>
                  <a:schemeClr val="bg1"/>
                </a:solidFill>
                <a:latin typeface="Agency FB" panose="020B0503020202020204" pitchFamily="34" charset="0"/>
              </a:rPr>
              <a:t>Top restaurants/shops recommendation in an area using clustering</a:t>
            </a:r>
          </a:p>
          <a:p>
            <a:pPr>
              <a:spcAft>
                <a:spcPts val="1600"/>
              </a:spcAft>
            </a:pPr>
            <a:endParaRPr lang="en-US" sz="1867" dirty="0">
              <a:solidFill>
                <a:schemeClr val="bg1"/>
              </a:solidFill>
              <a:latin typeface="Agency FB" panose="020B0503020202020204" pitchFamily="34" charset="0"/>
            </a:endParaRPr>
          </a:p>
        </p:txBody>
      </p:sp>
      <p:sp>
        <p:nvSpPr>
          <p:cNvPr id="10" name="Title 9">
            <a:extLst>
              <a:ext uri="{FF2B5EF4-FFF2-40B4-BE49-F238E27FC236}">
                <a16:creationId xmlns:a16="http://schemas.microsoft.com/office/drawing/2014/main" id="{FE9164F2-63C4-497B-972A-AFB2C1F947AD}"/>
              </a:ext>
            </a:extLst>
          </p:cNvPr>
          <p:cNvSpPr txBox="1">
            <a:spLocks noGrp="1"/>
          </p:cNvSpPr>
          <p:nvPr>
            <p:ph type="title"/>
          </p:nvPr>
        </p:nvSpPr>
        <p:spPr>
          <a:xfrm>
            <a:off x="3698459" y="346535"/>
            <a:ext cx="4714301" cy="701731"/>
          </a:xfrm>
          <a:prstGeom prst="rect">
            <a:avLst/>
          </a:prstGeom>
          <a:noFill/>
        </p:spPr>
        <p:txBody>
          <a:bodyPr wrap="square" rtlCol="0">
            <a:spAutoFit/>
          </a:bodyPr>
          <a:lstStyle/>
          <a:p>
            <a:pPr algn="ctr"/>
            <a:r>
              <a:rPr lang="en-US" sz="4400" b="1" dirty="0">
                <a:solidFill>
                  <a:srgbClr val="C00000"/>
                </a:solidFill>
                <a:latin typeface="Agency FB" panose="020B0503020202020204" pitchFamily="34" charset="0"/>
              </a:rPr>
              <a:t>BUSINESS PROPOSAL</a:t>
            </a:r>
          </a:p>
        </p:txBody>
      </p:sp>
      <p:cxnSp>
        <p:nvCxnSpPr>
          <p:cNvPr id="14" name="Elbow Connector 13"/>
          <p:cNvCxnSpPr>
            <a:stCxn id="10" idx="3"/>
          </p:cNvCxnSpPr>
          <p:nvPr/>
        </p:nvCxnSpPr>
        <p:spPr>
          <a:xfrm flipH="1">
            <a:off x="3393196" y="718603"/>
            <a:ext cx="5019564" cy="537320"/>
          </a:xfrm>
          <a:prstGeom prst="bentConnector3">
            <a:avLst>
              <a:gd name="adj1" fmla="val -4554"/>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D4D578D-2092-4E08-93BB-F3BB22E0781A}"/>
              </a:ext>
            </a:extLst>
          </p:cNvPr>
          <p:cNvGrpSpPr/>
          <p:nvPr/>
        </p:nvGrpSpPr>
        <p:grpSpPr>
          <a:xfrm>
            <a:off x="65988" y="57652"/>
            <a:ext cx="940283" cy="365424"/>
            <a:chOff x="65988" y="85932"/>
            <a:chExt cx="940283" cy="365424"/>
          </a:xfrm>
        </p:grpSpPr>
        <p:pic>
          <p:nvPicPr>
            <p:cNvPr id="16" name="Picture 15">
              <a:extLst>
                <a:ext uri="{FF2B5EF4-FFF2-40B4-BE49-F238E27FC236}">
                  <a16:creationId xmlns:a16="http://schemas.microsoft.com/office/drawing/2014/main" id="{08199078-58E1-4FC1-A52F-AB9ACA0B63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17" name="TextBox 16">
              <a:extLst>
                <a:ext uri="{FF2B5EF4-FFF2-40B4-BE49-F238E27FC236}">
                  <a16:creationId xmlns:a16="http://schemas.microsoft.com/office/drawing/2014/main" id="{064EE077-ED95-4C82-B025-4BCED1AC4276}"/>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Tree>
    <p:extLst>
      <p:ext uri="{BB962C8B-B14F-4D97-AF65-F5344CB8AC3E}">
        <p14:creationId xmlns:p14="http://schemas.microsoft.com/office/powerpoint/2010/main" val="237680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4719B360-B4F7-4173-A419-4B06586BA57D}"/>
              </a:ext>
            </a:extLst>
          </p:cNvPr>
          <p:cNvSpPr/>
          <p:nvPr/>
        </p:nvSpPr>
        <p:spPr>
          <a:xfrm>
            <a:off x="9733025" y="1809945"/>
            <a:ext cx="1657632" cy="2309567"/>
          </a:xfrm>
          <a:prstGeom prst="round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gency FB" panose="020B0503020202020204" pitchFamily="34" charset="0"/>
            </a:endParaRPr>
          </a:p>
        </p:txBody>
      </p:sp>
      <p:sp>
        <p:nvSpPr>
          <p:cNvPr id="68" name="Rectangle: Rounded Corners 67">
            <a:extLst>
              <a:ext uri="{FF2B5EF4-FFF2-40B4-BE49-F238E27FC236}">
                <a16:creationId xmlns:a16="http://schemas.microsoft.com/office/drawing/2014/main" id="{0959DEFF-782C-44CC-8A46-EB8C10F21E92}"/>
              </a:ext>
            </a:extLst>
          </p:cNvPr>
          <p:cNvSpPr/>
          <p:nvPr/>
        </p:nvSpPr>
        <p:spPr>
          <a:xfrm>
            <a:off x="7470440" y="1119433"/>
            <a:ext cx="1657632" cy="2309567"/>
          </a:xfrm>
          <a:prstGeom prst="round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gency FB" panose="020B0503020202020204" pitchFamily="34" charset="0"/>
            </a:endParaRPr>
          </a:p>
        </p:txBody>
      </p:sp>
      <p:sp>
        <p:nvSpPr>
          <p:cNvPr id="63" name="Rectangle: Rounded Corners 62">
            <a:extLst>
              <a:ext uri="{FF2B5EF4-FFF2-40B4-BE49-F238E27FC236}">
                <a16:creationId xmlns:a16="http://schemas.microsoft.com/office/drawing/2014/main" id="{AB53BA46-9AEB-491D-BBD4-99CF4B462ABC}"/>
              </a:ext>
            </a:extLst>
          </p:cNvPr>
          <p:cNvSpPr/>
          <p:nvPr/>
        </p:nvSpPr>
        <p:spPr>
          <a:xfrm>
            <a:off x="5267183" y="1809945"/>
            <a:ext cx="1657632" cy="2309567"/>
          </a:xfrm>
          <a:prstGeom prst="round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gency FB" panose="020B0503020202020204" pitchFamily="34" charset="0"/>
            </a:endParaRPr>
          </a:p>
        </p:txBody>
      </p:sp>
      <p:sp>
        <p:nvSpPr>
          <p:cNvPr id="58" name="Rectangle: Rounded Corners 57">
            <a:extLst>
              <a:ext uri="{FF2B5EF4-FFF2-40B4-BE49-F238E27FC236}">
                <a16:creationId xmlns:a16="http://schemas.microsoft.com/office/drawing/2014/main" id="{6C4C1908-4BAF-41FE-B32E-69CAEC543774}"/>
              </a:ext>
            </a:extLst>
          </p:cNvPr>
          <p:cNvSpPr/>
          <p:nvPr/>
        </p:nvSpPr>
        <p:spPr>
          <a:xfrm>
            <a:off x="3052764" y="2017332"/>
            <a:ext cx="1657632" cy="2309567"/>
          </a:xfrm>
          <a:prstGeom prst="round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gency FB" panose="020B0503020202020204" pitchFamily="34" charset="0"/>
            </a:endParaRPr>
          </a:p>
        </p:txBody>
      </p:sp>
      <p:sp>
        <p:nvSpPr>
          <p:cNvPr id="54" name="Rectangle: Rounded Corners 53">
            <a:extLst>
              <a:ext uri="{FF2B5EF4-FFF2-40B4-BE49-F238E27FC236}">
                <a16:creationId xmlns:a16="http://schemas.microsoft.com/office/drawing/2014/main" id="{C82E7BD2-98AD-49AC-9BA2-3F47B77449E7}"/>
              </a:ext>
            </a:extLst>
          </p:cNvPr>
          <p:cNvSpPr/>
          <p:nvPr/>
        </p:nvSpPr>
        <p:spPr>
          <a:xfrm>
            <a:off x="735715" y="1517715"/>
            <a:ext cx="1657632" cy="2309567"/>
          </a:xfrm>
          <a:prstGeom prst="round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gency FB" panose="020B0503020202020204" pitchFamily="34" charset="0"/>
            </a:endParaRPr>
          </a:p>
        </p:txBody>
      </p:sp>
      <p:sp>
        <p:nvSpPr>
          <p:cNvPr id="5" name="TextBox 4">
            <a:extLst>
              <a:ext uri="{FF2B5EF4-FFF2-40B4-BE49-F238E27FC236}">
                <a16:creationId xmlns:a16="http://schemas.microsoft.com/office/drawing/2014/main" id="{FE9164F2-63C4-497B-972A-AFB2C1F947AD}"/>
              </a:ext>
            </a:extLst>
          </p:cNvPr>
          <p:cNvSpPr txBox="1"/>
          <p:nvPr/>
        </p:nvSpPr>
        <p:spPr>
          <a:xfrm>
            <a:off x="4191785" y="38355"/>
            <a:ext cx="3808429" cy="769441"/>
          </a:xfrm>
          <a:prstGeom prst="rect">
            <a:avLst/>
          </a:prstGeom>
          <a:noFill/>
        </p:spPr>
        <p:txBody>
          <a:bodyPr wrap="square" rtlCol="0">
            <a:spAutoFit/>
          </a:bodyPr>
          <a:lstStyle/>
          <a:p>
            <a:pPr algn="ctr"/>
            <a:r>
              <a:rPr lang="en-US" sz="4400" b="1" dirty="0">
                <a:solidFill>
                  <a:srgbClr val="C00000"/>
                </a:solidFill>
                <a:latin typeface="Agency FB" panose="020B0503020202020204" pitchFamily="34" charset="0"/>
              </a:rPr>
              <a:t>WORKFLOW</a:t>
            </a:r>
          </a:p>
        </p:txBody>
      </p:sp>
      <p:grpSp>
        <p:nvGrpSpPr>
          <p:cNvPr id="40" name="Group 39">
            <a:extLst>
              <a:ext uri="{FF2B5EF4-FFF2-40B4-BE49-F238E27FC236}">
                <a16:creationId xmlns:a16="http://schemas.microsoft.com/office/drawing/2014/main" id="{AD4D578D-2092-4E08-93BB-F3BB22E0781A}"/>
              </a:ext>
            </a:extLst>
          </p:cNvPr>
          <p:cNvGrpSpPr/>
          <p:nvPr/>
        </p:nvGrpSpPr>
        <p:grpSpPr>
          <a:xfrm>
            <a:off x="65988" y="57652"/>
            <a:ext cx="940283" cy="365424"/>
            <a:chOff x="65988" y="85932"/>
            <a:chExt cx="940283" cy="365424"/>
          </a:xfrm>
        </p:grpSpPr>
        <p:pic>
          <p:nvPicPr>
            <p:cNvPr id="38" name="Picture 37">
              <a:extLst>
                <a:ext uri="{FF2B5EF4-FFF2-40B4-BE49-F238E27FC236}">
                  <a16:creationId xmlns:a16="http://schemas.microsoft.com/office/drawing/2014/main" id="{08199078-58E1-4FC1-A52F-AB9ACA0B63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39" name="TextBox 38">
              <a:extLst>
                <a:ext uri="{FF2B5EF4-FFF2-40B4-BE49-F238E27FC236}">
                  <a16:creationId xmlns:a16="http://schemas.microsoft.com/office/drawing/2014/main" id="{064EE077-ED95-4C82-B025-4BCED1AC4276}"/>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
        <p:nvSpPr>
          <p:cNvPr id="2" name="Arrow: Pentagon 1">
            <a:extLst>
              <a:ext uri="{FF2B5EF4-FFF2-40B4-BE49-F238E27FC236}">
                <a16:creationId xmlns:a16="http://schemas.microsoft.com/office/drawing/2014/main" id="{048A2F88-F326-4620-9D7B-6032896D9A15}"/>
              </a:ext>
            </a:extLst>
          </p:cNvPr>
          <p:cNvSpPr/>
          <p:nvPr/>
        </p:nvSpPr>
        <p:spPr>
          <a:xfrm>
            <a:off x="273378" y="5788058"/>
            <a:ext cx="2851624" cy="60331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gency FB" panose="020B0503020202020204" pitchFamily="34" charset="0"/>
              </a:rPr>
              <a:t>DATA CLEANING AND FILTERING</a:t>
            </a:r>
          </a:p>
        </p:txBody>
      </p:sp>
      <p:sp>
        <p:nvSpPr>
          <p:cNvPr id="3" name="Arrow: Chevron 2">
            <a:extLst>
              <a:ext uri="{FF2B5EF4-FFF2-40B4-BE49-F238E27FC236}">
                <a16:creationId xmlns:a16="http://schemas.microsoft.com/office/drawing/2014/main" id="{F5C9EC63-A087-4428-AFBA-724A2396232F}"/>
              </a:ext>
            </a:extLst>
          </p:cNvPr>
          <p:cNvSpPr/>
          <p:nvPr/>
        </p:nvSpPr>
        <p:spPr>
          <a:xfrm>
            <a:off x="2724838" y="5788058"/>
            <a:ext cx="2631526" cy="603316"/>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gency FB" panose="020B0503020202020204" pitchFamily="34" charset="0"/>
              </a:rPr>
              <a:t>CLUSTERING</a:t>
            </a:r>
          </a:p>
        </p:txBody>
      </p:sp>
      <p:sp>
        <p:nvSpPr>
          <p:cNvPr id="23" name="Arrow: Chevron 22">
            <a:extLst>
              <a:ext uri="{FF2B5EF4-FFF2-40B4-BE49-F238E27FC236}">
                <a16:creationId xmlns:a16="http://schemas.microsoft.com/office/drawing/2014/main" id="{23B9B591-3E96-4575-B01A-C159AE8374D6}"/>
              </a:ext>
            </a:extLst>
          </p:cNvPr>
          <p:cNvSpPr/>
          <p:nvPr/>
        </p:nvSpPr>
        <p:spPr>
          <a:xfrm>
            <a:off x="4930709" y="5788058"/>
            <a:ext cx="2631526" cy="603316"/>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gency FB" panose="020B0503020202020204" pitchFamily="34" charset="0"/>
              </a:rPr>
              <a:t>RESTAURANT RECOMMENDATION</a:t>
            </a:r>
          </a:p>
        </p:txBody>
      </p:sp>
      <p:sp>
        <p:nvSpPr>
          <p:cNvPr id="24" name="Arrow: Chevron 23">
            <a:extLst>
              <a:ext uri="{FF2B5EF4-FFF2-40B4-BE49-F238E27FC236}">
                <a16:creationId xmlns:a16="http://schemas.microsoft.com/office/drawing/2014/main" id="{7CAB64B2-7564-4038-A426-C7AC46FB7240}"/>
              </a:ext>
            </a:extLst>
          </p:cNvPr>
          <p:cNvSpPr/>
          <p:nvPr/>
        </p:nvSpPr>
        <p:spPr>
          <a:xfrm>
            <a:off x="7136580" y="5788058"/>
            <a:ext cx="2631526" cy="60331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gency FB" panose="020B0503020202020204" pitchFamily="34" charset="0"/>
              </a:rPr>
              <a:t>FRIENDS RECOMMENDATION</a:t>
            </a:r>
          </a:p>
        </p:txBody>
      </p:sp>
      <p:sp>
        <p:nvSpPr>
          <p:cNvPr id="25" name="Arrow: Chevron 24">
            <a:extLst>
              <a:ext uri="{FF2B5EF4-FFF2-40B4-BE49-F238E27FC236}">
                <a16:creationId xmlns:a16="http://schemas.microsoft.com/office/drawing/2014/main" id="{347FA473-F275-4ED9-BE9A-7A5628CE7A0B}"/>
              </a:ext>
            </a:extLst>
          </p:cNvPr>
          <p:cNvSpPr/>
          <p:nvPr/>
        </p:nvSpPr>
        <p:spPr>
          <a:xfrm>
            <a:off x="9339225" y="5788058"/>
            <a:ext cx="2708722" cy="60331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gency FB" panose="020B0503020202020204" pitchFamily="34" charset="0"/>
              </a:rPr>
              <a:t>USER RECOMMENDATION</a:t>
            </a:r>
          </a:p>
        </p:txBody>
      </p:sp>
      <p:cxnSp>
        <p:nvCxnSpPr>
          <p:cNvPr id="36" name="Straight Connector 35">
            <a:extLst>
              <a:ext uri="{FF2B5EF4-FFF2-40B4-BE49-F238E27FC236}">
                <a16:creationId xmlns:a16="http://schemas.microsoft.com/office/drawing/2014/main" id="{8728D771-3F69-4C94-8EB7-ABD8015A45DA}"/>
              </a:ext>
            </a:extLst>
          </p:cNvPr>
          <p:cNvCxnSpPr>
            <a:cxnSpLocks/>
            <a:stCxn id="2" idx="0"/>
            <a:endCxn id="54" idx="2"/>
          </p:cNvCxnSpPr>
          <p:nvPr/>
        </p:nvCxnSpPr>
        <p:spPr>
          <a:xfrm flipV="1">
            <a:off x="1548361" y="3827282"/>
            <a:ext cx="16170" cy="1960776"/>
          </a:xfrm>
          <a:prstGeom prst="line">
            <a:avLst/>
          </a:prstGeom>
          <a:ln w="381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C0C4F7-7EAB-4E7C-AA0F-75275CDBA6E5}"/>
              </a:ext>
            </a:extLst>
          </p:cNvPr>
          <p:cNvCxnSpPr>
            <a:cxnSpLocks/>
            <a:stCxn id="3" idx="0"/>
            <a:endCxn id="58" idx="2"/>
          </p:cNvCxnSpPr>
          <p:nvPr/>
        </p:nvCxnSpPr>
        <p:spPr>
          <a:xfrm flipH="1" flipV="1">
            <a:off x="3881580" y="4326899"/>
            <a:ext cx="8192" cy="1461159"/>
          </a:xfrm>
          <a:prstGeom prst="line">
            <a:avLst/>
          </a:prstGeom>
          <a:ln w="381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67F333-5D8B-47C7-B647-087A3321382C}"/>
              </a:ext>
            </a:extLst>
          </p:cNvPr>
          <p:cNvCxnSpPr>
            <a:cxnSpLocks/>
            <a:stCxn id="23" idx="0"/>
            <a:endCxn id="63" idx="2"/>
          </p:cNvCxnSpPr>
          <p:nvPr/>
        </p:nvCxnSpPr>
        <p:spPr>
          <a:xfrm flipV="1">
            <a:off x="6095643" y="4119512"/>
            <a:ext cx="356" cy="1668546"/>
          </a:xfrm>
          <a:prstGeom prst="line">
            <a:avLst/>
          </a:prstGeom>
          <a:ln w="381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ABD1E0-0392-44B1-865D-CF1ECE8BB840}"/>
              </a:ext>
            </a:extLst>
          </p:cNvPr>
          <p:cNvCxnSpPr>
            <a:cxnSpLocks/>
            <a:stCxn id="24" idx="0"/>
            <a:endCxn id="68" idx="2"/>
          </p:cNvCxnSpPr>
          <p:nvPr/>
        </p:nvCxnSpPr>
        <p:spPr>
          <a:xfrm flipH="1" flipV="1">
            <a:off x="8299256" y="3429000"/>
            <a:ext cx="2258" cy="2359058"/>
          </a:xfrm>
          <a:prstGeom prst="line">
            <a:avLst/>
          </a:prstGeom>
          <a:ln w="381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1ABDBC3-68CA-458D-B775-1493B80D9569}"/>
              </a:ext>
            </a:extLst>
          </p:cNvPr>
          <p:cNvCxnSpPr>
            <a:cxnSpLocks/>
            <a:stCxn id="25" idx="0"/>
            <a:endCxn id="71" idx="2"/>
          </p:cNvCxnSpPr>
          <p:nvPr/>
        </p:nvCxnSpPr>
        <p:spPr>
          <a:xfrm flipV="1">
            <a:off x="10542757" y="4119512"/>
            <a:ext cx="19084" cy="1668546"/>
          </a:xfrm>
          <a:prstGeom prst="line">
            <a:avLst/>
          </a:prstGeom>
          <a:ln w="381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B602C0EB-7DD4-45CD-B4B3-7617B75D34AB}"/>
              </a:ext>
            </a:extLst>
          </p:cNvPr>
          <p:cNvSpPr txBox="1"/>
          <p:nvPr/>
        </p:nvSpPr>
        <p:spPr>
          <a:xfrm>
            <a:off x="861494" y="2070923"/>
            <a:ext cx="1406074" cy="1323439"/>
          </a:xfrm>
          <a:prstGeom prst="rect">
            <a:avLst/>
          </a:prstGeom>
          <a:noFill/>
        </p:spPr>
        <p:txBody>
          <a:bodyPr wrap="square" rtlCol="0">
            <a:spAutoFit/>
          </a:bodyPr>
          <a:lstStyle/>
          <a:p>
            <a:pPr algn="ctr"/>
            <a:r>
              <a:rPr lang="en-US" sz="2000" dirty="0">
                <a:latin typeface="Agency FB" panose="020B0503020202020204" pitchFamily="34" charset="0"/>
              </a:rPr>
              <a:t>Cleaning the datasets and filtering out restaurants.</a:t>
            </a:r>
          </a:p>
        </p:txBody>
      </p:sp>
      <p:sp>
        <p:nvSpPr>
          <p:cNvPr id="87" name="TextBox 86">
            <a:extLst>
              <a:ext uri="{FF2B5EF4-FFF2-40B4-BE49-F238E27FC236}">
                <a16:creationId xmlns:a16="http://schemas.microsoft.com/office/drawing/2014/main" id="{62DF70EA-94CD-4A7A-A7D3-B72E7D05F39E}"/>
              </a:ext>
            </a:extLst>
          </p:cNvPr>
          <p:cNvSpPr txBox="1"/>
          <p:nvPr/>
        </p:nvSpPr>
        <p:spPr>
          <a:xfrm>
            <a:off x="3080214" y="2515163"/>
            <a:ext cx="1657632" cy="1323439"/>
          </a:xfrm>
          <a:prstGeom prst="rect">
            <a:avLst/>
          </a:prstGeom>
          <a:noFill/>
        </p:spPr>
        <p:txBody>
          <a:bodyPr wrap="square" rtlCol="0">
            <a:spAutoFit/>
          </a:bodyPr>
          <a:lstStyle/>
          <a:p>
            <a:pPr algn="ctr"/>
            <a:r>
              <a:rPr lang="en-US" sz="2000">
                <a:latin typeface="Agency FB" panose="020B0503020202020204" pitchFamily="34" charset="0"/>
              </a:rPr>
              <a:t>Clustering restaurants using K-Means clustering</a:t>
            </a:r>
            <a:endParaRPr lang="en-US" sz="2000" dirty="0">
              <a:latin typeface="Agency FB" panose="020B0503020202020204" pitchFamily="34" charset="0"/>
            </a:endParaRPr>
          </a:p>
        </p:txBody>
      </p:sp>
      <p:sp>
        <p:nvSpPr>
          <p:cNvPr id="92" name="TextBox 91">
            <a:extLst>
              <a:ext uri="{FF2B5EF4-FFF2-40B4-BE49-F238E27FC236}">
                <a16:creationId xmlns:a16="http://schemas.microsoft.com/office/drawing/2014/main" id="{296E59A1-EE0B-4FB0-81B6-CA4D51058454}"/>
              </a:ext>
            </a:extLst>
          </p:cNvPr>
          <p:cNvSpPr txBox="1"/>
          <p:nvPr/>
        </p:nvSpPr>
        <p:spPr>
          <a:xfrm>
            <a:off x="9814939" y="2303009"/>
            <a:ext cx="1499397" cy="1323439"/>
          </a:xfrm>
          <a:prstGeom prst="rect">
            <a:avLst/>
          </a:prstGeom>
          <a:noFill/>
        </p:spPr>
        <p:txBody>
          <a:bodyPr wrap="square" rtlCol="0">
            <a:spAutoFit/>
          </a:bodyPr>
          <a:lstStyle/>
          <a:p>
            <a:pPr algn="ctr"/>
            <a:r>
              <a:rPr lang="en-US" sz="2000" dirty="0">
                <a:latin typeface="Agency FB" panose="020B0503020202020204" pitchFamily="34" charset="0"/>
              </a:rPr>
              <a:t>Recommend users to business owners</a:t>
            </a:r>
          </a:p>
        </p:txBody>
      </p:sp>
      <p:cxnSp>
        <p:nvCxnSpPr>
          <p:cNvPr id="108" name="Connector: Elbow 107">
            <a:extLst>
              <a:ext uri="{FF2B5EF4-FFF2-40B4-BE49-F238E27FC236}">
                <a16:creationId xmlns:a16="http://schemas.microsoft.com/office/drawing/2014/main" id="{11F16EBF-CD01-4C7E-8872-68FBDB1F19E7}"/>
              </a:ext>
            </a:extLst>
          </p:cNvPr>
          <p:cNvCxnSpPr>
            <a:cxnSpLocks/>
            <a:stCxn id="5" idx="3"/>
          </p:cNvCxnSpPr>
          <p:nvPr/>
        </p:nvCxnSpPr>
        <p:spPr>
          <a:xfrm flipH="1">
            <a:off x="4553146" y="423076"/>
            <a:ext cx="3447068" cy="312215"/>
          </a:xfrm>
          <a:prstGeom prst="bentConnector3">
            <a:avLst>
              <a:gd name="adj1" fmla="val -6632"/>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AD3F9AC-98A9-4CF0-9469-000463E5177F}"/>
              </a:ext>
            </a:extLst>
          </p:cNvPr>
          <p:cNvSpPr txBox="1"/>
          <p:nvPr/>
        </p:nvSpPr>
        <p:spPr>
          <a:xfrm>
            <a:off x="5447417" y="2303009"/>
            <a:ext cx="1346264" cy="1323439"/>
          </a:xfrm>
          <a:prstGeom prst="rect">
            <a:avLst/>
          </a:prstGeom>
          <a:noFill/>
        </p:spPr>
        <p:txBody>
          <a:bodyPr wrap="square" rtlCol="0">
            <a:spAutoFit/>
          </a:bodyPr>
          <a:lstStyle/>
          <a:p>
            <a:pPr algn="ctr"/>
            <a:r>
              <a:rPr lang="en-US" sz="2000" dirty="0">
                <a:latin typeface="Agency FB" panose="020B0503020202020204" pitchFamily="34" charset="0"/>
              </a:rPr>
              <a:t>Recommend most popular restaurant to user</a:t>
            </a:r>
          </a:p>
        </p:txBody>
      </p:sp>
      <p:sp>
        <p:nvSpPr>
          <p:cNvPr id="8" name="Rectangle 7">
            <a:extLst>
              <a:ext uri="{FF2B5EF4-FFF2-40B4-BE49-F238E27FC236}">
                <a16:creationId xmlns:a16="http://schemas.microsoft.com/office/drawing/2014/main" id="{A298C0A2-C4C1-42C7-ADF6-90B8244A061A}"/>
              </a:ext>
            </a:extLst>
          </p:cNvPr>
          <p:cNvSpPr/>
          <p:nvPr/>
        </p:nvSpPr>
        <p:spPr>
          <a:xfrm>
            <a:off x="7625524" y="1641289"/>
            <a:ext cx="1347464" cy="1323439"/>
          </a:xfrm>
          <a:prstGeom prst="rect">
            <a:avLst/>
          </a:prstGeom>
        </p:spPr>
        <p:txBody>
          <a:bodyPr wrap="square">
            <a:spAutoFit/>
          </a:bodyPr>
          <a:lstStyle/>
          <a:p>
            <a:pPr algn="ctr"/>
            <a:r>
              <a:rPr lang="en-US" sz="2000" dirty="0">
                <a:latin typeface="Agency FB" panose="020B0503020202020204" pitchFamily="34" charset="0"/>
              </a:rPr>
              <a:t>Recommend restaurants and friends to users</a:t>
            </a:r>
          </a:p>
        </p:txBody>
      </p:sp>
    </p:spTree>
    <p:extLst>
      <p:ext uri="{BB962C8B-B14F-4D97-AF65-F5344CB8AC3E}">
        <p14:creationId xmlns:p14="http://schemas.microsoft.com/office/powerpoint/2010/main" val="6948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2804FDF-AD2C-419E-89C2-BCF56D73C5CD}"/>
              </a:ext>
            </a:extLst>
          </p:cNvPr>
          <p:cNvGrpSpPr/>
          <p:nvPr/>
        </p:nvGrpSpPr>
        <p:grpSpPr>
          <a:xfrm>
            <a:off x="65988" y="57652"/>
            <a:ext cx="940283" cy="365424"/>
            <a:chOff x="65988" y="85932"/>
            <a:chExt cx="940283" cy="365424"/>
          </a:xfrm>
        </p:grpSpPr>
        <p:pic>
          <p:nvPicPr>
            <p:cNvPr id="39" name="Picture 38">
              <a:extLst>
                <a:ext uri="{FF2B5EF4-FFF2-40B4-BE49-F238E27FC236}">
                  <a16:creationId xmlns:a16="http://schemas.microsoft.com/office/drawing/2014/main" id="{6B5DF25A-1ECC-4B8A-87CF-F04F6E8AB3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40" name="TextBox 39">
              <a:extLst>
                <a:ext uri="{FF2B5EF4-FFF2-40B4-BE49-F238E27FC236}">
                  <a16:creationId xmlns:a16="http://schemas.microsoft.com/office/drawing/2014/main" id="{C0AA5A90-4B7A-43CF-B29E-5BF6CBEE0C0A}"/>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
        <p:nvSpPr>
          <p:cNvPr id="12" name="Rectangle 11">
            <a:extLst>
              <a:ext uri="{FF2B5EF4-FFF2-40B4-BE49-F238E27FC236}">
                <a16:creationId xmlns:a16="http://schemas.microsoft.com/office/drawing/2014/main" id="{9F9A8086-28C0-4A36-A49A-0018D310498A}"/>
              </a:ext>
            </a:extLst>
          </p:cNvPr>
          <p:cNvSpPr/>
          <p:nvPr/>
        </p:nvSpPr>
        <p:spPr>
          <a:xfrm>
            <a:off x="2190161" y="99911"/>
            <a:ext cx="8320726" cy="523220"/>
          </a:xfrm>
          <a:prstGeom prst="rect">
            <a:avLst/>
          </a:prstGeom>
        </p:spPr>
        <p:txBody>
          <a:bodyPr wrap="square">
            <a:spAutoFit/>
          </a:bodyPr>
          <a:lstStyle/>
          <a:p>
            <a:pPr algn="ctr"/>
            <a:r>
              <a:rPr lang="en-US" sz="2800" b="1" dirty="0">
                <a:solidFill>
                  <a:srgbClr val="C00000"/>
                </a:solidFill>
                <a:latin typeface="Agency FB" panose="020B0503020202020204" pitchFamily="34" charset="0"/>
              </a:rPr>
              <a:t>CLEANING THE DATASETS AND FILTERING OUT RESTAURANTS</a:t>
            </a:r>
          </a:p>
        </p:txBody>
      </p:sp>
      <p:sp>
        <p:nvSpPr>
          <p:cNvPr id="13" name="TextBox 12">
            <a:extLst>
              <a:ext uri="{FF2B5EF4-FFF2-40B4-BE49-F238E27FC236}">
                <a16:creationId xmlns:a16="http://schemas.microsoft.com/office/drawing/2014/main" id="{C0E01EBB-5187-4AFE-B58F-7FD14F94D00E}"/>
              </a:ext>
            </a:extLst>
          </p:cNvPr>
          <p:cNvSpPr txBox="1"/>
          <p:nvPr/>
        </p:nvSpPr>
        <p:spPr>
          <a:xfrm>
            <a:off x="1185986" y="2264143"/>
            <a:ext cx="1876499" cy="523220"/>
          </a:xfrm>
          <a:prstGeom prst="rect">
            <a:avLst/>
          </a:prstGeom>
          <a:noFill/>
        </p:spPr>
        <p:txBody>
          <a:bodyPr wrap="square" rtlCol="0">
            <a:spAutoFit/>
          </a:bodyPr>
          <a:lstStyle/>
          <a:p>
            <a:pPr algn="ctr"/>
            <a:r>
              <a:rPr lang="en-US" sz="2800" b="1" dirty="0">
                <a:latin typeface="Agency FB" panose="020B0503020202020204" pitchFamily="34" charset="0"/>
              </a:rPr>
              <a:t>BUSINESS</a:t>
            </a:r>
          </a:p>
        </p:txBody>
      </p:sp>
      <p:sp>
        <p:nvSpPr>
          <p:cNvPr id="14" name="TextBox 13">
            <a:extLst>
              <a:ext uri="{FF2B5EF4-FFF2-40B4-BE49-F238E27FC236}">
                <a16:creationId xmlns:a16="http://schemas.microsoft.com/office/drawing/2014/main" id="{2B707671-042E-419B-B9E2-84E1621D3848}"/>
              </a:ext>
            </a:extLst>
          </p:cNvPr>
          <p:cNvSpPr txBox="1"/>
          <p:nvPr/>
        </p:nvSpPr>
        <p:spPr>
          <a:xfrm>
            <a:off x="4158049" y="2260371"/>
            <a:ext cx="1897575" cy="523220"/>
          </a:xfrm>
          <a:prstGeom prst="rect">
            <a:avLst/>
          </a:prstGeom>
          <a:noFill/>
        </p:spPr>
        <p:txBody>
          <a:bodyPr wrap="square" rtlCol="0">
            <a:spAutoFit/>
          </a:bodyPr>
          <a:lstStyle/>
          <a:p>
            <a:pPr algn="ctr"/>
            <a:r>
              <a:rPr lang="en-US" sz="2800" b="1" dirty="0">
                <a:latin typeface="Agency FB" panose="020B0503020202020204" pitchFamily="34" charset="0"/>
              </a:rPr>
              <a:t>REVIEWS</a:t>
            </a:r>
          </a:p>
        </p:txBody>
      </p:sp>
      <p:sp>
        <p:nvSpPr>
          <p:cNvPr id="15" name="TextBox 14">
            <a:extLst>
              <a:ext uri="{FF2B5EF4-FFF2-40B4-BE49-F238E27FC236}">
                <a16:creationId xmlns:a16="http://schemas.microsoft.com/office/drawing/2014/main" id="{0445C5ED-F51E-4A55-AC28-24E07698D5DE}"/>
              </a:ext>
            </a:extLst>
          </p:cNvPr>
          <p:cNvSpPr txBox="1"/>
          <p:nvPr/>
        </p:nvSpPr>
        <p:spPr>
          <a:xfrm>
            <a:off x="7136260" y="2260371"/>
            <a:ext cx="1688260" cy="523220"/>
          </a:xfrm>
          <a:prstGeom prst="rect">
            <a:avLst/>
          </a:prstGeom>
          <a:noFill/>
        </p:spPr>
        <p:txBody>
          <a:bodyPr wrap="square" rtlCol="0">
            <a:spAutoFit/>
          </a:bodyPr>
          <a:lstStyle/>
          <a:p>
            <a:pPr algn="ctr"/>
            <a:r>
              <a:rPr lang="en-US" sz="2800" b="1" dirty="0">
                <a:latin typeface="Agency FB" panose="020B0503020202020204" pitchFamily="34" charset="0"/>
              </a:rPr>
              <a:t>USERS</a:t>
            </a:r>
          </a:p>
        </p:txBody>
      </p:sp>
      <p:sp>
        <p:nvSpPr>
          <p:cNvPr id="4" name="TextBox 3">
            <a:extLst>
              <a:ext uri="{FF2B5EF4-FFF2-40B4-BE49-F238E27FC236}">
                <a16:creationId xmlns:a16="http://schemas.microsoft.com/office/drawing/2014/main" id="{EBAB3A3D-ABAC-4F36-8BE1-A6A4CA04F6F8}"/>
              </a:ext>
            </a:extLst>
          </p:cNvPr>
          <p:cNvSpPr txBox="1"/>
          <p:nvPr/>
        </p:nvSpPr>
        <p:spPr>
          <a:xfrm>
            <a:off x="1185987" y="4808414"/>
            <a:ext cx="2111604" cy="523220"/>
          </a:xfrm>
          <a:prstGeom prst="rect">
            <a:avLst/>
          </a:prstGeom>
          <a:noFill/>
        </p:spPr>
        <p:txBody>
          <a:bodyPr wrap="square" rtlCol="0">
            <a:spAutoFit/>
          </a:bodyPr>
          <a:lstStyle/>
          <a:p>
            <a:r>
              <a:rPr lang="en-US" sz="2800" dirty="0">
                <a:latin typeface="Agency FB" panose="020B0503020202020204" pitchFamily="34" charset="0"/>
              </a:rPr>
              <a:t>11,299 business</a:t>
            </a:r>
            <a:endParaRPr lang="en-US" sz="2800" dirty="0"/>
          </a:p>
        </p:txBody>
      </p:sp>
      <p:sp>
        <p:nvSpPr>
          <p:cNvPr id="5" name="Rectangle 4">
            <a:extLst>
              <a:ext uri="{FF2B5EF4-FFF2-40B4-BE49-F238E27FC236}">
                <a16:creationId xmlns:a16="http://schemas.microsoft.com/office/drawing/2014/main" id="{823B1C08-9231-45C3-A33F-0E78CCD25F96}"/>
              </a:ext>
            </a:extLst>
          </p:cNvPr>
          <p:cNvSpPr/>
          <p:nvPr/>
        </p:nvSpPr>
        <p:spPr>
          <a:xfrm>
            <a:off x="7246519" y="4835746"/>
            <a:ext cx="1712328" cy="523220"/>
          </a:xfrm>
          <a:prstGeom prst="rect">
            <a:avLst/>
          </a:prstGeom>
        </p:spPr>
        <p:txBody>
          <a:bodyPr wrap="none">
            <a:spAutoFit/>
          </a:bodyPr>
          <a:lstStyle/>
          <a:p>
            <a:r>
              <a:rPr lang="en-US" sz="2800" dirty="0">
                <a:latin typeface="Agency FB" panose="020B0503020202020204" pitchFamily="34" charset="0"/>
              </a:rPr>
              <a:t>70,000 users</a:t>
            </a:r>
            <a:endParaRPr lang="en-US" sz="2800" dirty="0"/>
          </a:p>
        </p:txBody>
      </p:sp>
      <p:sp>
        <p:nvSpPr>
          <p:cNvPr id="7" name="Rectangle 6">
            <a:extLst>
              <a:ext uri="{FF2B5EF4-FFF2-40B4-BE49-F238E27FC236}">
                <a16:creationId xmlns:a16="http://schemas.microsoft.com/office/drawing/2014/main" id="{AB68AC2D-BF17-4BE1-81B8-0655E5DB9375}"/>
              </a:ext>
            </a:extLst>
          </p:cNvPr>
          <p:cNvSpPr/>
          <p:nvPr/>
        </p:nvSpPr>
        <p:spPr>
          <a:xfrm>
            <a:off x="3963385" y="4835746"/>
            <a:ext cx="2092239" cy="523220"/>
          </a:xfrm>
          <a:prstGeom prst="rect">
            <a:avLst/>
          </a:prstGeom>
        </p:spPr>
        <p:txBody>
          <a:bodyPr wrap="none">
            <a:spAutoFit/>
          </a:bodyPr>
          <a:lstStyle/>
          <a:p>
            <a:r>
              <a:rPr lang="en-US" sz="2800" dirty="0">
                <a:latin typeface="Agency FB" panose="020B0503020202020204" pitchFamily="34" charset="0"/>
              </a:rPr>
              <a:t>270,000 reviews</a:t>
            </a:r>
            <a:endParaRPr lang="en-US" sz="2800" dirty="0"/>
          </a:p>
        </p:txBody>
      </p:sp>
      <p:sp>
        <p:nvSpPr>
          <p:cNvPr id="8" name="Rectangle 7">
            <a:extLst>
              <a:ext uri="{FF2B5EF4-FFF2-40B4-BE49-F238E27FC236}">
                <a16:creationId xmlns:a16="http://schemas.microsoft.com/office/drawing/2014/main" id="{1A58A7A9-DCF8-48AB-9C72-E3644E9755D8}"/>
              </a:ext>
            </a:extLst>
          </p:cNvPr>
          <p:cNvSpPr/>
          <p:nvPr/>
        </p:nvSpPr>
        <p:spPr>
          <a:xfrm>
            <a:off x="4027310" y="3190322"/>
            <a:ext cx="2305439" cy="523220"/>
          </a:xfrm>
          <a:prstGeom prst="rect">
            <a:avLst/>
          </a:prstGeom>
        </p:spPr>
        <p:txBody>
          <a:bodyPr wrap="none">
            <a:spAutoFit/>
          </a:bodyPr>
          <a:lstStyle/>
          <a:p>
            <a:r>
              <a:rPr lang="en-US" sz="2800" dirty="0">
                <a:latin typeface="Agency FB" panose="020B0503020202020204" pitchFamily="34" charset="0"/>
              </a:rPr>
              <a:t>4,700,000 reviews</a:t>
            </a:r>
          </a:p>
        </p:txBody>
      </p:sp>
      <p:sp>
        <p:nvSpPr>
          <p:cNvPr id="16" name="Rectangle 15">
            <a:extLst>
              <a:ext uri="{FF2B5EF4-FFF2-40B4-BE49-F238E27FC236}">
                <a16:creationId xmlns:a16="http://schemas.microsoft.com/office/drawing/2014/main" id="{32E249F7-53D2-42C4-8842-B682D86E56A1}"/>
              </a:ext>
            </a:extLst>
          </p:cNvPr>
          <p:cNvSpPr/>
          <p:nvPr/>
        </p:nvSpPr>
        <p:spPr>
          <a:xfrm>
            <a:off x="919418" y="3190322"/>
            <a:ext cx="2409634" cy="523220"/>
          </a:xfrm>
          <a:prstGeom prst="rect">
            <a:avLst/>
          </a:prstGeom>
        </p:spPr>
        <p:txBody>
          <a:bodyPr wrap="none">
            <a:spAutoFit/>
          </a:bodyPr>
          <a:lstStyle/>
          <a:p>
            <a:r>
              <a:rPr lang="en-US" sz="2800" dirty="0">
                <a:latin typeface="Agency FB" panose="020B0503020202020204" pitchFamily="34" charset="0"/>
              </a:rPr>
              <a:t>156,000 businesses</a:t>
            </a:r>
          </a:p>
        </p:txBody>
      </p:sp>
      <p:sp>
        <p:nvSpPr>
          <p:cNvPr id="17" name="Rectangle 16">
            <a:extLst>
              <a:ext uri="{FF2B5EF4-FFF2-40B4-BE49-F238E27FC236}">
                <a16:creationId xmlns:a16="http://schemas.microsoft.com/office/drawing/2014/main" id="{2A3A26EE-0334-4F89-B018-151B5B9F97BB}"/>
              </a:ext>
            </a:extLst>
          </p:cNvPr>
          <p:cNvSpPr/>
          <p:nvPr/>
        </p:nvSpPr>
        <p:spPr>
          <a:xfrm>
            <a:off x="7136260" y="3190322"/>
            <a:ext cx="1944763" cy="523220"/>
          </a:xfrm>
          <a:prstGeom prst="rect">
            <a:avLst/>
          </a:prstGeom>
        </p:spPr>
        <p:txBody>
          <a:bodyPr wrap="none">
            <a:spAutoFit/>
          </a:bodyPr>
          <a:lstStyle/>
          <a:p>
            <a:r>
              <a:rPr lang="en-US" sz="2800" dirty="0">
                <a:latin typeface="Agency FB" panose="020B0503020202020204" pitchFamily="34" charset="0"/>
              </a:rPr>
              <a:t>1,100,000 users</a:t>
            </a:r>
          </a:p>
        </p:txBody>
      </p:sp>
      <p:cxnSp>
        <p:nvCxnSpPr>
          <p:cNvPr id="37" name="Connector: Elbow 36">
            <a:extLst>
              <a:ext uri="{FF2B5EF4-FFF2-40B4-BE49-F238E27FC236}">
                <a16:creationId xmlns:a16="http://schemas.microsoft.com/office/drawing/2014/main" id="{636AF55A-9C88-414A-9E65-9615BDAFAC5D}"/>
              </a:ext>
            </a:extLst>
          </p:cNvPr>
          <p:cNvCxnSpPr>
            <a:cxnSpLocks/>
            <a:stCxn id="12" idx="3"/>
          </p:cNvCxnSpPr>
          <p:nvPr/>
        </p:nvCxnSpPr>
        <p:spPr>
          <a:xfrm flipH="1">
            <a:off x="2601801" y="361521"/>
            <a:ext cx="7909086" cy="261610"/>
          </a:xfrm>
          <a:prstGeom prst="bentConnector3">
            <a:avLst>
              <a:gd name="adj1" fmla="val -2890"/>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1" name="Right Brace 80">
            <a:extLst>
              <a:ext uri="{FF2B5EF4-FFF2-40B4-BE49-F238E27FC236}">
                <a16:creationId xmlns:a16="http://schemas.microsoft.com/office/drawing/2014/main" id="{A049C1B7-8FCD-4AE4-9D00-6FD3E1FC9F42}"/>
              </a:ext>
            </a:extLst>
          </p:cNvPr>
          <p:cNvSpPr/>
          <p:nvPr/>
        </p:nvSpPr>
        <p:spPr>
          <a:xfrm rot="5400000">
            <a:off x="4831765" y="263102"/>
            <a:ext cx="519447" cy="8555282"/>
          </a:xfrm>
          <a:prstGeom prst="rightBrace">
            <a:avLst>
              <a:gd name="adj1" fmla="val 4432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a:extLst>
              <a:ext uri="{FF2B5EF4-FFF2-40B4-BE49-F238E27FC236}">
                <a16:creationId xmlns:a16="http://schemas.microsoft.com/office/drawing/2014/main" id="{6F79E6AB-88F4-4FE4-87BF-D2CACDBC0DDC}"/>
              </a:ext>
            </a:extLst>
          </p:cNvPr>
          <p:cNvSpPr/>
          <p:nvPr/>
        </p:nvSpPr>
        <p:spPr>
          <a:xfrm>
            <a:off x="867573" y="3909567"/>
            <a:ext cx="8320726" cy="523220"/>
          </a:xfrm>
          <a:prstGeom prst="rect">
            <a:avLst/>
          </a:prstGeom>
        </p:spPr>
        <p:txBody>
          <a:bodyPr wrap="square">
            <a:spAutoFit/>
          </a:bodyPr>
          <a:lstStyle/>
          <a:p>
            <a:pPr algn="ctr"/>
            <a:r>
              <a:rPr lang="en-US" sz="2800" b="1" dirty="0">
                <a:solidFill>
                  <a:srgbClr val="C00000"/>
                </a:solidFill>
                <a:latin typeface="Agency FB" panose="020B0503020202020204" pitchFamily="34" charset="0"/>
              </a:rPr>
              <a:t>NORTH CAROLINA</a:t>
            </a:r>
          </a:p>
        </p:txBody>
      </p:sp>
      <p:sp>
        <p:nvSpPr>
          <p:cNvPr id="95" name="Double Bracket 94">
            <a:extLst>
              <a:ext uri="{FF2B5EF4-FFF2-40B4-BE49-F238E27FC236}">
                <a16:creationId xmlns:a16="http://schemas.microsoft.com/office/drawing/2014/main" id="{E4AE9BF7-5104-49BF-A930-EC78AF0CB5AD}"/>
              </a:ext>
            </a:extLst>
          </p:cNvPr>
          <p:cNvSpPr/>
          <p:nvPr/>
        </p:nvSpPr>
        <p:spPr>
          <a:xfrm>
            <a:off x="3902244" y="3909567"/>
            <a:ext cx="2224063" cy="519448"/>
          </a:xfrm>
          <a:prstGeom prst="bracketPair">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图片 5" descr="屏幕剪辑">
            <a:extLst>
              <a:ext uri="{FF2B5EF4-FFF2-40B4-BE49-F238E27FC236}">
                <a16:creationId xmlns:a16="http://schemas.microsoft.com/office/drawing/2014/main" id="{1256A4CB-FD81-4697-BC0C-3515BFEEBC72}"/>
              </a:ext>
            </a:extLst>
          </p:cNvPr>
          <p:cNvPicPr/>
          <p:nvPr/>
        </p:nvPicPr>
        <p:blipFill>
          <a:blip r:embed="rId3">
            <a:extLst>
              <a:ext uri="{28A0092B-C50C-407E-A947-70E740481C1C}">
                <a14:useLocalDpi xmlns:a14="http://schemas.microsoft.com/office/drawing/2010/main" val="0"/>
              </a:ext>
            </a:extLst>
          </a:blip>
          <a:stretch>
            <a:fillRect/>
          </a:stretch>
        </p:blipFill>
        <p:spPr>
          <a:xfrm>
            <a:off x="9608418" y="915040"/>
            <a:ext cx="2409634" cy="5597003"/>
          </a:xfrm>
          <a:prstGeom prst="rect">
            <a:avLst/>
          </a:prstGeom>
        </p:spPr>
      </p:pic>
    </p:spTree>
    <p:extLst>
      <p:ext uri="{BB962C8B-B14F-4D97-AF65-F5344CB8AC3E}">
        <p14:creationId xmlns:p14="http://schemas.microsoft.com/office/powerpoint/2010/main" val="4334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2804FDF-AD2C-419E-89C2-BCF56D73C5CD}"/>
              </a:ext>
            </a:extLst>
          </p:cNvPr>
          <p:cNvGrpSpPr/>
          <p:nvPr/>
        </p:nvGrpSpPr>
        <p:grpSpPr>
          <a:xfrm>
            <a:off x="65988" y="57652"/>
            <a:ext cx="940283" cy="365424"/>
            <a:chOff x="65988" y="85932"/>
            <a:chExt cx="940283" cy="365424"/>
          </a:xfrm>
        </p:grpSpPr>
        <p:pic>
          <p:nvPicPr>
            <p:cNvPr id="39" name="Picture 38">
              <a:extLst>
                <a:ext uri="{FF2B5EF4-FFF2-40B4-BE49-F238E27FC236}">
                  <a16:creationId xmlns:a16="http://schemas.microsoft.com/office/drawing/2014/main" id="{6B5DF25A-1ECC-4B8A-87CF-F04F6E8AB3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40" name="TextBox 39">
              <a:extLst>
                <a:ext uri="{FF2B5EF4-FFF2-40B4-BE49-F238E27FC236}">
                  <a16:creationId xmlns:a16="http://schemas.microsoft.com/office/drawing/2014/main" id="{C0AA5A90-4B7A-43CF-B29E-5BF6CBEE0C0A}"/>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
        <p:nvSpPr>
          <p:cNvPr id="12" name="Rectangle 11">
            <a:extLst>
              <a:ext uri="{FF2B5EF4-FFF2-40B4-BE49-F238E27FC236}">
                <a16:creationId xmlns:a16="http://schemas.microsoft.com/office/drawing/2014/main" id="{9F9A8086-28C0-4A36-A49A-0018D310498A}"/>
              </a:ext>
            </a:extLst>
          </p:cNvPr>
          <p:cNvSpPr/>
          <p:nvPr/>
        </p:nvSpPr>
        <p:spPr>
          <a:xfrm>
            <a:off x="2190161" y="99911"/>
            <a:ext cx="8320726" cy="584775"/>
          </a:xfrm>
          <a:prstGeom prst="rect">
            <a:avLst/>
          </a:prstGeom>
        </p:spPr>
        <p:txBody>
          <a:bodyPr wrap="square">
            <a:spAutoFit/>
          </a:bodyPr>
          <a:lstStyle/>
          <a:p>
            <a:pPr algn="ctr"/>
            <a:r>
              <a:rPr lang="en-US" sz="3200" b="1" dirty="0">
                <a:solidFill>
                  <a:srgbClr val="C00000"/>
                </a:solidFill>
                <a:latin typeface="Agency FB" panose="020B0503020202020204" pitchFamily="34" charset="0"/>
              </a:rPr>
              <a:t>RECOMMENDING TOP RESTAURANTS TO USERS</a:t>
            </a:r>
          </a:p>
        </p:txBody>
      </p:sp>
      <p:cxnSp>
        <p:nvCxnSpPr>
          <p:cNvPr id="6" name="Connector: Elbow 5">
            <a:extLst>
              <a:ext uri="{FF2B5EF4-FFF2-40B4-BE49-F238E27FC236}">
                <a16:creationId xmlns:a16="http://schemas.microsoft.com/office/drawing/2014/main" id="{F126A95F-255D-466E-946B-4A9B526A95FE}"/>
              </a:ext>
            </a:extLst>
          </p:cNvPr>
          <p:cNvCxnSpPr>
            <a:cxnSpLocks/>
            <a:stCxn id="12" idx="3"/>
          </p:cNvCxnSpPr>
          <p:nvPr/>
        </p:nvCxnSpPr>
        <p:spPr>
          <a:xfrm flipH="1">
            <a:off x="2601801" y="392299"/>
            <a:ext cx="7909086" cy="230832"/>
          </a:xfrm>
          <a:prstGeom prst="bentConnector3">
            <a:avLst>
              <a:gd name="adj1" fmla="val -2890"/>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72029" y="1443210"/>
            <a:ext cx="10873648" cy="4616648"/>
          </a:xfrm>
          <a:prstGeom prst="rect">
            <a:avLst/>
          </a:prstGeom>
          <a:noFill/>
        </p:spPr>
        <p:txBody>
          <a:bodyPr wrap="square" rtlCol="0">
            <a:spAutoFit/>
          </a:bodyPr>
          <a:lstStyle/>
          <a:p>
            <a:r>
              <a:rPr lang="en-US" sz="2400" dirty="0">
                <a:latin typeface="Agency FB" panose="020B0503020202020204" pitchFamily="34" charset="0"/>
              </a:rPr>
              <a:t>We define this problem as a clustering mathematics problem.</a:t>
            </a:r>
          </a:p>
          <a:p>
            <a:endParaRPr lang="en-US" sz="2400" dirty="0">
              <a:latin typeface="Agency FB" panose="020B0503020202020204" pitchFamily="34" charset="0"/>
            </a:endParaRPr>
          </a:p>
          <a:p>
            <a:r>
              <a:rPr lang="en-US" sz="2400" b="1" dirty="0">
                <a:solidFill>
                  <a:srgbClr val="C00000"/>
                </a:solidFill>
                <a:latin typeface="Agency FB" panose="020B0503020202020204" pitchFamily="34" charset="0"/>
              </a:rPr>
              <a:t>Input: </a:t>
            </a:r>
            <a:r>
              <a:rPr lang="en-US" sz="2400" dirty="0">
                <a:latin typeface="Agency FB" panose="020B0503020202020204" pitchFamily="34" charset="0"/>
              </a:rPr>
              <a:t>review count, average rating, percentage of positive ratings and percentage of negative ratings</a:t>
            </a:r>
          </a:p>
          <a:p>
            <a:r>
              <a:rPr lang="en-US" sz="2400" dirty="0">
                <a:latin typeface="Agency FB" panose="020B0503020202020204" pitchFamily="34" charset="0"/>
              </a:rPr>
              <a:t>We define 4,5 to be positive ratings and 1,2 to be negative ratings</a:t>
            </a:r>
          </a:p>
          <a:p>
            <a:endParaRPr lang="en-US" sz="2400" dirty="0">
              <a:latin typeface="Agency FB" panose="020B0503020202020204" pitchFamily="34" charset="0"/>
            </a:endParaRPr>
          </a:p>
          <a:p>
            <a:r>
              <a:rPr lang="en-US" sz="2400" b="1" dirty="0">
                <a:solidFill>
                  <a:srgbClr val="C00000"/>
                </a:solidFill>
                <a:latin typeface="Agency FB" panose="020B0503020202020204" pitchFamily="34" charset="0"/>
              </a:rPr>
              <a:t>Approach : </a:t>
            </a:r>
            <a:r>
              <a:rPr lang="en-US" sz="2400" dirty="0">
                <a:latin typeface="Agency FB" panose="020B0503020202020204" pitchFamily="34" charset="0"/>
              </a:rPr>
              <a:t>k-means clustering</a:t>
            </a:r>
          </a:p>
          <a:p>
            <a:r>
              <a:rPr lang="en-US" sz="2400" dirty="0">
                <a:latin typeface="Agency FB" panose="020B0503020202020204" pitchFamily="34" charset="0"/>
              </a:rPr>
              <a:t>To determine k we use two methods:</a:t>
            </a:r>
          </a:p>
          <a:p>
            <a:pPr marL="285750" indent="-285750">
              <a:buFont typeface="Arial" panose="020B0604020202020204" pitchFamily="34" charset="0"/>
              <a:buChar char="•"/>
            </a:pPr>
            <a:r>
              <a:rPr lang="en-US" sz="2400" dirty="0">
                <a:latin typeface="Agency FB" panose="020B0503020202020204" pitchFamily="34" charset="0"/>
              </a:rPr>
              <a:t>We run k-means on the data set for k =1 to 15 and calculate SSE</a:t>
            </a:r>
          </a:p>
          <a:p>
            <a:pPr marL="285750" indent="-285750">
              <a:buFont typeface="Arial" panose="020B0604020202020204" pitchFamily="34" charset="0"/>
              <a:buChar char="•"/>
            </a:pPr>
            <a:r>
              <a:rPr lang="en-US" sz="2400" dirty="0">
                <a:latin typeface="Agency FB" panose="020B0503020202020204" pitchFamily="34" charset="0"/>
              </a:rPr>
              <a:t>We calculate Silhouette coefficient for data without label and NMI for data with label respectively</a:t>
            </a:r>
          </a:p>
          <a:p>
            <a:endParaRPr lang="en-US" sz="2400" dirty="0">
              <a:latin typeface="Agency FB" panose="020B0503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31896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or: Elbow 5">
            <a:extLst>
              <a:ext uri="{FF2B5EF4-FFF2-40B4-BE49-F238E27FC236}">
                <a16:creationId xmlns:a16="http://schemas.microsoft.com/office/drawing/2014/main" id="{F126A95F-255D-466E-946B-4A9B526A95FE}"/>
              </a:ext>
            </a:extLst>
          </p:cNvPr>
          <p:cNvCxnSpPr>
            <a:cxnSpLocks/>
          </p:cNvCxnSpPr>
          <p:nvPr/>
        </p:nvCxnSpPr>
        <p:spPr>
          <a:xfrm flipH="1">
            <a:off x="2601801" y="392299"/>
            <a:ext cx="7909086" cy="230832"/>
          </a:xfrm>
          <a:prstGeom prst="bentConnector3">
            <a:avLst>
              <a:gd name="adj1" fmla="val -2890"/>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0492" y="99911"/>
            <a:ext cx="8483783" cy="584775"/>
          </a:xfrm>
          <a:prstGeom prst="rect">
            <a:avLst/>
          </a:prstGeom>
        </p:spPr>
        <p:txBody>
          <a:bodyPr wrap="square">
            <a:spAutoFit/>
          </a:bodyPr>
          <a:lstStyle/>
          <a:p>
            <a:pPr algn="ctr"/>
            <a:r>
              <a:rPr lang="en-US" sz="3200" b="1" dirty="0">
                <a:solidFill>
                  <a:srgbClr val="C00000"/>
                </a:solidFill>
                <a:latin typeface="Agency FB" panose="020B0503020202020204" pitchFamily="34" charset="0"/>
              </a:rPr>
              <a:t>RECOMMENDING FRIENDS TO USERS</a:t>
            </a:r>
          </a:p>
        </p:txBody>
      </p:sp>
      <p:sp>
        <p:nvSpPr>
          <p:cNvPr id="6" name="TextBox 5"/>
          <p:cNvSpPr txBox="1"/>
          <p:nvPr/>
        </p:nvSpPr>
        <p:spPr>
          <a:xfrm>
            <a:off x="1072188" y="1894902"/>
            <a:ext cx="10388110" cy="3877985"/>
          </a:xfrm>
          <a:prstGeom prst="rect">
            <a:avLst/>
          </a:prstGeom>
          <a:noFill/>
        </p:spPr>
        <p:txBody>
          <a:bodyPr wrap="square" rtlCol="0">
            <a:spAutoFit/>
          </a:bodyPr>
          <a:lstStyle/>
          <a:p>
            <a:endParaRPr lang="en-US" sz="2400" dirty="0">
              <a:latin typeface="Agency FB" panose="020B0503020202020204" pitchFamily="34" charset="0"/>
            </a:endParaRPr>
          </a:p>
          <a:p>
            <a:r>
              <a:rPr lang="en-US" sz="2400" b="1" dirty="0">
                <a:solidFill>
                  <a:srgbClr val="C00000"/>
                </a:solidFill>
                <a:latin typeface="Agency FB" panose="020B0503020202020204" pitchFamily="34" charset="0"/>
              </a:rPr>
              <a:t>Input:</a:t>
            </a:r>
            <a:r>
              <a:rPr lang="en-US" sz="2400" dirty="0">
                <a:latin typeface="Agency FB" panose="020B0503020202020204" pitchFamily="34" charset="0"/>
              </a:rPr>
              <a:t> attributes such as ‘useful’, ‘funny’, ‘cool’, ‘friends’, ‘fans’, ‘</a:t>
            </a:r>
            <a:r>
              <a:rPr lang="en-US" sz="2400" dirty="0" err="1">
                <a:latin typeface="Agency FB" panose="020B0503020202020204" pitchFamily="34" charset="0"/>
              </a:rPr>
              <a:t>review_count</a:t>
            </a:r>
            <a:r>
              <a:rPr lang="en-US" sz="2400" dirty="0">
                <a:latin typeface="Agency FB" panose="020B0503020202020204" pitchFamily="34" charset="0"/>
              </a:rPr>
              <a:t>’, etc. from the users’ profile </a:t>
            </a:r>
          </a:p>
          <a:p>
            <a:endParaRPr lang="en-US" sz="2400" dirty="0">
              <a:latin typeface="Agency FB" panose="020B0503020202020204" pitchFamily="34" charset="0"/>
            </a:endParaRPr>
          </a:p>
          <a:p>
            <a:r>
              <a:rPr lang="en-US" sz="2400" b="1" dirty="0">
                <a:solidFill>
                  <a:srgbClr val="C00000"/>
                </a:solidFill>
                <a:latin typeface="Agency FB" panose="020B0503020202020204" pitchFamily="34" charset="0"/>
              </a:rPr>
              <a:t>Approach:</a:t>
            </a:r>
            <a:endParaRPr lang="en-US" sz="2400" dirty="0">
              <a:latin typeface="Agency FB" panose="020B0503020202020204" pitchFamily="34" charset="0"/>
            </a:endParaRPr>
          </a:p>
          <a:p>
            <a:r>
              <a:rPr lang="en-US" sz="2400" dirty="0">
                <a:latin typeface="Agency FB" panose="020B0503020202020204" pitchFamily="34" charset="0"/>
                <a:ea typeface="Lato" charset="0"/>
                <a:cs typeface="Lato" charset="0"/>
              </a:rPr>
              <a:t>Normalize these features with L2 norm, then did </a:t>
            </a:r>
            <a:r>
              <a:rPr lang="en-US" sz="2400" dirty="0" err="1">
                <a:latin typeface="Agency FB" panose="020B0503020202020204" pitchFamily="34" charset="0"/>
                <a:ea typeface="Lato" charset="0"/>
                <a:cs typeface="Lato" charset="0"/>
              </a:rPr>
              <a:t>Kmeans</a:t>
            </a:r>
            <a:r>
              <a:rPr lang="en-US" sz="2400" dirty="0">
                <a:latin typeface="Agency FB" panose="020B0503020202020204" pitchFamily="34" charset="0"/>
                <a:ea typeface="Lato" charset="0"/>
                <a:cs typeface="Lato" charset="0"/>
              </a:rPr>
              <a:t> clustering (k=100) for dimensionality reduction</a:t>
            </a:r>
          </a:p>
          <a:p>
            <a:r>
              <a:rPr lang="en-US" sz="2400" dirty="0">
                <a:latin typeface="Agency FB" panose="020B0503020202020204" pitchFamily="34" charset="0"/>
                <a:ea typeface="Lato" charset="0"/>
                <a:cs typeface="Lato" charset="0"/>
              </a:rPr>
              <a:t>-Calculate similarity using Cosine similarity within the clusters</a:t>
            </a:r>
          </a:p>
          <a:p>
            <a:r>
              <a:rPr lang="en-US" sz="2400" dirty="0">
                <a:latin typeface="Agency FB" panose="020B0503020202020204" pitchFamily="34" charset="0"/>
                <a:ea typeface="Lato" charset="0"/>
                <a:cs typeface="Lato" charset="0"/>
              </a:rPr>
              <a:t>-Output 10 most similar friends to each other(cosine </a:t>
            </a:r>
            <a:r>
              <a:rPr lang="en-US" sz="2400" dirty="0" err="1">
                <a:latin typeface="Agency FB" panose="020B0503020202020204" pitchFamily="34" charset="0"/>
                <a:ea typeface="Lato" charset="0"/>
                <a:cs typeface="Lato" charset="0"/>
              </a:rPr>
              <a:t>sim</a:t>
            </a:r>
            <a:r>
              <a:rPr lang="en-US" sz="2400" dirty="0">
                <a:latin typeface="Agency FB" panose="020B0503020202020204" pitchFamily="34" charset="0"/>
                <a:ea typeface="Lato" charset="0"/>
                <a:cs typeface="Lato" charset="0"/>
              </a:rPr>
              <a:t> &gt; 0.9)</a:t>
            </a:r>
          </a:p>
          <a:p>
            <a:endParaRPr lang="en-US" dirty="0"/>
          </a:p>
          <a:p>
            <a:endParaRPr lang="en-US" dirty="0"/>
          </a:p>
          <a:p>
            <a:endParaRPr lang="en-US" dirty="0"/>
          </a:p>
        </p:txBody>
      </p:sp>
      <p:sp>
        <p:nvSpPr>
          <p:cNvPr id="7" name="Rectangle 6"/>
          <p:cNvSpPr/>
          <p:nvPr/>
        </p:nvSpPr>
        <p:spPr>
          <a:xfrm>
            <a:off x="4117718" y="1212377"/>
            <a:ext cx="4809330" cy="461665"/>
          </a:xfrm>
          <a:prstGeom prst="rect">
            <a:avLst/>
          </a:prstGeom>
        </p:spPr>
        <p:txBody>
          <a:bodyPr wrap="none">
            <a:spAutoFit/>
          </a:bodyPr>
          <a:lstStyle/>
          <a:p>
            <a:r>
              <a:rPr lang="en-US" sz="2400" b="1" dirty="0">
                <a:solidFill>
                  <a:srgbClr val="C00000"/>
                </a:solidFill>
                <a:latin typeface="Agency FB" panose="020B0503020202020204" pitchFamily="34" charset="0"/>
              </a:rPr>
              <a:t>APPROACH 1: BASED ON SIMILARITY METRICS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383" y="5084607"/>
            <a:ext cx="9144000" cy="1531292"/>
          </a:xfrm>
          <a:prstGeom prst="rect">
            <a:avLst/>
          </a:prstGeom>
        </p:spPr>
      </p:pic>
      <p:grpSp>
        <p:nvGrpSpPr>
          <p:cNvPr id="9" name="Group 8">
            <a:extLst>
              <a:ext uri="{FF2B5EF4-FFF2-40B4-BE49-F238E27FC236}">
                <a16:creationId xmlns:a16="http://schemas.microsoft.com/office/drawing/2014/main" id="{F49BFF14-1216-46E3-934D-6F93DC6B6E7D}"/>
              </a:ext>
            </a:extLst>
          </p:cNvPr>
          <p:cNvGrpSpPr/>
          <p:nvPr/>
        </p:nvGrpSpPr>
        <p:grpSpPr>
          <a:xfrm>
            <a:off x="65988" y="57652"/>
            <a:ext cx="940283" cy="365424"/>
            <a:chOff x="65988" y="85932"/>
            <a:chExt cx="940283" cy="365424"/>
          </a:xfrm>
        </p:grpSpPr>
        <p:pic>
          <p:nvPicPr>
            <p:cNvPr id="10" name="Picture 9">
              <a:extLst>
                <a:ext uri="{FF2B5EF4-FFF2-40B4-BE49-F238E27FC236}">
                  <a16:creationId xmlns:a16="http://schemas.microsoft.com/office/drawing/2014/main" id="{62F9590E-07C0-42EA-AA8E-74E2DB3A8F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11" name="TextBox 10">
              <a:extLst>
                <a:ext uri="{FF2B5EF4-FFF2-40B4-BE49-F238E27FC236}">
                  <a16:creationId xmlns:a16="http://schemas.microsoft.com/office/drawing/2014/main" id="{02320607-A86D-43AE-BBED-5BD5D7CA1130}"/>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Tree>
    <p:extLst>
      <p:ext uri="{BB962C8B-B14F-4D97-AF65-F5344CB8AC3E}">
        <p14:creationId xmlns:p14="http://schemas.microsoft.com/office/powerpoint/2010/main" val="173609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874" y="1662293"/>
            <a:ext cx="11390645" cy="3416320"/>
          </a:xfrm>
          <a:prstGeom prst="rect">
            <a:avLst/>
          </a:prstGeom>
        </p:spPr>
        <p:txBody>
          <a:bodyPr wrap="square">
            <a:spAutoFit/>
          </a:bodyPr>
          <a:lstStyle/>
          <a:p>
            <a:br>
              <a:rPr lang="en-US" sz="2400" dirty="0">
                <a:latin typeface="Agency FB" panose="020B0503020202020204" pitchFamily="34" charset="0"/>
              </a:rPr>
            </a:br>
            <a:r>
              <a:rPr lang="en-US" sz="2400" b="1" dirty="0">
                <a:solidFill>
                  <a:srgbClr val="C00000"/>
                </a:solidFill>
                <a:latin typeface="Agency FB" panose="020B0503020202020204" pitchFamily="34" charset="0"/>
              </a:rPr>
              <a:t>Input:</a:t>
            </a:r>
            <a:r>
              <a:rPr lang="en-US" sz="2400" dirty="0">
                <a:latin typeface="Agency FB" panose="020B0503020202020204" pitchFamily="34" charset="0"/>
              </a:rPr>
              <a:t> users list of friends</a:t>
            </a:r>
          </a:p>
          <a:p>
            <a:endParaRPr lang="en-US" sz="2400" dirty="0">
              <a:latin typeface="Agency FB" panose="020B0503020202020204" pitchFamily="34" charset="0"/>
            </a:endParaRPr>
          </a:p>
          <a:p>
            <a:r>
              <a:rPr lang="en-US" sz="2400" b="1" dirty="0">
                <a:solidFill>
                  <a:srgbClr val="C00000"/>
                </a:solidFill>
                <a:latin typeface="Agency FB" panose="020B0503020202020204" pitchFamily="34" charset="0"/>
              </a:rPr>
              <a:t>Approach:</a:t>
            </a:r>
            <a:endParaRPr lang="en-US" sz="2400" dirty="0">
              <a:latin typeface="Agency FB" panose="020B0503020202020204" pitchFamily="34" charset="0"/>
            </a:endParaRPr>
          </a:p>
          <a:p>
            <a:r>
              <a:rPr lang="en-US" sz="2400" dirty="0">
                <a:latin typeface="Agency FB" panose="020B0503020202020204" pitchFamily="34" charset="0"/>
              </a:rPr>
              <a:t>-Build up your network by knowing the friends of your friends </a:t>
            </a:r>
            <a:r>
              <a:rPr lang="en-US" sz="2400" dirty="0" err="1">
                <a:latin typeface="Agency FB" panose="020B0503020202020204" pitchFamily="34" charset="0"/>
              </a:rPr>
              <a:t>user_json</a:t>
            </a:r>
            <a:r>
              <a:rPr lang="en-US" sz="2400" dirty="0">
                <a:latin typeface="Agency FB" panose="020B0503020202020204" pitchFamily="34" charset="0"/>
              </a:rPr>
              <a:t>[‘friends’], create friends dictionary</a:t>
            </a:r>
            <a:br>
              <a:rPr lang="en-US" sz="2400" dirty="0">
                <a:latin typeface="Agency FB" panose="020B0503020202020204" pitchFamily="34" charset="0"/>
              </a:rPr>
            </a:br>
            <a:r>
              <a:rPr lang="en-US" sz="2400" dirty="0">
                <a:latin typeface="Agency FB" panose="020B0503020202020204" pitchFamily="34" charset="0"/>
              </a:rPr>
              <a:t>-Define 1st degree friend as: If A is in B’s friend list, whether B is in A’s list or not, A is friend with B</a:t>
            </a:r>
            <a:br>
              <a:rPr lang="en-US" sz="2400" dirty="0">
                <a:latin typeface="Agency FB" panose="020B0503020202020204" pitchFamily="34" charset="0"/>
              </a:rPr>
            </a:br>
            <a:r>
              <a:rPr lang="en-US" sz="2400" dirty="0">
                <a:latin typeface="Agency FB" panose="020B0503020202020204" pitchFamily="34" charset="0"/>
              </a:rPr>
              <a:t>-2nd degree friend: If A is friend with B, B is friend with C, A might also be friend C</a:t>
            </a:r>
            <a:br>
              <a:rPr lang="en-US" sz="2400" dirty="0">
                <a:latin typeface="Agency FB" panose="020B0503020202020204" pitchFamily="34" charset="0"/>
              </a:rPr>
            </a:br>
            <a:br>
              <a:rPr lang="en-US" sz="2400" dirty="0">
                <a:latin typeface="Agency FB" panose="020B0503020202020204" pitchFamily="34" charset="0"/>
              </a:rPr>
            </a:br>
            <a:endParaRPr lang="en-US" sz="2400" dirty="0">
              <a:latin typeface="Agency FB" panose="020B0503020202020204" pitchFamily="34" charset="0"/>
            </a:endParaRPr>
          </a:p>
        </p:txBody>
      </p:sp>
      <p:sp>
        <p:nvSpPr>
          <p:cNvPr id="5" name="Rectangle 4"/>
          <p:cNvSpPr/>
          <p:nvPr/>
        </p:nvSpPr>
        <p:spPr>
          <a:xfrm>
            <a:off x="2280492" y="99911"/>
            <a:ext cx="8483783" cy="584775"/>
          </a:xfrm>
          <a:prstGeom prst="rect">
            <a:avLst/>
          </a:prstGeom>
        </p:spPr>
        <p:txBody>
          <a:bodyPr wrap="square">
            <a:spAutoFit/>
          </a:bodyPr>
          <a:lstStyle/>
          <a:p>
            <a:pPr algn="ctr"/>
            <a:r>
              <a:rPr lang="en-US" sz="3200" b="1" dirty="0">
                <a:solidFill>
                  <a:srgbClr val="C00000"/>
                </a:solidFill>
                <a:latin typeface="Agency FB" panose="020B0503020202020204" pitchFamily="34" charset="0"/>
              </a:rPr>
              <a:t>RECOMMENDING FRIENDS TO USERS</a:t>
            </a:r>
          </a:p>
        </p:txBody>
      </p:sp>
      <p:cxnSp>
        <p:nvCxnSpPr>
          <p:cNvPr id="6" name="Connector: Elbow 5">
            <a:extLst>
              <a:ext uri="{FF2B5EF4-FFF2-40B4-BE49-F238E27FC236}">
                <a16:creationId xmlns:a16="http://schemas.microsoft.com/office/drawing/2014/main" id="{F126A95F-255D-466E-946B-4A9B526A95FE}"/>
              </a:ext>
            </a:extLst>
          </p:cNvPr>
          <p:cNvCxnSpPr>
            <a:cxnSpLocks/>
          </p:cNvCxnSpPr>
          <p:nvPr/>
        </p:nvCxnSpPr>
        <p:spPr>
          <a:xfrm flipH="1">
            <a:off x="2601801" y="392299"/>
            <a:ext cx="7909086" cy="230832"/>
          </a:xfrm>
          <a:prstGeom prst="bentConnector3">
            <a:avLst>
              <a:gd name="adj1" fmla="val -2890"/>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518996" y="1119869"/>
            <a:ext cx="6006773" cy="461665"/>
          </a:xfrm>
          <a:prstGeom prst="rect">
            <a:avLst/>
          </a:prstGeom>
        </p:spPr>
        <p:txBody>
          <a:bodyPr wrap="none">
            <a:spAutoFit/>
          </a:bodyPr>
          <a:lstStyle/>
          <a:p>
            <a:r>
              <a:rPr lang="en-US" sz="2400" b="1" dirty="0">
                <a:solidFill>
                  <a:srgbClr val="C00000"/>
                </a:solidFill>
                <a:latin typeface="Agency FB" panose="020B0503020202020204" pitchFamily="34" charset="0"/>
              </a:rPr>
              <a:t>APPROACH 2: BASED ON SECOND DEGREE RELATIONSHIP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75" y="5817277"/>
            <a:ext cx="9144000" cy="475611"/>
          </a:xfrm>
          <a:prstGeom prst="rect">
            <a:avLst/>
          </a:prstGeom>
        </p:spPr>
      </p:pic>
      <p:sp>
        <p:nvSpPr>
          <p:cNvPr id="9" name="Rectangle 8"/>
          <p:cNvSpPr/>
          <p:nvPr/>
        </p:nvSpPr>
        <p:spPr>
          <a:xfrm>
            <a:off x="865247" y="5263279"/>
            <a:ext cx="2242922" cy="369332"/>
          </a:xfrm>
          <a:prstGeom prst="rect">
            <a:avLst/>
          </a:prstGeom>
        </p:spPr>
        <p:txBody>
          <a:bodyPr wrap="none">
            <a:spAutoFit/>
          </a:bodyPr>
          <a:lstStyle/>
          <a:p>
            <a:r>
              <a:rPr lang="en-US" dirty="0">
                <a:latin typeface="Agency FB" panose="020B0503020202020204" pitchFamily="34" charset="0"/>
              </a:rPr>
              <a:t>level_2_friends_dict[27632]</a:t>
            </a:r>
            <a:endParaRPr lang="en-US" dirty="0"/>
          </a:p>
        </p:txBody>
      </p:sp>
      <p:grpSp>
        <p:nvGrpSpPr>
          <p:cNvPr id="10" name="Group 9">
            <a:extLst>
              <a:ext uri="{FF2B5EF4-FFF2-40B4-BE49-F238E27FC236}">
                <a16:creationId xmlns:a16="http://schemas.microsoft.com/office/drawing/2014/main" id="{F49BFF14-1216-46E3-934D-6F93DC6B6E7D}"/>
              </a:ext>
            </a:extLst>
          </p:cNvPr>
          <p:cNvGrpSpPr/>
          <p:nvPr/>
        </p:nvGrpSpPr>
        <p:grpSpPr>
          <a:xfrm>
            <a:off x="65988" y="57652"/>
            <a:ext cx="940283" cy="365424"/>
            <a:chOff x="65988" y="85932"/>
            <a:chExt cx="940283" cy="365424"/>
          </a:xfrm>
        </p:grpSpPr>
        <p:pic>
          <p:nvPicPr>
            <p:cNvPr id="11" name="Picture 10">
              <a:extLst>
                <a:ext uri="{FF2B5EF4-FFF2-40B4-BE49-F238E27FC236}">
                  <a16:creationId xmlns:a16="http://schemas.microsoft.com/office/drawing/2014/main" id="{62F9590E-07C0-42EA-AA8E-74E2DB3A8F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12" name="TextBox 11">
              <a:extLst>
                <a:ext uri="{FF2B5EF4-FFF2-40B4-BE49-F238E27FC236}">
                  <a16:creationId xmlns:a16="http://schemas.microsoft.com/office/drawing/2014/main" id="{02320607-A86D-43AE-BBED-5BD5D7CA1130}"/>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Tree>
    <p:extLst>
      <p:ext uri="{BB962C8B-B14F-4D97-AF65-F5344CB8AC3E}">
        <p14:creationId xmlns:p14="http://schemas.microsoft.com/office/powerpoint/2010/main" val="2682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49BFF14-1216-46E3-934D-6F93DC6B6E7D}"/>
              </a:ext>
            </a:extLst>
          </p:cNvPr>
          <p:cNvGrpSpPr/>
          <p:nvPr/>
        </p:nvGrpSpPr>
        <p:grpSpPr>
          <a:xfrm>
            <a:off x="65988" y="57652"/>
            <a:ext cx="940283" cy="365424"/>
            <a:chOff x="65988" y="85932"/>
            <a:chExt cx="940283" cy="365424"/>
          </a:xfrm>
        </p:grpSpPr>
        <p:pic>
          <p:nvPicPr>
            <p:cNvPr id="7" name="Picture 6">
              <a:extLst>
                <a:ext uri="{FF2B5EF4-FFF2-40B4-BE49-F238E27FC236}">
                  <a16:creationId xmlns:a16="http://schemas.microsoft.com/office/drawing/2014/main" id="{62F9590E-07C0-42EA-AA8E-74E2DB3A8F6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902" t="21825" r="10309" b="25265"/>
            <a:stretch/>
          </p:blipFill>
          <p:spPr>
            <a:xfrm>
              <a:off x="65988" y="85932"/>
              <a:ext cx="274229" cy="338554"/>
            </a:xfrm>
            <a:prstGeom prst="rect">
              <a:avLst/>
            </a:prstGeom>
          </p:spPr>
        </p:pic>
        <p:sp>
          <p:nvSpPr>
            <p:cNvPr id="8" name="TextBox 7">
              <a:extLst>
                <a:ext uri="{FF2B5EF4-FFF2-40B4-BE49-F238E27FC236}">
                  <a16:creationId xmlns:a16="http://schemas.microsoft.com/office/drawing/2014/main" id="{02320607-A86D-43AE-BBED-5BD5D7CA1130}"/>
                </a:ext>
              </a:extLst>
            </p:cNvPr>
            <p:cNvSpPr txBox="1"/>
            <p:nvPr/>
          </p:nvSpPr>
          <p:spPr>
            <a:xfrm>
              <a:off x="273378" y="112802"/>
              <a:ext cx="732893" cy="338554"/>
            </a:xfrm>
            <a:prstGeom prst="rect">
              <a:avLst/>
            </a:prstGeom>
            <a:noFill/>
          </p:spPr>
          <p:txBody>
            <a:bodyPr wrap="none" rtlCol="0">
              <a:spAutoFit/>
            </a:bodyPr>
            <a:lstStyle/>
            <a:p>
              <a:r>
                <a:rPr lang="en-US" sz="1600" b="1" dirty="0">
                  <a:latin typeface="Agency FB" panose="020B0503020202020204" pitchFamily="34" charset="0"/>
                </a:rPr>
                <a:t>TEAM 12</a:t>
              </a:r>
            </a:p>
          </p:txBody>
        </p:sp>
      </p:grpSp>
      <p:sp>
        <p:nvSpPr>
          <p:cNvPr id="2" name="Rectangle 1">
            <a:extLst>
              <a:ext uri="{FF2B5EF4-FFF2-40B4-BE49-F238E27FC236}">
                <a16:creationId xmlns:a16="http://schemas.microsoft.com/office/drawing/2014/main" id="{50D47ECB-9322-4B38-99F6-2D5BF9514525}"/>
              </a:ext>
            </a:extLst>
          </p:cNvPr>
          <p:cNvSpPr/>
          <p:nvPr/>
        </p:nvSpPr>
        <p:spPr>
          <a:xfrm>
            <a:off x="2010719" y="0"/>
            <a:ext cx="8889064" cy="954107"/>
          </a:xfrm>
          <a:prstGeom prst="rect">
            <a:avLst/>
          </a:prstGeom>
        </p:spPr>
        <p:txBody>
          <a:bodyPr wrap="square">
            <a:spAutoFit/>
          </a:bodyPr>
          <a:lstStyle/>
          <a:p>
            <a:pPr algn="ctr"/>
            <a:r>
              <a:rPr lang="en-US" sz="2800" b="1" dirty="0">
                <a:solidFill>
                  <a:srgbClr val="C00000"/>
                </a:solidFill>
                <a:latin typeface="Agency FB" panose="020B0503020202020204" pitchFamily="34" charset="0"/>
              </a:rPr>
              <a:t>RECOMMEND POTENTIAL USERS TO BUSINESS OWNERS USING COLLABORATIVE FILTERING</a:t>
            </a:r>
          </a:p>
        </p:txBody>
      </p:sp>
      <p:cxnSp>
        <p:nvCxnSpPr>
          <p:cNvPr id="9" name="Connector: Elbow 8">
            <a:extLst>
              <a:ext uri="{FF2B5EF4-FFF2-40B4-BE49-F238E27FC236}">
                <a16:creationId xmlns:a16="http://schemas.microsoft.com/office/drawing/2014/main" id="{E7170432-C4CB-4A47-B7DD-B1A120051E90}"/>
              </a:ext>
            </a:extLst>
          </p:cNvPr>
          <p:cNvCxnSpPr>
            <a:cxnSpLocks/>
            <a:stCxn id="2" idx="3"/>
          </p:cNvCxnSpPr>
          <p:nvPr/>
        </p:nvCxnSpPr>
        <p:spPr>
          <a:xfrm flipH="1">
            <a:off x="2010719" y="477054"/>
            <a:ext cx="8889064" cy="477053"/>
          </a:xfrm>
          <a:prstGeom prst="bentConnector3">
            <a:avLst>
              <a:gd name="adj1" fmla="val -2572"/>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84741" y="1265908"/>
            <a:ext cx="10884665" cy="5909310"/>
          </a:xfrm>
          <a:prstGeom prst="rect">
            <a:avLst/>
          </a:prstGeom>
          <a:noFill/>
        </p:spPr>
        <p:txBody>
          <a:bodyPr wrap="square" rtlCol="0">
            <a:spAutoFit/>
          </a:bodyPr>
          <a:lstStyle/>
          <a:p>
            <a:r>
              <a:rPr lang="en-US" sz="2800" b="1" dirty="0">
                <a:solidFill>
                  <a:srgbClr val="C00000"/>
                </a:solidFill>
                <a:latin typeface="Agency FB" panose="020B0503020202020204" pitchFamily="34" charset="0"/>
              </a:rPr>
              <a:t>Input: </a:t>
            </a:r>
            <a:r>
              <a:rPr lang="en-US" sz="2400" dirty="0">
                <a:latin typeface="Agency FB" panose="020B0503020202020204" pitchFamily="34" charset="0"/>
              </a:rPr>
              <a:t>users</a:t>
            </a:r>
            <a:r>
              <a:rPr lang="en-US" sz="2800" b="1" dirty="0">
                <a:solidFill>
                  <a:srgbClr val="C00000"/>
                </a:solidFill>
                <a:latin typeface="Agency FB" panose="020B0503020202020204" pitchFamily="34" charset="0"/>
              </a:rPr>
              <a:t> </a:t>
            </a:r>
            <a:r>
              <a:rPr lang="en-US" sz="2400" dirty="0">
                <a:latin typeface="Agency FB" panose="020B0503020202020204" pitchFamily="34" charset="0"/>
              </a:rPr>
              <a:t>rating history</a:t>
            </a:r>
          </a:p>
          <a:p>
            <a:endParaRPr lang="en-US" sz="2400" dirty="0">
              <a:latin typeface="Agency FB" panose="020B0503020202020204" pitchFamily="34" charset="0"/>
            </a:endParaRPr>
          </a:p>
          <a:p>
            <a:r>
              <a:rPr lang="en-US" sz="2800" b="1" dirty="0">
                <a:solidFill>
                  <a:srgbClr val="C00000"/>
                </a:solidFill>
                <a:latin typeface="Agency FB" panose="020B0503020202020204" pitchFamily="34" charset="0"/>
              </a:rPr>
              <a:t>Approach: </a:t>
            </a:r>
            <a:r>
              <a:rPr lang="en-US" sz="2400" dirty="0">
                <a:latin typeface="Agency FB" panose="020B0503020202020204" pitchFamily="34" charset="0"/>
              </a:rPr>
              <a:t>Collaborative Filtering Based on Latent Factor Model</a:t>
            </a:r>
          </a:p>
          <a:p>
            <a:endParaRPr lang="en-US" sz="2400" dirty="0">
              <a:latin typeface="Agency FB" panose="020B0503020202020204" pitchFamily="34" charset="0"/>
            </a:endParaRPr>
          </a:p>
          <a:p>
            <a:r>
              <a:rPr lang="en-US" sz="2800" b="1" dirty="0">
                <a:solidFill>
                  <a:srgbClr val="C00000"/>
                </a:solidFill>
                <a:latin typeface="Agency FB" panose="020B0503020202020204" pitchFamily="34" charset="0"/>
              </a:rPr>
              <a:t>Example: </a:t>
            </a:r>
            <a:r>
              <a:rPr lang="en-US" sz="2400" dirty="0">
                <a:latin typeface="Agency FB" panose="020B0503020202020204" pitchFamily="34" charset="0"/>
              </a:rPr>
              <a:t>Consider 2 users X and Y , user X gives positive rating for business A and B , and user Y gives positive rating for business B and C.</a:t>
            </a:r>
          </a:p>
          <a:p>
            <a:endParaRPr lang="en-US" sz="2400" dirty="0">
              <a:latin typeface="Agency FB" panose="020B0503020202020204" pitchFamily="34" charset="0"/>
            </a:endParaRPr>
          </a:p>
          <a:p>
            <a:r>
              <a:rPr lang="en-US" sz="2400" dirty="0">
                <a:latin typeface="Agency FB" panose="020B0503020202020204" pitchFamily="34" charset="0"/>
              </a:rPr>
              <a:t>For users X and Y business B is common making them similar to one another. </a:t>
            </a:r>
          </a:p>
          <a:p>
            <a:r>
              <a:rPr lang="en-US" sz="2400" dirty="0">
                <a:latin typeface="Agency FB" panose="020B0503020202020204" pitchFamily="34" charset="0"/>
              </a:rPr>
              <a:t>User Y has rated C which user X hasn’t and since X and Y are similar we can suggest business C to user X. </a:t>
            </a:r>
          </a:p>
          <a:p>
            <a:endParaRPr lang="en-US" sz="2400" dirty="0">
              <a:latin typeface="Agency FB" panose="020B0503020202020204" pitchFamily="34" charset="0"/>
            </a:endParaRPr>
          </a:p>
          <a:p>
            <a:r>
              <a:rPr lang="en-US" sz="2400" dirty="0">
                <a:latin typeface="Agency FB" panose="020B0503020202020204" pitchFamily="34" charset="0"/>
              </a:rPr>
              <a:t>We use latent factor model to check for similarities among the businesses. In latent factor model we consider certain features specific to the domain and based on this similarity measure is calculated.</a:t>
            </a:r>
          </a:p>
          <a:p>
            <a:r>
              <a:rPr lang="en-US" sz="2400" dirty="0">
                <a:latin typeface="Agency FB" panose="020B0503020202020204" pitchFamily="34" charset="0"/>
              </a:rPr>
              <a:t>Collaborative filtering uses this similarity to match users to the business.</a:t>
            </a:r>
          </a:p>
          <a:p>
            <a:endParaRPr lang="en-US" dirty="0"/>
          </a:p>
          <a:p>
            <a:endParaRPr lang="en-US" dirty="0"/>
          </a:p>
          <a:p>
            <a:endParaRPr lang="en-US" dirty="0"/>
          </a:p>
        </p:txBody>
      </p:sp>
    </p:spTree>
    <p:extLst>
      <p:ext uri="{BB962C8B-B14F-4D97-AF65-F5344CB8AC3E}">
        <p14:creationId xmlns:p14="http://schemas.microsoft.com/office/powerpoint/2010/main" val="30418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554</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Calibri Light</vt:lpstr>
      <vt:lpstr>Lato</vt:lpstr>
      <vt:lpstr>Office Theme</vt:lpstr>
      <vt:lpstr>PowerPoint Presentation</vt:lpstr>
      <vt:lpstr>PowerPoint Presentation</vt:lpstr>
      <vt:lpstr>BUSINESS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dc:creator>
  <cp:lastModifiedBy>Saranya</cp:lastModifiedBy>
  <cp:revision>82</cp:revision>
  <dcterms:created xsi:type="dcterms:W3CDTF">2017-12-05T20:53:47Z</dcterms:created>
  <dcterms:modified xsi:type="dcterms:W3CDTF">2017-12-07T21:55:43Z</dcterms:modified>
</cp:coreProperties>
</file>