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8" r:id="rId5"/>
    <p:sldId id="269" r:id="rId6"/>
    <p:sldId id="270" r:id="rId7"/>
    <p:sldId id="272" r:id="rId8"/>
    <p:sldId id="271"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73" d="100"/>
          <a:sy n="73" d="100"/>
        </p:scale>
        <p:origin x="66"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743D1A-E953-40EE-AACF-53DE0F84DA4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425379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43D1A-E953-40EE-AACF-53DE0F84DA4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322128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43D1A-E953-40EE-AACF-53DE0F84DA4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399759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743D1A-E953-40EE-AACF-53DE0F84DA4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249566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43D1A-E953-40EE-AACF-53DE0F84DA4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235187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743D1A-E953-40EE-AACF-53DE0F84DA4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309464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743D1A-E953-40EE-AACF-53DE0F84DA44}"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350191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743D1A-E953-40EE-AACF-53DE0F84DA44}"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306799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43D1A-E953-40EE-AACF-53DE0F84DA44}"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56265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743D1A-E953-40EE-AACF-53DE0F84DA4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324367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743D1A-E953-40EE-AACF-53DE0F84DA4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70B48-5B26-4E12-A6A6-D9C33E55DA1D}" type="slidenum">
              <a:rPr lang="en-US" smtClean="0"/>
              <a:t>‹#›</a:t>
            </a:fld>
            <a:endParaRPr lang="en-US"/>
          </a:p>
        </p:txBody>
      </p:sp>
    </p:spTree>
    <p:extLst>
      <p:ext uri="{BB962C8B-B14F-4D97-AF65-F5344CB8AC3E}">
        <p14:creationId xmlns:p14="http://schemas.microsoft.com/office/powerpoint/2010/main" val="400799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43D1A-E953-40EE-AACF-53DE0F84DA44}"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70B48-5B26-4E12-A6A6-D9C33E55DA1D}" type="slidenum">
              <a:rPr lang="en-US" smtClean="0"/>
              <a:t>‹#›</a:t>
            </a:fld>
            <a:endParaRPr lang="en-US"/>
          </a:p>
        </p:txBody>
      </p:sp>
    </p:spTree>
    <p:extLst>
      <p:ext uri="{BB962C8B-B14F-4D97-AF65-F5344CB8AC3E}">
        <p14:creationId xmlns:p14="http://schemas.microsoft.com/office/powerpoint/2010/main" val="920059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1411" y="1182319"/>
            <a:ext cx="3128229" cy="369332"/>
          </a:xfrm>
          <a:prstGeom prst="rect">
            <a:avLst/>
          </a:prstGeom>
          <a:noFill/>
        </p:spPr>
        <p:txBody>
          <a:bodyPr wrap="none" rtlCol="0">
            <a:spAutoFit/>
          </a:bodyPr>
          <a:lstStyle/>
          <a:p>
            <a:r>
              <a:rPr lang="en-US" b="1" u="sng" dirty="0"/>
              <a:t>169 genes (ribosomal removal)</a:t>
            </a:r>
          </a:p>
        </p:txBody>
      </p:sp>
      <p:sp>
        <p:nvSpPr>
          <p:cNvPr id="6" name="TextBox 5"/>
          <p:cNvSpPr txBox="1"/>
          <p:nvPr/>
        </p:nvSpPr>
        <p:spPr>
          <a:xfrm>
            <a:off x="7195597" y="1164226"/>
            <a:ext cx="2878417" cy="369332"/>
          </a:xfrm>
          <a:prstGeom prst="rect">
            <a:avLst/>
          </a:prstGeom>
          <a:noFill/>
        </p:spPr>
        <p:txBody>
          <a:bodyPr wrap="none" rtlCol="0">
            <a:spAutoFit/>
          </a:bodyPr>
          <a:lstStyle/>
          <a:p>
            <a:r>
              <a:rPr lang="en-US" b="1" u="sng" dirty="0"/>
              <a:t>195 genes (WITH ribosomal)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551" y="1748507"/>
            <a:ext cx="3360986" cy="33609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31" y="1748507"/>
            <a:ext cx="3360986" cy="3360986"/>
          </a:xfrm>
          <a:prstGeom prst="rect">
            <a:avLst/>
          </a:prstGeom>
        </p:spPr>
      </p:pic>
      <p:sp>
        <p:nvSpPr>
          <p:cNvPr id="9" name="Oval 8"/>
          <p:cNvSpPr/>
          <p:nvPr/>
        </p:nvSpPr>
        <p:spPr>
          <a:xfrm>
            <a:off x="3964296" y="2030445"/>
            <a:ext cx="1457006" cy="5107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331540" y="2003188"/>
            <a:ext cx="1848909" cy="5380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6897FD4-C618-4356-A559-703015C11AA2}"/>
              </a:ext>
            </a:extLst>
          </p:cNvPr>
          <p:cNvSpPr/>
          <p:nvPr/>
        </p:nvSpPr>
        <p:spPr>
          <a:xfrm>
            <a:off x="602056" y="358863"/>
            <a:ext cx="10626238" cy="470000"/>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Figure C1</a:t>
            </a:r>
            <a:r>
              <a:rPr lang="en-US" sz="2400" b="1" dirty="0">
                <a:latin typeface="Calibri" panose="020F0502020204030204" pitchFamily="34" charset="0"/>
                <a:ea typeface="Calibri" panose="020F0502020204030204" pitchFamily="34" charset="0"/>
                <a:cs typeface="Times New Roman" panose="02020603050405020304" pitchFamily="18" charset="0"/>
              </a:rPr>
              <a:t>: Ribosomal Outliers in </a:t>
            </a:r>
            <a:r>
              <a:rPr lang="en-US" sz="2400" b="1" dirty="0" err="1">
                <a:latin typeface="Calibri" panose="020F0502020204030204" pitchFamily="34" charset="0"/>
                <a:ea typeface="Calibri" panose="020F0502020204030204" pitchFamily="34" charset="0"/>
                <a:cs typeface="Times New Roman" panose="02020603050405020304" pitchFamily="18" charset="0"/>
              </a:rPr>
              <a:t>fRNA</a:t>
            </a:r>
            <a:r>
              <a:rPr lang="en-US" sz="2400" b="1" dirty="0">
                <a:latin typeface="Calibri" panose="020F0502020204030204" pitchFamily="34" charset="0"/>
                <a:ea typeface="Calibri" panose="020F0502020204030204" pitchFamily="34" charset="0"/>
                <a:cs typeface="Times New Roman" panose="02020603050405020304" pitchFamily="18" charset="0"/>
              </a:rPr>
              <a:t> Coverage versus CAI Plot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91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73725" y="1075094"/>
            <a:ext cx="2065374" cy="729430"/>
          </a:xfrm>
          <a:prstGeom prst="rect">
            <a:avLst/>
          </a:prstGeom>
          <a:noFill/>
        </p:spPr>
        <p:txBody>
          <a:bodyPr wrap="none" rtlCol="0">
            <a:spAutoFit/>
          </a:bodyPr>
          <a:lstStyle/>
          <a:p>
            <a:pPr algn="ctr"/>
            <a:r>
              <a:rPr lang="en-US" sz="2000" b="1" u="sng" dirty="0"/>
              <a:t>Figure C9</a:t>
            </a:r>
          </a:p>
          <a:p>
            <a:pPr algn="ctr">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a:t>
            </a:r>
            <a:r>
              <a:rPr lang="en-US" sz="2000" b="1" dirty="0">
                <a:solidFill>
                  <a:srgbClr val="F7CAAC"/>
                </a:solidFill>
                <a:latin typeface="Calibri" panose="020F0502020204030204" pitchFamily="34" charset="0"/>
                <a:ea typeface="Calibri" panose="020F0502020204030204" pitchFamily="34" charset="0"/>
                <a:cs typeface="Times New Roman" panose="02020603050405020304" pitchFamily="18" charset="0"/>
              </a:rPr>
              <a:t>Scaled Variables</a:t>
            </a:r>
            <a:r>
              <a:rPr lang="en-US" sz="2000" b="1" dirty="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rot="16200000">
            <a:off x="-106235" y="2973453"/>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8" name="TextBox 7"/>
          <p:cNvSpPr txBox="1"/>
          <p:nvPr/>
        </p:nvSpPr>
        <p:spPr>
          <a:xfrm rot="16200000">
            <a:off x="-351078" y="5335337"/>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cxnSp>
        <p:nvCxnSpPr>
          <p:cNvPr id="9" name="Straight Connector 8">
            <a:extLst>
              <a:ext uri="{FF2B5EF4-FFF2-40B4-BE49-F238E27FC236}">
                <a16:creationId xmlns:a16="http://schemas.microsoft.com/office/drawing/2014/main" id="{7C3010BD-F027-450E-9773-3F777CAF381F}"/>
              </a:ext>
            </a:extLst>
          </p:cNvPr>
          <p:cNvCxnSpPr>
            <a:cxnSpLocks/>
          </p:cNvCxnSpPr>
          <p:nvPr/>
        </p:nvCxnSpPr>
        <p:spPr>
          <a:xfrm>
            <a:off x="5319217" y="2116112"/>
            <a:ext cx="0" cy="4810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D46A0D3-1E7E-41E3-8611-A2045B7ADF2F}"/>
              </a:ext>
            </a:extLst>
          </p:cNvPr>
          <p:cNvSpPr/>
          <p:nvPr/>
        </p:nvSpPr>
        <p:spPr>
          <a:xfrm>
            <a:off x="210674" y="418725"/>
            <a:ext cx="11770651" cy="421654"/>
          </a:xfrm>
          <a:prstGeom prst="rect">
            <a:avLst/>
          </a:prstGeom>
        </p:spPr>
        <p:txBody>
          <a:bodyPr wrap="square">
            <a:spAutoFit/>
          </a:bodyPr>
          <a:lstStyle/>
          <a:p>
            <a:pPr>
              <a:lnSpc>
                <a:spcPct val="107000"/>
              </a:lnSpc>
              <a:spcAft>
                <a:spcPts val="800"/>
              </a:spcAft>
            </a:pPr>
            <a:r>
              <a:rPr lang="en-US" sz="2000" b="1" u="sng" dirty="0">
                <a:latin typeface="Calibri" panose="020F0502020204030204" pitchFamily="34" charset="0"/>
                <a:ea typeface="Calibri" panose="020F0502020204030204" pitchFamily="34" charset="0"/>
                <a:cs typeface="Times New Roman" panose="02020603050405020304" pitchFamily="18" charset="0"/>
              </a:rPr>
              <a:t>Figure C10</a:t>
            </a:r>
            <a:r>
              <a:rPr lang="en-US" sz="2000" b="1" dirty="0">
                <a:latin typeface="Calibri" panose="020F0502020204030204" pitchFamily="34" charset="0"/>
                <a:ea typeface="Calibri" panose="020F0502020204030204" pitchFamily="34" charset="0"/>
                <a:cs typeface="Times New Roman" panose="02020603050405020304" pitchFamily="18" charset="0"/>
              </a:rPr>
              <a:t>: R-base PCA Percent Variance Explained</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p:cNvSpPr txBox="1"/>
          <p:nvPr/>
        </p:nvSpPr>
        <p:spPr>
          <a:xfrm>
            <a:off x="1193886" y="1005072"/>
            <a:ext cx="3039870" cy="729430"/>
          </a:xfrm>
          <a:prstGeom prst="rect">
            <a:avLst/>
          </a:prstGeom>
          <a:noFill/>
        </p:spPr>
        <p:txBody>
          <a:bodyPr wrap="none" rtlCol="0">
            <a:spAutoFit/>
          </a:bodyPr>
          <a:lstStyle/>
          <a:p>
            <a:pPr algn="ctr"/>
            <a:r>
              <a:rPr lang="en-US" sz="2000" b="1" u="sng" dirty="0"/>
              <a:t>Figure C8</a:t>
            </a:r>
          </a:p>
          <a:p>
            <a:pPr algn="ctr">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(Original, Linear Variables)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457483" y="2051219"/>
            <a:ext cx="768159" cy="261610"/>
          </a:xfrm>
          <a:prstGeom prst="rect">
            <a:avLst/>
          </a:prstGeom>
          <a:noFill/>
        </p:spPr>
        <p:txBody>
          <a:bodyPr wrap="none" rtlCol="0">
            <a:spAutoFit/>
          </a:bodyPr>
          <a:lstStyle/>
          <a:p>
            <a:r>
              <a:rPr lang="en-US" sz="1100" u="sng" dirty="0"/>
              <a:t>169 genes</a:t>
            </a:r>
          </a:p>
        </p:txBody>
      </p:sp>
      <p:sp>
        <p:nvSpPr>
          <p:cNvPr id="20" name="TextBox 19"/>
          <p:cNvSpPr txBox="1"/>
          <p:nvPr/>
        </p:nvSpPr>
        <p:spPr>
          <a:xfrm>
            <a:off x="3465597" y="2051221"/>
            <a:ext cx="768159" cy="261610"/>
          </a:xfrm>
          <a:prstGeom prst="rect">
            <a:avLst/>
          </a:prstGeom>
          <a:noFill/>
        </p:spPr>
        <p:txBody>
          <a:bodyPr wrap="none" rtlCol="0">
            <a:spAutoFit/>
          </a:bodyPr>
          <a:lstStyle/>
          <a:p>
            <a:r>
              <a:rPr lang="en-US" sz="1100" u="sng" dirty="0"/>
              <a:t>195 genes</a:t>
            </a:r>
          </a:p>
        </p:txBody>
      </p:sp>
      <p:sp>
        <p:nvSpPr>
          <p:cNvPr id="23" name="TextBox 22"/>
          <p:cNvSpPr txBox="1"/>
          <p:nvPr/>
        </p:nvSpPr>
        <p:spPr>
          <a:xfrm>
            <a:off x="1457483" y="4386646"/>
            <a:ext cx="768159" cy="261610"/>
          </a:xfrm>
          <a:prstGeom prst="rect">
            <a:avLst/>
          </a:prstGeom>
          <a:noFill/>
        </p:spPr>
        <p:txBody>
          <a:bodyPr wrap="none" rtlCol="0">
            <a:spAutoFit/>
          </a:bodyPr>
          <a:lstStyle/>
          <a:p>
            <a:r>
              <a:rPr lang="en-US" sz="1100" u="sng" dirty="0"/>
              <a:t>169 genes</a:t>
            </a:r>
          </a:p>
        </p:txBody>
      </p:sp>
      <p:sp>
        <p:nvSpPr>
          <p:cNvPr id="24" name="TextBox 23"/>
          <p:cNvSpPr txBox="1"/>
          <p:nvPr/>
        </p:nvSpPr>
        <p:spPr>
          <a:xfrm>
            <a:off x="3465597" y="4386648"/>
            <a:ext cx="768159" cy="261610"/>
          </a:xfrm>
          <a:prstGeom prst="rect">
            <a:avLst/>
          </a:prstGeom>
          <a:noFill/>
        </p:spPr>
        <p:txBody>
          <a:bodyPr wrap="none" rtlCol="0">
            <a:spAutoFit/>
          </a:bodyPr>
          <a:lstStyle/>
          <a:p>
            <a:r>
              <a:rPr lang="en-US" sz="1100" u="sng" dirty="0"/>
              <a:t>195 genes</a:t>
            </a:r>
          </a:p>
        </p:txBody>
      </p:sp>
      <p:sp>
        <p:nvSpPr>
          <p:cNvPr id="26" name="TextBox 25"/>
          <p:cNvSpPr txBox="1"/>
          <p:nvPr/>
        </p:nvSpPr>
        <p:spPr>
          <a:xfrm>
            <a:off x="5861442" y="2039239"/>
            <a:ext cx="768159" cy="261610"/>
          </a:xfrm>
          <a:prstGeom prst="rect">
            <a:avLst/>
          </a:prstGeom>
          <a:noFill/>
        </p:spPr>
        <p:txBody>
          <a:bodyPr wrap="none" rtlCol="0">
            <a:spAutoFit/>
          </a:bodyPr>
          <a:lstStyle/>
          <a:p>
            <a:r>
              <a:rPr lang="en-US" sz="1100" u="sng" dirty="0"/>
              <a:t>169 genes</a:t>
            </a:r>
          </a:p>
        </p:txBody>
      </p:sp>
      <p:sp>
        <p:nvSpPr>
          <p:cNvPr id="27" name="TextBox 26"/>
          <p:cNvSpPr txBox="1"/>
          <p:nvPr/>
        </p:nvSpPr>
        <p:spPr>
          <a:xfrm>
            <a:off x="8133153" y="2039239"/>
            <a:ext cx="768159" cy="261610"/>
          </a:xfrm>
          <a:prstGeom prst="rect">
            <a:avLst/>
          </a:prstGeom>
          <a:noFill/>
        </p:spPr>
        <p:txBody>
          <a:bodyPr wrap="none" rtlCol="0">
            <a:spAutoFit/>
          </a:bodyPr>
          <a:lstStyle/>
          <a:p>
            <a:r>
              <a:rPr lang="en-US" sz="1100" u="sng" dirty="0"/>
              <a:t>195 genes</a:t>
            </a:r>
          </a:p>
        </p:txBody>
      </p:sp>
      <p:sp>
        <p:nvSpPr>
          <p:cNvPr id="28" name="TextBox 27"/>
          <p:cNvSpPr txBox="1"/>
          <p:nvPr/>
        </p:nvSpPr>
        <p:spPr>
          <a:xfrm>
            <a:off x="5926524" y="4398005"/>
            <a:ext cx="768159" cy="261610"/>
          </a:xfrm>
          <a:prstGeom prst="rect">
            <a:avLst/>
          </a:prstGeom>
          <a:noFill/>
        </p:spPr>
        <p:txBody>
          <a:bodyPr wrap="none" rtlCol="0">
            <a:spAutoFit/>
          </a:bodyPr>
          <a:lstStyle/>
          <a:p>
            <a:r>
              <a:rPr lang="en-US" sz="1100" u="sng" dirty="0"/>
              <a:t>169 genes</a:t>
            </a:r>
          </a:p>
        </p:txBody>
      </p:sp>
      <p:sp>
        <p:nvSpPr>
          <p:cNvPr id="30" name="TextBox 29"/>
          <p:cNvSpPr txBox="1"/>
          <p:nvPr/>
        </p:nvSpPr>
        <p:spPr>
          <a:xfrm>
            <a:off x="8198235" y="4398005"/>
            <a:ext cx="768159" cy="261610"/>
          </a:xfrm>
          <a:prstGeom prst="rect">
            <a:avLst/>
          </a:prstGeom>
          <a:noFill/>
        </p:spPr>
        <p:txBody>
          <a:bodyPr wrap="none" rtlCol="0">
            <a:spAutoFit/>
          </a:bodyPr>
          <a:lstStyle/>
          <a:p>
            <a:r>
              <a:rPr lang="en-US" sz="1100" u="sng" dirty="0"/>
              <a:t>195 genes</a:t>
            </a:r>
          </a:p>
        </p:txBody>
      </p:sp>
      <p:sp>
        <p:nvSpPr>
          <p:cNvPr id="3" name="TextBox 2"/>
          <p:cNvSpPr txBox="1"/>
          <p:nvPr/>
        </p:nvSpPr>
        <p:spPr>
          <a:xfrm>
            <a:off x="10130576" y="2053307"/>
            <a:ext cx="1952368"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As I would expect, percent variance explained decreases for later principal components (and PC2 explains larger amount of variance in scaled data)</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76" y="2481542"/>
            <a:ext cx="1630147" cy="163014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0957" y="2377621"/>
            <a:ext cx="1837991" cy="183799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076" y="4785891"/>
            <a:ext cx="1745218" cy="1745218"/>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8488" y="4648258"/>
            <a:ext cx="1985599" cy="1985599"/>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9461" y="2377621"/>
            <a:ext cx="1837991" cy="1837991"/>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1815" y="2377621"/>
            <a:ext cx="1890833" cy="1890833"/>
          </a:xfrm>
          <a:prstGeom prst="rect">
            <a:avLst/>
          </a:prstGeom>
        </p:spPr>
      </p:pic>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5674" y="4743104"/>
            <a:ext cx="2019500" cy="20195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1630" y="4743104"/>
            <a:ext cx="2041922" cy="2041922"/>
          </a:xfrm>
          <a:prstGeom prst="rect">
            <a:avLst/>
          </a:prstGeom>
        </p:spPr>
      </p:pic>
    </p:spTree>
    <p:extLst>
      <p:ext uri="{BB962C8B-B14F-4D97-AF65-F5344CB8AC3E}">
        <p14:creationId xmlns:p14="http://schemas.microsoft.com/office/powerpoint/2010/main" val="62738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302" y="1020164"/>
            <a:ext cx="2408836" cy="24088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240" y="957126"/>
            <a:ext cx="2408836" cy="24088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0723" y="1020164"/>
            <a:ext cx="2408836" cy="24088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096" y="3693399"/>
            <a:ext cx="2408836" cy="240883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0046" y="957126"/>
            <a:ext cx="2408836" cy="240883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7517" y="3693399"/>
            <a:ext cx="2408836" cy="2408836"/>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87240" y="3693399"/>
            <a:ext cx="2408836" cy="2408836"/>
          </a:xfrm>
          <a:prstGeom prst="rect">
            <a:avLst/>
          </a:prstGeom>
        </p:spPr>
      </p:pic>
      <p:sp>
        <p:nvSpPr>
          <p:cNvPr id="3" name="Rectangle 2">
            <a:extLst>
              <a:ext uri="{FF2B5EF4-FFF2-40B4-BE49-F238E27FC236}">
                <a16:creationId xmlns:a16="http://schemas.microsoft.com/office/drawing/2014/main" id="{8FF52901-9991-437A-826B-4724F8D12821}"/>
              </a:ext>
            </a:extLst>
          </p:cNvPr>
          <p:cNvSpPr/>
          <p:nvPr/>
        </p:nvSpPr>
        <p:spPr>
          <a:xfrm>
            <a:off x="609914" y="335782"/>
            <a:ext cx="8128828" cy="470000"/>
          </a:xfrm>
          <a:prstGeom prst="rect">
            <a:avLst/>
          </a:prstGeom>
        </p:spPr>
        <p:txBody>
          <a:bodyPr wrap="non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Figure C2</a:t>
            </a:r>
            <a:r>
              <a:rPr lang="en-US" sz="2400" b="1" dirty="0">
                <a:latin typeface="Calibri" panose="020F0502020204030204" pitchFamily="34" charset="0"/>
                <a:ea typeface="Calibri" panose="020F0502020204030204" pitchFamily="34" charset="0"/>
                <a:cs typeface="Times New Roman" panose="02020603050405020304" pitchFamily="18" charset="0"/>
              </a:rPr>
              <a:t>: Functional Variable Association with </a:t>
            </a:r>
            <a:r>
              <a:rPr lang="en-US" sz="2400" b="1" dirty="0" err="1">
                <a:latin typeface="Calibri" panose="020F0502020204030204" pitchFamily="34" charset="0"/>
                <a:ea typeface="Calibri" panose="020F0502020204030204" pitchFamily="34" charset="0"/>
                <a:cs typeface="Times New Roman" panose="02020603050405020304" pitchFamily="18" charset="0"/>
              </a:rPr>
              <a:t>fRNA</a:t>
            </a:r>
            <a:r>
              <a:rPr lang="en-US" sz="2400" b="1" dirty="0">
                <a:latin typeface="Calibri" panose="020F0502020204030204" pitchFamily="34" charset="0"/>
                <a:ea typeface="Calibri" panose="020F0502020204030204" pitchFamily="34" charset="0"/>
                <a:cs typeface="Times New Roman" panose="02020603050405020304" pitchFamily="18" charset="0"/>
              </a:rPr>
              <a:t> Coverage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0CE04A8-E721-42DC-A294-A9379A8D5CB9}"/>
              </a:ext>
            </a:extLst>
          </p:cNvPr>
          <p:cNvSpPr/>
          <p:nvPr/>
        </p:nvSpPr>
        <p:spPr>
          <a:xfrm>
            <a:off x="9606156" y="4006022"/>
            <a:ext cx="2408836" cy="126464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Plot without ribosomal genes.  Most significant correlation with 1/(gene length).</a:t>
            </a:r>
          </a:p>
        </p:txBody>
      </p:sp>
      <p:sp>
        <p:nvSpPr>
          <p:cNvPr id="13" name="Rectangle 12"/>
          <p:cNvSpPr/>
          <p:nvPr/>
        </p:nvSpPr>
        <p:spPr>
          <a:xfrm>
            <a:off x="3480046" y="3567150"/>
            <a:ext cx="2615954" cy="26024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87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6200000">
            <a:off x="-14273" y="1658069"/>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7" name="TextBox 6"/>
          <p:cNvSpPr txBox="1"/>
          <p:nvPr/>
        </p:nvSpPr>
        <p:spPr>
          <a:xfrm rot="16200000">
            <a:off x="-243501" y="4000091"/>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562" y="1214912"/>
            <a:ext cx="1676475" cy="167647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1696" y="1214911"/>
            <a:ext cx="1676475" cy="1676475"/>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4563" y="1214910"/>
            <a:ext cx="1676475" cy="1676475"/>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5714" y="1214912"/>
            <a:ext cx="1676475" cy="1676475"/>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8829" y="1214909"/>
            <a:ext cx="1676475" cy="1676475"/>
          </a:xfrm>
          <a:prstGeom prst="rect">
            <a:avLst/>
          </a:prstGeom>
        </p:spPr>
      </p:pic>
      <p:sp>
        <p:nvSpPr>
          <p:cNvPr id="21" name="Rectangle 20"/>
          <p:cNvSpPr/>
          <p:nvPr/>
        </p:nvSpPr>
        <p:spPr>
          <a:xfrm>
            <a:off x="5400675" y="1114425"/>
            <a:ext cx="1895475" cy="1933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4732" y="3382510"/>
            <a:ext cx="1716349" cy="1716349"/>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6843" y="3330111"/>
            <a:ext cx="1716349" cy="1716349"/>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31758" y="3342967"/>
            <a:ext cx="1716349" cy="1716349"/>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55355" y="3303226"/>
            <a:ext cx="1716349" cy="1716349"/>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79801" y="3330110"/>
            <a:ext cx="1716349" cy="1716349"/>
          </a:xfrm>
          <a:prstGeom prst="rect">
            <a:avLst/>
          </a:prstGeom>
        </p:spPr>
      </p:pic>
      <p:sp>
        <p:nvSpPr>
          <p:cNvPr id="27" name="Rectangle 26"/>
          <p:cNvSpPr/>
          <p:nvPr/>
        </p:nvSpPr>
        <p:spPr>
          <a:xfrm>
            <a:off x="5400674" y="3342967"/>
            <a:ext cx="1895475" cy="19335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02A0181-B506-47E1-8FD4-26A17232A457}"/>
              </a:ext>
            </a:extLst>
          </p:cNvPr>
          <p:cNvSpPr/>
          <p:nvPr/>
        </p:nvSpPr>
        <p:spPr>
          <a:xfrm>
            <a:off x="368843" y="339743"/>
            <a:ext cx="10819110" cy="470000"/>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Figure C3</a:t>
            </a:r>
            <a:r>
              <a:rPr lang="en-US" sz="2400" b="1" dirty="0">
                <a:latin typeface="Calibri" panose="020F0502020204030204" pitchFamily="34" charset="0"/>
                <a:ea typeface="Calibri" panose="020F0502020204030204" pitchFamily="34" charset="0"/>
                <a:cs typeface="Times New Roman" panose="02020603050405020304" pitchFamily="18" charset="0"/>
              </a:rPr>
              <a:t>: Nucleotide Divergence Association with </a:t>
            </a:r>
            <a:r>
              <a:rPr lang="en-US" sz="2400" b="1" dirty="0" err="1">
                <a:latin typeface="Calibri" panose="020F0502020204030204" pitchFamily="34" charset="0"/>
                <a:ea typeface="Calibri" panose="020F0502020204030204" pitchFamily="34" charset="0"/>
                <a:cs typeface="Times New Roman" panose="02020603050405020304" pitchFamily="18" charset="0"/>
              </a:rPr>
              <a:t>fRNA</a:t>
            </a:r>
            <a:r>
              <a:rPr lang="en-US" sz="2400" b="1" dirty="0">
                <a:latin typeface="Calibri" panose="020F0502020204030204" pitchFamily="34" charset="0"/>
                <a:ea typeface="Calibri" panose="020F0502020204030204" pitchFamily="34" charset="0"/>
                <a:cs typeface="Times New Roman" panose="02020603050405020304" pitchFamily="18" charset="0"/>
              </a:rPr>
              <a:t> Coverage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C79B9A7-76B7-402E-A550-0C1E6A72507B}"/>
              </a:ext>
            </a:extLst>
          </p:cNvPr>
          <p:cNvSpPr/>
          <p:nvPr/>
        </p:nvSpPr>
        <p:spPr>
          <a:xfrm>
            <a:off x="169764" y="5688383"/>
            <a:ext cx="11852471" cy="77450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Plot without ribosomal genes</a:t>
            </a:r>
          </a:p>
          <a:p>
            <a:pPr>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dS`</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dS</a:t>
            </a:r>
            <a:r>
              <a:rPr lang="en-US" dirty="0">
                <a:latin typeface="Calibri" panose="020F0502020204030204" pitchFamily="34" charset="0"/>
                <a:ea typeface="Calibri" panose="020F0502020204030204" pitchFamily="34" charset="0"/>
                <a:cs typeface="Times New Roman" panose="02020603050405020304" pitchFamily="18" charset="0"/>
              </a:rPr>
              <a:t> - m*c, where m = -2.02 for 4-species and m=-0.386 for 2-species</a:t>
            </a:r>
          </a:p>
        </p:txBody>
      </p:sp>
    </p:spTree>
    <p:extLst>
      <p:ext uri="{BB962C8B-B14F-4D97-AF65-F5344CB8AC3E}">
        <p14:creationId xmlns:p14="http://schemas.microsoft.com/office/powerpoint/2010/main" val="50605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6200000">
            <a:off x="-3853" y="1785670"/>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7" name="TextBox 6"/>
          <p:cNvSpPr txBox="1"/>
          <p:nvPr/>
        </p:nvSpPr>
        <p:spPr>
          <a:xfrm rot="16200000">
            <a:off x="-229646" y="4066536"/>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sp>
        <p:nvSpPr>
          <p:cNvPr id="21" name="Rectangle 20"/>
          <p:cNvSpPr/>
          <p:nvPr/>
        </p:nvSpPr>
        <p:spPr>
          <a:xfrm>
            <a:off x="7728397" y="1219758"/>
            <a:ext cx="2018702" cy="1936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9228" y="1219758"/>
            <a:ext cx="1838400" cy="18384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3833" y="1249175"/>
            <a:ext cx="1838400" cy="18384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9230" y="1213034"/>
            <a:ext cx="1838400" cy="18384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8699" y="1293000"/>
            <a:ext cx="1838400" cy="18384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9389" y="1268686"/>
            <a:ext cx="1838400" cy="18384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6739" y="3490736"/>
            <a:ext cx="1885082" cy="1885082"/>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6811" y="3514805"/>
            <a:ext cx="1885082" cy="1885082"/>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2163" y="3460905"/>
            <a:ext cx="1885082" cy="1885082"/>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86763" y="3520568"/>
            <a:ext cx="1885082" cy="1885082"/>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89389" y="3418354"/>
            <a:ext cx="1885082" cy="1885082"/>
          </a:xfrm>
          <a:prstGeom prst="rect">
            <a:avLst/>
          </a:prstGeom>
        </p:spPr>
      </p:pic>
      <p:sp>
        <p:nvSpPr>
          <p:cNvPr id="4" name="Rectangle 3">
            <a:extLst>
              <a:ext uri="{FF2B5EF4-FFF2-40B4-BE49-F238E27FC236}">
                <a16:creationId xmlns:a16="http://schemas.microsoft.com/office/drawing/2014/main" id="{470618D0-D1BE-44C2-8B28-60D44F38436F}"/>
              </a:ext>
            </a:extLst>
          </p:cNvPr>
          <p:cNvSpPr/>
          <p:nvPr/>
        </p:nvSpPr>
        <p:spPr>
          <a:xfrm>
            <a:off x="523695" y="405020"/>
            <a:ext cx="9223404" cy="470000"/>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Figure C4</a:t>
            </a:r>
            <a:r>
              <a:rPr lang="en-US" sz="2400" b="1" dirty="0">
                <a:latin typeface="Calibri" panose="020F0502020204030204" pitchFamily="34" charset="0"/>
                <a:ea typeface="Calibri" panose="020F0502020204030204" pitchFamily="34" charset="0"/>
                <a:cs typeface="Times New Roman" panose="02020603050405020304" pitchFamily="18" charset="0"/>
              </a:rPr>
              <a:t>: Functional Variable Association with </a:t>
            </a:r>
            <a:r>
              <a:rPr lang="en-US" sz="2400" b="1" dirty="0" err="1">
                <a:solidFill>
                  <a:srgbClr val="ED7D31"/>
                </a:solidFill>
                <a:latin typeface="Calibri" panose="020F0502020204030204" pitchFamily="34" charset="0"/>
                <a:ea typeface="Calibri" panose="020F0502020204030204" pitchFamily="34" charset="0"/>
                <a:cs typeface="Times New Roman" panose="02020603050405020304" pitchFamily="18" charset="0"/>
              </a:rPr>
              <a:t>dS`</a:t>
            </a:r>
            <a:r>
              <a:rPr lang="en-US" sz="2400" b="1" dirty="0">
                <a:solidFill>
                  <a:srgbClr val="ED7D3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(adjusted </a:t>
            </a:r>
            <a:r>
              <a:rPr lang="en-US" sz="2400" b="1" dirty="0" err="1">
                <a:latin typeface="Calibri" panose="020F0502020204030204" pitchFamily="34" charset="0"/>
                <a:ea typeface="Calibri" panose="020F0502020204030204" pitchFamily="34" charset="0"/>
                <a:cs typeface="Times New Roman" panose="02020603050405020304" pitchFamily="18" charset="0"/>
              </a:rPr>
              <a:t>dS</a:t>
            </a:r>
            <a:r>
              <a:rPr lang="en-US" sz="2400" b="1" dirty="0">
                <a:latin typeface="Calibri" panose="020F050202020403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68F0F3D-2D29-4542-AA41-718886FD17AB}"/>
              </a:ext>
            </a:extLst>
          </p:cNvPr>
          <p:cNvSpPr/>
          <p:nvPr/>
        </p:nvSpPr>
        <p:spPr>
          <a:xfrm>
            <a:off x="384354" y="5727360"/>
            <a:ext cx="10870834" cy="77450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Plot without ribosomal genes</a:t>
            </a:r>
          </a:p>
          <a:p>
            <a:pPr>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dS`</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dS</a:t>
            </a:r>
            <a:r>
              <a:rPr lang="en-US" dirty="0">
                <a:latin typeface="Calibri" panose="020F0502020204030204" pitchFamily="34" charset="0"/>
                <a:ea typeface="Calibri" panose="020F0502020204030204" pitchFamily="34" charset="0"/>
                <a:cs typeface="Times New Roman" panose="02020603050405020304" pitchFamily="18" charset="0"/>
              </a:rPr>
              <a:t> - m*c, where m = -2.02 for 4-species and m=-0.386 for 2-species</a:t>
            </a:r>
          </a:p>
        </p:txBody>
      </p:sp>
      <p:sp>
        <p:nvSpPr>
          <p:cNvPr id="22" name="Rectangle 21"/>
          <p:cNvSpPr/>
          <p:nvPr/>
        </p:nvSpPr>
        <p:spPr>
          <a:xfrm>
            <a:off x="7712544" y="3460905"/>
            <a:ext cx="2126194" cy="194474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16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65632" y="947103"/>
            <a:ext cx="2808718" cy="338554"/>
          </a:xfrm>
          <a:prstGeom prst="rect">
            <a:avLst/>
          </a:prstGeom>
          <a:noFill/>
        </p:spPr>
        <p:txBody>
          <a:bodyPr wrap="none" rtlCol="0">
            <a:spAutoFit/>
          </a:bodyPr>
          <a:lstStyle/>
          <a:p>
            <a:r>
              <a:rPr lang="en-US" sz="1600" b="1" u="sng" dirty="0"/>
              <a:t>169 genes (ribosomal removal)</a:t>
            </a:r>
          </a:p>
        </p:txBody>
      </p:sp>
      <p:sp>
        <p:nvSpPr>
          <p:cNvPr id="6" name="TextBox 5"/>
          <p:cNvSpPr txBox="1"/>
          <p:nvPr/>
        </p:nvSpPr>
        <p:spPr>
          <a:xfrm>
            <a:off x="4748015" y="947103"/>
            <a:ext cx="2583784" cy="338554"/>
          </a:xfrm>
          <a:prstGeom prst="rect">
            <a:avLst/>
          </a:prstGeom>
          <a:noFill/>
        </p:spPr>
        <p:txBody>
          <a:bodyPr wrap="none" rtlCol="0">
            <a:spAutoFit/>
          </a:bodyPr>
          <a:lstStyle/>
          <a:p>
            <a:r>
              <a:rPr lang="en-US" sz="1600" b="1" u="sng" dirty="0"/>
              <a:t>195 genes (WITH ribosomal)</a:t>
            </a:r>
          </a:p>
        </p:txBody>
      </p:sp>
      <p:sp>
        <p:nvSpPr>
          <p:cNvPr id="7" name="TextBox 6"/>
          <p:cNvSpPr txBox="1"/>
          <p:nvPr/>
        </p:nvSpPr>
        <p:spPr>
          <a:xfrm rot="16200000">
            <a:off x="458540" y="2504001"/>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8" name="TextBox 7"/>
          <p:cNvSpPr txBox="1"/>
          <p:nvPr/>
        </p:nvSpPr>
        <p:spPr>
          <a:xfrm rot="16200000">
            <a:off x="213699" y="4875218"/>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24" y="1836285"/>
            <a:ext cx="2249926" cy="22499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64" y="4349821"/>
            <a:ext cx="2337486" cy="233748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958" y="1843460"/>
            <a:ext cx="2242751" cy="224275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8015" y="4349821"/>
            <a:ext cx="2242751" cy="2242751"/>
          </a:xfrm>
          <a:prstGeom prst="rect">
            <a:avLst/>
          </a:prstGeom>
        </p:spPr>
      </p:pic>
      <p:sp>
        <p:nvSpPr>
          <p:cNvPr id="2" name="Rectangle 1">
            <a:extLst>
              <a:ext uri="{FF2B5EF4-FFF2-40B4-BE49-F238E27FC236}">
                <a16:creationId xmlns:a16="http://schemas.microsoft.com/office/drawing/2014/main" id="{0538CC3B-40DA-4C1D-BCD3-6701958C3BAD}"/>
              </a:ext>
            </a:extLst>
          </p:cNvPr>
          <p:cNvSpPr/>
          <p:nvPr/>
        </p:nvSpPr>
        <p:spPr>
          <a:xfrm>
            <a:off x="291352" y="292773"/>
            <a:ext cx="9390529" cy="470000"/>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Figure C5</a:t>
            </a:r>
            <a:r>
              <a:rPr lang="en-US" sz="2400" b="1" dirty="0">
                <a:latin typeface="Calibri" panose="020F0502020204030204" pitchFamily="34" charset="0"/>
                <a:ea typeface="Calibri" panose="020F0502020204030204" pitchFamily="34" charset="0"/>
                <a:cs typeface="Times New Roman" panose="02020603050405020304" pitchFamily="18" charset="0"/>
              </a:rPr>
              <a:t>: Functional Variable Hierarchical Clustering (PCA Samples)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FD49DFE-E927-4ED5-A8BC-236C3F22FC7A}"/>
              </a:ext>
            </a:extLst>
          </p:cNvPr>
          <p:cNvSpPr/>
          <p:nvPr/>
        </p:nvSpPr>
        <p:spPr>
          <a:xfrm>
            <a:off x="8330451" y="2299618"/>
            <a:ext cx="2702859" cy="156100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“Complete” linkage used as method for Hierarchical Clustering, with Pearson Dissimilarity used as distance metric.</a:t>
            </a:r>
          </a:p>
        </p:txBody>
      </p:sp>
    </p:spTree>
    <p:extLst>
      <p:ext uri="{BB962C8B-B14F-4D97-AF65-F5344CB8AC3E}">
        <p14:creationId xmlns:p14="http://schemas.microsoft.com/office/powerpoint/2010/main" val="150637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5849" y="827818"/>
            <a:ext cx="2808718" cy="338554"/>
          </a:xfrm>
          <a:prstGeom prst="rect">
            <a:avLst/>
          </a:prstGeom>
          <a:noFill/>
        </p:spPr>
        <p:txBody>
          <a:bodyPr wrap="none" rtlCol="0">
            <a:spAutoFit/>
          </a:bodyPr>
          <a:lstStyle/>
          <a:p>
            <a:r>
              <a:rPr lang="en-US" sz="1600" b="1" u="sng" dirty="0"/>
              <a:t>169 genes (ribosomal removal)</a:t>
            </a:r>
          </a:p>
        </p:txBody>
      </p:sp>
      <p:sp>
        <p:nvSpPr>
          <p:cNvPr id="6" name="TextBox 5"/>
          <p:cNvSpPr txBox="1"/>
          <p:nvPr/>
        </p:nvSpPr>
        <p:spPr>
          <a:xfrm>
            <a:off x="4804107" y="827818"/>
            <a:ext cx="2583784" cy="338554"/>
          </a:xfrm>
          <a:prstGeom prst="rect">
            <a:avLst/>
          </a:prstGeom>
          <a:noFill/>
        </p:spPr>
        <p:txBody>
          <a:bodyPr wrap="none" rtlCol="0">
            <a:spAutoFit/>
          </a:bodyPr>
          <a:lstStyle/>
          <a:p>
            <a:r>
              <a:rPr lang="en-US" sz="1600" b="1" u="sng" dirty="0"/>
              <a:t>195 genes (WITH ribosomal)</a:t>
            </a:r>
          </a:p>
        </p:txBody>
      </p:sp>
      <p:sp>
        <p:nvSpPr>
          <p:cNvPr id="7" name="TextBox 6"/>
          <p:cNvSpPr txBox="1"/>
          <p:nvPr/>
        </p:nvSpPr>
        <p:spPr>
          <a:xfrm rot="16200000">
            <a:off x="108917" y="2208167"/>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8" name="TextBox 7"/>
          <p:cNvSpPr txBox="1"/>
          <p:nvPr/>
        </p:nvSpPr>
        <p:spPr>
          <a:xfrm rot="16200000">
            <a:off x="-135925" y="4899565"/>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014" y="1731535"/>
            <a:ext cx="2167981" cy="21679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504" y="4197261"/>
            <a:ext cx="2334491" cy="233449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972" y="1627497"/>
            <a:ext cx="2376055" cy="2376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827" y="4183406"/>
            <a:ext cx="2362200" cy="2362200"/>
          </a:xfrm>
          <a:prstGeom prst="rect">
            <a:avLst/>
          </a:prstGeom>
        </p:spPr>
      </p:pic>
      <p:sp>
        <p:nvSpPr>
          <p:cNvPr id="2" name="Rectangle 1">
            <a:extLst>
              <a:ext uri="{FF2B5EF4-FFF2-40B4-BE49-F238E27FC236}">
                <a16:creationId xmlns:a16="http://schemas.microsoft.com/office/drawing/2014/main" id="{3883755F-2EE0-4CB4-8B4C-BDE2502F051E}"/>
              </a:ext>
            </a:extLst>
          </p:cNvPr>
          <p:cNvSpPr/>
          <p:nvPr/>
        </p:nvSpPr>
        <p:spPr>
          <a:xfrm>
            <a:off x="88671" y="262655"/>
            <a:ext cx="12014655" cy="407035"/>
          </a:xfrm>
          <a:prstGeom prst="rect">
            <a:avLst/>
          </a:prstGeom>
        </p:spPr>
        <p:txBody>
          <a:bodyPr wrap="square">
            <a:spAutoFit/>
          </a:bodyPr>
          <a:lstStyle/>
          <a:p>
            <a:pPr>
              <a:lnSpc>
                <a:spcPct val="107000"/>
              </a:lnSpc>
              <a:spcAft>
                <a:spcPts val="800"/>
              </a:spcAft>
            </a:pPr>
            <a:r>
              <a:rPr lang="en-US" sz="2000" b="1" u="sng" dirty="0">
                <a:latin typeface="Calibri" panose="020F0502020204030204" pitchFamily="34" charset="0"/>
                <a:ea typeface="Calibri" panose="020F0502020204030204" pitchFamily="34" charset="0"/>
                <a:cs typeface="Times New Roman" panose="02020603050405020304" pitchFamily="18" charset="0"/>
              </a:rPr>
              <a:t>Figure C6</a:t>
            </a:r>
            <a:r>
              <a:rPr lang="en-US" sz="2000" b="1" dirty="0">
                <a:latin typeface="Calibri" panose="020F0502020204030204" pitchFamily="34" charset="0"/>
                <a:ea typeface="Calibri" panose="020F0502020204030204" pitchFamily="34" charset="0"/>
                <a:cs typeface="Times New Roman" panose="02020603050405020304" pitchFamily="18" charset="0"/>
              </a:rPr>
              <a:t>: Functional Variable Hierarchical Clustering (All Samples, Pairwise Complete Observations)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2B1E6412-12A7-4B6F-86F0-3C7FAC361330}"/>
              </a:ext>
            </a:extLst>
          </p:cNvPr>
          <p:cNvSpPr/>
          <p:nvPr/>
        </p:nvSpPr>
        <p:spPr>
          <a:xfrm>
            <a:off x="8644508" y="2278378"/>
            <a:ext cx="2583785" cy="156100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“Complete” linkage used as method for Hierarchical Clustering, with Pearson Dissimilarity used as distance metric.</a:t>
            </a:r>
          </a:p>
        </p:txBody>
      </p:sp>
    </p:spTree>
    <p:extLst>
      <p:ext uri="{BB962C8B-B14F-4D97-AF65-F5344CB8AC3E}">
        <p14:creationId xmlns:p14="http://schemas.microsoft.com/office/powerpoint/2010/main" val="221900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405" y="646651"/>
            <a:ext cx="2808718" cy="338554"/>
          </a:xfrm>
          <a:prstGeom prst="rect">
            <a:avLst/>
          </a:prstGeom>
          <a:noFill/>
        </p:spPr>
        <p:txBody>
          <a:bodyPr wrap="none" rtlCol="0">
            <a:spAutoFit/>
          </a:bodyPr>
          <a:lstStyle/>
          <a:p>
            <a:r>
              <a:rPr lang="en-US" sz="1600" b="1" u="sng" dirty="0"/>
              <a:t>169 genes (ribosomal removal)</a:t>
            </a:r>
          </a:p>
        </p:txBody>
      </p:sp>
      <p:sp>
        <p:nvSpPr>
          <p:cNvPr id="6" name="TextBox 5"/>
          <p:cNvSpPr txBox="1"/>
          <p:nvPr/>
        </p:nvSpPr>
        <p:spPr>
          <a:xfrm>
            <a:off x="4053870" y="646651"/>
            <a:ext cx="2583784" cy="338554"/>
          </a:xfrm>
          <a:prstGeom prst="rect">
            <a:avLst/>
          </a:prstGeom>
          <a:noFill/>
        </p:spPr>
        <p:txBody>
          <a:bodyPr wrap="none" rtlCol="0">
            <a:spAutoFit/>
          </a:bodyPr>
          <a:lstStyle/>
          <a:p>
            <a:r>
              <a:rPr lang="en-US" sz="1600" b="1" u="sng" dirty="0"/>
              <a:t>195 genes (WITH ribosomal)</a:t>
            </a:r>
          </a:p>
        </p:txBody>
      </p:sp>
      <p:sp>
        <p:nvSpPr>
          <p:cNvPr id="7" name="TextBox 6"/>
          <p:cNvSpPr txBox="1"/>
          <p:nvPr/>
        </p:nvSpPr>
        <p:spPr>
          <a:xfrm rot="16200000">
            <a:off x="68576" y="2033355"/>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8" name="TextBox 7"/>
          <p:cNvSpPr txBox="1"/>
          <p:nvPr/>
        </p:nvSpPr>
        <p:spPr>
          <a:xfrm rot="16200000">
            <a:off x="-176266" y="4724753"/>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pic>
        <p:nvPicPr>
          <p:cNvPr id="9" name="Picture 8">
            <a:extLst>
              <a:ext uri="{FF2B5EF4-FFF2-40B4-BE49-F238E27FC236}">
                <a16:creationId xmlns:a16="http://schemas.microsoft.com/office/drawing/2014/main" id="{7B8441B4-92FB-4B80-B5D7-2603A1AC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249" y="1231729"/>
            <a:ext cx="2508656" cy="2508656"/>
          </a:xfrm>
          <a:prstGeom prst="rect">
            <a:avLst/>
          </a:prstGeom>
        </p:spPr>
      </p:pic>
      <p:pic>
        <p:nvPicPr>
          <p:cNvPr id="11" name="Picture 10">
            <a:extLst>
              <a:ext uri="{FF2B5EF4-FFF2-40B4-BE49-F238E27FC236}">
                <a16:creationId xmlns:a16="http://schemas.microsoft.com/office/drawing/2014/main" id="{3DB5C69A-3FFB-4466-A120-ED7810B5A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249" y="3980550"/>
            <a:ext cx="2508656" cy="2508656"/>
          </a:xfrm>
          <a:prstGeom prst="rect">
            <a:avLst/>
          </a:prstGeom>
        </p:spPr>
      </p:pic>
      <p:pic>
        <p:nvPicPr>
          <p:cNvPr id="13" name="Picture 12">
            <a:extLst>
              <a:ext uri="{FF2B5EF4-FFF2-40B4-BE49-F238E27FC236}">
                <a16:creationId xmlns:a16="http://schemas.microsoft.com/office/drawing/2014/main" id="{99D438CB-217B-4091-A0AB-94FD691E2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3863" y="1231729"/>
            <a:ext cx="2363798" cy="2363798"/>
          </a:xfrm>
          <a:prstGeom prst="rect">
            <a:avLst/>
          </a:prstGeom>
        </p:spPr>
      </p:pic>
      <p:pic>
        <p:nvPicPr>
          <p:cNvPr id="17" name="Picture 16">
            <a:extLst>
              <a:ext uri="{FF2B5EF4-FFF2-40B4-BE49-F238E27FC236}">
                <a16:creationId xmlns:a16="http://schemas.microsoft.com/office/drawing/2014/main" id="{A029BAB6-1DBD-4A78-80B8-22A5276859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2857" y="3980550"/>
            <a:ext cx="2363798" cy="2363798"/>
          </a:xfrm>
          <a:prstGeom prst="rect">
            <a:avLst/>
          </a:prstGeom>
        </p:spPr>
      </p:pic>
      <p:sp>
        <p:nvSpPr>
          <p:cNvPr id="2" name="Rectangle 1">
            <a:extLst>
              <a:ext uri="{FF2B5EF4-FFF2-40B4-BE49-F238E27FC236}">
                <a16:creationId xmlns:a16="http://schemas.microsoft.com/office/drawing/2014/main" id="{D8AB0968-D869-44C9-9C94-FB5E39907EFE}"/>
              </a:ext>
            </a:extLst>
          </p:cNvPr>
          <p:cNvSpPr/>
          <p:nvPr/>
        </p:nvSpPr>
        <p:spPr>
          <a:xfrm>
            <a:off x="299038" y="104846"/>
            <a:ext cx="9309847" cy="407035"/>
          </a:xfrm>
          <a:prstGeom prst="rect">
            <a:avLst/>
          </a:prstGeom>
        </p:spPr>
        <p:txBody>
          <a:bodyPr wrap="square">
            <a:spAutoFit/>
          </a:bodyPr>
          <a:lstStyle/>
          <a:p>
            <a:pPr>
              <a:lnSpc>
                <a:spcPct val="107000"/>
              </a:lnSpc>
              <a:spcAft>
                <a:spcPts val="800"/>
              </a:spcAft>
            </a:pPr>
            <a:r>
              <a:rPr lang="en-US" sz="2000" b="1" u="sng" dirty="0">
                <a:latin typeface="Calibri" panose="020F0502020204030204" pitchFamily="34" charset="0"/>
                <a:ea typeface="Calibri" panose="020F0502020204030204" pitchFamily="34" charset="0"/>
                <a:cs typeface="Times New Roman" panose="02020603050405020304" pitchFamily="18" charset="0"/>
              </a:rPr>
              <a:t>Figure C7</a:t>
            </a:r>
            <a:r>
              <a:rPr lang="en-US" sz="2000" b="1" dirty="0">
                <a:latin typeface="Calibri" panose="020F0502020204030204" pitchFamily="34" charset="0"/>
                <a:ea typeface="Calibri" panose="020F0502020204030204" pitchFamily="34" charset="0"/>
                <a:cs typeface="Times New Roman" panose="02020603050405020304" pitchFamily="18" charset="0"/>
              </a:rPr>
              <a:t>: Pearson Dissimilarity with Different Linkage Method</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E40E23E4-00E8-49A7-88B9-B66A5C7551B5}"/>
              </a:ext>
            </a:extLst>
          </p:cNvPr>
          <p:cNvSpPr/>
          <p:nvPr/>
        </p:nvSpPr>
        <p:spPr>
          <a:xfrm>
            <a:off x="7307265" y="1200376"/>
            <a:ext cx="4364782" cy="403450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“Single” linkage used as method for Hierarchical Clustering, with Pearson Dissimilarity used as distance metric.  Use all samples, with correlations calculated from Pairwise Complete Observations.</a:t>
            </a:r>
          </a:p>
          <a:p>
            <a:pPr>
              <a:lnSpc>
                <a:spcPct val="107000"/>
              </a:lnSpc>
              <a:spcAft>
                <a:spcPts val="800"/>
              </a:spcAft>
            </a:pPr>
            <a:r>
              <a:rPr lang="en-US" dirty="0">
                <a:solidFill>
                  <a:srgbClr val="2F5496"/>
                </a:solidFill>
                <a:latin typeface="Calibri" panose="020F0502020204030204" pitchFamily="34" charset="0"/>
                <a:ea typeface="Calibri" panose="020F0502020204030204" pitchFamily="34" charset="0"/>
                <a:cs typeface="Times New Roman" panose="02020603050405020304" pitchFamily="18" charset="0"/>
              </a:rPr>
              <a:t>At least for 2-species without ribosomal removal (same set of separate correlations in Figure 2), notice that gene length is greatest outlier (but it is more similar to coverage and the sum of coding </a:t>
            </a:r>
            <a:r>
              <a:rPr lang="en-US"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fRNA</a:t>
            </a:r>
            <a:r>
              <a:rPr lang="en-US" dirty="0">
                <a:solidFill>
                  <a:srgbClr val="2F5496"/>
                </a:solidFill>
                <a:latin typeface="Calibri" panose="020F0502020204030204" pitchFamily="34" charset="0"/>
                <a:ea typeface="Calibri" panose="020F0502020204030204" pitchFamily="34" charset="0"/>
                <a:cs typeface="Times New Roman" panose="02020603050405020304" pitchFamily="18" charset="0"/>
              </a:rPr>
              <a:t> length, which I believe makes sense because coverage = (sum of coding </a:t>
            </a:r>
            <a:r>
              <a:rPr lang="en-US"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fRNA</a:t>
            </a:r>
            <a:r>
              <a:rPr lang="en-US" dirty="0">
                <a:solidFill>
                  <a:srgbClr val="2F5496"/>
                </a:solidFill>
                <a:latin typeface="Calibri" panose="020F0502020204030204" pitchFamily="34" charset="0"/>
                <a:ea typeface="Calibri" panose="020F0502020204030204" pitchFamily="34" charset="0"/>
                <a:cs typeface="Times New Roman" panose="02020603050405020304" pitchFamily="18" charset="0"/>
              </a:rPr>
              <a:t> length) / (gene length).</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5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6780" y="1263877"/>
            <a:ext cx="3465436" cy="400110"/>
          </a:xfrm>
          <a:prstGeom prst="rect">
            <a:avLst/>
          </a:prstGeom>
          <a:noFill/>
        </p:spPr>
        <p:txBody>
          <a:bodyPr wrap="none" rtlCol="0">
            <a:spAutoFit/>
          </a:bodyPr>
          <a:lstStyle/>
          <a:p>
            <a:r>
              <a:rPr lang="en-US" sz="2000" b="1" u="sng" dirty="0"/>
              <a:t>169 genes (ribosomal removal)</a:t>
            </a:r>
          </a:p>
        </p:txBody>
      </p:sp>
      <p:sp>
        <p:nvSpPr>
          <p:cNvPr id="6" name="TextBox 5"/>
          <p:cNvSpPr txBox="1"/>
          <p:nvPr/>
        </p:nvSpPr>
        <p:spPr>
          <a:xfrm>
            <a:off x="6161074" y="1239318"/>
            <a:ext cx="3184333" cy="400110"/>
          </a:xfrm>
          <a:prstGeom prst="rect">
            <a:avLst/>
          </a:prstGeom>
          <a:noFill/>
        </p:spPr>
        <p:txBody>
          <a:bodyPr wrap="none" rtlCol="0">
            <a:spAutoFit/>
          </a:bodyPr>
          <a:lstStyle/>
          <a:p>
            <a:r>
              <a:rPr lang="en-US" sz="2000" b="1" u="sng" dirty="0"/>
              <a:t>195 genes (WITH ribosomal)</a:t>
            </a:r>
          </a:p>
        </p:txBody>
      </p:sp>
      <p:sp>
        <p:nvSpPr>
          <p:cNvPr id="7" name="TextBox 6"/>
          <p:cNvSpPr txBox="1"/>
          <p:nvPr/>
        </p:nvSpPr>
        <p:spPr>
          <a:xfrm rot="16200000">
            <a:off x="-204383" y="2451393"/>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8" name="TextBox 7"/>
          <p:cNvSpPr txBox="1"/>
          <p:nvPr/>
        </p:nvSpPr>
        <p:spPr>
          <a:xfrm rot="16200000">
            <a:off x="-449225" y="5142791"/>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cxnSp>
        <p:nvCxnSpPr>
          <p:cNvPr id="9" name="Straight Connector 8">
            <a:extLst>
              <a:ext uri="{FF2B5EF4-FFF2-40B4-BE49-F238E27FC236}">
                <a16:creationId xmlns:a16="http://schemas.microsoft.com/office/drawing/2014/main" id="{7C3010BD-F027-450E-9773-3F777CAF381F}"/>
              </a:ext>
            </a:extLst>
          </p:cNvPr>
          <p:cNvCxnSpPr>
            <a:cxnSpLocks/>
          </p:cNvCxnSpPr>
          <p:nvPr/>
        </p:nvCxnSpPr>
        <p:spPr>
          <a:xfrm>
            <a:off x="5208945" y="1361889"/>
            <a:ext cx="0" cy="53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2F131CB-1A60-40AD-A1C6-BBE3D1668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498" y="1884308"/>
            <a:ext cx="2136000" cy="2136000"/>
          </a:xfrm>
          <a:prstGeom prst="rect">
            <a:avLst/>
          </a:prstGeom>
        </p:spPr>
      </p:pic>
      <p:pic>
        <p:nvPicPr>
          <p:cNvPr id="26" name="Picture 25">
            <a:extLst>
              <a:ext uri="{FF2B5EF4-FFF2-40B4-BE49-F238E27FC236}">
                <a16:creationId xmlns:a16="http://schemas.microsoft.com/office/drawing/2014/main" id="{022FFBB0-F7A2-4BF2-BF4A-D854276B4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726" y="4479594"/>
            <a:ext cx="2136000" cy="2136000"/>
          </a:xfrm>
          <a:prstGeom prst="rect">
            <a:avLst/>
          </a:prstGeom>
        </p:spPr>
      </p:pic>
      <p:pic>
        <p:nvPicPr>
          <p:cNvPr id="28" name="Picture 27">
            <a:extLst>
              <a:ext uri="{FF2B5EF4-FFF2-40B4-BE49-F238E27FC236}">
                <a16:creationId xmlns:a16="http://schemas.microsoft.com/office/drawing/2014/main" id="{135B35F2-E48C-4F24-9341-23B37CFD00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3241" y="1884308"/>
            <a:ext cx="1969495" cy="1969495"/>
          </a:xfrm>
          <a:prstGeom prst="rect">
            <a:avLst/>
          </a:prstGeom>
        </p:spPr>
      </p:pic>
      <p:pic>
        <p:nvPicPr>
          <p:cNvPr id="30" name="Picture 29">
            <a:extLst>
              <a:ext uri="{FF2B5EF4-FFF2-40B4-BE49-F238E27FC236}">
                <a16:creationId xmlns:a16="http://schemas.microsoft.com/office/drawing/2014/main" id="{084AC863-9C37-4C1E-8BE0-C49A2AFD64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2217" y="4407844"/>
            <a:ext cx="1969495" cy="1969495"/>
          </a:xfrm>
          <a:prstGeom prst="rect">
            <a:avLst/>
          </a:prstGeom>
        </p:spPr>
      </p:pic>
      <p:sp>
        <p:nvSpPr>
          <p:cNvPr id="3" name="Rectangle 2">
            <a:extLst>
              <a:ext uri="{FF2B5EF4-FFF2-40B4-BE49-F238E27FC236}">
                <a16:creationId xmlns:a16="http://schemas.microsoft.com/office/drawing/2014/main" id="{E69922D5-1B29-4AD5-814F-4205AB559EEF}"/>
              </a:ext>
            </a:extLst>
          </p:cNvPr>
          <p:cNvSpPr/>
          <p:nvPr/>
        </p:nvSpPr>
        <p:spPr>
          <a:xfrm>
            <a:off x="323164" y="288543"/>
            <a:ext cx="11510241" cy="407035"/>
          </a:xfrm>
          <a:prstGeom prst="rect">
            <a:avLst/>
          </a:prstGeom>
        </p:spPr>
        <p:txBody>
          <a:bodyPr wrap="square">
            <a:spAutoFit/>
          </a:bodyPr>
          <a:lstStyle/>
          <a:p>
            <a:pPr>
              <a:lnSpc>
                <a:spcPct val="107000"/>
              </a:lnSpc>
              <a:spcAft>
                <a:spcPts val="800"/>
              </a:spcAft>
            </a:pPr>
            <a:r>
              <a:rPr lang="en-US" sz="2000" b="1" u="sng" dirty="0">
                <a:latin typeface="Calibri" panose="020F0502020204030204" pitchFamily="34" charset="0"/>
                <a:ea typeface="Calibri" panose="020F0502020204030204" pitchFamily="34" charset="0"/>
                <a:cs typeface="Times New Roman" panose="02020603050405020304" pitchFamily="18" charset="0"/>
              </a:rPr>
              <a:t>Figure C8</a:t>
            </a:r>
            <a:r>
              <a:rPr lang="en-US" sz="2000" b="1" dirty="0">
                <a:latin typeface="Calibri" panose="020F0502020204030204" pitchFamily="34" charset="0"/>
                <a:ea typeface="Calibri" panose="020F0502020204030204" pitchFamily="34" charset="0"/>
                <a:cs typeface="Times New Roman" panose="02020603050405020304" pitchFamily="18" charset="0"/>
              </a:rPr>
              <a:t>: Euclidean Distance Hierarchical Clustering More Similar to R-base PCA</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CBA3EC20-051E-4C73-9A3B-1B2A336C5A99}"/>
              </a:ext>
            </a:extLst>
          </p:cNvPr>
          <p:cNvSpPr/>
          <p:nvPr/>
        </p:nvSpPr>
        <p:spPr>
          <a:xfrm>
            <a:off x="9808069" y="1663987"/>
            <a:ext cx="2274178" cy="4043543"/>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“Complete” linkage used as method for Hierarchical Clustering.  Use all samples.</a:t>
            </a:r>
          </a:p>
          <a:p>
            <a:pPr>
              <a:lnSpc>
                <a:spcPct val="107000"/>
              </a:lnSpc>
              <a:spcAft>
                <a:spcPts val="800"/>
              </a:spcAft>
            </a:pPr>
            <a:r>
              <a:rPr lang="en-US"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While Pearson Dissimilarity looks noticeably different than R-base PCA clustering, notice that Euclidian Distance is more similar to R-base PCA (but that is different than would be inferred from </a:t>
            </a:r>
            <a:r>
              <a:rPr lang="en-US" sz="1200" i="1"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pcr</a:t>
            </a:r>
            <a:r>
              <a:rPr lang="en-US" sz="1200" i="1" dirty="0">
                <a:solidFill>
                  <a:srgbClr val="2F5496"/>
                </a:solidFill>
                <a:latin typeface="Calibri" panose="020F0502020204030204" pitchFamily="34" charset="0"/>
                <a:ea typeface="Calibri" panose="020F0502020204030204" pitchFamily="34" charset="0"/>
                <a:cs typeface="Times New Roman" panose="02020603050405020304" pitchFamily="18" charset="0"/>
              </a:rPr>
              <a:t>()</a:t>
            </a:r>
            <a:r>
              <a:rPr lang="en-US"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 PCA regression from the ‘</a:t>
            </a:r>
            <a:r>
              <a:rPr lang="en-US" sz="1200"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pls</a:t>
            </a:r>
            <a:r>
              <a:rPr lang="en-US"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 package, using </a:t>
            </a:r>
            <a:r>
              <a:rPr lang="en-US" sz="1200" i="1"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mysum</a:t>
            </a:r>
            <a:r>
              <a:rPr lang="en-US" sz="1200" i="1" dirty="0">
                <a:solidFill>
                  <a:srgbClr val="2F5496"/>
                </a:solidFill>
                <a:latin typeface="Calibri" panose="020F0502020204030204" pitchFamily="34" charset="0"/>
                <a:ea typeface="Calibri" panose="020F0502020204030204" pitchFamily="34" charset="0"/>
                <a:cs typeface="Times New Roman" panose="02020603050405020304" pitchFamily="18" charset="0"/>
              </a:rPr>
              <a:t>()</a:t>
            </a:r>
            <a:r>
              <a:rPr lang="en-US" sz="1200" dirty="0">
                <a:solidFill>
                  <a:srgbClr val="2F5496"/>
                </a:solidFill>
                <a:latin typeface="Calibri" panose="020F0502020204030204" pitchFamily="34" charset="0"/>
                <a:ea typeface="Calibri" panose="020F0502020204030204" pitchFamily="34" charset="0"/>
                <a:cs typeface="Times New Roman" panose="02020603050405020304" pitchFamily="18" charset="0"/>
              </a:rPr>
              <a:t> function from Drummond et al. 2006).</a:t>
            </a:r>
          </a:p>
          <a:p>
            <a:pPr>
              <a:lnSpc>
                <a:spcPct val="107000"/>
              </a:lnSpc>
              <a:spcAft>
                <a:spcPts val="800"/>
              </a:spcAft>
            </a:pPr>
            <a:r>
              <a:rPr lang="en-US" sz="1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Also, in order for PCs to be in typical regression model, transposed matrix is required (to have one PC1 value per gene, for example; plots to the left reduce genes to number of variables)</a:t>
            </a:r>
          </a:p>
        </p:txBody>
      </p:sp>
      <p:pic>
        <p:nvPicPr>
          <p:cNvPr id="10" name="Picture 9">
            <a:extLst>
              <a:ext uri="{FF2B5EF4-FFF2-40B4-BE49-F238E27FC236}">
                <a16:creationId xmlns:a16="http://schemas.microsoft.com/office/drawing/2014/main" id="{1E026691-ED94-4E4D-960D-C11F21AD6B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941" y="1957491"/>
            <a:ext cx="2099338" cy="2099338"/>
          </a:xfrm>
          <a:prstGeom prst="rect">
            <a:avLst/>
          </a:prstGeom>
        </p:spPr>
      </p:pic>
      <p:pic>
        <p:nvPicPr>
          <p:cNvPr id="12" name="Picture 11">
            <a:extLst>
              <a:ext uri="{FF2B5EF4-FFF2-40B4-BE49-F238E27FC236}">
                <a16:creationId xmlns:a16="http://schemas.microsoft.com/office/drawing/2014/main" id="{4D4D46B4-4391-4FF4-B8BD-2819E8DB76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941" y="4371476"/>
            <a:ext cx="2099338" cy="2099338"/>
          </a:xfrm>
          <a:prstGeom prst="rect">
            <a:avLst/>
          </a:prstGeom>
        </p:spPr>
      </p:pic>
      <p:pic>
        <p:nvPicPr>
          <p:cNvPr id="14" name="Picture 13">
            <a:extLst>
              <a:ext uri="{FF2B5EF4-FFF2-40B4-BE49-F238E27FC236}">
                <a16:creationId xmlns:a16="http://schemas.microsoft.com/office/drawing/2014/main" id="{319AB6C3-C1BC-4451-9E3D-BE7D6A992E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4135" y="1913940"/>
            <a:ext cx="2186439" cy="2186439"/>
          </a:xfrm>
          <a:prstGeom prst="rect">
            <a:avLst/>
          </a:prstGeom>
        </p:spPr>
      </p:pic>
      <p:pic>
        <p:nvPicPr>
          <p:cNvPr id="17" name="Picture 16">
            <a:extLst>
              <a:ext uri="{FF2B5EF4-FFF2-40B4-BE49-F238E27FC236}">
                <a16:creationId xmlns:a16="http://schemas.microsoft.com/office/drawing/2014/main" id="{DE533EFB-6308-4034-93D5-2DA2EAC142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1486" y="4219908"/>
            <a:ext cx="2071735" cy="2071735"/>
          </a:xfrm>
          <a:prstGeom prst="rect">
            <a:avLst/>
          </a:prstGeom>
        </p:spPr>
      </p:pic>
    </p:spTree>
    <p:extLst>
      <p:ext uri="{BB962C8B-B14F-4D97-AF65-F5344CB8AC3E}">
        <p14:creationId xmlns:p14="http://schemas.microsoft.com/office/powerpoint/2010/main" val="161863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3263" y="1082862"/>
            <a:ext cx="3465436" cy="400110"/>
          </a:xfrm>
          <a:prstGeom prst="rect">
            <a:avLst/>
          </a:prstGeom>
          <a:noFill/>
        </p:spPr>
        <p:txBody>
          <a:bodyPr wrap="none" rtlCol="0">
            <a:spAutoFit/>
          </a:bodyPr>
          <a:lstStyle/>
          <a:p>
            <a:r>
              <a:rPr lang="en-US" sz="2000" b="1" u="sng" dirty="0"/>
              <a:t>169 genes (ribosomal removal)</a:t>
            </a:r>
          </a:p>
        </p:txBody>
      </p:sp>
      <p:sp>
        <p:nvSpPr>
          <p:cNvPr id="6" name="TextBox 5"/>
          <p:cNvSpPr txBox="1"/>
          <p:nvPr/>
        </p:nvSpPr>
        <p:spPr>
          <a:xfrm>
            <a:off x="6067779" y="1075094"/>
            <a:ext cx="3184333" cy="400110"/>
          </a:xfrm>
          <a:prstGeom prst="rect">
            <a:avLst/>
          </a:prstGeom>
          <a:noFill/>
        </p:spPr>
        <p:txBody>
          <a:bodyPr wrap="none" rtlCol="0">
            <a:spAutoFit/>
          </a:bodyPr>
          <a:lstStyle/>
          <a:p>
            <a:r>
              <a:rPr lang="en-US" sz="2000" b="1" u="sng" dirty="0"/>
              <a:t>195 genes (WITH ribosomal)</a:t>
            </a:r>
          </a:p>
        </p:txBody>
      </p:sp>
      <p:sp>
        <p:nvSpPr>
          <p:cNvPr id="7" name="TextBox 6"/>
          <p:cNvSpPr txBox="1"/>
          <p:nvPr/>
        </p:nvSpPr>
        <p:spPr>
          <a:xfrm rot="16200000">
            <a:off x="-106236" y="2643939"/>
            <a:ext cx="1055097" cy="646331"/>
          </a:xfrm>
          <a:prstGeom prst="rect">
            <a:avLst/>
          </a:prstGeom>
          <a:noFill/>
        </p:spPr>
        <p:txBody>
          <a:bodyPr wrap="none" rtlCol="0">
            <a:spAutoFit/>
          </a:bodyPr>
          <a:lstStyle/>
          <a:p>
            <a:pPr algn="ctr"/>
            <a:r>
              <a:rPr lang="en-US" b="1" u="sng" dirty="0"/>
              <a:t>4-species</a:t>
            </a:r>
          </a:p>
          <a:p>
            <a:pPr algn="ctr"/>
            <a:r>
              <a:rPr lang="en-US" b="1" u="sng" dirty="0"/>
              <a:t>(Wall)</a:t>
            </a:r>
          </a:p>
        </p:txBody>
      </p:sp>
      <p:sp>
        <p:nvSpPr>
          <p:cNvPr id="8" name="TextBox 7"/>
          <p:cNvSpPr txBox="1"/>
          <p:nvPr/>
        </p:nvSpPr>
        <p:spPr>
          <a:xfrm rot="16200000">
            <a:off x="-351078" y="5335337"/>
            <a:ext cx="1544782" cy="646331"/>
          </a:xfrm>
          <a:prstGeom prst="rect">
            <a:avLst/>
          </a:prstGeom>
          <a:noFill/>
        </p:spPr>
        <p:txBody>
          <a:bodyPr wrap="none" rtlCol="0">
            <a:spAutoFit/>
          </a:bodyPr>
          <a:lstStyle/>
          <a:p>
            <a:pPr algn="ctr"/>
            <a:r>
              <a:rPr lang="en-US" b="1" u="sng" dirty="0"/>
              <a:t>2-species</a:t>
            </a:r>
          </a:p>
          <a:p>
            <a:pPr algn="ctr"/>
            <a:r>
              <a:rPr lang="en-US" b="1" u="sng" dirty="0"/>
              <a:t> (recalculated)</a:t>
            </a:r>
          </a:p>
        </p:txBody>
      </p:sp>
      <p:cxnSp>
        <p:nvCxnSpPr>
          <p:cNvPr id="9" name="Straight Connector 8">
            <a:extLst>
              <a:ext uri="{FF2B5EF4-FFF2-40B4-BE49-F238E27FC236}">
                <a16:creationId xmlns:a16="http://schemas.microsoft.com/office/drawing/2014/main" id="{7C3010BD-F027-450E-9773-3F777CAF381F}"/>
              </a:ext>
            </a:extLst>
          </p:cNvPr>
          <p:cNvCxnSpPr>
            <a:cxnSpLocks/>
          </p:cNvCxnSpPr>
          <p:nvPr/>
        </p:nvCxnSpPr>
        <p:spPr>
          <a:xfrm>
            <a:off x="5319217" y="2116112"/>
            <a:ext cx="0" cy="4810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66EE72E-993B-4786-9879-B058CB31E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117" y="1968737"/>
            <a:ext cx="2136000" cy="2136000"/>
          </a:xfrm>
          <a:prstGeom prst="rect">
            <a:avLst/>
          </a:prstGeom>
        </p:spPr>
      </p:pic>
      <p:pic>
        <p:nvPicPr>
          <p:cNvPr id="21" name="Picture 20">
            <a:extLst>
              <a:ext uri="{FF2B5EF4-FFF2-40B4-BE49-F238E27FC236}">
                <a16:creationId xmlns:a16="http://schemas.microsoft.com/office/drawing/2014/main" id="{DF493895-44DC-48A7-A34A-1A29E3070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117" y="4590502"/>
            <a:ext cx="2136000" cy="2136000"/>
          </a:xfrm>
          <a:prstGeom prst="rect">
            <a:avLst/>
          </a:prstGeom>
        </p:spPr>
      </p:pic>
      <p:pic>
        <p:nvPicPr>
          <p:cNvPr id="25" name="Picture 24">
            <a:extLst>
              <a:ext uri="{FF2B5EF4-FFF2-40B4-BE49-F238E27FC236}">
                <a16:creationId xmlns:a16="http://schemas.microsoft.com/office/drawing/2014/main" id="{F2171C06-EC56-4B0A-9E20-44C33203F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004" y="1767606"/>
            <a:ext cx="2398996" cy="2398996"/>
          </a:xfrm>
          <a:prstGeom prst="rect">
            <a:avLst/>
          </a:prstGeom>
        </p:spPr>
      </p:pic>
      <p:pic>
        <p:nvPicPr>
          <p:cNvPr id="29" name="Picture 28">
            <a:extLst>
              <a:ext uri="{FF2B5EF4-FFF2-40B4-BE49-F238E27FC236}">
                <a16:creationId xmlns:a16="http://schemas.microsoft.com/office/drawing/2014/main" id="{015F1EF7-CAD5-443D-BFE7-E73B3B0AC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3855" y="4459004"/>
            <a:ext cx="2398996" cy="2398996"/>
          </a:xfrm>
          <a:prstGeom prst="rect">
            <a:avLst/>
          </a:prstGeom>
        </p:spPr>
      </p:pic>
      <p:sp>
        <p:nvSpPr>
          <p:cNvPr id="4" name="Rectangle 3">
            <a:extLst>
              <a:ext uri="{FF2B5EF4-FFF2-40B4-BE49-F238E27FC236}">
                <a16:creationId xmlns:a16="http://schemas.microsoft.com/office/drawing/2014/main" id="{ED46A0D3-1E7E-41E3-8611-A2045B7ADF2F}"/>
              </a:ext>
            </a:extLst>
          </p:cNvPr>
          <p:cNvSpPr/>
          <p:nvPr/>
        </p:nvSpPr>
        <p:spPr>
          <a:xfrm>
            <a:off x="210674" y="418725"/>
            <a:ext cx="11770651" cy="407035"/>
          </a:xfrm>
          <a:prstGeom prst="rect">
            <a:avLst/>
          </a:prstGeom>
        </p:spPr>
        <p:txBody>
          <a:bodyPr wrap="square">
            <a:spAutoFit/>
          </a:bodyPr>
          <a:lstStyle/>
          <a:p>
            <a:pPr>
              <a:lnSpc>
                <a:spcPct val="107000"/>
              </a:lnSpc>
              <a:spcAft>
                <a:spcPts val="800"/>
              </a:spcAft>
            </a:pPr>
            <a:r>
              <a:rPr lang="en-US" sz="2000" b="1" u="sng" dirty="0">
                <a:latin typeface="Calibri" panose="020F0502020204030204" pitchFamily="34" charset="0"/>
                <a:ea typeface="Calibri" panose="020F0502020204030204" pitchFamily="34" charset="0"/>
                <a:cs typeface="Times New Roman" panose="02020603050405020304" pitchFamily="18" charset="0"/>
              </a:rPr>
              <a:t>Figure C9</a:t>
            </a:r>
            <a:r>
              <a:rPr lang="en-US" sz="2000" b="1" dirty="0">
                <a:latin typeface="Calibri" panose="020F0502020204030204" pitchFamily="34" charset="0"/>
                <a:ea typeface="Calibri" panose="020F0502020204030204" pitchFamily="34" charset="0"/>
                <a:cs typeface="Times New Roman" panose="02020603050405020304" pitchFamily="18" charset="0"/>
              </a:rPr>
              <a:t>: Euclidean Distance Hierarchical Clustering More Similar to R-base PCA (</a:t>
            </a:r>
            <a:r>
              <a:rPr lang="en-US" sz="2000" b="1" dirty="0">
                <a:solidFill>
                  <a:srgbClr val="F7CAAC"/>
                </a:solidFill>
                <a:latin typeface="Calibri" panose="020F0502020204030204" pitchFamily="34" charset="0"/>
                <a:ea typeface="Calibri" panose="020F0502020204030204" pitchFamily="34" charset="0"/>
                <a:cs typeface="Times New Roman" panose="02020603050405020304" pitchFamily="18" charset="0"/>
              </a:rPr>
              <a:t>Scaled Variables</a:t>
            </a:r>
            <a:r>
              <a:rPr lang="en-US" sz="2000" b="1" dirty="0">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604024A1-449D-4108-9458-7EA0D40694B8}"/>
              </a:ext>
            </a:extLst>
          </p:cNvPr>
          <p:cNvSpPr/>
          <p:nvPr/>
        </p:nvSpPr>
        <p:spPr>
          <a:xfrm>
            <a:off x="9828884" y="1593651"/>
            <a:ext cx="2152441" cy="4817986"/>
          </a:xfrm>
          <a:prstGeom prst="rect">
            <a:avLst/>
          </a:prstGeom>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“Complete” linkage used as method for Hierarchical Clustering.  Use all samples, </a:t>
            </a:r>
            <a:r>
              <a:rPr lang="en-US" sz="1100" i="1" dirty="0">
                <a:latin typeface="Calibri" panose="020F0502020204030204" pitchFamily="34" charset="0"/>
                <a:ea typeface="Calibri" panose="020F0502020204030204" pitchFamily="34" charset="0"/>
                <a:cs typeface="Times New Roman" panose="02020603050405020304" pitchFamily="18" charset="0"/>
              </a:rPr>
              <a:t>but scale natural log prior to PCA calculation</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solidFill>
                  <a:srgbClr val="2F5496"/>
                </a:solidFill>
                <a:latin typeface="Calibri" panose="020F0502020204030204" pitchFamily="34" charset="0"/>
                <a:ea typeface="Calibri" panose="020F0502020204030204" pitchFamily="34" charset="0"/>
                <a:cs typeface="Times New Roman" panose="02020603050405020304" pitchFamily="18" charset="0"/>
              </a:rPr>
              <a:t>While Pearson Dissimilarity looks noticeably different than R-base PCA clustering, notice that Euclidian Distance is more similar to R-base PCA (but that is different than would be inferred from </a:t>
            </a:r>
            <a:r>
              <a:rPr lang="en-US" sz="1100" i="1"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pcr</a:t>
            </a:r>
            <a:r>
              <a:rPr lang="en-US" sz="1100" i="1" dirty="0">
                <a:solidFill>
                  <a:srgbClr val="2F5496"/>
                </a:solidFill>
                <a:latin typeface="Calibri" panose="020F0502020204030204" pitchFamily="34" charset="0"/>
                <a:ea typeface="Calibri" panose="020F0502020204030204" pitchFamily="34" charset="0"/>
                <a:cs typeface="Times New Roman" panose="02020603050405020304" pitchFamily="18" charset="0"/>
              </a:rPr>
              <a:t>()</a:t>
            </a:r>
            <a:r>
              <a:rPr lang="en-US" sz="1100" dirty="0">
                <a:solidFill>
                  <a:srgbClr val="2F5496"/>
                </a:solidFill>
                <a:latin typeface="Calibri" panose="020F0502020204030204" pitchFamily="34" charset="0"/>
                <a:ea typeface="Calibri" panose="020F0502020204030204" pitchFamily="34" charset="0"/>
                <a:cs typeface="Times New Roman" panose="02020603050405020304" pitchFamily="18" charset="0"/>
              </a:rPr>
              <a:t> PCA regression from the ‘</a:t>
            </a:r>
            <a:r>
              <a:rPr lang="en-US" sz="1100"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pls</a:t>
            </a:r>
            <a:r>
              <a:rPr lang="en-US" sz="1100" dirty="0">
                <a:solidFill>
                  <a:srgbClr val="2F5496"/>
                </a:solidFill>
                <a:latin typeface="Calibri" panose="020F0502020204030204" pitchFamily="34" charset="0"/>
                <a:ea typeface="Calibri" panose="020F0502020204030204" pitchFamily="34" charset="0"/>
                <a:cs typeface="Times New Roman" panose="02020603050405020304" pitchFamily="18" charset="0"/>
              </a:rPr>
              <a:t>’ package, using </a:t>
            </a:r>
            <a:r>
              <a:rPr lang="en-US" sz="1100" i="1" dirty="0" err="1">
                <a:solidFill>
                  <a:srgbClr val="2F5496"/>
                </a:solidFill>
                <a:latin typeface="Calibri" panose="020F0502020204030204" pitchFamily="34" charset="0"/>
                <a:ea typeface="Calibri" panose="020F0502020204030204" pitchFamily="34" charset="0"/>
                <a:cs typeface="Times New Roman" panose="02020603050405020304" pitchFamily="18" charset="0"/>
              </a:rPr>
              <a:t>mysum</a:t>
            </a:r>
            <a:r>
              <a:rPr lang="en-US" sz="1100" i="1" dirty="0">
                <a:solidFill>
                  <a:srgbClr val="2F5496"/>
                </a:solidFill>
                <a:latin typeface="Calibri" panose="020F0502020204030204" pitchFamily="34" charset="0"/>
                <a:ea typeface="Calibri" panose="020F0502020204030204" pitchFamily="34" charset="0"/>
                <a:cs typeface="Times New Roman" panose="02020603050405020304" pitchFamily="18" charset="0"/>
              </a:rPr>
              <a:t>()</a:t>
            </a:r>
            <a:r>
              <a:rPr lang="en-US" sz="1100" dirty="0">
                <a:solidFill>
                  <a:srgbClr val="2F5496"/>
                </a:solidFill>
                <a:latin typeface="Calibri" panose="020F0502020204030204" pitchFamily="34" charset="0"/>
                <a:ea typeface="Calibri" panose="020F0502020204030204" pitchFamily="34" charset="0"/>
                <a:cs typeface="Times New Roman" panose="02020603050405020304" pitchFamily="18" charset="0"/>
              </a:rPr>
              <a:t> function from Drummond et al. 2006).  </a:t>
            </a: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Nevertheless, </a:t>
            </a:r>
            <a:r>
              <a:rPr lang="en-US" sz="1100"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fRNA</a:t>
            </a: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Coverage (</a:t>
            </a:r>
            <a:r>
              <a:rPr lang="en-US" sz="1100"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cov</a:t>
            </a: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and </a:t>
            </a:r>
            <a:r>
              <a:rPr lang="en-US" sz="1100"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dNdS</a:t>
            </a: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(or </a:t>
            </a:r>
            <a:r>
              <a:rPr lang="en-US" sz="1100"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small_dNdS</a:t>
            </a: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are now closer on PC2 in both plots (with CAI/expr/</a:t>
            </a:r>
            <a:r>
              <a:rPr lang="en-US" sz="1100" b="1"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cov</a:t>
            </a: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clustered on PC1).</a:t>
            </a:r>
          </a:p>
          <a:p>
            <a:pPr>
              <a:lnSpc>
                <a:spcPct val="107000"/>
              </a:lnSpc>
              <a:spcAft>
                <a:spcPts val="800"/>
              </a:spcAft>
            </a:pPr>
            <a:r>
              <a:rPr lang="en-US" sz="1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Also, in order for PCs to be in typical regression model, transposed matrix is required (to have one PC1 value per gene, for example; plots to the left reduce genes to number of variables)</a:t>
            </a:r>
          </a:p>
        </p:txBody>
      </p:sp>
      <p:pic>
        <p:nvPicPr>
          <p:cNvPr id="13" name="Picture 12">
            <a:extLst>
              <a:ext uri="{FF2B5EF4-FFF2-40B4-BE49-F238E27FC236}">
                <a16:creationId xmlns:a16="http://schemas.microsoft.com/office/drawing/2014/main" id="{686599AD-1D77-4E37-AA25-A19395E7E0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3945" y="4459004"/>
            <a:ext cx="2267498" cy="2267498"/>
          </a:xfrm>
          <a:prstGeom prst="rect">
            <a:avLst/>
          </a:prstGeom>
        </p:spPr>
      </p:pic>
      <p:pic>
        <p:nvPicPr>
          <p:cNvPr id="16" name="Picture 15">
            <a:extLst>
              <a:ext uri="{FF2B5EF4-FFF2-40B4-BE49-F238E27FC236}">
                <a16:creationId xmlns:a16="http://schemas.microsoft.com/office/drawing/2014/main" id="{C2BB1879-91CC-47FB-8BAE-8154717A12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1533" y="1751432"/>
            <a:ext cx="2293572" cy="2293572"/>
          </a:xfrm>
          <a:prstGeom prst="rect">
            <a:avLst/>
          </a:prstGeom>
        </p:spPr>
      </p:pic>
      <p:pic>
        <p:nvPicPr>
          <p:cNvPr id="19" name="Picture 18">
            <a:extLst>
              <a:ext uri="{FF2B5EF4-FFF2-40B4-BE49-F238E27FC236}">
                <a16:creationId xmlns:a16="http://schemas.microsoft.com/office/drawing/2014/main" id="{E87D8A1F-1F91-4EC0-8FC0-C9086DF962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9981" y="4616308"/>
            <a:ext cx="2037811" cy="2037811"/>
          </a:xfrm>
          <a:prstGeom prst="rect">
            <a:avLst/>
          </a:prstGeom>
        </p:spPr>
      </p:pic>
      <p:pic>
        <p:nvPicPr>
          <p:cNvPr id="22" name="Picture 21">
            <a:extLst>
              <a:ext uri="{FF2B5EF4-FFF2-40B4-BE49-F238E27FC236}">
                <a16:creationId xmlns:a16="http://schemas.microsoft.com/office/drawing/2014/main" id="{84AF2077-8F8C-4E22-9EA1-5FD89B5CB8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924" y="1909004"/>
            <a:ext cx="2136000" cy="2136000"/>
          </a:xfrm>
          <a:prstGeom prst="rect">
            <a:avLst/>
          </a:prstGeom>
        </p:spPr>
      </p:pic>
    </p:spTree>
    <p:extLst>
      <p:ext uri="{BB962C8B-B14F-4D97-AF65-F5344CB8AC3E}">
        <p14:creationId xmlns:p14="http://schemas.microsoft.com/office/powerpoint/2010/main" val="349844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764</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Warden, Charles</cp:lastModifiedBy>
  <cp:revision>81</cp:revision>
  <dcterms:created xsi:type="dcterms:W3CDTF">2018-09-25T22:25:02Z</dcterms:created>
  <dcterms:modified xsi:type="dcterms:W3CDTF">2018-12-04T20:12:51Z</dcterms:modified>
</cp:coreProperties>
</file>