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58" r:id="rId4"/>
    <p:sldId id="271" r:id="rId5"/>
    <p:sldId id="267" r:id="rId6"/>
    <p:sldId id="261" r:id="rId7"/>
    <p:sldId id="270"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0234" autoAdjust="0"/>
  </p:normalViewPr>
  <p:slideViewPr>
    <p:cSldViewPr snapToGrid="0">
      <p:cViewPr varScale="1">
        <p:scale>
          <a:sx n="68" d="100"/>
          <a:sy n="68" d="100"/>
        </p:scale>
        <p:origin x="12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8744-E6BD-4290-891C-CE220D660B8A}"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AC56A-6061-4999-A98E-F9A34B7E1C35}" type="slidenum">
              <a:rPr lang="en-US" smtClean="0"/>
              <a:t>‹#›</a:t>
            </a:fld>
            <a:endParaRPr lang="en-US"/>
          </a:p>
        </p:txBody>
      </p:sp>
    </p:spTree>
    <p:extLst>
      <p:ext uri="{BB962C8B-B14F-4D97-AF65-F5344CB8AC3E}">
        <p14:creationId xmlns:p14="http://schemas.microsoft.com/office/powerpoint/2010/main" val="190068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a:t>
            </a:fld>
            <a:endParaRPr lang="en-US"/>
          </a:p>
        </p:txBody>
      </p:sp>
    </p:spTree>
    <p:extLst>
      <p:ext uri="{BB962C8B-B14F-4D97-AF65-F5344CB8AC3E}">
        <p14:creationId xmlns:p14="http://schemas.microsoft.com/office/powerpoint/2010/main" val="325245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10</a:t>
            </a:fld>
            <a:endParaRPr lang="en-US"/>
          </a:p>
        </p:txBody>
      </p:sp>
    </p:spTree>
    <p:extLst>
      <p:ext uri="{BB962C8B-B14F-4D97-AF65-F5344CB8AC3E}">
        <p14:creationId xmlns:p14="http://schemas.microsoft.com/office/powerpoint/2010/main" val="10156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err="1"/>
              <a:t>Keqi</a:t>
            </a:r>
            <a:endParaRPr lang="en-US" dirty="0"/>
          </a:p>
          <a:p>
            <a:r>
              <a:rPr lang="en-US" dirty="0"/>
              <a:t>Hubert</a:t>
            </a:r>
          </a:p>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11</a:t>
            </a:fld>
            <a:endParaRPr lang="en-US"/>
          </a:p>
        </p:txBody>
      </p:sp>
    </p:spTree>
    <p:extLst>
      <p:ext uri="{BB962C8B-B14F-4D97-AF65-F5344CB8AC3E}">
        <p14:creationId xmlns:p14="http://schemas.microsoft.com/office/powerpoint/2010/main" val="260488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 1min</a:t>
            </a:r>
          </a:p>
          <a:p>
            <a:r>
              <a:rPr lang="en-US" dirty="0"/>
              <a:t>As you may have known, the Missouri River is the largest river in North America, and it also has the second largest watershed of 338 million acres including a small part in Canada.</a:t>
            </a:r>
          </a:p>
          <a:p>
            <a:endParaRPr lang="en-US" dirty="0"/>
          </a:p>
          <a:p>
            <a:r>
              <a:rPr lang="en-US" dirty="0"/>
              <a:t>The basin is primarily rural, but also has several large or medium-sized cities. As shown on this map, a large proportion of the region is agricultural land. 218 acres are related to agriculture, and two major land uses are cropland and pasture. </a:t>
            </a:r>
          </a:p>
          <a:p>
            <a:endParaRPr lang="en-US" dirty="0"/>
          </a:p>
          <a:p>
            <a:r>
              <a:rPr lang="en-US" dirty="0"/>
              <a:t>Across the whole basin, agricultural lands are the predominant source for nutrient loading into water bodies. According to Clean Water Act 303 d list 2015, more than 160 waterbodies are impaired due to nutrient enrichment.</a:t>
            </a:r>
          </a:p>
          <a:p>
            <a:endParaRPr lang="en-US" dirty="0"/>
          </a:p>
          <a:p>
            <a:r>
              <a:rPr lang="en-US" dirty="0"/>
              <a:t>Since most of agricultural lands are located in the lower Missouri basin, in this project we focused on sub-basins in the southeast.</a:t>
            </a:r>
          </a:p>
        </p:txBody>
      </p:sp>
      <p:sp>
        <p:nvSpPr>
          <p:cNvPr id="4" name="Slide Number Placeholder 3"/>
          <p:cNvSpPr>
            <a:spLocks noGrp="1"/>
          </p:cNvSpPr>
          <p:nvPr>
            <p:ph type="sldNum" sz="quarter" idx="5"/>
          </p:nvPr>
        </p:nvSpPr>
        <p:spPr/>
        <p:txBody>
          <a:bodyPr/>
          <a:lstStyle/>
          <a:p>
            <a:fld id="{B78AC56A-6061-4999-A98E-F9A34B7E1C35}" type="slidenum">
              <a:rPr lang="en-US" smtClean="0"/>
              <a:t>2</a:t>
            </a:fld>
            <a:endParaRPr lang="en-US"/>
          </a:p>
        </p:txBody>
      </p:sp>
    </p:spTree>
    <p:extLst>
      <p:ext uri="{BB962C8B-B14F-4D97-AF65-F5344CB8AC3E}">
        <p14:creationId xmlns:p14="http://schemas.microsoft.com/office/powerpoint/2010/main" val="273784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caroline</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3</a:t>
            </a:fld>
            <a:endParaRPr lang="en-US"/>
          </a:p>
        </p:txBody>
      </p:sp>
    </p:spTree>
    <p:extLst>
      <p:ext uri="{BB962C8B-B14F-4D97-AF65-F5344CB8AC3E}">
        <p14:creationId xmlns:p14="http://schemas.microsoft.com/office/powerpoint/2010/main" val="232139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4</a:t>
            </a:fld>
            <a:endParaRPr lang="en-US"/>
          </a:p>
        </p:txBody>
      </p:sp>
    </p:spTree>
    <p:extLst>
      <p:ext uri="{BB962C8B-B14F-4D97-AF65-F5344CB8AC3E}">
        <p14:creationId xmlns:p14="http://schemas.microsoft.com/office/powerpoint/2010/main" val="219843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a:p>
            <a:r>
              <a:rPr lang="en-US" dirty="0"/>
              <a:t>NWIS – read through column names</a:t>
            </a:r>
          </a:p>
          <a:p>
            <a:r>
              <a:rPr lang="en-US" dirty="0"/>
              <a:t>Together, these sites give us this metadata about our discharge, nitrogen, and phosphorus data</a:t>
            </a:r>
          </a:p>
          <a:p>
            <a:r>
              <a:rPr lang="en-US" dirty="0"/>
              <a:t>Notice that count is much lower for N and P</a:t>
            </a:r>
            <a:r>
              <a:rPr lang="en-US"/>
              <a:t>, unfortunately</a:t>
            </a:r>
            <a:endParaRPr lang="en-US" dirty="0"/>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5</a:t>
            </a:fld>
            <a:endParaRPr lang="en-US"/>
          </a:p>
        </p:txBody>
      </p:sp>
    </p:spTree>
    <p:extLst>
      <p:ext uri="{BB962C8B-B14F-4D97-AF65-F5344CB8AC3E}">
        <p14:creationId xmlns:p14="http://schemas.microsoft.com/office/powerpoint/2010/main" val="45778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Keqi</a:t>
            </a:r>
          </a:p>
          <a:p>
            <a:endParaRPr lang="en-US" dirty="0"/>
          </a:p>
          <a:p>
            <a:r>
              <a:rPr lang="en-US" dirty="0"/>
              <a:t>Discharge, nitrogen, and phosphorus were plotted for each site and examined together in order to see if there were any obvious patterns or trends.</a:t>
            </a:r>
            <a:r>
              <a:rPr lang="zh-CN" altLang="en-US" dirty="0"/>
              <a:t> </a:t>
            </a:r>
            <a:r>
              <a:rPr lang="en-US" altLang="zh-CN" dirty="0"/>
              <a:t>Here</a:t>
            </a:r>
            <a:r>
              <a:rPr lang="zh-CN" altLang="en-US" dirty="0"/>
              <a:t> </a:t>
            </a:r>
            <a:r>
              <a:rPr lang="en-US" altLang="zh-CN" dirty="0"/>
              <a:t>shows</a:t>
            </a:r>
            <a:r>
              <a:rPr lang="zh-CN" altLang="en-US" dirty="0"/>
              <a:t> </a:t>
            </a:r>
            <a:r>
              <a:rPr lang="en-US" altLang="zh-CN" dirty="0"/>
              <a:t>an</a:t>
            </a:r>
            <a:r>
              <a:rPr lang="zh-CN" altLang="en-US" dirty="0"/>
              <a:t> </a:t>
            </a:r>
            <a:r>
              <a:rPr lang="en-US" altLang="zh-CN" dirty="0"/>
              <a:t>example</a:t>
            </a:r>
            <a:r>
              <a:rPr lang="zh-CN" altLang="en-US" dirty="0"/>
              <a:t> </a:t>
            </a:r>
            <a:r>
              <a:rPr lang="en-US" altLang="zh-CN" dirty="0"/>
              <a:t>from</a:t>
            </a:r>
            <a:r>
              <a:rPr lang="zh-CN" altLang="en-US" dirty="0"/>
              <a:t> </a:t>
            </a:r>
            <a:r>
              <a:rPr lang="en-US" altLang="zh-CN" dirty="0"/>
              <a:t>the</a:t>
            </a:r>
            <a:r>
              <a:rPr lang="zh-CN" altLang="en-US" dirty="0"/>
              <a:t> </a:t>
            </a:r>
            <a:r>
              <a:rPr lang="en-US" altLang="zh-CN" dirty="0"/>
              <a:t>most</a:t>
            </a:r>
            <a:r>
              <a:rPr lang="zh-CN" altLang="en-US" dirty="0"/>
              <a:t> </a:t>
            </a:r>
            <a:r>
              <a:rPr lang="en-US" altLang="zh-CN" dirty="0"/>
              <a:t>downstream</a:t>
            </a:r>
            <a:r>
              <a:rPr lang="zh-CN" altLang="en-US" dirty="0"/>
              <a:t> </a:t>
            </a:r>
            <a:r>
              <a:rPr lang="en-US" altLang="zh-CN" dirty="0"/>
              <a:t>site – No. 22 Missouri River at Hermann, MO. As you can see, this site has quite good data records, with continuous discharge data from “1928-10-01” to present, nitrogen data from “July, 1973” to “August, 2019”, phosphorus data from “July, 1969” to “August, 2019”.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did the yearly discharge patterns analysis for each HUC4 watershed.</a:t>
            </a:r>
            <a:r>
              <a:rPr lang="en-US" dirty="0"/>
              <a:t> Here shows </a:t>
            </a:r>
            <a:r>
              <a:rPr lang="en-US" sz="1200" b="0" i="0" kern="1200" dirty="0">
                <a:solidFill>
                  <a:schemeClr val="tx1"/>
                </a:solidFill>
                <a:effectLst/>
                <a:latin typeface="+mn-lt"/>
                <a:ea typeface="+mn-ea"/>
                <a:cs typeface="+mn-cs"/>
              </a:rPr>
              <a:t>typical discharge pattern within a year for HUC 1030 watershed. It is the most downstream sub basin. Site No. 22 is on the main stem of the Missouri River. </a:t>
            </a:r>
            <a:br>
              <a:rPr lang="en-US" dirty="0"/>
            </a:br>
            <a:r>
              <a:rPr lang="en-US" sz="1200" b="0" i="0" kern="1200" dirty="0">
                <a:solidFill>
                  <a:schemeClr val="tx1"/>
                </a:solidFill>
                <a:effectLst/>
                <a:latin typeface="+mn-lt"/>
                <a:ea typeface="+mn-ea"/>
                <a:cs typeface="+mn-cs"/>
              </a:rPr>
              <a:t>As we can see from this figure, discharge reaches its peak during the summer and falls to minima during the winter, and it exhibits rather high variations across years, as indicated by the large difference between the medians and the first or the third quartiles. Furthermore, highest variations in discharge appear to occur in the summer, whereas discharge in the winter varies less among years. The large variability within a year and the seasonal pattern is only obvious in larger streams and rivers (No. 22)  but not in small creeks</a:t>
            </a:r>
            <a:r>
              <a:rPr lang="en-US" dirty="0"/>
              <a:t> (No. 21).</a:t>
            </a:r>
            <a:br>
              <a:rPr lang="en-US" dirty="0"/>
            </a:b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6</a:t>
            </a:fld>
            <a:endParaRPr lang="en-US"/>
          </a:p>
        </p:txBody>
      </p:sp>
    </p:spTree>
    <p:extLst>
      <p:ext uri="{BB962C8B-B14F-4D97-AF65-F5344CB8AC3E}">
        <p14:creationId xmlns:p14="http://schemas.microsoft.com/office/powerpoint/2010/main" val="194098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~2min</a:t>
            </a:r>
          </a:p>
          <a:p>
            <a:r>
              <a:rPr lang="en-US" dirty="0"/>
              <a:t>To investigate the trend of nutrient concentration, we used long-term daily values and seasonal Mann-Kendal test. Among all 22 sites, 7 sites show significantly increasing trends in nitrogen concentration, while 7 show decreasing trends. For phosphorus, concentrations at 7 sites have increased over time, while decreased at other 5 sites. Despite inconsistent results at all sites, those on the mainstem show higher nutrient concentration, such as 7, 10, and 22.</a:t>
            </a:r>
          </a:p>
          <a:p>
            <a:endParaRPr lang="en-US" dirty="0"/>
          </a:p>
          <a:p>
            <a:r>
              <a:rPr lang="en-US" dirty="0"/>
              <a:t>We further examined the interaction between discharge and nutrient concentration. High-</a:t>
            </a:r>
            <a:r>
              <a:rPr lang="en-US" dirty="0" err="1"/>
              <a:t>freq</a:t>
            </a:r>
            <a:r>
              <a:rPr lang="en-US" dirty="0"/>
              <a:t> data were used for sites where the data are available, and for all other sites daily values were used. The relationship was analyzed by linear model with total nitrogen as the response variable and discharge as the explanatory variable.18 out of the 22 sites show a significant positive relationships.</a:t>
            </a:r>
          </a:p>
        </p:txBody>
      </p:sp>
      <p:sp>
        <p:nvSpPr>
          <p:cNvPr id="4" name="Slide Number Placeholder 3"/>
          <p:cNvSpPr>
            <a:spLocks noGrp="1"/>
          </p:cNvSpPr>
          <p:nvPr>
            <p:ph type="sldNum" sz="quarter" idx="5"/>
          </p:nvPr>
        </p:nvSpPr>
        <p:spPr/>
        <p:txBody>
          <a:bodyPr/>
          <a:lstStyle/>
          <a:p>
            <a:fld id="{B78AC56A-6061-4999-A98E-F9A34B7E1C35}" type="slidenum">
              <a:rPr lang="en-US" smtClean="0"/>
              <a:t>7</a:t>
            </a:fld>
            <a:endParaRPr lang="en-US"/>
          </a:p>
        </p:txBody>
      </p:sp>
    </p:spTree>
    <p:extLst>
      <p:ext uri="{BB962C8B-B14F-4D97-AF65-F5344CB8AC3E}">
        <p14:creationId xmlns:p14="http://schemas.microsoft.com/office/powerpoint/2010/main" val="385711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a:t>This figure shows the 30-day moving average discharge (</a:t>
            </a:r>
            <a:r>
              <a:rPr lang="en-US" dirty="0" err="1"/>
              <a:t>cfs</a:t>
            </a:r>
            <a:r>
              <a:rPr lang="en-US" dirty="0"/>
              <a:t>) in 2017 and 2018 at Mill Creek at Johnson Drive, Shawnee, KS. The colors represent what normal conditions would be (green), drought watch conditions (yellow), drought warning conditions (orange), and drought emergency (red). These colors are calculated using historical data by determining the 0– 75</a:t>
            </a:r>
            <a:r>
              <a:rPr lang="en-US" baseline="30000" dirty="0"/>
              <a:t>th</a:t>
            </a:r>
            <a:r>
              <a:rPr lang="en-US" dirty="0"/>
              <a:t> percentile of 30-day moving average flow in the river basin. The code for this graph was found through the USGS website and a 30-day moving average was kept, as opposed to going to a </a:t>
            </a:r>
            <a:r>
              <a:rPr lang="en-US"/>
              <a:t>7-day moving average, </a:t>
            </a:r>
            <a:r>
              <a:rPr lang="en-US" dirty="0"/>
              <a:t>for this analysis since that is what USGS </a:t>
            </a:r>
            <a:r>
              <a:rPr lang="en-US"/>
              <a:t>had published.</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8</a:t>
            </a:fld>
            <a:endParaRPr lang="en-US"/>
          </a:p>
        </p:txBody>
      </p:sp>
    </p:spTree>
    <p:extLst>
      <p:ext uri="{BB962C8B-B14F-4D97-AF65-F5344CB8AC3E}">
        <p14:creationId xmlns:p14="http://schemas.microsoft.com/office/powerpoint/2010/main" val="5111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 ~2 min</a:t>
            </a:r>
          </a:p>
          <a:p>
            <a:endParaRPr lang="en-US" dirty="0"/>
          </a:p>
          <a:p>
            <a:r>
              <a:rPr lang="en-US" dirty="0"/>
              <a:t>We wanted to see if across all site data, would nitrogen variability be affected by our variables time, phosphorus, year, population, and discharge. We used a mixed effects model, where year and population, time, and discharge were treated as fixed effects, and HUC 4 area was treated as a random effect, so that we take that variance into account when modeling the IV on total nitrogen. </a:t>
            </a:r>
          </a:p>
          <a:p>
            <a:endParaRPr lang="en-US" dirty="0"/>
          </a:p>
          <a:p>
            <a:r>
              <a:rPr lang="en-US" dirty="0"/>
              <a:t>Nitrogen was transformed in order to fit the assumptions of the mixed effect model that the DV has to be normally distributed. So, each coefficient was exponentiated in order to interpret the regression equation. I also divided Year by 10 and population by 1000 so that the massive range can be scaled down.</a:t>
            </a:r>
          </a:p>
          <a:p>
            <a:endParaRPr lang="en-US" dirty="0"/>
          </a:p>
          <a:p>
            <a:r>
              <a:rPr lang="en-US" dirty="0"/>
              <a:t>The intercept is 0.28, which is the mean of total nitrogen when year is 0 and population is 0 and phosphorus is 0. When exponentiating the Year coefficient, we can conclude that every decade has a 1.01 multiplicative effect on nitrogen. When exponentiating the population coefficient, we can conclude that every 1000 people have a 0.99 multiplicative effect on nitrogen.</a:t>
            </a:r>
          </a:p>
        </p:txBody>
      </p:sp>
      <p:sp>
        <p:nvSpPr>
          <p:cNvPr id="4" name="Slide Number Placeholder 3"/>
          <p:cNvSpPr>
            <a:spLocks noGrp="1"/>
          </p:cNvSpPr>
          <p:nvPr>
            <p:ph type="sldNum" sz="quarter" idx="5"/>
          </p:nvPr>
        </p:nvSpPr>
        <p:spPr/>
        <p:txBody>
          <a:bodyPr/>
          <a:lstStyle/>
          <a:p>
            <a:fld id="{B78AC56A-6061-4999-A98E-F9A34B7E1C35}" type="slidenum">
              <a:rPr lang="en-US" smtClean="0"/>
              <a:t>9</a:t>
            </a:fld>
            <a:endParaRPr lang="en-US"/>
          </a:p>
        </p:txBody>
      </p:sp>
    </p:spTree>
    <p:extLst>
      <p:ext uri="{BB962C8B-B14F-4D97-AF65-F5344CB8AC3E}">
        <p14:creationId xmlns:p14="http://schemas.microsoft.com/office/powerpoint/2010/main" val="75220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34F-4497-4C2D-BE9A-234D6F106391}"/>
              </a:ext>
            </a:extLst>
          </p:cNvPr>
          <p:cNvSpPr>
            <a:spLocks noGrp="1"/>
          </p:cNvSpPr>
          <p:nvPr>
            <p:ph type="ctrTitle"/>
          </p:nvPr>
        </p:nvSpPr>
        <p:spPr/>
        <p:txBody>
          <a:bodyPr>
            <a:normAutofit fontScale="90000"/>
          </a:bodyPr>
          <a:lstStyle/>
          <a:p>
            <a:r>
              <a:rPr lang="en-US" dirty="0"/>
              <a:t>Examining the Hydrologic Properties of the Missouri River Basin</a:t>
            </a:r>
          </a:p>
        </p:txBody>
      </p:sp>
      <p:sp>
        <p:nvSpPr>
          <p:cNvPr id="3" name="Subtitle 2">
            <a:extLst>
              <a:ext uri="{FF2B5EF4-FFF2-40B4-BE49-F238E27FC236}">
                <a16:creationId xmlns:a16="http://schemas.microsoft.com/office/drawing/2014/main" id="{3310E36C-BF16-4181-9290-EB10AF1839B0}"/>
              </a:ext>
            </a:extLst>
          </p:cNvPr>
          <p:cNvSpPr>
            <a:spLocks noGrp="1"/>
          </p:cNvSpPr>
          <p:nvPr>
            <p:ph type="subTitle" idx="1"/>
          </p:nvPr>
        </p:nvSpPr>
        <p:spPr/>
        <p:txBody>
          <a:bodyPr/>
          <a:lstStyle/>
          <a:p>
            <a:r>
              <a:rPr lang="en-US" dirty="0"/>
              <a:t>Rachel Bash, </a:t>
            </a:r>
            <a:r>
              <a:rPr lang="en-US" dirty="0" err="1"/>
              <a:t>Keqi</a:t>
            </a:r>
            <a:r>
              <a:rPr lang="en-US" dirty="0"/>
              <a:t> He, Caroline Watson, </a:t>
            </a:r>
            <a:r>
              <a:rPr lang="en-US" dirty="0" err="1"/>
              <a:t>Haoyu</a:t>
            </a:r>
            <a:r>
              <a:rPr lang="en-US" dirty="0"/>
              <a:t> Zhang</a:t>
            </a:r>
          </a:p>
        </p:txBody>
      </p:sp>
    </p:spTree>
    <p:extLst>
      <p:ext uri="{BB962C8B-B14F-4D97-AF65-F5344CB8AC3E}">
        <p14:creationId xmlns:p14="http://schemas.microsoft.com/office/powerpoint/2010/main" val="25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descr="A close up of a map&#10;&#10;Description automatically generated">
            <a:extLst>
              <a:ext uri="{FF2B5EF4-FFF2-40B4-BE49-F238E27FC236}">
                <a16:creationId xmlns:a16="http://schemas.microsoft.com/office/drawing/2014/main" id="{287390C9-B629-401E-B294-23A09C004815}"/>
              </a:ext>
            </a:extLst>
          </p:cNvPr>
          <p:cNvPicPr>
            <a:picLocks noChangeAspect="1"/>
          </p:cNvPicPr>
          <p:nvPr/>
        </p:nvPicPr>
        <p:blipFill>
          <a:blip r:embed="rId3"/>
          <a:stretch>
            <a:fillRect/>
          </a:stretch>
        </p:blipFill>
        <p:spPr>
          <a:xfrm>
            <a:off x="5455919" y="1897371"/>
            <a:ext cx="6272967" cy="3701050"/>
          </a:xfrm>
          <a:prstGeom prst="rect">
            <a:avLst/>
          </a:prstGeom>
        </p:spPr>
      </p:pic>
      <p:sp>
        <p:nvSpPr>
          <p:cNvPr id="2" name="Title 1">
            <a:extLst>
              <a:ext uri="{FF2B5EF4-FFF2-40B4-BE49-F238E27FC236}">
                <a16:creationId xmlns:a16="http://schemas.microsoft.com/office/drawing/2014/main" id="{324FD6F7-C459-4786-AB0E-6CCFA599422D}"/>
              </a:ext>
            </a:extLst>
          </p:cNvPr>
          <p:cNvSpPr>
            <a:spLocks noGrp="1"/>
          </p:cNvSpPr>
          <p:nvPr>
            <p:ph type="title"/>
          </p:nvPr>
        </p:nvSpPr>
        <p:spPr/>
        <p:txBody>
          <a:bodyPr>
            <a:normAutofit fontScale="90000"/>
          </a:bodyPr>
          <a:lstStyle/>
          <a:p>
            <a:r>
              <a:rPr lang="en-US" dirty="0"/>
              <a:t>Q4: </a:t>
            </a:r>
            <a:r>
              <a:rPr lang="en-US" sz="2200" dirty="0"/>
              <a:t>Given past and current data, what can we predict about the future state of water in the Missouri River Basin?</a:t>
            </a:r>
            <a:br>
              <a:rPr lang="en-US" sz="2200" dirty="0"/>
            </a:br>
            <a:endParaRPr lang="en-US" sz="2200" dirty="0"/>
          </a:p>
        </p:txBody>
      </p:sp>
      <p:sp>
        <p:nvSpPr>
          <p:cNvPr id="3" name="Content Placeholder 2">
            <a:extLst>
              <a:ext uri="{FF2B5EF4-FFF2-40B4-BE49-F238E27FC236}">
                <a16:creationId xmlns:a16="http://schemas.microsoft.com/office/drawing/2014/main" id="{1F13555C-1C35-4897-A1D1-4EACD6674003}"/>
              </a:ext>
            </a:extLst>
          </p:cNvPr>
          <p:cNvSpPr>
            <a:spLocks noGrp="1"/>
          </p:cNvSpPr>
          <p:nvPr>
            <p:ph idx="1"/>
          </p:nvPr>
        </p:nvSpPr>
        <p:spPr>
          <a:xfrm>
            <a:off x="687388" y="1446164"/>
            <a:ext cx="3056839" cy="725905"/>
          </a:xfrm>
        </p:spPr>
        <p:txBody>
          <a:bodyPr>
            <a:normAutofit/>
          </a:bodyPr>
          <a:lstStyle/>
          <a:p>
            <a:r>
              <a:rPr lang="en-US" dirty="0">
                <a:solidFill>
                  <a:srgbClr val="000000"/>
                </a:solidFill>
                <a:latin typeface="LMRoman12-Regular"/>
              </a:rPr>
              <a:t>Mann-Kendall Trend Test</a:t>
            </a:r>
            <a:br>
              <a:rPr lang="en-US" dirty="0"/>
            </a:br>
            <a:endParaRPr lang="en-US" dirty="0">
              <a:solidFill>
                <a:srgbClr val="000000"/>
              </a:solidFill>
              <a:latin typeface="LMRoman12-Regular"/>
            </a:endParaRPr>
          </a:p>
        </p:txBody>
      </p:sp>
      <p:sp>
        <p:nvSpPr>
          <p:cNvPr id="6" name="Content Placeholder 2">
            <a:extLst>
              <a:ext uri="{FF2B5EF4-FFF2-40B4-BE49-F238E27FC236}">
                <a16:creationId xmlns:a16="http://schemas.microsoft.com/office/drawing/2014/main" id="{D3BEF952-CFDF-4D3E-9504-3F47EED29506}"/>
              </a:ext>
            </a:extLst>
          </p:cNvPr>
          <p:cNvSpPr txBox="1">
            <a:spLocks/>
          </p:cNvSpPr>
          <p:nvPr/>
        </p:nvSpPr>
        <p:spPr>
          <a:xfrm>
            <a:off x="4600073" y="1446164"/>
            <a:ext cx="7601146" cy="2301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LMRoman12-Regular"/>
              </a:rPr>
              <a:t>Autoregressive and Moving Average Models (ARMA)</a:t>
            </a:r>
          </a:p>
          <a:p>
            <a:pPr marL="0" indent="0">
              <a:buNone/>
            </a:pPr>
            <a:r>
              <a:rPr lang="en-US" sz="1400" dirty="0">
                <a:solidFill>
                  <a:srgbClr val="000000"/>
                </a:solidFill>
                <a:latin typeface="LMRoman12-Regular"/>
              </a:rPr>
              <a:t>	</a:t>
            </a:r>
            <a:r>
              <a:rPr lang="en-US" sz="1400" dirty="0"/>
              <a:t>AR part: involves regressing the variable on its own lagged (i.e., past) values</a:t>
            </a:r>
          </a:p>
          <a:p>
            <a:pPr marL="0" indent="0">
              <a:buNone/>
            </a:pPr>
            <a:r>
              <a:rPr lang="en-US" sz="1400" dirty="0"/>
              <a:t>	MA part: involves modeling the error term as a linear combination of error terms occurring contemporaneously and at various times in the past</a:t>
            </a:r>
            <a:endParaRPr lang="en-US" sz="1400" dirty="0">
              <a:solidFill>
                <a:srgbClr val="000000"/>
              </a:solidFill>
              <a:latin typeface="LMRoman12-Regular"/>
            </a:endParaRPr>
          </a:p>
        </p:txBody>
      </p:sp>
      <p:pic>
        <p:nvPicPr>
          <p:cNvPr id="12" name="Picture 11">
            <a:extLst>
              <a:ext uri="{FF2B5EF4-FFF2-40B4-BE49-F238E27FC236}">
                <a16:creationId xmlns:a16="http://schemas.microsoft.com/office/drawing/2014/main" id="{9A1132A2-7949-477E-AB70-30657F6DC9AF}"/>
              </a:ext>
            </a:extLst>
          </p:cNvPr>
          <p:cNvPicPr>
            <a:picLocks noChangeAspect="1"/>
          </p:cNvPicPr>
          <p:nvPr/>
        </p:nvPicPr>
        <p:blipFill>
          <a:blip r:embed="rId4"/>
          <a:stretch>
            <a:fillRect/>
          </a:stretch>
        </p:blipFill>
        <p:spPr>
          <a:xfrm>
            <a:off x="5703215" y="2767639"/>
            <a:ext cx="6435576" cy="1321651"/>
          </a:xfrm>
          <a:prstGeom prst="rect">
            <a:avLst/>
          </a:prstGeom>
        </p:spPr>
      </p:pic>
      <p:pic>
        <p:nvPicPr>
          <p:cNvPr id="14" name="Picture 13">
            <a:extLst>
              <a:ext uri="{FF2B5EF4-FFF2-40B4-BE49-F238E27FC236}">
                <a16:creationId xmlns:a16="http://schemas.microsoft.com/office/drawing/2014/main" id="{EF7E5630-C135-4376-9B86-46FA354D061B}"/>
              </a:ext>
            </a:extLst>
          </p:cNvPr>
          <p:cNvPicPr>
            <a:picLocks noChangeAspect="1"/>
          </p:cNvPicPr>
          <p:nvPr/>
        </p:nvPicPr>
        <p:blipFill>
          <a:blip r:embed="rId5"/>
          <a:stretch>
            <a:fillRect/>
          </a:stretch>
        </p:blipFill>
        <p:spPr>
          <a:xfrm>
            <a:off x="5703215" y="4344039"/>
            <a:ext cx="6435575" cy="1358183"/>
          </a:xfrm>
          <a:prstGeom prst="rect">
            <a:avLst/>
          </a:prstGeom>
        </p:spPr>
      </p:pic>
      <p:sp>
        <p:nvSpPr>
          <p:cNvPr id="7" name="Rectangle: Rounded Corners 6">
            <a:extLst>
              <a:ext uri="{FF2B5EF4-FFF2-40B4-BE49-F238E27FC236}">
                <a16:creationId xmlns:a16="http://schemas.microsoft.com/office/drawing/2014/main" id="{8B37FAFE-62C2-4184-834A-9CB146FE78E9}"/>
              </a:ext>
            </a:extLst>
          </p:cNvPr>
          <p:cNvSpPr/>
          <p:nvPr/>
        </p:nvSpPr>
        <p:spPr>
          <a:xfrm>
            <a:off x="7889358" y="3970448"/>
            <a:ext cx="1222744" cy="59950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4AAC89B-1769-464C-A7D5-0982214DFDED}"/>
              </a:ext>
            </a:extLst>
          </p:cNvPr>
          <p:cNvPicPr>
            <a:picLocks noChangeAspect="1"/>
          </p:cNvPicPr>
          <p:nvPr/>
        </p:nvPicPr>
        <p:blipFill>
          <a:blip r:embed="rId6"/>
          <a:stretch>
            <a:fillRect/>
          </a:stretch>
        </p:blipFill>
        <p:spPr>
          <a:xfrm>
            <a:off x="328580" y="1938381"/>
            <a:ext cx="4271493" cy="4172811"/>
          </a:xfrm>
          <a:prstGeom prst="rect">
            <a:avLst/>
          </a:prstGeom>
        </p:spPr>
      </p:pic>
      <p:pic>
        <p:nvPicPr>
          <p:cNvPr id="18" name="Picture 17">
            <a:extLst>
              <a:ext uri="{FF2B5EF4-FFF2-40B4-BE49-F238E27FC236}">
                <a16:creationId xmlns:a16="http://schemas.microsoft.com/office/drawing/2014/main" id="{216C7D38-2AFA-4C74-B67A-4A7EE6306BBE}"/>
              </a:ext>
            </a:extLst>
          </p:cNvPr>
          <p:cNvPicPr>
            <a:picLocks noChangeAspect="1"/>
          </p:cNvPicPr>
          <p:nvPr/>
        </p:nvPicPr>
        <p:blipFill>
          <a:blip r:embed="rId7"/>
          <a:stretch>
            <a:fillRect/>
          </a:stretch>
        </p:blipFill>
        <p:spPr>
          <a:xfrm>
            <a:off x="3869653" y="5239816"/>
            <a:ext cx="1924991" cy="1523668"/>
          </a:xfrm>
          <a:prstGeom prst="rect">
            <a:avLst/>
          </a:prstGeom>
        </p:spPr>
      </p:pic>
      <p:sp>
        <p:nvSpPr>
          <p:cNvPr id="5" name="Rectangle: Rounded Corners 4">
            <a:extLst>
              <a:ext uri="{FF2B5EF4-FFF2-40B4-BE49-F238E27FC236}">
                <a16:creationId xmlns:a16="http://schemas.microsoft.com/office/drawing/2014/main" id="{01ECD7F5-B3A9-4D21-B678-39889C376998}"/>
              </a:ext>
            </a:extLst>
          </p:cNvPr>
          <p:cNvSpPr/>
          <p:nvPr/>
        </p:nvSpPr>
        <p:spPr>
          <a:xfrm>
            <a:off x="328580" y="3970448"/>
            <a:ext cx="3684127" cy="6732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A1D20F8-D85F-488D-A1F0-29AAD5EE4468}"/>
              </a:ext>
            </a:extLst>
          </p:cNvPr>
          <p:cNvGrpSpPr/>
          <p:nvPr/>
        </p:nvGrpSpPr>
        <p:grpSpPr>
          <a:xfrm>
            <a:off x="53209" y="2664286"/>
            <a:ext cx="5312399" cy="2917661"/>
            <a:chOff x="53209" y="2784561"/>
            <a:chExt cx="5312399" cy="2917661"/>
          </a:xfrm>
        </p:grpSpPr>
        <p:pic>
          <p:nvPicPr>
            <p:cNvPr id="8" name="Picture 7">
              <a:extLst>
                <a:ext uri="{FF2B5EF4-FFF2-40B4-BE49-F238E27FC236}">
                  <a16:creationId xmlns:a16="http://schemas.microsoft.com/office/drawing/2014/main" id="{776D6771-D9B4-4EA6-8AF6-88D23F220E61}"/>
                </a:ext>
              </a:extLst>
            </p:cNvPr>
            <p:cNvPicPr>
              <a:picLocks noChangeAspect="1"/>
            </p:cNvPicPr>
            <p:nvPr/>
          </p:nvPicPr>
          <p:blipFill>
            <a:blip r:embed="rId8"/>
            <a:stretch>
              <a:fillRect/>
            </a:stretch>
          </p:blipFill>
          <p:spPr>
            <a:xfrm>
              <a:off x="210394" y="2864489"/>
              <a:ext cx="5155214" cy="2837733"/>
            </a:xfrm>
            <a:prstGeom prst="rect">
              <a:avLst/>
            </a:prstGeom>
          </p:spPr>
        </p:pic>
        <p:pic>
          <p:nvPicPr>
            <p:cNvPr id="10" name="Picture 9">
              <a:extLst>
                <a:ext uri="{FF2B5EF4-FFF2-40B4-BE49-F238E27FC236}">
                  <a16:creationId xmlns:a16="http://schemas.microsoft.com/office/drawing/2014/main" id="{3D5676EE-052E-4CE3-BAED-5F288C6D41C1}"/>
                </a:ext>
              </a:extLst>
            </p:cNvPr>
            <p:cNvPicPr>
              <a:picLocks noChangeAspect="1"/>
            </p:cNvPicPr>
            <p:nvPr/>
          </p:nvPicPr>
          <p:blipFill>
            <a:blip r:embed="rId9"/>
            <a:stretch>
              <a:fillRect/>
            </a:stretch>
          </p:blipFill>
          <p:spPr>
            <a:xfrm>
              <a:off x="53209" y="2859496"/>
              <a:ext cx="314369" cy="1467055"/>
            </a:xfrm>
            <a:prstGeom prst="rect">
              <a:avLst/>
            </a:prstGeom>
          </p:spPr>
        </p:pic>
        <p:pic>
          <p:nvPicPr>
            <p:cNvPr id="19" name="Picture 18">
              <a:extLst>
                <a:ext uri="{FF2B5EF4-FFF2-40B4-BE49-F238E27FC236}">
                  <a16:creationId xmlns:a16="http://schemas.microsoft.com/office/drawing/2014/main" id="{3C86DC78-2222-4956-B1DF-A3568BD676E5}"/>
                </a:ext>
              </a:extLst>
            </p:cNvPr>
            <p:cNvPicPr>
              <a:picLocks noChangeAspect="1"/>
            </p:cNvPicPr>
            <p:nvPr/>
          </p:nvPicPr>
          <p:blipFill>
            <a:blip r:embed="rId10"/>
            <a:stretch>
              <a:fillRect/>
            </a:stretch>
          </p:blipFill>
          <p:spPr>
            <a:xfrm>
              <a:off x="503567" y="2784561"/>
              <a:ext cx="2791215" cy="285790"/>
            </a:xfrm>
            <a:prstGeom prst="rect">
              <a:avLst/>
            </a:prstGeom>
          </p:spPr>
        </p:pic>
      </p:grpSp>
    </p:spTree>
    <p:extLst>
      <p:ext uri="{BB962C8B-B14F-4D97-AF65-F5344CB8AC3E}">
        <p14:creationId xmlns:p14="http://schemas.microsoft.com/office/powerpoint/2010/main" val="25757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816-8924-4E65-94F1-F82F2087B70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9E670AB-C6D2-4473-9B87-746A8AF1F3AB}"/>
              </a:ext>
            </a:extLst>
          </p:cNvPr>
          <p:cNvSpPr>
            <a:spLocks noGrp="1"/>
          </p:cNvSpPr>
          <p:nvPr>
            <p:ph idx="1"/>
          </p:nvPr>
        </p:nvSpPr>
        <p:spPr/>
        <p:txBody>
          <a:bodyPr/>
          <a:lstStyle/>
          <a:p>
            <a:r>
              <a:rPr lang="en-US" dirty="0"/>
              <a:t>There are few consistent trends across all of our sites</a:t>
            </a:r>
          </a:p>
          <a:p>
            <a:pPr lvl="1"/>
            <a:r>
              <a:rPr lang="en-US" dirty="0"/>
              <a:t>It depends on location of sites and size of river</a:t>
            </a:r>
          </a:p>
          <a:p>
            <a:pPr lvl="1"/>
            <a:r>
              <a:rPr lang="en-US" dirty="0"/>
              <a:t>Hard to compare the Missouri River to its smaller tributaries</a:t>
            </a:r>
          </a:p>
          <a:p>
            <a:r>
              <a:rPr lang="en-US" dirty="0"/>
              <a:t>Mainstem of the Missouri River has increasing Nitrogen, Phosphorus, and Discharge over time</a:t>
            </a:r>
          </a:p>
          <a:p>
            <a:pPr lvl="1"/>
            <a:r>
              <a:rPr lang="en-US" dirty="0"/>
              <a:t>Tributaries have different characteristics</a:t>
            </a:r>
          </a:p>
          <a:p>
            <a:r>
              <a:rPr lang="en-US" dirty="0"/>
              <a:t>Nitrogen is increasing in the basin over time</a:t>
            </a:r>
          </a:p>
          <a:p>
            <a:r>
              <a:rPr lang="en-US" dirty="0"/>
              <a:t>As population increases, total nitrogen loading into the rivers decrease (because of decreased agricultural land)</a:t>
            </a:r>
          </a:p>
        </p:txBody>
      </p:sp>
    </p:spTree>
    <p:extLst>
      <p:ext uri="{BB962C8B-B14F-4D97-AF65-F5344CB8AC3E}">
        <p14:creationId xmlns:p14="http://schemas.microsoft.com/office/powerpoint/2010/main" val="6144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DEE8-D523-418F-BF89-5DEB404CC53B}"/>
              </a:ext>
            </a:extLst>
          </p:cNvPr>
          <p:cNvSpPr>
            <a:spLocks noGrp="1"/>
          </p:cNvSpPr>
          <p:nvPr>
            <p:ph type="title"/>
          </p:nvPr>
        </p:nvSpPr>
        <p:spPr>
          <a:xfrm>
            <a:off x="1866439" y="668099"/>
            <a:ext cx="3650279" cy="1259894"/>
          </a:xfrm>
        </p:spPr>
        <p:txBody>
          <a:bodyPr>
            <a:normAutofit/>
          </a:bodyPr>
          <a:lstStyle/>
          <a:p>
            <a:r>
              <a:rPr lang="en-US" dirty="0"/>
              <a:t>Study Rationale</a:t>
            </a:r>
          </a:p>
        </p:txBody>
      </p:sp>
      <p:sp>
        <p:nvSpPr>
          <p:cNvPr id="9" name="Content Placeholder 8">
            <a:extLst>
              <a:ext uri="{FF2B5EF4-FFF2-40B4-BE49-F238E27FC236}">
                <a16:creationId xmlns:a16="http://schemas.microsoft.com/office/drawing/2014/main" id="{C31BB103-1960-4DAF-A5AB-1A6C4E1C46CC}"/>
              </a:ext>
            </a:extLst>
          </p:cNvPr>
          <p:cNvSpPr>
            <a:spLocks noGrp="1"/>
          </p:cNvSpPr>
          <p:nvPr>
            <p:ph idx="1"/>
          </p:nvPr>
        </p:nvSpPr>
        <p:spPr>
          <a:xfrm>
            <a:off x="649225" y="2133600"/>
            <a:ext cx="3970318" cy="3759253"/>
          </a:xfrm>
        </p:spPr>
        <p:txBody>
          <a:bodyPr>
            <a:normAutofit/>
          </a:bodyPr>
          <a:lstStyle/>
          <a:p>
            <a:r>
              <a:rPr lang="en-US" sz="2000" dirty="0"/>
              <a:t>Largest river  in N.A.; 2</a:t>
            </a:r>
            <a:r>
              <a:rPr lang="en-US" sz="2000" baseline="30000" dirty="0"/>
              <a:t>nd</a:t>
            </a:r>
            <a:r>
              <a:rPr lang="en-US" sz="2000" dirty="0"/>
              <a:t> largest watershed.</a:t>
            </a:r>
          </a:p>
          <a:p>
            <a:r>
              <a:rPr lang="en-US" sz="2000" dirty="0"/>
              <a:t>Large proportion of agricultural lands.</a:t>
            </a:r>
          </a:p>
          <a:p>
            <a:r>
              <a:rPr lang="en-US" sz="2000" dirty="0"/>
              <a:t>Nutrient enrichment &amp; water impairment</a:t>
            </a:r>
          </a:p>
          <a:p>
            <a:endParaRPr lang="en-US" sz="20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DC9D4C11-E5FD-49A8-8524-117326B11CA5}"/>
              </a:ext>
            </a:extLst>
          </p:cNvPr>
          <p:cNvPicPr>
            <a:picLocks noChangeAspect="1"/>
          </p:cNvPicPr>
          <p:nvPr/>
        </p:nvPicPr>
        <p:blipFill>
          <a:blip r:embed="rId3"/>
          <a:stretch>
            <a:fillRect/>
          </a:stretch>
        </p:blipFill>
        <p:spPr>
          <a:xfrm>
            <a:off x="4619543" y="1219024"/>
            <a:ext cx="6953577" cy="4094884"/>
          </a:xfrm>
          <a:prstGeom prst="rect">
            <a:avLst/>
          </a:prstGeom>
        </p:spPr>
      </p:pic>
      <p:sp>
        <p:nvSpPr>
          <p:cNvPr id="6" name="TextBox 5">
            <a:extLst>
              <a:ext uri="{FF2B5EF4-FFF2-40B4-BE49-F238E27FC236}">
                <a16:creationId xmlns:a16="http://schemas.microsoft.com/office/drawing/2014/main" id="{4C892208-206D-4F2C-8441-4101946E8F5D}"/>
              </a:ext>
            </a:extLst>
          </p:cNvPr>
          <p:cNvSpPr txBox="1"/>
          <p:nvPr/>
        </p:nvSpPr>
        <p:spPr>
          <a:xfrm>
            <a:off x="4619543" y="5437248"/>
            <a:ext cx="7229360" cy="1077218"/>
          </a:xfrm>
          <a:prstGeom prst="rect">
            <a:avLst/>
          </a:prstGeom>
          <a:noFill/>
        </p:spPr>
        <p:txBody>
          <a:bodyPr wrap="square" rtlCol="0">
            <a:spAutoFit/>
          </a:bodyPr>
          <a:lstStyle/>
          <a:p>
            <a:r>
              <a:rPr lang="en-US" sz="1600" dirty="0"/>
              <a:t>Map Layers Sources:</a:t>
            </a:r>
          </a:p>
          <a:p>
            <a:r>
              <a:rPr lang="en-US" sz="1600" dirty="0"/>
              <a:t>Land use: GAP/LANDFIRE National Terrestrial Ecosystems 2011;</a:t>
            </a:r>
          </a:p>
          <a:p>
            <a:r>
              <a:rPr lang="en-US" sz="1600" dirty="0"/>
              <a:t>Impaired waters: EPA ATTAINS (cf. Clean Water Act 303d List 2015)</a:t>
            </a:r>
          </a:p>
          <a:p>
            <a:r>
              <a:rPr lang="en-US" sz="1600" dirty="0"/>
              <a:t>Watersheds &amp; streams: USGS</a:t>
            </a:r>
          </a:p>
        </p:txBody>
      </p:sp>
    </p:spTree>
    <p:extLst>
      <p:ext uri="{BB962C8B-B14F-4D97-AF65-F5344CB8AC3E}">
        <p14:creationId xmlns:p14="http://schemas.microsoft.com/office/powerpoint/2010/main" val="41333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5BB2-DA58-4016-B999-ED53C5CE5B6A}"/>
              </a:ext>
            </a:extLst>
          </p:cNvPr>
          <p:cNvSpPr>
            <a:spLocks noGrp="1"/>
          </p:cNvSpPr>
          <p:nvPr>
            <p:ph type="title"/>
          </p:nvPr>
        </p:nvSpPr>
        <p:spPr>
          <a:xfrm>
            <a:off x="2164592" y="624110"/>
            <a:ext cx="8911687" cy="1280890"/>
          </a:xfrm>
        </p:spPr>
        <p:txBody>
          <a:bodyPr/>
          <a:lstStyle/>
          <a:p>
            <a:r>
              <a:rPr lang="en-US" dirty="0"/>
              <a:t>Our Research Questions</a:t>
            </a:r>
          </a:p>
        </p:txBody>
      </p:sp>
      <p:sp>
        <p:nvSpPr>
          <p:cNvPr id="3" name="Content Placeholder 2">
            <a:extLst>
              <a:ext uri="{FF2B5EF4-FFF2-40B4-BE49-F238E27FC236}">
                <a16:creationId xmlns:a16="http://schemas.microsoft.com/office/drawing/2014/main" id="{22DE1CB8-3079-4C03-B591-F2540166561D}"/>
              </a:ext>
            </a:extLst>
          </p:cNvPr>
          <p:cNvSpPr>
            <a:spLocks noGrp="1"/>
          </p:cNvSpPr>
          <p:nvPr>
            <p:ph idx="1"/>
          </p:nvPr>
        </p:nvSpPr>
        <p:spPr>
          <a:xfrm>
            <a:off x="1443319" y="1353671"/>
            <a:ext cx="10354234" cy="5172635"/>
          </a:xfrm>
        </p:spPr>
        <p:txBody>
          <a:bodyPr>
            <a:noAutofit/>
          </a:bodyPr>
          <a:lstStyle/>
          <a:p>
            <a:pPr>
              <a:buFont typeface="+mj-lt"/>
              <a:buAutoNum type="arabicPeriod"/>
            </a:pPr>
            <a:r>
              <a:rPr lang="en-US" sz="1300" dirty="0"/>
              <a:t>How have changes in discharge (i.e. water quantity) interacted with nutrient enrichment (i.e. water quality) in the Missouri River Basin?</a:t>
            </a:r>
          </a:p>
          <a:p>
            <a:pPr marL="0" indent="0">
              <a:buNone/>
            </a:pPr>
            <a:r>
              <a:rPr lang="en-US" sz="1300" dirty="0"/>
              <a:t>	a) Nutrient levels have increased over time </a:t>
            </a:r>
          </a:p>
          <a:p>
            <a:pPr marL="0" indent="0">
              <a:buNone/>
            </a:pPr>
            <a:r>
              <a:rPr lang="en-US" sz="1300" dirty="0"/>
              <a:t>	 b) Discharge has become more variable over time </a:t>
            </a:r>
          </a:p>
          <a:p>
            <a:pPr marL="0" indent="0">
              <a:buNone/>
            </a:pPr>
            <a:r>
              <a:rPr lang="en-US" sz="1300" dirty="0"/>
              <a:t>	 c) Nutrient levels increase with discharge </a:t>
            </a:r>
          </a:p>
          <a:p>
            <a:pPr>
              <a:buFont typeface="+mj-lt"/>
              <a:buAutoNum type="arabicPeriod"/>
            </a:pPr>
            <a:endParaRPr lang="en-US" sz="1300" dirty="0"/>
          </a:p>
          <a:p>
            <a:pPr>
              <a:buFont typeface="+mj-lt"/>
              <a:buAutoNum type="arabicPeriod" startAt="2"/>
            </a:pPr>
            <a:r>
              <a:rPr lang="en-US" sz="1300" dirty="0"/>
              <a:t>What effects do specific flood and drought events have on the water quality and quantity of rivers in the Missouri River Basin areas of interest?</a:t>
            </a:r>
          </a:p>
          <a:p>
            <a:pPr marL="0" indent="0">
              <a:buNone/>
            </a:pPr>
            <a:r>
              <a:rPr lang="en-US" sz="1300" dirty="0"/>
              <a:t>	 a) Rivers will exhibit a flushing behavior due to the land use and type of flow during storms </a:t>
            </a:r>
          </a:p>
          <a:p>
            <a:pPr marL="0" indent="0">
              <a:buNone/>
            </a:pPr>
            <a:r>
              <a:rPr lang="en-US" sz="1300" dirty="0"/>
              <a:t>	  b) Discharge will decrease during drought due to decreased overland flow. </a:t>
            </a:r>
          </a:p>
          <a:p>
            <a:pPr>
              <a:buFont typeface="+mj-lt"/>
              <a:buAutoNum type="arabicPeriod"/>
            </a:pPr>
            <a:endParaRPr lang="en-US" sz="1300" dirty="0"/>
          </a:p>
          <a:p>
            <a:pPr>
              <a:buFont typeface="+mj-lt"/>
              <a:buAutoNum type="arabicPeriod" startAt="3"/>
            </a:pPr>
            <a:r>
              <a:rPr lang="en-US" sz="1300" dirty="0"/>
              <a:t>What factors contribute to the variability of total nitrogen in the rivers?</a:t>
            </a:r>
          </a:p>
          <a:p>
            <a:pPr marL="0" indent="0">
              <a:buNone/>
            </a:pPr>
            <a:r>
              <a:rPr lang="en-US" sz="1300" dirty="0"/>
              <a:t>	a) Land use, year, discharge, phosphorus, and HUC region will contribute to the variability of total nitrogen across sites </a:t>
            </a:r>
          </a:p>
          <a:p>
            <a:pPr>
              <a:buFont typeface="+mj-lt"/>
              <a:buAutoNum type="arabicPeriod"/>
            </a:pPr>
            <a:endParaRPr lang="en-US" sz="1300" dirty="0"/>
          </a:p>
          <a:p>
            <a:pPr>
              <a:buFont typeface="+mj-lt"/>
              <a:buAutoNum type="arabicPeriod" startAt="4"/>
            </a:pPr>
            <a:r>
              <a:rPr lang="en-US" sz="1300" dirty="0"/>
              <a:t>Given past and current data, what can we predict about the future state of water in the Missouri River Basin?</a:t>
            </a:r>
          </a:p>
          <a:p>
            <a:pPr marL="0" indent="0">
              <a:buNone/>
            </a:pPr>
            <a:r>
              <a:rPr lang="en-US" sz="1300" dirty="0"/>
              <a:t>	a) Total flow in the Missouri River Basin is </a:t>
            </a:r>
            <a:r>
              <a:rPr lang="en-US" altLang="zh-CN" sz="1300" dirty="0"/>
              <a:t>increa</a:t>
            </a:r>
            <a:r>
              <a:rPr lang="en-US" sz="1300" dirty="0"/>
              <a:t>sing (non-stationary) over time </a:t>
            </a:r>
          </a:p>
          <a:p>
            <a:pPr marL="0" indent="0">
              <a:buNone/>
            </a:pPr>
            <a:r>
              <a:rPr lang="en-US" sz="1300" dirty="0"/>
              <a:t>	b) The future situation of the river basin will see the continuation of current trends </a:t>
            </a:r>
            <a:r>
              <a:rPr lang="en-US" sz="1300"/>
              <a:t>of increasing </a:t>
            </a:r>
            <a:r>
              <a:rPr lang="en-US" sz="1300" dirty="0"/>
              <a:t>overall volume of flow. </a:t>
            </a:r>
          </a:p>
        </p:txBody>
      </p:sp>
    </p:spTree>
    <p:extLst>
      <p:ext uri="{BB962C8B-B14F-4D97-AF65-F5344CB8AC3E}">
        <p14:creationId xmlns:p14="http://schemas.microsoft.com/office/powerpoint/2010/main" val="13436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8">
            <a:extLst>
              <a:ext uri="{FF2B5EF4-FFF2-40B4-BE49-F238E27FC236}">
                <a16:creationId xmlns:a16="http://schemas.microsoft.com/office/drawing/2014/main" id="{2FF29D03-2F16-46CF-AB7F-59D35FA9D81B}"/>
              </a:ext>
            </a:extLst>
          </p:cNvPr>
          <p:cNvSpPr>
            <a:spLocks noGrp="1"/>
          </p:cNvSpPr>
          <p:nvPr>
            <p:ph idx="1"/>
          </p:nvPr>
        </p:nvSpPr>
        <p:spPr>
          <a:xfrm>
            <a:off x="830282" y="1352308"/>
            <a:ext cx="4479646" cy="5259168"/>
          </a:xfrm>
        </p:spPr>
        <p:txBody>
          <a:bodyPr>
            <a:normAutofit/>
          </a:bodyPr>
          <a:lstStyle/>
          <a:p>
            <a:r>
              <a:rPr lang="en-US" dirty="0"/>
              <a:t>22 sites chosen throughout HUCs 1020 – 1030</a:t>
            </a:r>
          </a:p>
          <a:p>
            <a:r>
              <a:rPr lang="en-US" dirty="0"/>
              <a:t>Nitrogen, Phosphorus, Discharge, Population, Time</a:t>
            </a:r>
          </a:p>
          <a:p>
            <a:r>
              <a:rPr lang="en-US" dirty="0"/>
              <a:t>Steps:</a:t>
            </a:r>
          </a:p>
          <a:p>
            <a:pPr marL="800100" lvl="1" indent="-342900">
              <a:buAutoNum type="arabicParenR"/>
            </a:pPr>
            <a:r>
              <a:rPr lang="en-US" dirty="0"/>
              <a:t>Filter sites in HUC 1020 - 1030 to only show us sites that contained discharge, nitrogen, and phosphorus data. </a:t>
            </a:r>
          </a:p>
          <a:p>
            <a:pPr marL="800100" lvl="1" indent="-342900">
              <a:buAutoNum type="arabicParenR"/>
            </a:pPr>
            <a:r>
              <a:rPr lang="en-US" dirty="0"/>
              <a:t>Choose 2 sites from each HUC sub basin for a total of 22 </a:t>
            </a:r>
          </a:p>
          <a:p>
            <a:r>
              <a:rPr lang="en-US" dirty="0"/>
              <a:t>By comparing the periods of records for each chosen variables and finding the sites with the longest periods of records. </a:t>
            </a:r>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36CF0943-DC0A-48D1-A950-B0C446A91A54}"/>
              </a:ext>
            </a:extLst>
          </p:cNvPr>
          <p:cNvPicPr>
            <a:picLocks noChangeAspect="1"/>
          </p:cNvPicPr>
          <p:nvPr/>
        </p:nvPicPr>
        <p:blipFill>
          <a:blip r:embed="rId3"/>
          <a:stretch>
            <a:fillRect/>
          </a:stretch>
        </p:blipFill>
        <p:spPr>
          <a:xfrm>
            <a:off x="5230905" y="1447059"/>
            <a:ext cx="6953577" cy="4102609"/>
          </a:xfrm>
          <a:prstGeom prst="rect">
            <a:avLst/>
          </a:prstGeom>
        </p:spPr>
      </p:pic>
      <p:sp>
        <p:nvSpPr>
          <p:cNvPr id="9" name="Title 1">
            <a:extLst>
              <a:ext uri="{FF2B5EF4-FFF2-40B4-BE49-F238E27FC236}">
                <a16:creationId xmlns:a16="http://schemas.microsoft.com/office/drawing/2014/main" id="{C79A521D-93FC-49D9-A597-392BFF21FBB9}"/>
              </a:ext>
            </a:extLst>
          </p:cNvPr>
          <p:cNvSpPr txBox="1">
            <a:spLocks/>
          </p:cNvSpPr>
          <p:nvPr/>
        </p:nvSpPr>
        <p:spPr>
          <a:xfrm>
            <a:off x="2592925"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Our Approach</a:t>
            </a:r>
          </a:p>
        </p:txBody>
      </p:sp>
    </p:spTree>
    <p:extLst>
      <p:ext uri="{BB962C8B-B14F-4D97-AF65-F5344CB8AC3E}">
        <p14:creationId xmlns:p14="http://schemas.microsoft.com/office/powerpoint/2010/main" val="137656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379-7621-41DB-9DB2-8E717736A415}"/>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A25B1EAB-67DF-4085-BAED-0EBCBCE00FF9}"/>
              </a:ext>
            </a:extLst>
          </p:cNvPr>
          <p:cNvSpPr>
            <a:spLocks noGrp="1"/>
          </p:cNvSpPr>
          <p:nvPr>
            <p:ph idx="1"/>
          </p:nvPr>
        </p:nvSpPr>
        <p:spPr>
          <a:xfrm>
            <a:off x="2325262" y="1367483"/>
            <a:ext cx="8915400" cy="3777622"/>
          </a:xfrm>
        </p:spPr>
        <p:txBody>
          <a:bodyPr>
            <a:normAutofit/>
          </a:bodyPr>
          <a:lstStyle/>
          <a:p>
            <a:r>
              <a:rPr lang="en-US" dirty="0"/>
              <a:t>S</a:t>
            </a:r>
            <a:r>
              <a:rPr lang="en-US" altLang="zh-CN" dirty="0"/>
              <a:t>ource: The United States Geological Survey (USGS) database </a:t>
            </a:r>
          </a:p>
        </p:txBody>
      </p:sp>
      <p:pic>
        <p:nvPicPr>
          <p:cNvPr id="7" name="Picture 6">
            <a:extLst>
              <a:ext uri="{FF2B5EF4-FFF2-40B4-BE49-F238E27FC236}">
                <a16:creationId xmlns:a16="http://schemas.microsoft.com/office/drawing/2014/main" id="{DE4BCA3C-AC69-4226-A9DE-E1B1890221DB}"/>
              </a:ext>
            </a:extLst>
          </p:cNvPr>
          <p:cNvPicPr>
            <a:picLocks noChangeAspect="1"/>
          </p:cNvPicPr>
          <p:nvPr/>
        </p:nvPicPr>
        <p:blipFill>
          <a:blip r:embed="rId3"/>
          <a:stretch>
            <a:fillRect/>
          </a:stretch>
        </p:blipFill>
        <p:spPr>
          <a:xfrm>
            <a:off x="1935852" y="2567649"/>
            <a:ext cx="9694219" cy="1377289"/>
          </a:xfrm>
          <a:prstGeom prst="rect">
            <a:avLst/>
          </a:prstGeom>
        </p:spPr>
      </p:pic>
      <p:pic>
        <p:nvPicPr>
          <p:cNvPr id="8" name="Picture 7">
            <a:extLst>
              <a:ext uri="{FF2B5EF4-FFF2-40B4-BE49-F238E27FC236}">
                <a16:creationId xmlns:a16="http://schemas.microsoft.com/office/drawing/2014/main" id="{AD7427D1-D11D-40C0-B9EB-38E84F71D759}"/>
              </a:ext>
            </a:extLst>
          </p:cNvPr>
          <p:cNvPicPr>
            <a:picLocks noChangeAspect="1"/>
          </p:cNvPicPr>
          <p:nvPr/>
        </p:nvPicPr>
        <p:blipFill>
          <a:blip r:embed="rId4"/>
          <a:stretch>
            <a:fillRect/>
          </a:stretch>
        </p:blipFill>
        <p:spPr>
          <a:xfrm>
            <a:off x="2189707" y="1848093"/>
            <a:ext cx="9186508" cy="4823742"/>
          </a:xfrm>
          <a:prstGeom prst="rect">
            <a:avLst/>
          </a:prstGeom>
        </p:spPr>
      </p:pic>
    </p:spTree>
    <p:extLst>
      <p:ext uri="{BB962C8B-B14F-4D97-AF65-F5344CB8AC3E}">
        <p14:creationId xmlns:p14="http://schemas.microsoft.com/office/powerpoint/2010/main" val="18369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14"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1" name="Rectangle 130">
            <a:extLst>
              <a:ext uri="{FF2B5EF4-FFF2-40B4-BE49-F238E27FC236}">
                <a16:creationId xmlns:a16="http://schemas.microsoft.com/office/drawing/2014/main" id="{19426B66-B638-4121-BB1D-635F445AE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58BE31DD-5BE7-40A7-B32A-B062315C2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C0B64F63-DAC0-4D65-B005-DD6B78F8B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45E23683-F45F-40C6-805F-18EA788D7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81E5C58A-6458-4252-8A32-2495CCC1D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B29ED105-2C85-4D76-B78F-C1398E637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0A2119D2-4BDE-4C3B-9127-67A13A4BB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608EF212-318E-462B-9729-AEDD9BB0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96675303-F9EC-4514-BEF2-474A0EE20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B83F1472-5D61-4CB0-A16F-E28820BC8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777102AF-A362-4C97-9BFD-CC48E3E8F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08BF6958-4936-49DB-BFA5-EEABEB0A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39381878-AFE3-4DAD-8435-F8CD1A5A1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4BE74718-708D-49A6-A2E1-1D59CC2DB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572F3672-5AB5-4C29-9CCE-525BE047CBA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dirty="0"/>
              <a:t>Exploratory Analysis</a:t>
            </a:r>
          </a:p>
        </p:txBody>
      </p:sp>
      <p:grpSp>
        <p:nvGrpSpPr>
          <p:cNvPr id="147" name="Group 146">
            <a:extLst>
              <a:ext uri="{FF2B5EF4-FFF2-40B4-BE49-F238E27FC236}">
                <a16:creationId xmlns:a16="http://schemas.microsoft.com/office/drawing/2014/main" id="{BBB98E4A-D69F-4CF9-B328-3154BF923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28A2C7E7-40FA-4460-AA4B-BB9ABEFE4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E8E0606C-1400-4D41-844E-1C2D17EE1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B07C1A64-434C-4123-A4FB-74DB96D02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71B812C7-9D8B-4C02-B1CA-39683ED3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57F9F8F3-7A40-4080-96E6-996EDC414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735A793B-ACFE-4BE8-94C1-8C9D56F00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ADC5BCCC-AB3E-47A4-A4BF-3184620F1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690809D3-C07A-45F7-BC30-2EA5A5D2D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6C8EBF1E-6C12-4614-BAA1-C1AC52F1F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351443BB-194A-4257-9154-4F0CD0E05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3E09D640-B310-4CB1-A093-B41B6E0E6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06F7D749-5404-441E-8FC1-254FC6F6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9489F589-62A0-4A22-987A-6A5B2A17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162">
            <a:extLst>
              <a:ext uri="{FF2B5EF4-FFF2-40B4-BE49-F238E27FC236}">
                <a16:creationId xmlns:a16="http://schemas.microsoft.com/office/drawing/2014/main" id="{34F0BD85-0451-4880-B8A6-BC7D5224E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map&#10;&#10;Description automatically generated">
            <a:extLst>
              <a:ext uri="{FF2B5EF4-FFF2-40B4-BE49-F238E27FC236}">
                <a16:creationId xmlns:a16="http://schemas.microsoft.com/office/drawing/2014/main" id="{F712AC70-B3BE-426E-BB40-2DAA1129399C}"/>
              </a:ext>
            </a:extLst>
          </p:cNvPr>
          <p:cNvPicPr>
            <a:picLocks noChangeAspect="1"/>
          </p:cNvPicPr>
          <p:nvPr/>
        </p:nvPicPr>
        <p:blipFill rotWithShape="1">
          <a:blip r:embed="rId3"/>
          <a:srcRect l="51708" t="64490" r="21075" b="2672"/>
          <a:stretch/>
        </p:blipFill>
        <p:spPr>
          <a:xfrm>
            <a:off x="7472602" y="765450"/>
            <a:ext cx="4031436" cy="3126870"/>
          </a:xfrm>
          <a:prstGeom prst="rect">
            <a:avLst/>
          </a:prstGeom>
        </p:spPr>
      </p:pic>
      <p:sp>
        <p:nvSpPr>
          <p:cNvPr id="165" name="Freeform 33">
            <a:extLst>
              <a:ext uri="{FF2B5EF4-FFF2-40B4-BE49-F238E27FC236}">
                <a16:creationId xmlns:a16="http://schemas.microsoft.com/office/drawing/2014/main" id="{6BD154DF-C96B-488B-B524-16D50CCBB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4" name="TextBox 13">
            <a:extLst>
              <a:ext uri="{FF2B5EF4-FFF2-40B4-BE49-F238E27FC236}">
                <a16:creationId xmlns:a16="http://schemas.microsoft.com/office/drawing/2014/main" id="{640A6ED6-BFD7-404F-A5B6-464E0B9651AC}"/>
              </a:ext>
            </a:extLst>
          </p:cNvPr>
          <p:cNvSpPr txBox="1"/>
          <p:nvPr/>
        </p:nvSpPr>
        <p:spPr>
          <a:xfrm>
            <a:off x="9206628" y="3906292"/>
            <a:ext cx="91601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Day of year</a:t>
            </a:r>
          </a:p>
        </p:txBody>
      </p:sp>
      <p:pic>
        <p:nvPicPr>
          <p:cNvPr id="4" name="Picture 3">
            <a:extLst>
              <a:ext uri="{FF2B5EF4-FFF2-40B4-BE49-F238E27FC236}">
                <a16:creationId xmlns:a16="http://schemas.microsoft.com/office/drawing/2014/main" id="{970BE412-F1DA-4B3E-8E22-AC846851309C}"/>
              </a:ext>
            </a:extLst>
          </p:cNvPr>
          <p:cNvPicPr>
            <a:picLocks noChangeAspect="1"/>
          </p:cNvPicPr>
          <p:nvPr/>
        </p:nvPicPr>
        <p:blipFill>
          <a:blip r:embed="rId4"/>
          <a:stretch>
            <a:fillRect/>
          </a:stretch>
        </p:blipFill>
        <p:spPr>
          <a:xfrm>
            <a:off x="2666588" y="806384"/>
            <a:ext cx="4806014" cy="3236247"/>
          </a:xfrm>
          <a:prstGeom prst="rect">
            <a:avLst/>
          </a:prstGeom>
        </p:spPr>
      </p:pic>
      <p:cxnSp>
        <p:nvCxnSpPr>
          <p:cNvPr id="7" name="Straight Connector 6">
            <a:extLst>
              <a:ext uri="{FF2B5EF4-FFF2-40B4-BE49-F238E27FC236}">
                <a16:creationId xmlns:a16="http://schemas.microsoft.com/office/drawing/2014/main" id="{AA1017AC-AF9E-4813-857A-762B034134D0}"/>
              </a:ext>
            </a:extLst>
          </p:cNvPr>
          <p:cNvCxnSpPr/>
          <p:nvPr/>
        </p:nvCxnSpPr>
        <p:spPr>
          <a:xfrm flipV="1">
            <a:off x="10409093" y="1447988"/>
            <a:ext cx="342900" cy="6130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A84B509B-C1D9-4350-8E89-21F06D8DA715}"/>
              </a:ext>
            </a:extLst>
          </p:cNvPr>
          <p:cNvCxnSpPr>
            <a:cxnSpLocks/>
          </p:cNvCxnSpPr>
          <p:nvPr/>
        </p:nvCxnSpPr>
        <p:spPr>
          <a:xfrm flipV="1">
            <a:off x="10702636" y="3151094"/>
            <a:ext cx="389659" cy="193558"/>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27DCE13-7F8A-4DE8-9B42-794898810847}"/>
              </a:ext>
            </a:extLst>
          </p:cNvPr>
          <p:cNvSpPr txBox="1"/>
          <p:nvPr/>
        </p:nvSpPr>
        <p:spPr>
          <a:xfrm>
            <a:off x="10751993" y="1308723"/>
            <a:ext cx="4805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22</a:t>
            </a:r>
          </a:p>
        </p:txBody>
      </p:sp>
      <p:sp>
        <p:nvSpPr>
          <p:cNvPr id="71" name="TextBox 70">
            <a:extLst>
              <a:ext uri="{FF2B5EF4-FFF2-40B4-BE49-F238E27FC236}">
                <a16:creationId xmlns:a16="http://schemas.microsoft.com/office/drawing/2014/main" id="{2581B744-AE1B-4EA9-B1C9-4F401C40AC6D}"/>
              </a:ext>
            </a:extLst>
          </p:cNvPr>
          <p:cNvSpPr txBox="1"/>
          <p:nvPr/>
        </p:nvSpPr>
        <p:spPr>
          <a:xfrm>
            <a:off x="11023458" y="2816117"/>
            <a:ext cx="4805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200291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A2D-1A96-4D56-93E5-208CDEDA5D0E}"/>
              </a:ext>
            </a:extLst>
          </p:cNvPr>
          <p:cNvSpPr>
            <a:spLocks noGrp="1"/>
          </p:cNvSpPr>
          <p:nvPr>
            <p:ph type="title"/>
          </p:nvPr>
        </p:nvSpPr>
        <p:spPr>
          <a:xfrm>
            <a:off x="2592925" y="624110"/>
            <a:ext cx="8911687" cy="1280890"/>
          </a:xfrm>
        </p:spPr>
        <p:txBody>
          <a:bodyPr>
            <a:normAutofit fontScale="90000"/>
          </a:bodyPr>
          <a:lstStyle/>
          <a:p>
            <a:r>
              <a:rPr lang="en-US"/>
              <a:t>Q1: </a:t>
            </a:r>
            <a:r>
              <a:rPr lang="en-US" sz="2200"/>
              <a:t>How have changes in discharge (i.e. water quantity) interacted with nutrient enrichment (i.e. water quality) in the Missouri River Basin?</a:t>
            </a:r>
            <a:br>
              <a:rPr lang="en-US" sz="2200"/>
            </a:br>
            <a:endParaRPr lang="en-US" sz="2200" dirty="0"/>
          </a:p>
        </p:txBody>
      </p:sp>
      <p:pic>
        <p:nvPicPr>
          <p:cNvPr id="5" name="Content Placeholder 4">
            <a:extLst>
              <a:ext uri="{FF2B5EF4-FFF2-40B4-BE49-F238E27FC236}">
                <a16:creationId xmlns:a16="http://schemas.microsoft.com/office/drawing/2014/main" id="{EA359B8F-5E71-4A31-A7FE-D13B6DEFC1B7}"/>
              </a:ext>
            </a:extLst>
          </p:cNvPr>
          <p:cNvPicPr>
            <a:picLocks noGrp="1" noChangeAspect="1"/>
          </p:cNvPicPr>
          <p:nvPr>
            <p:ph idx="1"/>
          </p:nvPr>
        </p:nvPicPr>
        <p:blipFill rotWithShape="1">
          <a:blip r:embed="rId3"/>
          <a:srcRect b="21635"/>
          <a:stretch/>
        </p:blipFill>
        <p:spPr>
          <a:xfrm>
            <a:off x="6096000" y="1721547"/>
            <a:ext cx="5639908" cy="4955690"/>
          </a:xfrm>
        </p:spPr>
      </p:pic>
      <p:sp>
        <p:nvSpPr>
          <p:cNvPr id="6" name="Content Placeholder 8">
            <a:extLst>
              <a:ext uri="{FF2B5EF4-FFF2-40B4-BE49-F238E27FC236}">
                <a16:creationId xmlns:a16="http://schemas.microsoft.com/office/drawing/2014/main" id="{C3EF1C8F-4869-4BA1-9095-8FBFF1A66CCD}"/>
              </a:ext>
            </a:extLst>
          </p:cNvPr>
          <p:cNvSpPr txBox="1">
            <a:spLocks/>
          </p:cNvSpPr>
          <p:nvPr/>
        </p:nvSpPr>
        <p:spPr>
          <a:xfrm>
            <a:off x="649224" y="2133601"/>
            <a:ext cx="4211503" cy="25238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Seasonal Mann-Kendall Trend Test</a:t>
            </a:r>
          </a:p>
          <a:p>
            <a:pPr lvl="1"/>
            <a:r>
              <a:rPr lang="en-US" sz="1800" dirty="0"/>
              <a:t>N: 7 increase; 7 decrease</a:t>
            </a:r>
          </a:p>
          <a:p>
            <a:pPr lvl="1"/>
            <a:r>
              <a:rPr lang="en-US" sz="1800" dirty="0"/>
              <a:t>P: 7 increase; 5 decrease</a:t>
            </a:r>
          </a:p>
          <a:p>
            <a:pPr lvl="1"/>
            <a:r>
              <a:rPr lang="en-US" sz="1800" dirty="0"/>
              <a:t>Mainstem increasing</a:t>
            </a:r>
          </a:p>
          <a:p>
            <a:r>
              <a:rPr lang="en-US" sz="2000" dirty="0"/>
              <a:t>Discharge × nutrient</a:t>
            </a:r>
          </a:p>
          <a:p>
            <a:pPr lvl="1"/>
            <a:r>
              <a:rPr lang="en-US" sz="1800" dirty="0"/>
              <a:t>18/22 positive relationship</a:t>
            </a:r>
          </a:p>
          <a:p>
            <a:pPr marL="0" indent="0">
              <a:buNone/>
            </a:pPr>
            <a:endParaRPr lang="en-US" sz="2000" dirty="0"/>
          </a:p>
        </p:txBody>
      </p:sp>
      <p:pic>
        <p:nvPicPr>
          <p:cNvPr id="7" name="Content Placeholder 4" descr="A close up of a map&#10;&#10;Description automatically generated">
            <a:extLst>
              <a:ext uri="{FF2B5EF4-FFF2-40B4-BE49-F238E27FC236}">
                <a16:creationId xmlns:a16="http://schemas.microsoft.com/office/drawing/2014/main" id="{7BE4E82C-CE17-4807-A506-01EED4BB2C34}"/>
              </a:ext>
            </a:extLst>
          </p:cNvPr>
          <p:cNvPicPr>
            <a:picLocks noChangeAspect="1"/>
          </p:cNvPicPr>
          <p:nvPr/>
        </p:nvPicPr>
        <p:blipFill>
          <a:blip r:embed="rId4"/>
          <a:stretch>
            <a:fillRect/>
          </a:stretch>
        </p:blipFill>
        <p:spPr>
          <a:xfrm>
            <a:off x="4860727" y="2100740"/>
            <a:ext cx="7128813" cy="4205999"/>
          </a:xfrm>
          <a:prstGeom prst="rect">
            <a:avLst/>
          </a:prstGeom>
        </p:spPr>
      </p:pic>
    </p:spTree>
    <p:extLst>
      <p:ext uri="{BB962C8B-B14F-4D97-AF65-F5344CB8AC3E}">
        <p14:creationId xmlns:p14="http://schemas.microsoft.com/office/powerpoint/2010/main" val="6574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3E-331E-48CF-8D3A-00CFA7119026}"/>
              </a:ext>
            </a:extLst>
          </p:cNvPr>
          <p:cNvSpPr>
            <a:spLocks noGrp="1"/>
          </p:cNvSpPr>
          <p:nvPr>
            <p:ph type="title"/>
          </p:nvPr>
        </p:nvSpPr>
        <p:spPr>
          <a:xfrm>
            <a:off x="2589886" y="616729"/>
            <a:ext cx="8911687" cy="1280890"/>
          </a:xfrm>
        </p:spPr>
        <p:txBody>
          <a:bodyPr>
            <a:normAutofit fontScale="90000"/>
          </a:bodyPr>
          <a:lstStyle/>
          <a:p>
            <a:r>
              <a:rPr lang="en-US" dirty="0"/>
              <a:t>Q2: </a:t>
            </a:r>
            <a:r>
              <a:rPr lang="en-US" sz="2200" dirty="0"/>
              <a:t>What effects do specific flood and drought events have on the water quality and quantity of rivers in the Missouri River Basin areas of interest?</a:t>
            </a:r>
            <a:br>
              <a:rPr lang="en-US" sz="2200" dirty="0"/>
            </a:br>
            <a:endParaRPr lang="en-US" sz="2200" dirty="0"/>
          </a:p>
        </p:txBody>
      </p:sp>
      <p:pic>
        <p:nvPicPr>
          <p:cNvPr id="5" name="Picture 4">
            <a:extLst>
              <a:ext uri="{FF2B5EF4-FFF2-40B4-BE49-F238E27FC236}">
                <a16:creationId xmlns:a16="http://schemas.microsoft.com/office/drawing/2014/main" id="{EC34B30D-5D08-AB44-9952-1726342C9CF0}"/>
              </a:ext>
            </a:extLst>
          </p:cNvPr>
          <p:cNvPicPr>
            <a:picLocks noChangeAspect="1"/>
          </p:cNvPicPr>
          <p:nvPr/>
        </p:nvPicPr>
        <p:blipFill>
          <a:blip r:embed="rId3"/>
          <a:stretch>
            <a:fillRect/>
          </a:stretch>
        </p:blipFill>
        <p:spPr>
          <a:xfrm>
            <a:off x="2014218" y="1769592"/>
            <a:ext cx="8911687" cy="5086387"/>
          </a:xfrm>
          <a:prstGeom prst="rect">
            <a:avLst/>
          </a:prstGeom>
        </p:spPr>
      </p:pic>
    </p:spTree>
    <p:extLst>
      <p:ext uri="{BB962C8B-B14F-4D97-AF65-F5344CB8AC3E}">
        <p14:creationId xmlns:p14="http://schemas.microsoft.com/office/powerpoint/2010/main" val="1025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A68-DE53-4994-88F4-4AA3F9100DCC}"/>
              </a:ext>
            </a:extLst>
          </p:cNvPr>
          <p:cNvSpPr>
            <a:spLocks noGrp="1"/>
          </p:cNvSpPr>
          <p:nvPr>
            <p:ph type="title"/>
          </p:nvPr>
        </p:nvSpPr>
        <p:spPr/>
        <p:txBody>
          <a:bodyPr>
            <a:normAutofit fontScale="90000"/>
          </a:bodyPr>
          <a:lstStyle/>
          <a:p>
            <a:r>
              <a:rPr lang="en-US" dirty="0"/>
              <a:t>Q3: </a:t>
            </a:r>
            <a:r>
              <a:rPr lang="en-US" sz="2200" dirty="0"/>
              <a:t>What factors contribute to the variability of total nitrogen in the rivers?</a:t>
            </a:r>
            <a:br>
              <a:rPr lang="en-US" sz="2200" dirty="0"/>
            </a:br>
            <a:endParaRPr lang="en-US" sz="2200" dirty="0"/>
          </a:p>
        </p:txBody>
      </p:sp>
      <p:sp>
        <p:nvSpPr>
          <p:cNvPr id="3" name="Content Placeholder 2">
            <a:extLst>
              <a:ext uri="{FF2B5EF4-FFF2-40B4-BE49-F238E27FC236}">
                <a16:creationId xmlns:a16="http://schemas.microsoft.com/office/drawing/2014/main" id="{22E6B2CA-7F79-4773-A26F-8C80AB414B33}"/>
              </a:ext>
            </a:extLst>
          </p:cNvPr>
          <p:cNvSpPr>
            <a:spLocks noGrp="1"/>
          </p:cNvSpPr>
          <p:nvPr>
            <p:ph idx="1"/>
          </p:nvPr>
        </p:nvSpPr>
        <p:spPr>
          <a:xfrm>
            <a:off x="2589212" y="3429000"/>
            <a:ext cx="8915400" cy="2482221"/>
          </a:xfrm>
        </p:spPr>
        <p:txBody>
          <a:bodyPr>
            <a:normAutofit fontScale="92500" lnSpcReduction="20000"/>
          </a:bodyPr>
          <a:lstStyle/>
          <a:p>
            <a:r>
              <a:rPr lang="en-US" dirty="0"/>
              <a:t>Fixed effects: year and population</a:t>
            </a:r>
          </a:p>
          <a:p>
            <a:r>
              <a:rPr lang="en-US" dirty="0"/>
              <a:t>Random effect: HUC 4 area</a:t>
            </a:r>
          </a:p>
          <a:p>
            <a:r>
              <a:rPr lang="en-US" dirty="0"/>
              <a:t>Discharge was not significant</a:t>
            </a:r>
          </a:p>
          <a:p>
            <a:r>
              <a:rPr lang="en-US" dirty="0"/>
              <a:t>R² = 56.7%</a:t>
            </a:r>
          </a:p>
          <a:p>
            <a:r>
              <a:rPr lang="en-US" dirty="0"/>
              <a:t>With every decade, total nitrogen increases by 1%</a:t>
            </a:r>
          </a:p>
          <a:p>
            <a:r>
              <a:rPr lang="en-US" dirty="0"/>
              <a:t>With every 1000 person increase in population, nitrogen decreases by 1%</a:t>
            </a:r>
          </a:p>
          <a:p>
            <a:r>
              <a:rPr lang="en-US" dirty="0"/>
              <a:t>A unit increase in phosphorus increases nitrogen by 44%</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B43D6-DDC8-4826-99B4-EE6C03E6E299}"/>
                  </a:ext>
                </a:extLst>
              </p:cNvPr>
              <p:cNvSpPr txBox="1"/>
              <p:nvPr/>
            </p:nvSpPr>
            <p:spPr>
              <a:xfrm>
                <a:off x="3446471" y="2161171"/>
                <a:ext cx="7200882"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𝑁𝑖𝑡𝑟𝑜𝑔𝑒𝑛</m:t>
                    </m:r>
                    <m:r>
                      <a:rPr lang="en-US" b="0" i="1" smtClean="0">
                        <a:latin typeface="Cambria Math" panose="02040503050406030204" pitchFamily="18" charset="0"/>
                      </a:rPr>
                      <m:t>=0.28+1.01</m:t>
                    </m:r>
                    <m:d>
                      <m:dPr>
                        <m:ctrlPr>
                          <a:rPr lang="en-US" b="0" i="1" smtClean="0">
                            <a:latin typeface="Cambria Math" panose="02040503050406030204" pitchFamily="18" charset="0"/>
                          </a:rPr>
                        </m:ctrlPr>
                      </m:dPr>
                      <m:e>
                        <m:r>
                          <a:rPr lang="en-US" b="0" i="1" smtClean="0">
                            <a:latin typeface="Cambria Math" panose="02040503050406030204" pitchFamily="18" charset="0"/>
                          </a:rPr>
                          <m:t>𝑦𝑒𝑎𝑟</m:t>
                        </m:r>
                      </m:e>
                    </m:d>
                    <m:r>
                      <a:rPr lang="en-US" b="0" i="1" smtClean="0">
                        <a:latin typeface="Cambria Math" panose="02040503050406030204" pitchFamily="18" charset="0"/>
                      </a:rPr>
                      <m:t>+0.99</m:t>
                    </m:r>
                    <m:d>
                      <m:dPr>
                        <m:ctrlPr>
                          <a:rPr lang="en-US" b="0" i="1" smtClean="0">
                            <a:latin typeface="Cambria Math" panose="02040503050406030204" pitchFamily="18" charset="0"/>
                          </a:rPr>
                        </m:ctrlPr>
                      </m:dPr>
                      <m:e>
                        <m:r>
                          <a:rPr lang="en-US" b="0" i="1" smtClean="0">
                            <a:latin typeface="Cambria Math" panose="02040503050406030204" pitchFamily="18" charset="0"/>
                          </a:rPr>
                          <m:t>𝑝𝑜𝑝𝑢𝑙𝑎𝑡𝑖𝑜𝑛</m:t>
                        </m:r>
                      </m:e>
                    </m:d>
                  </m:oMath>
                </a14:m>
                <a:r>
                  <a:rPr lang="en-US" dirty="0"/>
                  <a:t> </a:t>
                </a:r>
                <a14:m>
                  <m:oMath xmlns:m="http://schemas.openxmlformats.org/officeDocument/2006/math">
                    <m:r>
                      <a:rPr lang="en-US" b="0" i="0" dirty="0" smtClean="0">
                        <a:latin typeface="Cambria Math" panose="02040503050406030204" pitchFamily="18" charset="0"/>
                      </a:rPr>
                      <m:t>+1.44(</m:t>
                    </m:r>
                    <m:r>
                      <a:rPr lang="en-US" b="0" i="1" dirty="0" smtClean="0">
                        <a:latin typeface="Cambria Math" panose="02040503050406030204" pitchFamily="18" charset="0"/>
                      </a:rPr>
                      <m:t>𝑝h𝑜𝑠𝑝h𝑜𝑟𝑢𝑠</m:t>
                    </m:r>
                    <m:r>
                      <a:rPr lang="en-US" b="0" i="1" dirty="0"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03EB43D6-DDC8-4826-99B4-EE6C03E6E299}"/>
                  </a:ext>
                </a:extLst>
              </p:cNvPr>
              <p:cNvSpPr txBox="1">
                <a:spLocks noRot="1" noChangeAspect="1" noMove="1" noResize="1" noEditPoints="1" noAdjustHandles="1" noChangeArrowheads="1" noChangeShapeType="1" noTextEdit="1"/>
              </p:cNvSpPr>
              <p:nvPr/>
            </p:nvSpPr>
            <p:spPr>
              <a:xfrm>
                <a:off x="3446471" y="2161171"/>
                <a:ext cx="7200882" cy="276999"/>
              </a:xfrm>
              <a:prstGeom prst="rect">
                <a:avLst/>
              </a:prstGeom>
              <a:blipFill>
                <a:blip r:embed="rId3"/>
                <a:stretch>
                  <a:fillRect l="-1523" r="-423" b="-40000"/>
                </a:stretch>
              </a:blipFill>
            </p:spPr>
            <p:txBody>
              <a:bodyPr/>
              <a:lstStyle/>
              <a:p>
                <a:r>
                  <a:rPr lang="en-US">
                    <a:noFill/>
                  </a:rPr>
                  <a:t> </a:t>
                </a:r>
              </a:p>
            </p:txBody>
          </p:sp>
        </mc:Fallback>
      </mc:AlternateContent>
    </p:spTree>
    <p:extLst>
      <p:ext uri="{BB962C8B-B14F-4D97-AF65-F5344CB8AC3E}">
        <p14:creationId xmlns:p14="http://schemas.microsoft.com/office/powerpoint/2010/main" val="1434108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1670</Words>
  <Application>Microsoft Office PowerPoint</Application>
  <PresentationFormat>Widescreen</PresentationFormat>
  <Paragraphs>118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 Math</vt:lpstr>
      <vt:lpstr>Century Gothic</vt:lpstr>
      <vt:lpstr>LMRoman12-Regular</vt:lpstr>
      <vt:lpstr>Times New Roman</vt:lpstr>
      <vt:lpstr>Wingdings 3</vt:lpstr>
      <vt:lpstr>Wisp</vt:lpstr>
      <vt:lpstr>Examining the Hydrologic Properties of the Missouri River Basin</vt:lpstr>
      <vt:lpstr>Study Rationale</vt:lpstr>
      <vt:lpstr>Our Research Questions</vt:lpstr>
      <vt:lpstr>PowerPoint Presentation</vt:lpstr>
      <vt:lpstr>Dataset Information</vt:lpstr>
      <vt:lpstr>Exploratory Analysis</vt:lpstr>
      <vt:lpstr>Q1: How have changes in discharge (i.e. water quantity) interacted with nutrient enrichment (i.e. water quality) in the Missouri River Basin? </vt:lpstr>
      <vt:lpstr>Q2: What effects do specific flood and drought events have on the water quality and quantity of rivers in the Missouri River Basin areas of interest? </vt:lpstr>
      <vt:lpstr>Q3: What factors contribute to the variability of total nitrogen in the rivers? </vt:lpstr>
      <vt:lpstr>Q4: Given past and current data, what can we predict about the future state of water in the Missouri River Basin?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Hydrologic Properties of the Missouri River Basin</dc:title>
  <dc:creator>Rachel Bash</dc:creator>
  <cp:lastModifiedBy>Rachel Bash</cp:lastModifiedBy>
  <cp:revision>20</cp:revision>
  <dcterms:created xsi:type="dcterms:W3CDTF">2019-11-21T01:04:36Z</dcterms:created>
  <dcterms:modified xsi:type="dcterms:W3CDTF">2019-11-22T04:12:04Z</dcterms:modified>
</cp:coreProperties>
</file>