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0234" autoAdjust="0"/>
  </p:normalViewPr>
  <p:slideViewPr>
    <p:cSldViewPr snapToGrid="0">
      <p:cViewPr varScale="1">
        <p:scale>
          <a:sx n="92" d="100"/>
          <a:sy n="92"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Keqi</a:t>
            </a:r>
          </a:p>
          <a:p>
            <a:endParaRPr lang="en-US" dirty="0"/>
          </a:p>
          <a:p>
            <a:r>
              <a:rPr lang="en-US" dirty="0"/>
              <a:t>Discharge, nitrogen, and phosphorus were plotted for each site and examined together in order to see if there were any obvious patterns or trends.</a:t>
            </a:r>
            <a:r>
              <a:rPr lang="zh-CN" altLang="en-US" dirty="0"/>
              <a:t> </a:t>
            </a:r>
            <a:r>
              <a:rPr lang="en-US" altLang="zh-CN" dirty="0"/>
              <a:t>Here</a:t>
            </a:r>
            <a:r>
              <a:rPr lang="zh-CN" altLang="en-US" dirty="0"/>
              <a:t> </a:t>
            </a:r>
            <a:r>
              <a:rPr lang="en-US" altLang="zh-CN" dirty="0"/>
              <a:t>shows</a:t>
            </a:r>
            <a:r>
              <a:rPr lang="zh-CN" altLang="en-US" dirty="0"/>
              <a:t> </a:t>
            </a:r>
            <a:r>
              <a:rPr lang="en-US" altLang="zh-CN" dirty="0"/>
              <a:t>an</a:t>
            </a:r>
            <a:r>
              <a:rPr lang="zh-CN" altLang="en-US" dirty="0"/>
              <a:t> </a:t>
            </a:r>
            <a:r>
              <a:rPr lang="en-US" altLang="zh-CN" dirty="0"/>
              <a:t>example</a:t>
            </a:r>
            <a:r>
              <a:rPr lang="zh-CN" altLang="en-US" dirty="0"/>
              <a:t> </a:t>
            </a:r>
            <a:r>
              <a:rPr lang="en-US" altLang="zh-CN" dirty="0"/>
              <a:t>from</a:t>
            </a:r>
            <a:r>
              <a:rPr lang="zh-CN" altLang="en-US" dirty="0"/>
              <a:t> </a:t>
            </a:r>
            <a:r>
              <a:rPr lang="en-US" altLang="zh-CN" dirty="0"/>
              <a:t>the</a:t>
            </a:r>
            <a:r>
              <a:rPr lang="zh-CN" altLang="en-US" dirty="0"/>
              <a:t> </a:t>
            </a:r>
            <a:r>
              <a:rPr lang="en-US" altLang="zh-CN" dirty="0"/>
              <a:t>most</a:t>
            </a:r>
            <a:r>
              <a:rPr lang="zh-CN" altLang="en-US" dirty="0"/>
              <a:t> </a:t>
            </a:r>
            <a:r>
              <a:rPr lang="en-US" altLang="zh-CN" dirty="0"/>
              <a:t>downstream</a:t>
            </a:r>
            <a:r>
              <a:rPr lang="zh-CN" altLang="en-US" dirty="0"/>
              <a:t> </a:t>
            </a:r>
            <a:r>
              <a:rPr lang="en-US" altLang="zh-CN" dirty="0"/>
              <a:t>site – No. 22 Missouri River at Hermann, MO. As you can see, this site has quite good data records, with continuous discharge data from “1928-10-01” to present, nitrogen data from “July, 1973” to “August, 2019”, phosphorus data from “July, 1969” to “August, 2019”.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did the yearly discharge patterns analysis for each HUC4 watershed.</a:t>
            </a:r>
            <a:r>
              <a:rPr lang="en-US" dirty="0"/>
              <a:t> Here shows </a:t>
            </a:r>
            <a:r>
              <a:rPr lang="en-US" sz="1200" b="0" i="0" kern="1200" dirty="0">
                <a:solidFill>
                  <a:schemeClr val="tx1"/>
                </a:solidFill>
                <a:effectLst/>
                <a:latin typeface="+mn-lt"/>
                <a:ea typeface="+mn-ea"/>
                <a:cs typeface="+mn-cs"/>
              </a:rPr>
              <a:t>typical discharge pattern within a year for HUC 1030 watershed. It is the most downstream sub basin. Site No. 22 is on the main stem of the Missouri River. </a:t>
            </a:r>
            <a:br>
              <a:rPr lang="en-US" dirty="0"/>
            </a:br>
            <a:r>
              <a:rPr lang="en-US" sz="1200" b="0" i="0" kern="1200" dirty="0">
                <a:solidFill>
                  <a:schemeClr val="tx1"/>
                </a:solidFill>
                <a:effectLst/>
                <a:latin typeface="+mn-lt"/>
                <a:ea typeface="+mn-ea"/>
                <a:cs typeface="+mn-cs"/>
              </a:rPr>
              <a:t>As we can see from this figure, discharge reaches its peak during the summer and falls to minima during the winter, and it exhibits rather high variations across years, as indicated by the large difference between the medians and the first or the third quartiles. Furthermore, highest variations in discharge appear to occur in the summer, whereas discharge in the winter varies less among years. The large variability within a year and the seasonal pattern is only obvious in larger streams and rivers (No. 22)  but not in small creeks</a:t>
            </a:r>
            <a:r>
              <a:rPr lang="en-US" dirty="0"/>
              <a:t> (No. 21).</a:t>
            </a:r>
            <a:br>
              <a:rPr lang="en-US" dirty="0"/>
            </a:b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A1D20F8-D85F-488D-A1F0-29AAD5EE4468}"/>
              </a:ext>
            </a:extLst>
          </p:cNvPr>
          <p:cNvGrpSpPr/>
          <p:nvPr/>
        </p:nvGrpSpPr>
        <p:grpSpPr>
          <a:xfrm>
            <a:off x="53209" y="2664286"/>
            <a:ext cx="5312399" cy="2917661"/>
            <a:chOff x="53209" y="2784561"/>
            <a:chExt cx="5312399" cy="2917661"/>
          </a:xfrm>
        </p:grpSpPr>
        <p:pic>
          <p:nvPicPr>
            <p:cNvPr id="8" name="Picture 7">
              <a:extLst>
                <a:ext uri="{FF2B5EF4-FFF2-40B4-BE49-F238E27FC236}">
                  <a16:creationId xmlns:a16="http://schemas.microsoft.com/office/drawing/2014/main" id="{776D6771-D9B4-4EA6-8AF6-88D23F220E61}"/>
                </a:ext>
              </a:extLst>
            </p:cNvPr>
            <p:cNvPicPr>
              <a:picLocks noChangeAspect="1"/>
            </p:cNvPicPr>
            <p:nvPr/>
          </p:nvPicPr>
          <p:blipFill>
            <a:blip r:embed="rId8"/>
            <a:stretch>
              <a:fillRect/>
            </a:stretch>
          </p:blipFill>
          <p:spPr>
            <a:xfrm>
              <a:off x="210394" y="2864489"/>
              <a:ext cx="5155214" cy="2837733"/>
            </a:xfrm>
            <a:prstGeom prst="rect">
              <a:avLst/>
            </a:prstGeom>
          </p:spPr>
        </p:pic>
        <p:pic>
          <p:nvPicPr>
            <p:cNvPr id="10" name="Picture 9">
              <a:extLst>
                <a:ext uri="{FF2B5EF4-FFF2-40B4-BE49-F238E27FC236}">
                  <a16:creationId xmlns:a16="http://schemas.microsoft.com/office/drawing/2014/main" id="{3D5676EE-052E-4CE3-BAED-5F288C6D41C1}"/>
                </a:ext>
              </a:extLst>
            </p:cNvPr>
            <p:cNvPicPr>
              <a:picLocks noChangeAspect="1"/>
            </p:cNvPicPr>
            <p:nvPr/>
          </p:nvPicPr>
          <p:blipFill>
            <a:blip r:embed="rId9"/>
            <a:stretch>
              <a:fillRect/>
            </a:stretch>
          </p:blipFill>
          <p:spPr>
            <a:xfrm>
              <a:off x="53209" y="2859496"/>
              <a:ext cx="314369" cy="1467055"/>
            </a:xfrm>
            <a:prstGeom prst="rect">
              <a:avLst/>
            </a:prstGeom>
          </p:spPr>
        </p:pic>
        <p:pic>
          <p:nvPicPr>
            <p:cNvPr id="19" name="Picture 18">
              <a:extLst>
                <a:ext uri="{FF2B5EF4-FFF2-40B4-BE49-F238E27FC236}">
                  <a16:creationId xmlns:a16="http://schemas.microsoft.com/office/drawing/2014/main" id="{3C86DC78-2222-4956-B1DF-A3568BD676E5}"/>
                </a:ext>
              </a:extLst>
            </p:cNvPr>
            <p:cNvPicPr>
              <a:picLocks noChangeAspect="1"/>
            </p:cNvPicPr>
            <p:nvPr/>
          </p:nvPicPr>
          <p:blipFill>
            <a:blip r:embed="rId10"/>
            <a:stretch>
              <a:fillRect/>
            </a:stretch>
          </p:blipFill>
          <p:spPr>
            <a:xfrm>
              <a:off x="503567" y="2784561"/>
              <a:ext cx="2791215" cy="285790"/>
            </a:xfrm>
            <a:prstGeom prst="rect">
              <a:avLst/>
            </a:prstGeom>
          </p:spPr>
        </p:pic>
      </p:gr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945461" y="589077"/>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30371" y="290500"/>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446456" y="1032960"/>
            <a:ext cx="4479646" cy="5259168"/>
          </a:xfrm>
        </p:spPr>
        <p:txBody>
          <a:bodyPr>
            <a:normAutofit lnSpcReduction="10000"/>
          </a:bodyPr>
          <a:lstStyle/>
          <a:p>
            <a:r>
              <a:rPr lang="en-US" dirty="0"/>
              <a:t>22 sites chosen throughout HUCs 1020 – 1030</a:t>
            </a:r>
          </a:p>
          <a:p>
            <a:pPr lvl="1"/>
            <a:r>
              <a:rPr lang="en-US" dirty="0"/>
              <a:t>2 sites per HUC</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r>
              <a:rPr lang="en-US" dirty="0"/>
              <a:t>Two sites per HUC region: maintain a digestible scope.</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926102" y="1447059"/>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2" y="765450"/>
            <a:ext cx="4031436" cy="3126870"/>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pic>
        <p:nvPicPr>
          <p:cNvPr id="4" name="Picture 3">
            <a:extLst>
              <a:ext uri="{FF2B5EF4-FFF2-40B4-BE49-F238E27FC236}">
                <a16:creationId xmlns:a16="http://schemas.microsoft.com/office/drawing/2014/main" id="{970BE412-F1DA-4B3E-8E22-AC846851309C}"/>
              </a:ext>
            </a:extLst>
          </p:cNvPr>
          <p:cNvPicPr>
            <a:picLocks noChangeAspect="1"/>
          </p:cNvPicPr>
          <p:nvPr/>
        </p:nvPicPr>
        <p:blipFill>
          <a:blip r:embed="rId4"/>
          <a:stretch>
            <a:fillRect/>
          </a:stretch>
        </p:blipFill>
        <p:spPr>
          <a:xfrm>
            <a:off x="2666588" y="806384"/>
            <a:ext cx="4806014" cy="3236247"/>
          </a:xfrm>
          <a:prstGeom prst="rect">
            <a:avLst/>
          </a:prstGeom>
        </p:spPr>
      </p:pic>
      <p:cxnSp>
        <p:nvCxnSpPr>
          <p:cNvPr id="7" name="Straight Connector 6">
            <a:extLst>
              <a:ext uri="{FF2B5EF4-FFF2-40B4-BE49-F238E27FC236}">
                <a16:creationId xmlns:a16="http://schemas.microsoft.com/office/drawing/2014/main" id="{AA1017AC-AF9E-4813-857A-762B034134D0}"/>
              </a:ext>
            </a:extLst>
          </p:cNvPr>
          <p:cNvCxnSpPr/>
          <p:nvPr/>
        </p:nvCxnSpPr>
        <p:spPr>
          <a:xfrm flipV="1">
            <a:off x="10409093" y="1447988"/>
            <a:ext cx="342900" cy="6130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84B509B-C1D9-4350-8E89-21F06D8DA715}"/>
              </a:ext>
            </a:extLst>
          </p:cNvPr>
          <p:cNvCxnSpPr>
            <a:cxnSpLocks/>
          </p:cNvCxnSpPr>
          <p:nvPr/>
        </p:nvCxnSpPr>
        <p:spPr>
          <a:xfrm flipV="1">
            <a:off x="10702636" y="3151094"/>
            <a:ext cx="389659" cy="19355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27DCE13-7F8A-4DE8-9B42-794898810847}"/>
              </a:ext>
            </a:extLst>
          </p:cNvPr>
          <p:cNvSpPr txBox="1"/>
          <p:nvPr/>
        </p:nvSpPr>
        <p:spPr>
          <a:xfrm>
            <a:off x="10751993" y="1308723"/>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p>
        </p:txBody>
      </p:sp>
      <p:sp>
        <p:nvSpPr>
          <p:cNvPr id="71" name="TextBox 70">
            <a:extLst>
              <a:ext uri="{FF2B5EF4-FFF2-40B4-BE49-F238E27FC236}">
                <a16:creationId xmlns:a16="http://schemas.microsoft.com/office/drawing/2014/main" id="{2581B744-AE1B-4EA9-B1C9-4F401C40AC6D}"/>
              </a:ext>
            </a:extLst>
          </p:cNvPr>
          <p:cNvSpPr txBox="1"/>
          <p:nvPr/>
        </p:nvSpPr>
        <p:spPr>
          <a:xfrm>
            <a:off x="11023458" y="2816117"/>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1062</Words>
  <Application>Microsoft Office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等线</vt:lpstr>
      <vt:lpstr>LMRoman12-Regular</vt:lpstr>
      <vt:lpstr>幼圆</vt:lpstr>
      <vt:lpstr>Arial</vt:lpstr>
      <vt:lpstr>Calibri</vt:lpstr>
      <vt:lpstr>Cambria Math</vt:lpstr>
      <vt:lpstr>Century Gothic</vt:lpstr>
      <vt:lpstr>Times New Roman</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Keqi He</cp:lastModifiedBy>
  <cp:revision>19</cp:revision>
  <dcterms:created xsi:type="dcterms:W3CDTF">2019-11-21T01:04:36Z</dcterms:created>
  <dcterms:modified xsi:type="dcterms:W3CDTF">2019-11-21T17:06:17Z</dcterms:modified>
</cp:coreProperties>
</file>