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9" r:id="rId3"/>
    <p:sldId id="258" r:id="rId4"/>
    <p:sldId id="259" r:id="rId5"/>
    <p:sldId id="267" r:id="rId6"/>
    <p:sldId id="261" r:id="rId7"/>
    <p:sldId id="270" r:id="rId8"/>
    <p:sldId id="263" r:id="rId9"/>
    <p:sldId id="264" r:id="rId10"/>
    <p:sldId id="26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584"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C8744-E6BD-4290-891C-CE220D660B8A}" type="datetimeFigureOut">
              <a:rPr lang="en-US" smtClean="0"/>
              <a:t>11/21/2019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AC56A-6061-4999-A98E-F9A34B7E1C35}" type="slidenum">
              <a:rPr lang="en-US" smtClean="0"/>
              <a:t>‹#›</a:t>
            </a:fld>
            <a:endParaRPr lang="en-US"/>
          </a:p>
        </p:txBody>
      </p:sp>
    </p:spTree>
    <p:extLst>
      <p:ext uri="{BB962C8B-B14F-4D97-AF65-F5344CB8AC3E}">
        <p14:creationId xmlns:p14="http://schemas.microsoft.com/office/powerpoint/2010/main" val="1900688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a:t>
            </a:fld>
            <a:endParaRPr lang="en-US"/>
          </a:p>
        </p:txBody>
      </p:sp>
    </p:spTree>
    <p:extLst>
      <p:ext uri="{BB962C8B-B14F-4D97-AF65-F5344CB8AC3E}">
        <p14:creationId xmlns:p14="http://schemas.microsoft.com/office/powerpoint/2010/main" val="3252453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10</a:t>
            </a:fld>
            <a:endParaRPr lang="en-US"/>
          </a:p>
        </p:txBody>
      </p:sp>
    </p:spTree>
    <p:extLst>
      <p:ext uri="{BB962C8B-B14F-4D97-AF65-F5344CB8AC3E}">
        <p14:creationId xmlns:p14="http://schemas.microsoft.com/office/powerpoint/2010/main" val="10156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err="1"/>
              <a:t>Keqi</a:t>
            </a:r>
            <a:endParaRPr lang="en-US" dirty="0"/>
          </a:p>
          <a:p>
            <a:r>
              <a:rPr lang="en-US" dirty="0"/>
              <a:t>Hubert</a:t>
            </a:r>
          </a:p>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11</a:t>
            </a:fld>
            <a:endParaRPr lang="en-US"/>
          </a:p>
        </p:txBody>
      </p:sp>
    </p:spTree>
    <p:extLst>
      <p:ext uri="{BB962C8B-B14F-4D97-AF65-F5344CB8AC3E}">
        <p14:creationId xmlns:p14="http://schemas.microsoft.com/office/powerpoint/2010/main" val="260488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 1min</a:t>
            </a:r>
          </a:p>
          <a:p>
            <a:r>
              <a:rPr lang="en-US" dirty="0"/>
              <a:t>As you may have known, the Missouri River is the largest river in North America, and it also has the second largest watershed of 338 million acres including a small part in Canada.</a:t>
            </a:r>
          </a:p>
          <a:p>
            <a:endParaRPr lang="en-US" dirty="0"/>
          </a:p>
          <a:p>
            <a:r>
              <a:rPr lang="en-US" dirty="0"/>
              <a:t>The basin is primarily rural, but also has several large or medium-sized cities. As shown on this map, a large proportion of the region is agricultural land. 218 acres are related to agriculture, and two major land uses are cropland and pasture. </a:t>
            </a:r>
          </a:p>
          <a:p>
            <a:endParaRPr lang="en-US" dirty="0"/>
          </a:p>
          <a:p>
            <a:r>
              <a:rPr lang="en-US" dirty="0"/>
              <a:t>Across the whole basin, agricultural lands are the predominant source for nutrient loading into water bodies. According to Clean Water Act 303 d list 2015, more than 160 waterbodies are impaired due to nutrient enrichment.</a:t>
            </a:r>
          </a:p>
          <a:p>
            <a:endParaRPr lang="en-US" dirty="0"/>
          </a:p>
          <a:p>
            <a:r>
              <a:rPr lang="en-US" dirty="0"/>
              <a:t>Since most of agricultural lands are located in the lower Missouri basin, in this project we focused on sub-basins in the southeast.</a:t>
            </a:r>
          </a:p>
        </p:txBody>
      </p:sp>
      <p:sp>
        <p:nvSpPr>
          <p:cNvPr id="4" name="Slide Number Placeholder 3"/>
          <p:cNvSpPr>
            <a:spLocks noGrp="1"/>
          </p:cNvSpPr>
          <p:nvPr>
            <p:ph type="sldNum" sz="quarter" idx="5"/>
          </p:nvPr>
        </p:nvSpPr>
        <p:spPr/>
        <p:txBody>
          <a:bodyPr/>
          <a:lstStyle/>
          <a:p>
            <a:fld id="{B78AC56A-6061-4999-A98E-F9A34B7E1C35}" type="slidenum">
              <a:rPr lang="en-US" smtClean="0"/>
              <a:t>2</a:t>
            </a:fld>
            <a:endParaRPr lang="en-US"/>
          </a:p>
        </p:txBody>
      </p:sp>
    </p:spTree>
    <p:extLst>
      <p:ext uri="{BB962C8B-B14F-4D97-AF65-F5344CB8AC3E}">
        <p14:creationId xmlns:p14="http://schemas.microsoft.com/office/powerpoint/2010/main" val="2737847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caroline</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3</a:t>
            </a:fld>
            <a:endParaRPr lang="en-US"/>
          </a:p>
        </p:txBody>
      </p:sp>
    </p:spTree>
    <p:extLst>
      <p:ext uri="{BB962C8B-B14F-4D97-AF65-F5344CB8AC3E}">
        <p14:creationId xmlns:p14="http://schemas.microsoft.com/office/powerpoint/2010/main" val="2321390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4</a:t>
            </a:fld>
            <a:endParaRPr lang="en-US"/>
          </a:p>
        </p:txBody>
      </p:sp>
    </p:spTree>
    <p:extLst>
      <p:ext uri="{BB962C8B-B14F-4D97-AF65-F5344CB8AC3E}">
        <p14:creationId xmlns:p14="http://schemas.microsoft.com/office/powerpoint/2010/main" val="219843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a:p>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5</a:t>
            </a:fld>
            <a:endParaRPr lang="en-US"/>
          </a:p>
        </p:txBody>
      </p:sp>
    </p:spTree>
    <p:extLst>
      <p:ext uri="{BB962C8B-B14F-4D97-AF65-F5344CB8AC3E}">
        <p14:creationId xmlns:p14="http://schemas.microsoft.com/office/powerpoint/2010/main" val="45778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keqi</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6</a:t>
            </a:fld>
            <a:endParaRPr lang="en-US"/>
          </a:p>
        </p:txBody>
      </p:sp>
    </p:spTree>
    <p:extLst>
      <p:ext uri="{BB962C8B-B14F-4D97-AF65-F5344CB8AC3E}">
        <p14:creationId xmlns:p14="http://schemas.microsoft.com/office/powerpoint/2010/main" val="194098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Hubert ~2min</a:t>
            </a:r>
          </a:p>
          <a:p>
            <a:r>
              <a:rPr lang="en-US" dirty="0"/>
              <a:t>To investigate the trend of nutrient concentration, we used long-term daily values and seasonal Mann-Kendal test. Among all 22 sites, 7 sites show significantly increasing trends in nitrogen concentration, while 7 show decreasing trends. For phosphorus, concentrations at 7 sites have increased over time, while decreased at other 5 sites. Despite inconsistent results at all sites, those on the mainstem show higher nutrient concentration, such as 7, 10, and 22.</a:t>
            </a:r>
          </a:p>
          <a:p>
            <a:endParaRPr lang="en-US" dirty="0"/>
          </a:p>
          <a:p>
            <a:r>
              <a:rPr lang="en-US" dirty="0"/>
              <a:t>We further examined the interaction between discharge and nutrient concentration. High-</a:t>
            </a:r>
            <a:r>
              <a:rPr lang="en-US" dirty="0" err="1"/>
              <a:t>freq</a:t>
            </a:r>
            <a:r>
              <a:rPr lang="en-US" dirty="0"/>
              <a:t> data were used for sites where the data are available, and for all other sites daily values were used. The relationship was analyzed by linear model with total nitrogen as the response variable and discharge as the explanatory variable.18 out of the 22 sites show a significant positive relationships.</a:t>
            </a:r>
          </a:p>
        </p:txBody>
      </p:sp>
      <p:sp>
        <p:nvSpPr>
          <p:cNvPr id="4" name="Slide Number Placeholder 3"/>
          <p:cNvSpPr>
            <a:spLocks noGrp="1"/>
          </p:cNvSpPr>
          <p:nvPr>
            <p:ph type="sldNum" sz="quarter" idx="5"/>
          </p:nvPr>
        </p:nvSpPr>
        <p:spPr/>
        <p:txBody>
          <a:bodyPr/>
          <a:lstStyle/>
          <a:p>
            <a:fld id="{B78AC56A-6061-4999-A98E-F9A34B7E1C35}" type="slidenum">
              <a:rPr lang="en-US" smtClean="0"/>
              <a:t>7</a:t>
            </a:fld>
            <a:endParaRPr lang="en-US"/>
          </a:p>
        </p:txBody>
      </p:sp>
    </p:spTree>
    <p:extLst>
      <p:ext uri="{BB962C8B-B14F-4D97-AF65-F5344CB8AC3E}">
        <p14:creationId xmlns:p14="http://schemas.microsoft.com/office/powerpoint/2010/main" val="385711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a:t>
            </a:r>
          </a:p>
          <a:p>
            <a:r>
              <a:rPr lang="en-US" dirty="0"/>
              <a:t>This figure shows the 30-day moving average discharge (</a:t>
            </a:r>
            <a:r>
              <a:rPr lang="en-US" dirty="0" err="1"/>
              <a:t>cfs</a:t>
            </a:r>
            <a:r>
              <a:rPr lang="en-US" dirty="0"/>
              <a:t>) in 2017 and 2018 at Mill Creek at Johnson Drive, Shawnee, KS. The colors represent what normal conditions would be (green), drought watch conditions (yellow), drought warning conditions (orange), and drought emergency (red). These colors are calculated using historical data by determining the 0– 75</a:t>
            </a:r>
            <a:r>
              <a:rPr lang="en-US" baseline="30000" dirty="0"/>
              <a:t>th</a:t>
            </a:r>
            <a:r>
              <a:rPr lang="en-US" dirty="0"/>
              <a:t> percentile of 30-day moving average flow in the river basin. The code for this graph was found through the USGS website and a 30-day moving average was kept, as opposed to going to a </a:t>
            </a:r>
            <a:r>
              <a:rPr lang="en-US"/>
              <a:t>7-day moving average, </a:t>
            </a:r>
            <a:r>
              <a:rPr lang="en-US" dirty="0"/>
              <a:t>for this analysis since that is what USGS </a:t>
            </a:r>
            <a:r>
              <a:rPr lang="en-US"/>
              <a:t>had published.</a:t>
            </a:r>
            <a:endParaRPr lang="en-US" dirty="0"/>
          </a:p>
        </p:txBody>
      </p:sp>
      <p:sp>
        <p:nvSpPr>
          <p:cNvPr id="4" name="Slide Number Placeholder 3"/>
          <p:cNvSpPr>
            <a:spLocks noGrp="1"/>
          </p:cNvSpPr>
          <p:nvPr>
            <p:ph type="sldNum" sz="quarter" idx="5"/>
          </p:nvPr>
        </p:nvSpPr>
        <p:spPr/>
        <p:txBody>
          <a:bodyPr/>
          <a:lstStyle/>
          <a:p>
            <a:fld id="{B78AC56A-6061-4999-A98E-F9A34B7E1C35}" type="slidenum">
              <a:rPr lang="en-US" smtClean="0"/>
              <a:t>8</a:t>
            </a:fld>
            <a:endParaRPr lang="en-US"/>
          </a:p>
        </p:txBody>
      </p:sp>
    </p:spTree>
    <p:extLst>
      <p:ext uri="{BB962C8B-B14F-4D97-AF65-F5344CB8AC3E}">
        <p14:creationId xmlns:p14="http://schemas.microsoft.com/office/powerpoint/2010/main" val="5111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Rachel</a:t>
            </a:r>
          </a:p>
        </p:txBody>
      </p:sp>
      <p:sp>
        <p:nvSpPr>
          <p:cNvPr id="4" name="Slide Number Placeholder 3"/>
          <p:cNvSpPr>
            <a:spLocks noGrp="1"/>
          </p:cNvSpPr>
          <p:nvPr>
            <p:ph type="sldNum" sz="quarter" idx="5"/>
          </p:nvPr>
        </p:nvSpPr>
        <p:spPr/>
        <p:txBody>
          <a:bodyPr/>
          <a:lstStyle/>
          <a:p>
            <a:fld id="{B78AC56A-6061-4999-A98E-F9A34B7E1C35}" type="slidenum">
              <a:rPr lang="en-US" smtClean="0"/>
              <a:t>9</a:t>
            </a:fld>
            <a:endParaRPr lang="en-US"/>
          </a:p>
        </p:txBody>
      </p:sp>
    </p:spTree>
    <p:extLst>
      <p:ext uri="{BB962C8B-B14F-4D97-AF65-F5344CB8AC3E}">
        <p14:creationId xmlns:p14="http://schemas.microsoft.com/office/powerpoint/2010/main" val="752203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aterdata.usgs.gov/nwi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6734F-4497-4C2D-BE9A-234D6F106391}"/>
              </a:ext>
            </a:extLst>
          </p:cNvPr>
          <p:cNvSpPr>
            <a:spLocks noGrp="1"/>
          </p:cNvSpPr>
          <p:nvPr>
            <p:ph type="ctrTitle"/>
          </p:nvPr>
        </p:nvSpPr>
        <p:spPr/>
        <p:txBody>
          <a:bodyPr>
            <a:normAutofit fontScale="90000"/>
          </a:bodyPr>
          <a:lstStyle/>
          <a:p>
            <a:r>
              <a:rPr lang="en-US" dirty="0"/>
              <a:t>Examining the Hydrologic Properties of the Missouri River Basin</a:t>
            </a:r>
          </a:p>
        </p:txBody>
      </p:sp>
      <p:sp>
        <p:nvSpPr>
          <p:cNvPr id="3" name="Subtitle 2">
            <a:extLst>
              <a:ext uri="{FF2B5EF4-FFF2-40B4-BE49-F238E27FC236}">
                <a16:creationId xmlns:a16="http://schemas.microsoft.com/office/drawing/2014/main" id="{3310E36C-BF16-4181-9290-EB10AF1839B0}"/>
              </a:ext>
            </a:extLst>
          </p:cNvPr>
          <p:cNvSpPr>
            <a:spLocks noGrp="1"/>
          </p:cNvSpPr>
          <p:nvPr>
            <p:ph type="subTitle" idx="1"/>
          </p:nvPr>
        </p:nvSpPr>
        <p:spPr/>
        <p:txBody>
          <a:bodyPr/>
          <a:lstStyle/>
          <a:p>
            <a:r>
              <a:rPr lang="en-US" dirty="0"/>
              <a:t>Rachel Bash, </a:t>
            </a:r>
            <a:r>
              <a:rPr lang="en-US" dirty="0" err="1"/>
              <a:t>Keqi</a:t>
            </a:r>
            <a:r>
              <a:rPr lang="en-US" dirty="0"/>
              <a:t> He, Caroline Watson, </a:t>
            </a:r>
            <a:r>
              <a:rPr lang="en-US" dirty="0" err="1"/>
              <a:t>Haoyu</a:t>
            </a:r>
            <a:r>
              <a:rPr lang="en-US" dirty="0"/>
              <a:t> Zhang</a:t>
            </a:r>
          </a:p>
        </p:txBody>
      </p:sp>
    </p:spTree>
    <p:extLst>
      <p:ext uri="{BB962C8B-B14F-4D97-AF65-F5344CB8AC3E}">
        <p14:creationId xmlns:p14="http://schemas.microsoft.com/office/powerpoint/2010/main" val="25776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D6F7-C459-4786-AB0E-6CCFA599422D}"/>
              </a:ext>
            </a:extLst>
          </p:cNvPr>
          <p:cNvSpPr>
            <a:spLocks noGrp="1"/>
          </p:cNvSpPr>
          <p:nvPr>
            <p:ph type="title"/>
          </p:nvPr>
        </p:nvSpPr>
        <p:spPr/>
        <p:txBody>
          <a:bodyPr>
            <a:normAutofit fontScale="90000"/>
          </a:bodyPr>
          <a:lstStyle/>
          <a:p>
            <a:r>
              <a:rPr lang="en-US" dirty="0"/>
              <a:t>Q4: </a:t>
            </a:r>
            <a:r>
              <a:rPr lang="en-US" sz="2200" dirty="0"/>
              <a:t>Given past and current data, what can we predict about the future state of water in the Missouri River Basin?</a:t>
            </a:r>
            <a:br>
              <a:rPr lang="en-US" sz="2200" dirty="0"/>
            </a:br>
            <a:endParaRPr lang="en-US" sz="2200" dirty="0"/>
          </a:p>
        </p:txBody>
      </p:sp>
      <p:sp>
        <p:nvSpPr>
          <p:cNvPr id="3" name="Content Placeholder 2">
            <a:extLst>
              <a:ext uri="{FF2B5EF4-FFF2-40B4-BE49-F238E27FC236}">
                <a16:creationId xmlns:a16="http://schemas.microsoft.com/office/drawing/2014/main" id="{1F13555C-1C35-4897-A1D1-4EACD6674003}"/>
              </a:ext>
            </a:extLst>
          </p:cNvPr>
          <p:cNvSpPr>
            <a:spLocks noGrp="1"/>
          </p:cNvSpPr>
          <p:nvPr>
            <p:ph idx="1"/>
          </p:nvPr>
        </p:nvSpPr>
        <p:spPr>
          <a:xfrm>
            <a:off x="687388" y="1446164"/>
            <a:ext cx="3056839" cy="725905"/>
          </a:xfrm>
        </p:spPr>
        <p:txBody>
          <a:bodyPr>
            <a:normAutofit/>
          </a:bodyPr>
          <a:lstStyle/>
          <a:p>
            <a:r>
              <a:rPr lang="en-US" dirty="0">
                <a:solidFill>
                  <a:srgbClr val="000000"/>
                </a:solidFill>
                <a:latin typeface="LMRoman12-Regular"/>
              </a:rPr>
              <a:t>Mann-Kendall Trend Test</a:t>
            </a:r>
            <a:br>
              <a:rPr lang="en-US" dirty="0"/>
            </a:br>
            <a:endParaRPr lang="en-US" dirty="0">
              <a:solidFill>
                <a:srgbClr val="000000"/>
              </a:solidFill>
              <a:latin typeface="LMRoman12-Regular"/>
            </a:endParaRPr>
          </a:p>
        </p:txBody>
      </p:sp>
      <p:sp>
        <p:nvSpPr>
          <p:cNvPr id="6" name="Content Placeholder 2">
            <a:extLst>
              <a:ext uri="{FF2B5EF4-FFF2-40B4-BE49-F238E27FC236}">
                <a16:creationId xmlns:a16="http://schemas.microsoft.com/office/drawing/2014/main" id="{D3BEF952-CFDF-4D3E-9504-3F47EED29506}"/>
              </a:ext>
            </a:extLst>
          </p:cNvPr>
          <p:cNvSpPr txBox="1">
            <a:spLocks/>
          </p:cNvSpPr>
          <p:nvPr/>
        </p:nvSpPr>
        <p:spPr>
          <a:xfrm>
            <a:off x="4600073" y="1446164"/>
            <a:ext cx="7601146" cy="23017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000000"/>
                </a:solidFill>
                <a:latin typeface="LMRoman12-Regular"/>
              </a:rPr>
              <a:t>Autoregressive and Moving Average Models (ARMA)</a:t>
            </a:r>
          </a:p>
          <a:p>
            <a:pPr marL="0" indent="0">
              <a:buNone/>
            </a:pPr>
            <a:r>
              <a:rPr lang="en-US" sz="1400" dirty="0">
                <a:solidFill>
                  <a:srgbClr val="000000"/>
                </a:solidFill>
                <a:latin typeface="LMRoman12-Regular"/>
              </a:rPr>
              <a:t>	</a:t>
            </a:r>
            <a:r>
              <a:rPr lang="en-US" sz="1400" dirty="0"/>
              <a:t>AR part: involves regressing the variable on its own lagged (i.e., past) values</a:t>
            </a:r>
          </a:p>
          <a:p>
            <a:pPr marL="0" indent="0">
              <a:buNone/>
            </a:pPr>
            <a:r>
              <a:rPr lang="en-US" sz="1400" dirty="0"/>
              <a:t>	MA part: involves modeling the error term as a linear combination of error terms occurring contemporaneously and at various times in the past</a:t>
            </a:r>
            <a:endParaRPr lang="en-US" sz="1400" dirty="0">
              <a:solidFill>
                <a:srgbClr val="000000"/>
              </a:solidFill>
              <a:latin typeface="LMRoman12-Regular"/>
            </a:endParaRPr>
          </a:p>
        </p:txBody>
      </p:sp>
      <p:pic>
        <p:nvPicPr>
          <p:cNvPr id="12" name="Picture 11">
            <a:extLst>
              <a:ext uri="{FF2B5EF4-FFF2-40B4-BE49-F238E27FC236}">
                <a16:creationId xmlns:a16="http://schemas.microsoft.com/office/drawing/2014/main" id="{9A1132A2-7949-477E-AB70-30657F6DC9AF}"/>
              </a:ext>
            </a:extLst>
          </p:cNvPr>
          <p:cNvPicPr>
            <a:picLocks noChangeAspect="1"/>
          </p:cNvPicPr>
          <p:nvPr/>
        </p:nvPicPr>
        <p:blipFill>
          <a:blip r:embed="rId3"/>
          <a:stretch>
            <a:fillRect/>
          </a:stretch>
        </p:blipFill>
        <p:spPr>
          <a:xfrm>
            <a:off x="5703215" y="2767639"/>
            <a:ext cx="6435576" cy="1321651"/>
          </a:xfrm>
          <a:prstGeom prst="rect">
            <a:avLst/>
          </a:prstGeom>
        </p:spPr>
      </p:pic>
      <p:pic>
        <p:nvPicPr>
          <p:cNvPr id="14" name="Picture 13">
            <a:extLst>
              <a:ext uri="{FF2B5EF4-FFF2-40B4-BE49-F238E27FC236}">
                <a16:creationId xmlns:a16="http://schemas.microsoft.com/office/drawing/2014/main" id="{EF7E5630-C135-4376-9B86-46FA354D061B}"/>
              </a:ext>
            </a:extLst>
          </p:cNvPr>
          <p:cNvPicPr>
            <a:picLocks noChangeAspect="1"/>
          </p:cNvPicPr>
          <p:nvPr/>
        </p:nvPicPr>
        <p:blipFill>
          <a:blip r:embed="rId4"/>
          <a:stretch>
            <a:fillRect/>
          </a:stretch>
        </p:blipFill>
        <p:spPr>
          <a:xfrm>
            <a:off x="5703215" y="4370089"/>
            <a:ext cx="6435575" cy="1358183"/>
          </a:xfrm>
          <a:prstGeom prst="rect">
            <a:avLst/>
          </a:prstGeom>
        </p:spPr>
      </p:pic>
      <p:pic>
        <p:nvPicPr>
          <p:cNvPr id="16" name="Picture 15">
            <a:extLst>
              <a:ext uri="{FF2B5EF4-FFF2-40B4-BE49-F238E27FC236}">
                <a16:creationId xmlns:a16="http://schemas.microsoft.com/office/drawing/2014/main" id="{14AAC89B-1769-464C-A7D5-0982214DFDED}"/>
              </a:ext>
            </a:extLst>
          </p:cNvPr>
          <p:cNvPicPr>
            <a:picLocks noChangeAspect="1"/>
          </p:cNvPicPr>
          <p:nvPr/>
        </p:nvPicPr>
        <p:blipFill>
          <a:blip r:embed="rId5"/>
          <a:stretch>
            <a:fillRect/>
          </a:stretch>
        </p:blipFill>
        <p:spPr>
          <a:xfrm>
            <a:off x="328580" y="1938381"/>
            <a:ext cx="4271493" cy="4172811"/>
          </a:xfrm>
          <a:prstGeom prst="rect">
            <a:avLst/>
          </a:prstGeom>
        </p:spPr>
      </p:pic>
      <p:pic>
        <p:nvPicPr>
          <p:cNvPr id="18" name="Picture 17">
            <a:extLst>
              <a:ext uri="{FF2B5EF4-FFF2-40B4-BE49-F238E27FC236}">
                <a16:creationId xmlns:a16="http://schemas.microsoft.com/office/drawing/2014/main" id="{216C7D38-2AFA-4C74-B67A-4A7EE6306BBE}"/>
              </a:ext>
            </a:extLst>
          </p:cNvPr>
          <p:cNvPicPr>
            <a:picLocks noChangeAspect="1"/>
          </p:cNvPicPr>
          <p:nvPr/>
        </p:nvPicPr>
        <p:blipFill>
          <a:blip r:embed="rId6"/>
          <a:stretch>
            <a:fillRect/>
          </a:stretch>
        </p:blipFill>
        <p:spPr>
          <a:xfrm>
            <a:off x="3869653" y="5239816"/>
            <a:ext cx="1924991" cy="1523668"/>
          </a:xfrm>
          <a:prstGeom prst="rect">
            <a:avLst/>
          </a:prstGeom>
        </p:spPr>
      </p:pic>
    </p:spTree>
    <p:extLst>
      <p:ext uri="{BB962C8B-B14F-4D97-AF65-F5344CB8AC3E}">
        <p14:creationId xmlns:p14="http://schemas.microsoft.com/office/powerpoint/2010/main" val="257570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816-8924-4E65-94F1-F82F2087B70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9E670AB-C6D2-4473-9B87-746A8AF1F3AB}"/>
              </a:ext>
            </a:extLst>
          </p:cNvPr>
          <p:cNvSpPr>
            <a:spLocks noGrp="1"/>
          </p:cNvSpPr>
          <p:nvPr>
            <p:ph idx="1"/>
          </p:nvPr>
        </p:nvSpPr>
        <p:spPr/>
        <p:txBody>
          <a:bodyPr/>
          <a:lstStyle/>
          <a:p>
            <a:r>
              <a:rPr lang="en-US" dirty="0"/>
              <a:t>There are few consistent trends across all of our sites</a:t>
            </a:r>
          </a:p>
          <a:p>
            <a:pPr lvl="1"/>
            <a:r>
              <a:rPr lang="en-US" dirty="0"/>
              <a:t>It depends on location of sites and size of river</a:t>
            </a:r>
          </a:p>
          <a:p>
            <a:pPr lvl="1"/>
            <a:r>
              <a:rPr lang="en-US" dirty="0"/>
              <a:t>Hard to compare the Missouri River to its smaller tributaries</a:t>
            </a:r>
          </a:p>
          <a:p>
            <a:r>
              <a:rPr lang="en-US" dirty="0"/>
              <a:t>Mainstem of the Missouri River has increasing Nitrogen, Phosphorus, and Discharge over time</a:t>
            </a:r>
          </a:p>
          <a:p>
            <a:pPr lvl="1"/>
            <a:r>
              <a:rPr lang="en-US" dirty="0"/>
              <a:t>Tributaries have different characteristics</a:t>
            </a:r>
          </a:p>
          <a:p>
            <a:r>
              <a:rPr lang="en-US" dirty="0"/>
              <a:t>Nitrogen is increasing in the basin over time</a:t>
            </a:r>
          </a:p>
          <a:p>
            <a:r>
              <a:rPr lang="en-US" dirty="0"/>
              <a:t>As population increases, total nitrogen loading into the rivers decrease (because of decreased agricultural land)</a:t>
            </a:r>
          </a:p>
        </p:txBody>
      </p:sp>
    </p:spTree>
    <p:extLst>
      <p:ext uri="{BB962C8B-B14F-4D97-AF65-F5344CB8AC3E}">
        <p14:creationId xmlns:p14="http://schemas.microsoft.com/office/powerpoint/2010/main" val="6144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DEE8-D523-418F-BF89-5DEB404CC53B}"/>
              </a:ext>
            </a:extLst>
          </p:cNvPr>
          <p:cNvSpPr>
            <a:spLocks noGrp="1"/>
          </p:cNvSpPr>
          <p:nvPr>
            <p:ph type="title"/>
          </p:nvPr>
        </p:nvSpPr>
        <p:spPr>
          <a:xfrm>
            <a:off x="1945461" y="589077"/>
            <a:ext cx="3650279" cy="1259894"/>
          </a:xfrm>
        </p:spPr>
        <p:txBody>
          <a:bodyPr>
            <a:normAutofit/>
          </a:bodyPr>
          <a:lstStyle/>
          <a:p>
            <a:r>
              <a:rPr lang="en-US" dirty="0"/>
              <a:t>Study Rationale</a:t>
            </a:r>
          </a:p>
        </p:txBody>
      </p:sp>
      <p:sp>
        <p:nvSpPr>
          <p:cNvPr id="9" name="Content Placeholder 8">
            <a:extLst>
              <a:ext uri="{FF2B5EF4-FFF2-40B4-BE49-F238E27FC236}">
                <a16:creationId xmlns:a16="http://schemas.microsoft.com/office/drawing/2014/main" id="{C31BB103-1960-4DAF-A5AB-1A6C4E1C46CC}"/>
              </a:ext>
            </a:extLst>
          </p:cNvPr>
          <p:cNvSpPr>
            <a:spLocks noGrp="1"/>
          </p:cNvSpPr>
          <p:nvPr>
            <p:ph idx="1"/>
          </p:nvPr>
        </p:nvSpPr>
        <p:spPr>
          <a:xfrm>
            <a:off x="649225" y="2133600"/>
            <a:ext cx="3970318" cy="3759253"/>
          </a:xfrm>
        </p:spPr>
        <p:txBody>
          <a:bodyPr>
            <a:normAutofit/>
          </a:bodyPr>
          <a:lstStyle/>
          <a:p>
            <a:r>
              <a:rPr lang="en-US" sz="2000" dirty="0"/>
              <a:t>Largest river  in N.A.; 2</a:t>
            </a:r>
            <a:r>
              <a:rPr lang="en-US" sz="2000" baseline="30000" dirty="0"/>
              <a:t>nd</a:t>
            </a:r>
            <a:r>
              <a:rPr lang="en-US" sz="2000" dirty="0"/>
              <a:t> largest watershed.</a:t>
            </a:r>
          </a:p>
          <a:p>
            <a:r>
              <a:rPr lang="en-US" sz="2000" dirty="0"/>
              <a:t>Large proportion of agricultural lands.</a:t>
            </a:r>
          </a:p>
          <a:p>
            <a:r>
              <a:rPr lang="en-US" sz="2000" dirty="0"/>
              <a:t>Nutrient enrichment &amp; water impairment</a:t>
            </a:r>
          </a:p>
          <a:p>
            <a:endParaRPr lang="en-US" sz="2000" dirty="0"/>
          </a:p>
          <a:p>
            <a:endParaRPr lang="en-US" sz="2000" dirty="0"/>
          </a:p>
        </p:txBody>
      </p:sp>
      <p:pic>
        <p:nvPicPr>
          <p:cNvPr id="5" name="Content Placeholder 4" descr="A close up of a map&#10;&#10;Description automatically generated">
            <a:extLst>
              <a:ext uri="{FF2B5EF4-FFF2-40B4-BE49-F238E27FC236}">
                <a16:creationId xmlns:a16="http://schemas.microsoft.com/office/drawing/2014/main" id="{DC9D4C11-E5FD-49A8-8524-117326B11CA5}"/>
              </a:ext>
            </a:extLst>
          </p:cNvPr>
          <p:cNvPicPr>
            <a:picLocks noChangeAspect="1"/>
          </p:cNvPicPr>
          <p:nvPr/>
        </p:nvPicPr>
        <p:blipFill>
          <a:blip r:embed="rId3"/>
          <a:stretch>
            <a:fillRect/>
          </a:stretch>
        </p:blipFill>
        <p:spPr>
          <a:xfrm>
            <a:off x="4619543" y="1219024"/>
            <a:ext cx="6953577" cy="4094884"/>
          </a:xfrm>
          <a:prstGeom prst="rect">
            <a:avLst/>
          </a:prstGeom>
        </p:spPr>
      </p:pic>
      <p:sp>
        <p:nvSpPr>
          <p:cNvPr id="6" name="TextBox 5">
            <a:extLst>
              <a:ext uri="{FF2B5EF4-FFF2-40B4-BE49-F238E27FC236}">
                <a16:creationId xmlns:a16="http://schemas.microsoft.com/office/drawing/2014/main" id="{4C892208-206D-4F2C-8441-4101946E8F5D}"/>
              </a:ext>
            </a:extLst>
          </p:cNvPr>
          <p:cNvSpPr txBox="1"/>
          <p:nvPr/>
        </p:nvSpPr>
        <p:spPr>
          <a:xfrm>
            <a:off x="4619543" y="5437248"/>
            <a:ext cx="7229360" cy="1077218"/>
          </a:xfrm>
          <a:prstGeom prst="rect">
            <a:avLst/>
          </a:prstGeom>
          <a:noFill/>
        </p:spPr>
        <p:txBody>
          <a:bodyPr wrap="square" rtlCol="0">
            <a:spAutoFit/>
          </a:bodyPr>
          <a:lstStyle/>
          <a:p>
            <a:r>
              <a:rPr lang="en-US" sz="1600" dirty="0"/>
              <a:t>Map Layers Sources:</a:t>
            </a:r>
          </a:p>
          <a:p>
            <a:r>
              <a:rPr lang="en-US" sz="1600" dirty="0"/>
              <a:t>Land use: GAP/LANDFIRE National Terrestrial Ecosystems 2011;</a:t>
            </a:r>
          </a:p>
          <a:p>
            <a:r>
              <a:rPr lang="en-US" sz="1600" dirty="0"/>
              <a:t>Impaired waters: EPA ATTAINS (cf. Clean Water Act 303d List 2015)</a:t>
            </a:r>
          </a:p>
          <a:p>
            <a:r>
              <a:rPr lang="en-US" sz="1600" dirty="0"/>
              <a:t>Watersheds &amp; streams: USGS</a:t>
            </a:r>
          </a:p>
        </p:txBody>
      </p:sp>
    </p:spTree>
    <p:extLst>
      <p:ext uri="{BB962C8B-B14F-4D97-AF65-F5344CB8AC3E}">
        <p14:creationId xmlns:p14="http://schemas.microsoft.com/office/powerpoint/2010/main" val="41333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5BB2-DA58-4016-B999-ED53C5CE5B6A}"/>
              </a:ext>
            </a:extLst>
          </p:cNvPr>
          <p:cNvSpPr>
            <a:spLocks noGrp="1"/>
          </p:cNvSpPr>
          <p:nvPr>
            <p:ph type="title"/>
          </p:nvPr>
        </p:nvSpPr>
        <p:spPr/>
        <p:txBody>
          <a:bodyPr/>
          <a:lstStyle/>
          <a:p>
            <a:r>
              <a:rPr lang="en-US" dirty="0"/>
              <a:t>Our Research Questions</a:t>
            </a:r>
          </a:p>
        </p:txBody>
      </p:sp>
      <p:sp>
        <p:nvSpPr>
          <p:cNvPr id="3" name="Content Placeholder 2">
            <a:extLst>
              <a:ext uri="{FF2B5EF4-FFF2-40B4-BE49-F238E27FC236}">
                <a16:creationId xmlns:a16="http://schemas.microsoft.com/office/drawing/2014/main" id="{22DE1CB8-3079-4C03-B591-F2540166561D}"/>
              </a:ext>
            </a:extLst>
          </p:cNvPr>
          <p:cNvSpPr>
            <a:spLocks noGrp="1"/>
          </p:cNvSpPr>
          <p:nvPr>
            <p:ph idx="1"/>
          </p:nvPr>
        </p:nvSpPr>
        <p:spPr>
          <a:xfrm>
            <a:off x="1443319" y="1353671"/>
            <a:ext cx="10354234" cy="5172635"/>
          </a:xfrm>
        </p:spPr>
        <p:txBody>
          <a:bodyPr>
            <a:noAutofit/>
          </a:bodyPr>
          <a:lstStyle/>
          <a:p>
            <a:pPr>
              <a:buFont typeface="+mj-lt"/>
              <a:buAutoNum type="arabicPeriod"/>
            </a:pPr>
            <a:r>
              <a:rPr lang="en-US" sz="1300" dirty="0"/>
              <a:t>How have changes in discharge (i.e. water quantity) interacted with nutrient enrichment (i.e. water quality) in the Missouri River Basin?</a:t>
            </a:r>
          </a:p>
          <a:p>
            <a:pPr marL="0" indent="0">
              <a:buNone/>
            </a:pPr>
            <a:r>
              <a:rPr lang="en-US" sz="1300" dirty="0"/>
              <a:t>	a) Nutrient levels have increased over time </a:t>
            </a:r>
          </a:p>
          <a:p>
            <a:pPr marL="0" indent="0">
              <a:buNone/>
            </a:pPr>
            <a:r>
              <a:rPr lang="en-US" sz="1300" dirty="0"/>
              <a:t>	 b) Discharge has become more variable over time </a:t>
            </a:r>
          </a:p>
          <a:p>
            <a:pPr marL="0" indent="0">
              <a:buNone/>
            </a:pPr>
            <a:r>
              <a:rPr lang="en-US" sz="1300" dirty="0"/>
              <a:t>	 c) Nutrient levels increase with discharge </a:t>
            </a:r>
          </a:p>
          <a:p>
            <a:pPr>
              <a:buFont typeface="+mj-lt"/>
              <a:buAutoNum type="arabicPeriod"/>
            </a:pPr>
            <a:endParaRPr lang="en-US" sz="1300" dirty="0"/>
          </a:p>
          <a:p>
            <a:pPr>
              <a:buFont typeface="+mj-lt"/>
              <a:buAutoNum type="arabicPeriod" startAt="2"/>
            </a:pPr>
            <a:r>
              <a:rPr lang="en-US" sz="1300" dirty="0"/>
              <a:t>What effects do specific flood and drought events have on the water quality and quantity of rivers in the Missouri River Basin areas of interest?</a:t>
            </a:r>
          </a:p>
          <a:p>
            <a:pPr marL="0" indent="0">
              <a:buNone/>
            </a:pPr>
            <a:r>
              <a:rPr lang="en-US" sz="1300" dirty="0"/>
              <a:t>	 a) Rivers will exhibit a flushing behavior due to the land use and type of flow during storms </a:t>
            </a:r>
          </a:p>
          <a:p>
            <a:pPr marL="0" indent="0">
              <a:buNone/>
            </a:pPr>
            <a:r>
              <a:rPr lang="en-US" sz="1300" dirty="0"/>
              <a:t>	  b) Discharge will decrease during drought due to decreased overland flow. </a:t>
            </a:r>
          </a:p>
          <a:p>
            <a:pPr>
              <a:buFont typeface="+mj-lt"/>
              <a:buAutoNum type="arabicPeriod"/>
            </a:pPr>
            <a:endParaRPr lang="en-US" sz="1300" dirty="0"/>
          </a:p>
          <a:p>
            <a:pPr>
              <a:buFont typeface="+mj-lt"/>
              <a:buAutoNum type="arabicPeriod" startAt="3"/>
            </a:pPr>
            <a:r>
              <a:rPr lang="en-US" sz="1300" dirty="0"/>
              <a:t>What factors contribute to the variability of total nitrogen in the rivers?</a:t>
            </a:r>
          </a:p>
          <a:p>
            <a:pPr marL="0" indent="0">
              <a:buNone/>
            </a:pPr>
            <a:r>
              <a:rPr lang="en-US" sz="1300" dirty="0"/>
              <a:t>	a) Land use, year, discharge, phosphorus, and HUC region will contribute to the variability of total nitrogen across sites </a:t>
            </a:r>
          </a:p>
          <a:p>
            <a:pPr>
              <a:buFont typeface="+mj-lt"/>
              <a:buAutoNum type="arabicPeriod"/>
            </a:pPr>
            <a:endParaRPr lang="en-US" sz="1300" dirty="0"/>
          </a:p>
          <a:p>
            <a:pPr>
              <a:buFont typeface="+mj-lt"/>
              <a:buAutoNum type="arabicPeriod" startAt="4"/>
            </a:pPr>
            <a:r>
              <a:rPr lang="en-US" sz="1300" dirty="0"/>
              <a:t>Given past and current data, what can we predict about the future state of water in the Missouri River Basin?</a:t>
            </a:r>
          </a:p>
          <a:p>
            <a:pPr marL="0" indent="0">
              <a:buNone/>
            </a:pPr>
            <a:r>
              <a:rPr lang="en-US" sz="1300" dirty="0"/>
              <a:t>	a) Total flow in the Missouri River Basin is </a:t>
            </a:r>
            <a:r>
              <a:rPr lang="en-US" altLang="zh-CN" sz="1300" dirty="0"/>
              <a:t>increa</a:t>
            </a:r>
            <a:r>
              <a:rPr lang="en-US" sz="1300" dirty="0"/>
              <a:t>sing (non-stationary) over time </a:t>
            </a:r>
          </a:p>
          <a:p>
            <a:pPr marL="0" indent="0">
              <a:buNone/>
            </a:pPr>
            <a:r>
              <a:rPr lang="en-US" sz="1300" dirty="0"/>
              <a:t>	b) The future situation of the river basin will see the continuation of current trends </a:t>
            </a:r>
            <a:r>
              <a:rPr lang="en-US" sz="1300"/>
              <a:t>of increasing </a:t>
            </a:r>
            <a:r>
              <a:rPr lang="en-US" sz="1300" dirty="0"/>
              <a:t>overall volume of flow. </a:t>
            </a:r>
          </a:p>
        </p:txBody>
      </p:sp>
    </p:spTree>
    <p:extLst>
      <p:ext uri="{BB962C8B-B14F-4D97-AF65-F5344CB8AC3E}">
        <p14:creationId xmlns:p14="http://schemas.microsoft.com/office/powerpoint/2010/main" val="1343678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11">
            <a:extLst>
              <a:ext uri="{FF2B5EF4-FFF2-40B4-BE49-F238E27FC236}">
                <a16:creationId xmlns:a16="http://schemas.microsoft.com/office/drawing/2014/main" id="{FBFE3618-8387-4153-870E-99EA1B978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C4ADD-07E0-4923-8EF5-E4A2ECFCA0BD}"/>
              </a:ext>
            </a:extLst>
          </p:cNvPr>
          <p:cNvSpPr>
            <a:spLocks noGrp="1"/>
          </p:cNvSpPr>
          <p:nvPr>
            <p:ph type="title"/>
          </p:nvPr>
        </p:nvSpPr>
        <p:spPr>
          <a:xfrm>
            <a:off x="630371" y="290500"/>
            <a:ext cx="3650279" cy="1259894"/>
          </a:xfrm>
        </p:spPr>
        <p:txBody>
          <a:bodyPr>
            <a:normAutofit/>
          </a:bodyPr>
          <a:lstStyle/>
          <a:p>
            <a:r>
              <a:rPr lang="en-US" dirty="0"/>
              <a:t>Our Approach</a:t>
            </a:r>
          </a:p>
        </p:txBody>
      </p:sp>
      <p:sp>
        <p:nvSpPr>
          <p:cNvPr id="8" name="Rectangle 13">
            <a:extLst>
              <a:ext uri="{FF2B5EF4-FFF2-40B4-BE49-F238E27FC236}">
                <a16:creationId xmlns:a16="http://schemas.microsoft.com/office/drawing/2014/main" id="{BB99A42A-5548-4BB8-9115-A05821C36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 name="Content Placeholder 8">
            <a:extLst>
              <a:ext uri="{FF2B5EF4-FFF2-40B4-BE49-F238E27FC236}">
                <a16:creationId xmlns:a16="http://schemas.microsoft.com/office/drawing/2014/main" id="{2FF29D03-2F16-46CF-AB7F-59D35FA9D81B}"/>
              </a:ext>
            </a:extLst>
          </p:cNvPr>
          <p:cNvSpPr>
            <a:spLocks noGrp="1"/>
          </p:cNvSpPr>
          <p:nvPr>
            <p:ph idx="1"/>
          </p:nvPr>
        </p:nvSpPr>
        <p:spPr>
          <a:xfrm>
            <a:off x="446456" y="1032960"/>
            <a:ext cx="4479646" cy="5259168"/>
          </a:xfrm>
        </p:spPr>
        <p:txBody>
          <a:bodyPr>
            <a:normAutofit lnSpcReduction="10000"/>
          </a:bodyPr>
          <a:lstStyle/>
          <a:p>
            <a:r>
              <a:rPr lang="en-US" dirty="0"/>
              <a:t>22 sites chosen throughout HUCs 1020 – 1030</a:t>
            </a:r>
          </a:p>
          <a:p>
            <a:pPr lvl="1"/>
            <a:r>
              <a:rPr lang="en-US" dirty="0"/>
              <a:t>2 sites per HUC</a:t>
            </a:r>
          </a:p>
          <a:p>
            <a:r>
              <a:rPr lang="en-US" dirty="0"/>
              <a:t>Nitrogen, Phosphorus, Discharge, Population, Time</a:t>
            </a:r>
          </a:p>
          <a:p>
            <a:r>
              <a:rPr lang="en-US" dirty="0"/>
              <a:t>Steps:</a:t>
            </a:r>
          </a:p>
          <a:p>
            <a:pPr marL="800100" lvl="1" indent="-342900">
              <a:buAutoNum type="arabicParenR"/>
            </a:pPr>
            <a:r>
              <a:rPr lang="en-US" dirty="0"/>
              <a:t>Filter sites in HUC 1020 - 1030 to only show us sites that contained discharge, nitrogen, and phosphorus data. </a:t>
            </a:r>
          </a:p>
          <a:p>
            <a:pPr marL="800100" lvl="1" indent="-342900">
              <a:buAutoNum type="arabicParenR"/>
            </a:pPr>
            <a:r>
              <a:rPr lang="en-US" dirty="0"/>
              <a:t>Choose 2 sites from each HUC sub basin for a total of 22 </a:t>
            </a:r>
          </a:p>
          <a:p>
            <a:r>
              <a:rPr lang="en-US" dirty="0"/>
              <a:t>By comparing the periods of records for each chosen variables and finding the sites with the longest periods of records. </a:t>
            </a:r>
          </a:p>
          <a:p>
            <a:r>
              <a:rPr lang="en-US" dirty="0"/>
              <a:t>Two sites per HUC region: maintain a digestible scope.</a:t>
            </a:r>
          </a:p>
          <a:p>
            <a:endParaRPr lang="en-US" dirty="0"/>
          </a:p>
        </p:txBody>
      </p:sp>
      <p:pic>
        <p:nvPicPr>
          <p:cNvPr id="5" name="Content Placeholder 4" descr="A close up of a map&#10;&#10;Description automatically generated">
            <a:extLst>
              <a:ext uri="{FF2B5EF4-FFF2-40B4-BE49-F238E27FC236}">
                <a16:creationId xmlns:a16="http://schemas.microsoft.com/office/drawing/2014/main" id="{36CF0943-DC0A-48D1-A950-B0C446A91A54}"/>
              </a:ext>
            </a:extLst>
          </p:cNvPr>
          <p:cNvPicPr>
            <a:picLocks noChangeAspect="1"/>
          </p:cNvPicPr>
          <p:nvPr/>
        </p:nvPicPr>
        <p:blipFill>
          <a:blip r:embed="rId3"/>
          <a:stretch>
            <a:fillRect/>
          </a:stretch>
        </p:blipFill>
        <p:spPr>
          <a:xfrm>
            <a:off x="4926102" y="1447059"/>
            <a:ext cx="6953577" cy="4102609"/>
          </a:xfrm>
          <a:prstGeom prst="rect">
            <a:avLst/>
          </a:prstGeom>
        </p:spPr>
      </p:pic>
      <p:sp>
        <p:nvSpPr>
          <p:cNvPr id="11" name="Freeform 11">
            <a:extLst>
              <a:ext uri="{FF2B5EF4-FFF2-40B4-BE49-F238E27FC236}">
                <a16:creationId xmlns:a16="http://schemas.microsoft.com/office/drawing/2014/main" id="{D49441E5-946F-46B3-BDD2-BAD088532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7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C379-7621-41DB-9DB2-8E717736A415}"/>
              </a:ext>
            </a:extLst>
          </p:cNvPr>
          <p:cNvSpPr>
            <a:spLocks noGrp="1"/>
          </p:cNvSpPr>
          <p:nvPr>
            <p:ph type="title"/>
          </p:nvPr>
        </p:nvSpPr>
        <p:spPr/>
        <p:txBody>
          <a:bodyPr/>
          <a:lstStyle/>
          <a:p>
            <a:r>
              <a:rPr lang="en-US" dirty="0"/>
              <a:t>Dataset Information</a:t>
            </a:r>
          </a:p>
        </p:txBody>
      </p:sp>
      <p:sp>
        <p:nvSpPr>
          <p:cNvPr id="3" name="Content Placeholder 2">
            <a:extLst>
              <a:ext uri="{FF2B5EF4-FFF2-40B4-BE49-F238E27FC236}">
                <a16:creationId xmlns:a16="http://schemas.microsoft.com/office/drawing/2014/main" id="{A25B1EAB-67DF-4085-BAED-0EBCBCE00FF9}"/>
              </a:ext>
            </a:extLst>
          </p:cNvPr>
          <p:cNvSpPr>
            <a:spLocks noGrp="1"/>
          </p:cNvSpPr>
          <p:nvPr>
            <p:ph idx="1"/>
          </p:nvPr>
        </p:nvSpPr>
        <p:spPr>
          <a:xfrm>
            <a:off x="2325262" y="1367483"/>
            <a:ext cx="8915400" cy="3777622"/>
          </a:xfrm>
        </p:spPr>
        <p:txBody>
          <a:bodyPr>
            <a:normAutofit/>
          </a:bodyPr>
          <a:lstStyle/>
          <a:p>
            <a:r>
              <a:rPr lang="en-US" dirty="0"/>
              <a:t>S</a:t>
            </a:r>
            <a:r>
              <a:rPr lang="en-US" altLang="zh-CN" dirty="0"/>
              <a:t>ource: The United States Geological Survey (USGS) database </a:t>
            </a:r>
          </a:p>
          <a:p>
            <a:pPr marL="0" indent="0">
              <a:buNone/>
            </a:pPr>
            <a:r>
              <a:rPr lang="en-US" altLang="zh-CN" dirty="0"/>
              <a:t>	</a:t>
            </a:r>
            <a:r>
              <a:rPr lang="en-US" altLang="zh-CN" sz="1600" dirty="0"/>
              <a:t>National Water Information System (NWIS) </a:t>
            </a:r>
            <a:r>
              <a:rPr lang="en-US" dirty="0">
                <a:hlinkClick r:id="rId3"/>
              </a:rPr>
              <a:t>https://waterdata.usgs.gov/nwis</a:t>
            </a:r>
            <a:endParaRPr lang="en-US" altLang="zh-CN" dirty="0"/>
          </a:p>
        </p:txBody>
      </p:sp>
      <p:pic>
        <p:nvPicPr>
          <p:cNvPr id="5" name="Picture 4">
            <a:extLst>
              <a:ext uri="{FF2B5EF4-FFF2-40B4-BE49-F238E27FC236}">
                <a16:creationId xmlns:a16="http://schemas.microsoft.com/office/drawing/2014/main" id="{B4CF3F96-671D-4FF9-8AAC-9DB0305E4E86}"/>
              </a:ext>
            </a:extLst>
          </p:cNvPr>
          <p:cNvPicPr>
            <a:picLocks noChangeAspect="1"/>
          </p:cNvPicPr>
          <p:nvPr/>
        </p:nvPicPr>
        <p:blipFill>
          <a:blip r:embed="rId4"/>
          <a:stretch>
            <a:fillRect/>
          </a:stretch>
        </p:blipFill>
        <p:spPr>
          <a:xfrm>
            <a:off x="2592925" y="4787160"/>
            <a:ext cx="8162880" cy="1878054"/>
          </a:xfrm>
          <a:prstGeom prst="rect">
            <a:avLst/>
          </a:prstGeom>
        </p:spPr>
      </p:pic>
    </p:spTree>
    <p:extLst>
      <p:ext uri="{BB962C8B-B14F-4D97-AF65-F5344CB8AC3E}">
        <p14:creationId xmlns:p14="http://schemas.microsoft.com/office/powerpoint/2010/main" val="183695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9" name="Group 98">
            <a:extLst>
              <a:ext uri="{FF2B5EF4-FFF2-40B4-BE49-F238E27FC236}">
                <a16:creationId xmlns:a16="http://schemas.microsoft.com/office/drawing/2014/main" id="{CD634F31-88A7-4E82-9070-D63A6428E0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0" name="Freeform 11">
              <a:extLst>
                <a:ext uri="{FF2B5EF4-FFF2-40B4-BE49-F238E27FC236}">
                  <a16:creationId xmlns:a16="http://schemas.microsoft.com/office/drawing/2014/main" id="{D6C057C8-1E16-4060-8D55-05D5D5D0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1" name="Freeform 12">
              <a:extLst>
                <a:ext uri="{FF2B5EF4-FFF2-40B4-BE49-F238E27FC236}">
                  <a16:creationId xmlns:a16="http://schemas.microsoft.com/office/drawing/2014/main" id="{E1F98C26-0A9C-4742-A698-19158F1C8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2" name="Freeform 13">
              <a:extLst>
                <a:ext uri="{FF2B5EF4-FFF2-40B4-BE49-F238E27FC236}">
                  <a16:creationId xmlns:a16="http://schemas.microsoft.com/office/drawing/2014/main" id="{D87E6507-86BA-46F9-B90E-7F3E5ADC7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3" name="Freeform 14">
              <a:extLst>
                <a:ext uri="{FF2B5EF4-FFF2-40B4-BE49-F238E27FC236}">
                  <a16:creationId xmlns:a16="http://schemas.microsoft.com/office/drawing/2014/main" id="{04581D9B-E0A7-43E7-A38D-34182FD4F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4" name="Freeform 15">
              <a:extLst>
                <a:ext uri="{FF2B5EF4-FFF2-40B4-BE49-F238E27FC236}">
                  <a16:creationId xmlns:a16="http://schemas.microsoft.com/office/drawing/2014/main" id="{C08DA6B1-2269-41B3-A787-BA547DF37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5" name="Freeform 16">
              <a:extLst>
                <a:ext uri="{FF2B5EF4-FFF2-40B4-BE49-F238E27FC236}">
                  <a16:creationId xmlns:a16="http://schemas.microsoft.com/office/drawing/2014/main" id="{BA8AD4A9-ABF6-42E7-8141-CFF407E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6" name="Freeform 17">
              <a:extLst>
                <a:ext uri="{FF2B5EF4-FFF2-40B4-BE49-F238E27FC236}">
                  <a16:creationId xmlns:a16="http://schemas.microsoft.com/office/drawing/2014/main" id="{3AD59983-4E3C-41A7-9165-E87AEAD28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7" name="Freeform 18">
              <a:extLst>
                <a:ext uri="{FF2B5EF4-FFF2-40B4-BE49-F238E27FC236}">
                  <a16:creationId xmlns:a16="http://schemas.microsoft.com/office/drawing/2014/main" id="{C563901A-235B-487B-B94E-4B9412B61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8" name="Freeform 19">
              <a:extLst>
                <a:ext uri="{FF2B5EF4-FFF2-40B4-BE49-F238E27FC236}">
                  <a16:creationId xmlns:a16="http://schemas.microsoft.com/office/drawing/2014/main" id="{0E724F3A-410B-4217-85AF-A5D187057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9" name="Freeform 20">
              <a:extLst>
                <a:ext uri="{FF2B5EF4-FFF2-40B4-BE49-F238E27FC236}">
                  <a16:creationId xmlns:a16="http://schemas.microsoft.com/office/drawing/2014/main" id="{52C8871D-13F5-4561-8F6C-A4D880EC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0" name="Freeform 21">
              <a:extLst>
                <a:ext uri="{FF2B5EF4-FFF2-40B4-BE49-F238E27FC236}">
                  <a16:creationId xmlns:a16="http://schemas.microsoft.com/office/drawing/2014/main" id="{EF244A66-C28B-4EF7-BB63-2C00DE043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1" name="Freeform 22">
              <a:extLst>
                <a:ext uri="{FF2B5EF4-FFF2-40B4-BE49-F238E27FC236}">
                  <a16:creationId xmlns:a16="http://schemas.microsoft.com/office/drawing/2014/main" id="{762A3201-75BE-44DF-8C82-C6635D9367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3" name="Group 112">
            <a:extLst>
              <a:ext uri="{FF2B5EF4-FFF2-40B4-BE49-F238E27FC236}">
                <a16:creationId xmlns:a16="http://schemas.microsoft.com/office/drawing/2014/main" id="{DE7C1789-56F1-4821-8CC9-343034A62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2"/>
            <a:ext cx="2356675" cy="6853285"/>
            <a:chOff x="6627813" y="195454"/>
            <a:chExt cx="1952625" cy="5678297"/>
          </a:xfrm>
        </p:grpSpPr>
        <p:sp>
          <p:nvSpPr>
            <p:cNvPr id="114" name="Freeform 27">
              <a:extLst>
                <a:ext uri="{FF2B5EF4-FFF2-40B4-BE49-F238E27FC236}">
                  <a16:creationId xmlns:a16="http://schemas.microsoft.com/office/drawing/2014/main" id="{9B177574-8A90-42DE-AF54-7373CF84F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5" name="Freeform 28">
              <a:extLst>
                <a:ext uri="{FF2B5EF4-FFF2-40B4-BE49-F238E27FC236}">
                  <a16:creationId xmlns:a16="http://schemas.microsoft.com/office/drawing/2014/main" id="{FBDDC1F5-6C7F-46F7-989A-C7A5DE8FB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6" name="Freeform 29">
              <a:extLst>
                <a:ext uri="{FF2B5EF4-FFF2-40B4-BE49-F238E27FC236}">
                  <a16:creationId xmlns:a16="http://schemas.microsoft.com/office/drawing/2014/main" id="{6340295C-F48B-4A74-8DCC-60CF61220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7" name="Freeform 30">
              <a:extLst>
                <a:ext uri="{FF2B5EF4-FFF2-40B4-BE49-F238E27FC236}">
                  <a16:creationId xmlns:a16="http://schemas.microsoft.com/office/drawing/2014/main" id="{1A03C1B3-6CBF-4E4C-80FE-220EA6E5D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8" name="Freeform 31">
              <a:extLst>
                <a:ext uri="{FF2B5EF4-FFF2-40B4-BE49-F238E27FC236}">
                  <a16:creationId xmlns:a16="http://schemas.microsoft.com/office/drawing/2014/main" id="{695685FE-1D7F-404C-AC82-0C05C0F2E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9" name="Freeform 32">
              <a:extLst>
                <a:ext uri="{FF2B5EF4-FFF2-40B4-BE49-F238E27FC236}">
                  <a16:creationId xmlns:a16="http://schemas.microsoft.com/office/drawing/2014/main" id="{620A0536-4D49-4EA8-92CF-B9CB4C15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0" name="Freeform 33">
              <a:extLst>
                <a:ext uri="{FF2B5EF4-FFF2-40B4-BE49-F238E27FC236}">
                  <a16:creationId xmlns:a16="http://schemas.microsoft.com/office/drawing/2014/main" id="{C2C7A12C-E22E-467C-AFDC-9FACC2199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1" name="Freeform 34">
              <a:extLst>
                <a:ext uri="{FF2B5EF4-FFF2-40B4-BE49-F238E27FC236}">
                  <a16:creationId xmlns:a16="http://schemas.microsoft.com/office/drawing/2014/main" id="{92AB8B27-3820-458F-B66C-E4FE27ECD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2" name="Freeform 35">
              <a:extLst>
                <a:ext uri="{FF2B5EF4-FFF2-40B4-BE49-F238E27FC236}">
                  <a16:creationId xmlns:a16="http://schemas.microsoft.com/office/drawing/2014/main" id="{AEBAA7A1-DCDB-4719-8C4D-5FD7B527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3" name="Freeform 36">
              <a:extLst>
                <a:ext uri="{FF2B5EF4-FFF2-40B4-BE49-F238E27FC236}">
                  <a16:creationId xmlns:a16="http://schemas.microsoft.com/office/drawing/2014/main" id="{07C3439C-CA32-4BF0-86C6-A9D201EFE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4" name="Freeform 37">
              <a:extLst>
                <a:ext uri="{FF2B5EF4-FFF2-40B4-BE49-F238E27FC236}">
                  <a16:creationId xmlns:a16="http://schemas.microsoft.com/office/drawing/2014/main" id="{23288E86-BF41-4FAE-8FFC-4F5F9FD2D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5" name="Freeform 38">
              <a:extLst>
                <a:ext uri="{FF2B5EF4-FFF2-40B4-BE49-F238E27FC236}">
                  <a16:creationId xmlns:a16="http://schemas.microsoft.com/office/drawing/2014/main" id="{B91B6C72-0DF9-4ECF-B00E-8393A0C1B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7" name="Rectangle 126">
            <a:extLst>
              <a:ext uri="{FF2B5EF4-FFF2-40B4-BE49-F238E27FC236}">
                <a16:creationId xmlns:a16="http://schemas.microsoft.com/office/drawing/2014/main" id="{91D7BA48-C009-48C1-BA03-2BA26320A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9" name="Freeform 6">
            <a:extLst>
              <a:ext uri="{FF2B5EF4-FFF2-40B4-BE49-F238E27FC236}">
                <a16:creationId xmlns:a16="http://schemas.microsoft.com/office/drawing/2014/main" id="{E00C8CE1-1B36-4F2F-BCD6-6C122ECFF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31" name="Rectangle 130">
            <a:extLst>
              <a:ext uri="{FF2B5EF4-FFF2-40B4-BE49-F238E27FC236}">
                <a16:creationId xmlns:a16="http://schemas.microsoft.com/office/drawing/2014/main" id="{19426B66-B638-4121-BB1D-635F445AE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58BE31DD-5BE7-40A7-B32A-B062315C2C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34" name="Freeform 11">
              <a:extLst>
                <a:ext uri="{FF2B5EF4-FFF2-40B4-BE49-F238E27FC236}">
                  <a16:creationId xmlns:a16="http://schemas.microsoft.com/office/drawing/2014/main" id="{C0B64F63-DAC0-4D65-B005-DD6B78F8B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5" name="Freeform 12">
              <a:extLst>
                <a:ext uri="{FF2B5EF4-FFF2-40B4-BE49-F238E27FC236}">
                  <a16:creationId xmlns:a16="http://schemas.microsoft.com/office/drawing/2014/main" id="{45E23683-F45F-40C6-805F-18EA788D7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6" name="Freeform 13">
              <a:extLst>
                <a:ext uri="{FF2B5EF4-FFF2-40B4-BE49-F238E27FC236}">
                  <a16:creationId xmlns:a16="http://schemas.microsoft.com/office/drawing/2014/main" id="{81E5C58A-6458-4252-8A32-2495CCC1D4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7" name="Freeform 14">
              <a:extLst>
                <a:ext uri="{FF2B5EF4-FFF2-40B4-BE49-F238E27FC236}">
                  <a16:creationId xmlns:a16="http://schemas.microsoft.com/office/drawing/2014/main" id="{B29ED105-2C85-4D76-B78F-C1398E637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38" name="Freeform 15">
              <a:extLst>
                <a:ext uri="{FF2B5EF4-FFF2-40B4-BE49-F238E27FC236}">
                  <a16:creationId xmlns:a16="http://schemas.microsoft.com/office/drawing/2014/main" id="{0A2119D2-4BDE-4C3B-9127-67A13A4BB2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9" name="Freeform 16">
              <a:extLst>
                <a:ext uri="{FF2B5EF4-FFF2-40B4-BE49-F238E27FC236}">
                  <a16:creationId xmlns:a16="http://schemas.microsoft.com/office/drawing/2014/main" id="{608EF212-318E-462B-9729-AEDD9BB0B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0" name="Freeform 17">
              <a:extLst>
                <a:ext uri="{FF2B5EF4-FFF2-40B4-BE49-F238E27FC236}">
                  <a16:creationId xmlns:a16="http://schemas.microsoft.com/office/drawing/2014/main" id="{96675303-F9EC-4514-BEF2-474A0EE20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41" name="Freeform 18">
              <a:extLst>
                <a:ext uri="{FF2B5EF4-FFF2-40B4-BE49-F238E27FC236}">
                  <a16:creationId xmlns:a16="http://schemas.microsoft.com/office/drawing/2014/main" id="{B83F1472-5D61-4CB0-A16F-E28820BC8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42" name="Freeform 19">
              <a:extLst>
                <a:ext uri="{FF2B5EF4-FFF2-40B4-BE49-F238E27FC236}">
                  <a16:creationId xmlns:a16="http://schemas.microsoft.com/office/drawing/2014/main" id="{777102AF-A362-4C97-9BFD-CC48E3E8F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3" name="Freeform 20">
              <a:extLst>
                <a:ext uri="{FF2B5EF4-FFF2-40B4-BE49-F238E27FC236}">
                  <a16:creationId xmlns:a16="http://schemas.microsoft.com/office/drawing/2014/main" id="{08BF6958-4936-49DB-BFA5-EEABEB0A7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44" name="Freeform 21">
              <a:extLst>
                <a:ext uri="{FF2B5EF4-FFF2-40B4-BE49-F238E27FC236}">
                  <a16:creationId xmlns:a16="http://schemas.microsoft.com/office/drawing/2014/main" id="{39381878-AFE3-4DAD-8435-F8CD1A5A1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45" name="Freeform 22">
              <a:extLst>
                <a:ext uri="{FF2B5EF4-FFF2-40B4-BE49-F238E27FC236}">
                  <a16:creationId xmlns:a16="http://schemas.microsoft.com/office/drawing/2014/main" id="{4BE74718-708D-49A6-A2E1-1D59CC2DB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572F3672-5AB5-4C29-9CCE-525BE047CBA5}"/>
              </a:ext>
            </a:extLst>
          </p:cNvPr>
          <p:cNvSpPr>
            <a:spLocks noGrp="1"/>
          </p:cNvSpPr>
          <p:nvPr>
            <p:ph type="title"/>
          </p:nvPr>
        </p:nvSpPr>
        <p:spPr>
          <a:xfrm>
            <a:off x="2589213" y="4529540"/>
            <a:ext cx="8915399" cy="1162423"/>
          </a:xfrm>
        </p:spPr>
        <p:txBody>
          <a:bodyPr vert="horz" lIns="91440" tIns="45720" rIns="91440" bIns="45720" rtlCol="0" anchor="b">
            <a:normAutofit/>
          </a:bodyPr>
          <a:lstStyle/>
          <a:p>
            <a:r>
              <a:rPr lang="en-US" sz="5400"/>
              <a:t>Exploratory Analysis</a:t>
            </a:r>
          </a:p>
        </p:txBody>
      </p:sp>
      <p:grpSp>
        <p:nvGrpSpPr>
          <p:cNvPr id="147" name="Group 146">
            <a:extLst>
              <a:ext uri="{FF2B5EF4-FFF2-40B4-BE49-F238E27FC236}">
                <a16:creationId xmlns:a16="http://schemas.microsoft.com/office/drawing/2014/main" id="{BBB98E4A-D69F-4CF9-B328-3154BF9235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48" name="Freeform 27">
              <a:extLst>
                <a:ext uri="{FF2B5EF4-FFF2-40B4-BE49-F238E27FC236}">
                  <a16:creationId xmlns:a16="http://schemas.microsoft.com/office/drawing/2014/main" id="{28A2C7E7-40FA-4460-AA4B-BB9ABEFE4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49" name="Freeform 28">
              <a:extLst>
                <a:ext uri="{FF2B5EF4-FFF2-40B4-BE49-F238E27FC236}">
                  <a16:creationId xmlns:a16="http://schemas.microsoft.com/office/drawing/2014/main" id="{E8E0606C-1400-4D41-844E-1C2D17EE14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50" name="Freeform 29">
              <a:extLst>
                <a:ext uri="{FF2B5EF4-FFF2-40B4-BE49-F238E27FC236}">
                  <a16:creationId xmlns:a16="http://schemas.microsoft.com/office/drawing/2014/main" id="{B07C1A64-434C-4123-A4FB-74DB96D02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51" name="Freeform 30">
              <a:extLst>
                <a:ext uri="{FF2B5EF4-FFF2-40B4-BE49-F238E27FC236}">
                  <a16:creationId xmlns:a16="http://schemas.microsoft.com/office/drawing/2014/main" id="{71B812C7-9D8B-4C02-B1CA-39683ED3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2" name="Freeform 31">
              <a:extLst>
                <a:ext uri="{FF2B5EF4-FFF2-40B4-BE49-F238E27FC236}">
                  <a16:creationId xmlns:a16="http://schemas.microsoft.com/office/drawing/2014/main" id="{57F9F8F3-7A40-4080-96E6-996EDC414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53" name="Freeform 32">
              <a:extLst>
                <a:ext uri="{FF2B5EF4-FFF2-40B4-BE49-F238E27FC236}">
                  <a16:creationId xmlns:a16="http://schemas.microsoft.com/office/drawing/2014/main" id="{735A793B-ACFE-4BE8-94C1-8C9D56F00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54" name="Freeform 33">
              <a:extLst>
                <a:ext uri="{FF2B5EF4-FFF2-40B4-BE49-F238E27FC236}">
                  <a16:creationId xmlns:a16="http://schemas.microsoft.com/office/drawing/2014/main" id="{ADC5BCCC-AB3E-47A4-A4BF-3184620F1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55" name="Freeform 34">
              <a:extLst>
                <a:ext uri="{FF2B5EF4-FFF2-40B4-BE49-F238E27FC236}">
                  <a16:creationId xmlns:a16="http://schemas.microsoft.com/office/drawing/2014/main" id="{690809D3-C07A-45F7-BC30-2EA5A5D2D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56" name="Freeform 35">
              <a:extLst>
                <a:ext uri="{FF2B5EF4-FFF2-40B4-BE49-F238E27FC236}">
                  <a16:creationId xmlns:a16="http://schemas.microsoft.com/office/drawing/2014/main" id="{6C8EBF1E-6C12-4614-BAA1-C1AC52F1F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57" name="Freeform 36">
              <a:extLst>
                <a:ext uri="{FF2B5EF4-FFF2-40B4-BE49-F238E27FC236}">
                  <a16:creationId xmlns:a16="http://schemas.microsoft.com/office/drawing/2014/main" id="{351443BB-194A-4257-9154-4F0CD0E05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58" name="Freeform 37">
              <a:extLst>
                <a:ext uri="{FF2B5EF4-FFF2-40B4-BE49-F238E27FC236}">
                  <a16:creationId xmlns:a16="http://schemas.microsoft.com/office/drawing/2014/main" id="{3E09D640-B310-4CB1-A093-B41B6E0E6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59" name="Freeform 38">
              <a:extLst>
                <a:ext uri="{FF2B5EF4-FFF2-40B4-BE49-F238E27FC236}">
                  <a16:creationId xmlns:a16="http://schemas.microsoft.com/office/drawing/2014/main" id="{06F7D749-5404-441E-8FC1-254FC6F6F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61" name="Rectangle 160">
            <a:extLst>
              <a:ext uri="{FF2B5EF4-FFF2-40B4-BE49-F238E27FC236}">
                <a16:creationId xmlns:a16="http://schemas.microsoft.com/office/drawing/2014/main" id="{9489F589-62A0-4A22-987A-6A5B2A17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63" name="Rectangle 162">
            <a:extLst>
              <a:ext uri="{FF2B5EF4-FFF2-40B4-BE49-F238E27FC236}">
                <a16:creationId xmlns:a16="http://schemas.microsoft.com/office/drawing/2014/main" id="{34F0BD85-0451-4880-B8A6-BC7D5224E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A picture containing text, map&#10;&#10;Description automatically generated">
            <a:extLst>
              <a:ext uri="{FF2B5EF4-FFF2-40B4-BE49-F238E27FC236}">
                <a16:creationId xmlns:a16="http://schemas.microsoft.com/office/drawing/2014/main" id="{F712AC70-B3BE-426E-BB40-2DAA1129399C}"/>
              </a:ext>
            </a:extLst>
          </p:cNvPr>
          <p:cNvPicPr>
            <a:picLocks noChangeAspect="1"/>
          </p:cNvPicPr>
          <p:nvPr/>
        </p:nvPicPr>
        <p:blipFill rotWithShape="1">
          <a:blip r:embed="rId3"/>
          <a:srcRect l="51708" t="64490" r="21075" b="2672"/>
          <a:stretch/>
        </p:blipFill>
        <p:spPr>
          <a:xfrm>
            <a:off x="7472601" y="778495"/>
            <a:ext cx="4031436" cy="3126870"/>
          </a:xfrm>
          <a:prstGeom prst="rect">
            <a:avLst/>
          </a:prstGeom>
        </p:spPr>
      </p:pic>
      <p:pic>
        <p:nvPicPr>
          <p:cNvPr id="6" name="Content Placeholder 5" descr="A screenshot of a cell phone&#10;&#10;Description automatically generated">
            <a:extLst>
              <a:ext uri="{FF2B5EF4-FFF2-40B4-BE49-F238E27FC236}">
                <a16:creationId xmlns:a16="http://schemas.microsoft.com/office/drawing/2014/main" id="{261903E1-1520-4358-AFB7-BC48F97AEC62}"/>
              </a:ext>
            </a:extLst>
          </p:cNvPr>
          <p:cNvPicPr>
            <a:picLocks noChangeAspect="1"/>
          </p:cNvPicPr>
          <p:nvPr/>
        </p:nvPicPr>
        <p:blipFill>
          <a:blip r:embed="rId4"/>
          <a:stretch>
            <a:fillRect/>
          </a:stretch>
        </p:blipFill>
        <p:spPr>
          <a:xfrm>
            <a:off x="2624824" y="778495"/>
            <a:ext cx="4812164" cy="3185074"/>
          </a:xfrm>
          <a:prstGeom prst="rect">
            <a:avLst/>
          </a:prstGeom>
        </p:spPr>
      </p:pic>
      <p:sp>
        <p:nvSpPr>
          <p:cNvPr id="165" name="Freeform 33">
            <a:extLst>
              <a:ext uri="{FF2B5EF4-FFF2-40B4-BE49-F238E27FC236}">
                <a16:creationId xmlns:a16="http://schemas.microsoft.com/office/drawing/2014/main" id="{6BD154DF-C96B-488B-B524-16D50CCBB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14" name="TextBox 13">
            <a:extLst>
              <a:ext uri="{FF2B5EF4-FFF2-40B4-BE49-F238E27FC236}">
                <a16:creationId xmlns:a16="http://schemas.microsoft.com/office/drawing/2014/main" id="{640A6ED6-BFD7-404F-A5B6-464E0B9651AC}"/>
              </a:ext>
            </a:extLst>
          </p:cNvPr>
          <p:cNvSpPr txBox="1"/>
          <p:nvPr/>
        </p:nvSpPr>
        <p:spPr>
          <a:xfrm>
            <a:off x="9206628" y="3906292"/>
            <a:ext cx="916010" cy="246221"/>
          </a:xfrm>
          <a:prstGeom prst="rect">
            <a:avLst/>
          </a:prstGeom>
          <a:noFill/>
        </p:spPr>
        <p:txBody>
          <a:bodyPr wrap="square" rtlCol="0">
            <a:spAutoFit/>
          </a:bodyPr>
          <a:lstStyle/>
          <a:p>
            <a:r>
              <a:rPr lang="en-US" sz="1000" dirty="0">
                <a:latin typeface="Arial" panose="020B0604020202020204" pitchFamily="34" charset="0"/>
                <a:cs typeface="Arial" panose="020B0604020202020204" pitchFamily="34" charset="0"/>
              </a:rPr>
              <a:t>Day of year</a:t>
            </a:r>
          </a:p>
        </p:txBody>
      </p:sp>
    </p:spTree>
    <p:extLst>
      <p:ext uri="{BB962C8B-B14F-4D97-AF65-F5344CB8AC3E}">
        <p14:creationId xmlns:p14="http://schemas.microsoft.com/office/powerpoint/2010/main" val="200291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4A2D-1A96-4D56-93E5-208CDEDA5D0E}"/>
              </a:ext>
            </a:extLst>
          </p:cNvPr>
          <p:cNvSpPr>
            <a:spLocks noGrp="1"/>
          </p:cNvSpPr>
          <p:nvPr>
            <p:ph type="title"/>
          </p:nvPr>
        </p:nvSpPr>
        <p:spPr>
          <a:xfrm>
            <a:off x="2592925" y="624110"/>
            <a:ext cx="8911687" cy="1280890"/>
          </a:xfrm>
        </p:spPr>
        <p:txBody>
          <a:bodyPr>
            <a:normAutofit fontScale="90000"/>
          </a:bodyPr>
          <a:lstStyle/>
          <a:p>
            <a:r>
              <a:rPr lang="en-US"/>
              <a:t>Q1: </a:t>
            </a:r>
            <a:r>
              <a:rPr lang="en-US" sz="2200"/>
              <a:t>How have changes in discharge (i.e. water quantity) interacted with nutrient enrichment (i.e. water quality) in the Missouri River Basin?</a:t>
            </a:r>
            <a:br>
              <a:rPr lang="en-US" sz="2200"/>
            </a:br>
            <a:endParaRPr lang="en-US" sz="2200" dirty="0"/>
          </a:p>
        </p:txBody>
      </p:sp>
      <p:pic>
        <p:nvPicPr>
          <p:cNvPr id="5" name="Content Placeholder 4">
            <a:extLst>
              <a:ext uri="{FF2B5EF4-FFF2-40B4-BE49-F238E27FC236}">
                <a16:creationId xmlns:a16="http://schemas.microsoft.com/office/drawing/2014/main" id="{EA359B8F-5E71-4A31-A7FE-D13B6DEFC1B7}"/>
              </a:ext>
            </a:extLst>
          </p:cNvPr>
          <p:cNvPicPr>
            <a:picLocks noGrp="1" noChangeAspect="1"/>
          </p:cNvPicPr>
          <p:nvPr>
            <p:ph idx="1"/>
          </p:nvPr>
        </p:nvPicPr>
        <p:blipFill rotWithShape="1">
          <a:blip r:embed="rId3"/>
          <a:srcRect b="21635"/>
          <a:stretch/>
        </p:blipFill>
        <p:spPr>
          <a:xfrm>
            <a:off x="6096000" y="1721547"/>
            <a:ext cx="5639908" cy="4955690"/>
          </a:xfrm>
        </p:spPr>
      </p:pic>
      <p:sp>
        <p:nvSpPr>
          <p:cNvPr id="6" name="Content Placeholder 8">
            <a:extLst>
              <a:ext uri="{FF2B5EF4-FFF2-40B4-BE49-F238E27FC236}">
                <a16:creationId xmlns:a16="http://schemas.microsoft.com/office/drawing/2014/main" id="{C3EF1C8F-4869-4BA1-9095-8FBFF1A66CCD}"/>
              </a:ext>
            </a:extLst>
          </p:cNvPr>
          <p:cNvSpPr txBox="1">
            <a:spLocks/>
          </p:cNvSpPr>
          <p:nvPr/>
        </p:nvSpPr>
        <p:spPr>
          <a:xfrm>
            <a:off x="649224" y="2133601"/>
            <a:ext cx="4211503" cy="252387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Seasonal Mann-Kendall Trend Test</a:t>
            </a:r>
          </a:p>
          <a:p>
            <a:pPr lvl="1"/>
            <a:r>
              <a:rPr lang="en-US" sz="1800" dirty="0"/>
              <a:t>N: 7 increase; 7 decrease</a:t>
            </a:r>
          </a:p>
          <a:p>
            <a:pPr lvl="1"/>
            <a:r>
              <a:rPr lang="en-US" sz="1800" dirty="0"/>
              <a:t>P: 7 increase; 5 decrease</a:t>
            </a:r>
          </a:p>
          <a:p>
            <a:pPr lvl="1"/>
            <a:r>
              <a:rPr lang="en-US" sz="1800" dirty="0"/>
              <a:t>Mainstem increasing</a:t>
            </a:r>
          </a:p>
          <a:p>
            <a:r>
              <a:rPr lang="en-US" sz="2000" dirty="0"/>
              <a:t>Discharge × nutrient</a:t>
            </a:r>
          </a:p>
          <a:p>
            <a:pPr lvl="1"/>
            <a:r>
              <a:rPr lang="en-US" sz="1800" dirty="0"/>
              <a:t>18/22 positive relationship</a:t>
            </a:r>
          </a:p>
          <a:p>
            <a:pPr marL="0" indent="0">
              <a:buNone/>
            </a:pPr>
            <a:endParaRPr lang="en-US" sz="2000" dirty="0"/>
          </a:p>
        </p:txBody>
      </p:sp>
      <p:pic>
        <p:nvPicPr>
          <p:cNvPr id="7" name="Content Placeholder 4" descr="A close up of a map&#10;&#10;Description automatically generated">
            <a:extLst>
              <a:ext uri="{FF2B5EF4-FFF2-40B4-BE49-F238E27FC236}">
                <a16:creationId xmlns:a16="http://schemas.microsoft.com/office/drawing/2014/main" id="{7BE4E82C-CE17-4807-A506-01EED4BB2C34}"/>
              </a:ext>
            </a:extLst>
          </p:cNvPr>
          <p:cNvPicPr>
            <a:picLocks noChangeAspect="1"/>
          </p:cNvPicPr>
          <p:nvPr/>
        </p:nvPicPr>
        <p:blipFill>
          <a:blip r:embed="rId4"/>
          <a:stretch>
            <a:fillRect/>
          </a:stretch>
        </p:blipFill>
        <p:spPr>
          <a:xfrm>
            <a:off x="4860727" y="2100740"/>
            <a:ext cx="7128813" cy="4205999"/>
          </a:xfrm>
          <a:prstGeom prst="rect">
            <a:avLst/>
          </a:prstGeom>
        </p:spPr>
      </p:pic>
    </p:spTree>
    <p:extLst>
      <p:ext uri="{BB962C8B-B14F-4D97-AF65-F5344CB8AC3E}">
        <p14:creationId xmlns:p14="http://schemas.microsoft.com/office/powerpoint/2010/main" val="6574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093E-331E-48CF-8D3A-00CFA7119026}"/>
              </a:ext>
            </a:extLst>
          </p:cNvPr>
          <p:cNvSpPr>
            <a:spLocks noGrp="1"/>
          </p:cNvSpPr>
          <p:nvPr>
            <p:ph type="title"/>
          </p:nvPr>
        </p:nvSpPr>
        <p:spPr>
          <a:xfrm>
            <a:off x="2510863" y="424818"/>
            <a:ext cx="8911687" cy="1280890"/>
          </a:xfrm>
        </p:spPr>
        <p:txBody>
          <a:bodyPr>
            <a:normAutofit fontScale="90000"/>
          </a:bodyPr>
          <a:lstStyle/>
          <a:p>
            <a:r>
              <a:rPr lang="en-US" dirty="0"/>
              <a:t>Q2: </a:t>
            </a:r>
            <a:r>
              <a:rPr lang="en-US" sz="2200" dirty="0"/>
              <a:t>What effects do specific flood and drought events have on the water quality and quantity of rivers in the Missouri River Basin areas of interest?</a:t>
            </a:r>
            <a:br>
              <a:rPr lang="en-US" sz="2200" dirty="0"/>
            </a:br>
            <a:endParaRPr lang="en-US" sz="2200" dirty="0"/>
          </a:p>
        </p:txBody>
      </p:sp>
      <p:pic>
        <p:nvPicPr>
          <p:cNvPr id="5" name="Picture 4">
            <a:extLst>
              <a:ext uri="{FF2B5EF4-FFF2-40B4-BE49-F238E27FC236}">
                <a16:creationId xmlns:a16="http://schemas.microsoft.com/office/drawing/2014/main" id="{EC34B30D-5D08-AB44-9952-1726342C9CF0}"/>
              </a:ext>
            </a:extLst>
          </p:cNvPr>
          <p:cNvPicPr>
            <a:picLocks noChangeAspect="1"/>
          </p:cNvPicPr>
          <p:nvPr/>
        </p:nvPicPr>
        <p:blipFill>
          <a:blip r:embed="rId3"/>
          <a:stretch>
            <a:fillRect/>
          </a:stretch>
        </p:blipFill>
        <p:spPr>
          <a:xfrm>
            <a:off x="2014218" y="1600257"/>
            <a:ext cx="8911687" cy="5086387"/>
          </a:xfrm>
          <a:prstGeom prst="rect">
            <a:avLst/>
          </a:prstGeom>
        </p:spPr>
      </p:pic>
    </p:spTree>
    <p:extLst>
      <p:ext uri="{BB962C8B-B14F-4D97-AF65-F5344CB8AC3E}">
        <p14:creationId xmlns:p14="http://schemas.microsoft.com/office/powerpoint/2010/main" val="10255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A68-DE53-4994-88F4-4AA3F9100DCC}"/>
              </a:ext>
            </a:extLst>
          </p:cNvPr>
          <p:cNvSpPr>
            <a:spLocks noGrp="1"/>
          </p:cNvSpPr>
          <p:nvPr>
            <p:ph type="title"/>
          </p:nvPr>
        </p:nvSpPr>
        <p:spPr/>
        <p:txBody>
          <a:bodyPr>
            <a:normAutofit fontScale="90000"/>
          </a:bodyPr>
          <a:lstStyle/>
          <a:p>
            <a:r>
              <a:rPr lang="en-US" dirty="0"/>
              <a:t>Q3: </a:t>
            </a:r>
            <a:r>
              <a:rPr lang="en-US" sz="2200" dirty="0"/>
              <a:t>What factors contribute to the variability of total nitrogen in the rivers?</a:t>
            </a:r>
            <a:br>
              <a:rPr lang="en-US" sz="2200" dirty="0"/>
            </a:br>
            <a:endParaRPr lang="en-US" sz="2200" dirty="0"/>
          </a:p>
        </p:txBody>
      </p:sp>
      <p:sp>
        <p:nvSpPr>
          <p:cNvPr id="3" name="Content Placeholder 2">
            <a:extLst>
              <a:ext uri="{FF2B5EF4-FFF2-40B4-BE49-F238E27FC236}">
                <a16:creationId xmlns:a16="http://schemas.microsoft.com/office/drawing/2014/main" id="{22E6B2CA-7F79-4773-A26F-8C80AB414B33}"/>
              </a:ext>
            </a:extLst>
          </p:cNvPr>
          <p:cNvSpPr>
            <a:spLocks noGrp="1"/>
          </p:cNvSpPr>
          <p:nvPr>
            <p:ph idx="1"/>
          </p:nvPr>
        </p:nvSpPr>
        <p:spPr>
          <a:xfrm>
            <a:off x="2589212" y="3808324"/>
            <a:ext cx="8915400" cy="2102897"/>
          </a:xfrm>
        </p:spPr>
        <p:txBody>
          <a:bodyPr/>
          <a:lstStyle/>
          <a:p>
            <a:r>
              <a:rPr lang="en-US" dirty="0"/>
              <a:t>Fixed effects: Year and population</a:t>
            </a:r>
          </a:p>
          <a:p>
            <a:r>
              <a:rPr lang="en-US" dirty="0"/>
              <a:t>Random effect HUC 4 area</a:t>
            </a:r>
          </a:p>
          <a:p>
            <a:r>
              <a:rPr lang="en-US" dirty="0"/>
              <a:t>Exponentiating the coefficients produces integers with multiplicative effects on nitrogen</a:t>
            </a:r>
          </a:p>
          <a:p>
            <a:r>
              <a:rPr lang="en-US" dirty="0"/>
              <a:t>Discharge was not significant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EB43D6-DDC8-4826-99B4-EE6C03E6E299}"/>
                  </a:ext>
                </a:extLst>
              </p:cNvPr>
              <p:cNvSpPr txBox="1"/>
              <p:nvPr/>
            </p:nvSpPr>
            <p:spPr>
              <a:xfrm>
                <a:off x="3523127" y="2116015"/>
                <a:ext cx="7047570"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𝑁𝑖𝑡𝑟𝑜𝑔𝑒𝑛</m:t>
                          </m:r>
                          <m:r>
                            <a:rPr lang="en-US" b="0" i="1" smtClean="0">
                              <a:latin typeface="Cambria Math" panose="02040503050406030204" pitchFamily="18" charset="0"/>
                            </a:rPr>
                            <m:t>)</m:t>
                          </m:r>
                        </m:e>
                      </m:func>
                      <m:r>
                        <a:rPr lang="en-US" b="0" i="1" smtClean="0">
                          <a:latin typeface="Cambria Math" panose="02040503050406030204" pitchFamily="18" charset="0"/>
                        </a:rPr>
                        <m:t>=−3.68+0.0299</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𝑌𝑒𝑎𝑟</m:t>
                              </m:r>
                            </m:num>
                            <m:den>
                              <m:r>
                                <a:rPr lang="en-US" b="0" i="1" smtClean="0">
                                  <a:latin typeface="Cambria Math" panose="02040503050406030204" pitchFamily="18" charset="0"/>
                                </a:rPr>
                                <m:t>10</m:t>
                              </m:r>
                            </m:den>
                          </m:f>
                        </m:e>
                      </m:d>
                      <m:r>
                        <a:rPr lang="en-US" b="0" i="1" smtClean="0">
                          <a:latin typeface="Cambria Math" panose="02040503050406030204" pitchFamily="18" charset="0"/>
                        </a:rPr>
                        <m:t>−9.95</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𝑝𝑜𝑝𝑢𝑙𝑎𝑡𝑖𝑜𝑛</m:t>
                              </m:r>
                            </m:num>
                            <m:den>
                              <m:r>
                                <a:rPr lang="en-US" b="0" i="1" smtClean="0">
                                  <a:latin typeface="Cambria Math" panose="02040503050406030204" pitchFamily="18" charset="0"/>
                                </a:rPr>
                                <m:t>1000</m:t>
                              </m:r>
                            </m:den>
                          </m:f>
                        </m:e>
                      </m:d>
                    </m:oMath>
                  </m:oMathPara>
                </a14:m>
                <a:endParaRPr lang="en-US" dirty="0"/>
              </a:p>
            </p:txBody>
          </p:sp>
        </mc:Choice>
        <mc:Fallback xmlns="">
          <p:sp>
            <p:nvSpPr>
              <p:cNvPr id="4" name="TextBox 3">
                <a:extLst>
                  <a:ext uri="{FF2B5EF4-FFF2-40B4-BE49-F238E27FC236}">
                    <a16:creationId xmlns:a16="http://schemas.microsoft.com/office/drawing/2014/main" id="{03EB43D6-DDC8-4826-99B4-EE6C03E6E299}"/>
                  </a:ext>
                </a:extLst>
              </p:cNvPr>
              <p:cNvSpPr txBox="1">
                <a:spLocks noRot="1" noChangeAspect="1" noMove="1" noResize="1" noEditPoints="1" noAdjustHandles="1" noChangeArrowheads="1" noChangeShapeType="1" noTextEdit="1"/>
              </p:cNvSpPr>
              <p:nvPr/>
            </p:nvSpPr>
            <p:spPr>
              <a:xfrm>
                <a:off x="3523127" y="2116015"/>
                <a:ext cx="7047570" cy="6223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41086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1173</Words>
  <Application>Microsoft Office PowerPoint</Application>
  <PresentationFormat>Widescreen</PresentationFormat>
  <Paragraphs>103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 Math</vt:lpstr>
      <vt:lpstr>Century Gothic</vt:lpstr>
      <vt:lpstr>LMRoman12-Regular</vt:lpstr>
      <vt:lpstr>Wingdings 3</vt:lpstr>
      <vt:lpstr>Wisp</vt:lpstr>
      <vt:lpstr>Examining the Hydrologic Properties of the Missouri River Basin</vt:lpstr>
      <vt:lpstr>Study Rationale</vt:lpstr>
      <vt:lpstr>Our Research Questions</vt:lpstr>
      <vt:lpstr>Our Approach</vt:lpstr>
      <vt:lpstr>Dataset Information</vt:lpstr>
      <vt:lpstr>Exploratory Analysis</vt:lpstr>
      <vt:lpstr>Q1: How have changes in discharge (i.e. water quantity) interacted with nutrient enrichment (i.e. water quality) in the Missouri River Basin? </vt:lpstr>
      <vt:lpstr>Q2: What effects do specific flood and drought events have on the water quality and quantity of rivers in the Missouri River Basin areas of interest? </vt:lpstr>
      <vt:lpstr>Q3: What factors contribute to the variability of total nitrogen in the rivers? </vt:lpstr>
      <vt:lpstr>Q4: Given past and current data, what can we predict about the future state of water in the Missouri River Basin?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the Hydrologic Properties of the Missouri River Basin</dc:title>
  <dc:creator>Rachel Bash</dc:creator>
  <cp:lastModifiedBy>Rachel Bash</cp:lastModifiedBy>
  <cp:revision>13</cp:revision>
  <dcterms:created xsi:type="dcterms:W3CDTF">2019-11-21T01:04:36Z</dcterms:created>
  <dcterms:modified xsi:type="dcterms:W3CDTF">2019-11-21T14:59:06Z</dcterms:modified>
</cp:coreProperties>
</file>