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59"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8764" autoAdjust="0"/>
  </p:normalViewPr>
  <p:slideViewPr>
    <p:cSldViewPr snapToGrid="0">
      <p:cViewPr varScale="1">
        <p:scale>
          <a:sx n="109" d="100"/>
          <a:sy n="109"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rachel</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terdata.usgs.gov/nw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a:t>
            </a:r>
            <a:r>
              <a:rPr lang="en-US" dirty="0" err="1">
                <a:solidFill>
                  <a:srgbClr val="000000"/>
                </a:solidFill>
                <a:latin typeface="LMRoman12-Regular"/>
              </a:rPr>
              <a:t>Kandall</a:t>
            </a:r>
            <a:r>
              <a:rPr lang="en-US" dirty="0">
                <a:solidFill>
                  <a:srgbClr val="000000"/>
                </a:solidFill>
                <a:latin typeface="LMRoman12-Regular"/>
              </a:rPr>
              <a:t>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3"/>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4"/>
          <a:stretch>
            <a:fillRect/>
          </a:stretch>
        </p:blipFill>
        <p:spPr>
          <a:xfrm>
            <a:off x="5703215" y="4370089"/>
            <a:ext cx="6435575" cy="1358183"/>
          </a:xfrm>
          <a:prstGeom prst="rect">
            <a:avLst/>
          </a:prstGeom>
        </p:spPr>
      </p:pic>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5"/>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6"/>
          <a:stretch>
            <a:fillRect/>
          </a:stretch>
        </p:blipFill>
        <p:spPr>
          <a:xfrm>
            <a:off x="3869653" y="5239816"/>
            <a:ext cx="1924991" cy="1523668"/>
          </a:xfrm>
          <a:prstGeom prst="rect">
            <a:avLst/>
          </a:prstGeom>
        </p:spPr>
      </p:pic>
    </p:spTree>
    <p:extLst>
      <p:ext uri="{BB962C8B-B14F-4D97-AF65-F5344CB8AC3E}">
        <p14:creationId xmlns:p14="http://schemas.microsoft.com/office/powerpoint/2010/main" val="257570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649224" y="645106"/>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4ADD-07E0-4923-8EF5-E4A2ECFCA0BD}"/>
              </a:ext>
            </a:extLst>
          </p:cNvPr>
          <p:cNvSpPr>
            <a:spLocks noGrp="1"/>
          </p:cNvSpPr>
          <p:nvPr>
            <p:ph type="title"/>
          </p:nvPr>
        </p:nvSpPr>
        <p:spPr>
          <a:xfrm>
            <a:off x="649224" y="645106"/>
            <a:ext cx="3650279" cy="1259894"/>
          </a:xfrm>
        </p:spPr>
        <p:txBody>
          <a:bodyPr>
            <a:normAutofit/>
          </a:bodyPr>
          <a:lstStyle/>
          <a:p>
            <a:r>
              <a:rPr lang="en-US" dirty="0"/>
              <a:t>Our Approach</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649225" y="2133600"/>
            <a:ext cx="3650278" cy="3759253"/>
          </a:xfrm>
        </p:spPr>
        <p:txBody>
          <a:bodyPr>
            <a:normAutofit/>
          </a:bodyPr>
          <a:lstStyle/>
          <a:p>
            <a:r>
              <a:rPr lang="en-US" dirty="0"/>
              <a:t>22 sites chosen throughout HUCs 1020 – 1030</a:t>
            </a:r>
          </a:p>
          <a:p>
            <a:pPr lvl="1"/>
            <a:r>
              <a:rPr lang="en-US" dirty="0"/>
              <a:t>2 sites per HUC</a:t>
            </a:r>
          </a:p>
          <a:p>
            <a:r>
              <a:rPr lang="en-US" dirty="0"/>
              <a:t>Nitrogen, Phosphorus, Discharge, Time</a:t>
            </a:r>
          </a:p>
          <a:p>
            <a:pPr marL="0" indent="0">
              <a:buNone/>
            </a:pPr>
            <a:endParaRPr lang="en-US" dirty="0"/>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4619543" y="1215162"/>
            <a:ext cx="6953577" cy="4102609"/>
          </a:xfrm>
          <a:prstGeom prst="rect">
            <a:avLst/>
          </a:prstGeom>
        </p:spPr>
      </p:pic>
      <p:sp>
        <p:nvSpPr>
          <p:cNvPr id="11"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a:p>
            <a:pPr marL="0" indent="0">
              <a:buNone/>
            </a:pPr>
            <a:r>
              <a:rPr lang="en-US" altLang="zh-CN" dirty="0"/>
              <a:t>	</a:t>
            </a:r>
            <a:r>
              <a:rPr lang="en-US" altLang="zh-CN" sz="1600" dirty="0"/>
              <a:t>National Water Information System (NWIS) </a:t>
            </a:r>
            <a:r>
              <a:rPr lang="en-US" dirty="0">
                <a:hlinkClick r:id="rId3"/>
              </a:rPr>
              <a:t>https://waterdata.usgs.gov/nwis</a:t>
            </a:r>
            <a:endParaRPr lang="en-US" altLang="zh-CN" dirty="0"/>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pPr marL="457200" lvl="1" indent="0">
              <a:buNone/>
            </a:pPr>
            <a:r>
              <a:rPr lang="en-US" dirty="0"/>
              <a:t>	By comparing the periods of records for each chosen variables and finding the sites with the longest periods of records. </a:t>
            </a:r>
          </a:p>
          <a:p>
            <a:pPr marL="457200" lvl="1" indent="0">
              <a:buNone/>
            </a:pPr>
            <a:r>
              <a:rPr lang="en-US" dirty="0"/>
              <a:t>	Two sites per HUC region: maintain a digestible scope.</a:t>
            </a:r>
          </a:p>
        </p:txBody>
      </p:sp>
      <p:pic>
        <p:nvPicPr>
          <p:cNvPr id="5" name="Picture 4">
            <a:extLst>
              <a:ext uri="{FF2B5EF4-FFF2-40B4-BE49-F238E27FC236}">
                <a16:creationId xmlns:a16="http://schemas.microsoft.com/office/drawing/2014/main" id="{B4CF3F96-671D-4FF9-8AAC-9DB0305E4E86}"/>
              </a:ext>
            </a:extLst>
          </p:cNvPr>
          <p:cNvPicPr>
            <a:picLocks noChangeAspect="1"/>
          </p:cNvPicPr>
          <p:nvPr/>
        </p:nvPicPr>
        <p:blipFill>
          <a:blip r:embed="rId4"/>
          <a:stretch>
            <a:fillRect/>
          </a:stretch>
        </p:blipFill>
        <p:spPr>
          <a:xfrm>
            <a:off x="2592925" y="4787160"/>
            <a:ext cx="8162880" cy="1878054"/>
          </a:xfrm>
          <a:prstGeom prst="rect">
            <a:avLst/>
          </a:prstGeom>
        </p:spPr>
      </p:pic>
    </p:spTree>
    <p:extLst>
      <p:ext uri="{BB962C8B-B14F-4D97-AF65-F5344CB8AC3E}">
        <p14:creationId xmlns:p14="http://schemas.microsoft.com/office/powerpoint/2010/main" val="18369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2783124" y="921615"/>
            <a:ext cx="4031436" cy="3126870"/>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261903E1-1520-4358-AFB7-BC48F97AEC62}"/>
              </a:ext>
            </a:extLst>
          </p:cNvPr>
          <p:cNvPicPr>
            <a:picLocks noChangeAspect="1"/>
          </p:cNvPicPr>
          <p:nvPr/>
        </p:nvPicPr>
        <p:blipFill>
          <a:blip r:embed="rId4"/>
          <a:stretch>
            <a:fillRect/>
          </a:stretch>
        </p:blipFill>
        <p:spPr>
          <a:xfrm>
            <a:off x="6692448" y="813917"/>
            <a:ext cx="4812164" cy="3185074"/>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4185857" y="3880470"/>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10863" y="424818"/>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600257"/>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808324"/>
            <a:ext cx="8915400" cy="2102897"/>
          </a:xfrm>
        </p:spPr>
        <p:txBody>
          <a:bodyPr/>
          <a:lstStyle/>
          <a:p>
            <a:r>
              <a:rPr lang="en-US" dirty="0"/>
              <a:t>Fixed effects: Year and population</a:t>
            </a:r>
          </a:p>
          <a:p>
            <a:r>
              <a:rPr lang="en-US" dirty="0"/>
              <a:t>Random effect HUC 4 area</a:t>
            </a:r>
          </a:p>
          <a:p>
            <a:r>
              <a:rPr lang="en-US" dirty="0"/>
              <a:t>Exponentiating the coefficients produces integers with multiplicative effects on nitrogen</a:t>
            </a:r>
          </a:p>
          <a:p>
            <a:r>
              <a:rPr lang="en-US" dirty="0"/>
              <a:t>Discharge was not significant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523127" y="2116015"/>
                <a:ext cx="704757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𝑁𝑖𝑡𝑟𝑜𝑔𝑒𝑛</m:t>
                          </m:r>
                          <m:r>
                            <a:rPr lang="en-US" b="0" i="1" smtClean="0">
                              <a:latin typeface="Cambria Math" panose="02040503050406030204" pitchFamily="18" charset="0"/>
                            </a:rPr>
                            <m:t>)</m:t>
                          </m:r>
                        </m:e>
                      </m:func>
                      <m:r>
                        <a:rPr lang="en-US" b="0" i="1" smtClean="0">
                          <a:latin typeface="Cambria Math" panose="02040503050406030204" pitchFamily="18" charset="0"/>
                        </a:rPr>
                        <m:t>=−3.68+0.0299</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𝑌𝑒𝑎𝑟</m:t>
                              </m:r>
                            </m:num>
                            <m:den>
                              <m:r>
                                <a:rPr lang="en-US" b="0" i="1" smtClean="0">
                                  <a:latin typeface="Cambria Math" panose="02040503050406030204" pitchFamily="18" charset="0"/>
                                </a:rPr>
                                <m:t>10</m:t>
                              </m:r>
                            </m:den>
                          </m:f>
                        </m:e>
                      </m:d>
                      <m:r>
                        <a:rPr lang="en-US" b="0" i="1" smtClean="0">
                          <a:latin typeface="Cambria Math" panose="02040503050406030204" pitchFamily="18" charset="0"/>
                        </a:rPr>
                        <m:t>−9.95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𝑝𝑜𝑝𝑢𝑙𝑎𝑡𝑖𝑜𝑛</m:t>
                              </m:r>
                            </m:num>
                            <m:den>
                              <m:r>
                                <a:rPr lang="en-US" b="0" i="1" smtClean="0">
                                  <a:latin typeface="Cambria Math" panose="02040503050406030204" pitchFamily="18" charset="0"/>
                                </a:rPr>
                                <m:t>1000</m:t>
                              </m:r>
                            </m:den>
                          </m:f>
                        </m:e>
                      </m:d>
                    </m:oMath>
                  </m:oMathPara>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523127" y="2116015"/>
                <a:ext cx="7047570" cy="6223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761</Words>
  <Application>Microsoft Macintosh PowerPoint</Application>
  <PresentationFormat>Widescreen</PresentationFormat>
  <Paragraphs>89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Century Gothic</vt:lpstr>
      <vt:lpstr>LMRoman12-Regular</vt:lpstr>
      <vt:lpstr>Wingdings 3</vt:lpstr>
      <vt:lpstr>Wisp</vt:lpstr>
      <vt:lpstr>Examining the Hydrologic Properties of the Missouri River Basin</vt:lpstr>
      <vt:lpstr>Study Rationale</vt:lpstr>
      <vt:lpstr>Our Research Questions</vt:lpstr>
      <vt:lpstr>Our Approach</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Caroline Watson</cp:lastModifiedBy>
  <cp:revision>6</cp:revision>
  <dcterms:created xsi:type="dcterms:W3CDTF">2019-11-21T01:04:36Z</dcterms:created>
  <dcterms:modified xsi:type="dcterms:W3CDTF">2019-11-21T04:39:28Z</dcterms:modified>
</cp:coreProperties>
</file>