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6798"/>
  </p:normalViewPr>
  <p:slideViewPr>
    <p:cSldViewPr snapToGrid="0">
      <p:cViewPr varScale="1">
        <p:scale>
          <a:sx n="107" d="100"/>
          <a:sy n="107" d="100"/>
        </p:scale>
        <p:origin x="7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C8744-E6BD-4290-891C-CE220D660B8A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C56A-6061-4999-A98E-F9A34B7E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734F-4497-4C2D-BE9A-234D6F10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Examining the Hydrologic Properties of the Missouri River Basin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0E36C-BF16-4181-9290-EB10AF183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Bash, </a:t>
            </a:r>
            <a:r>
              <a:rPr lang="en-US" dirty="0" err="1"/>
              <a:t>Keqi</a:t>
            </a:r>
            <a:r>
              <a:rPr lang="en-US" dirty="0"/>
              <a:t> He, Caroline Watson, </a:t>
            </a:r>
            <a:r>
              <a:rPr lang="en-US" dirty="0" err="1"/>
              <a:t>Haoyu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577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4A68-DE53-4994-88F4-4AA3F91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Q3: </a:t>
            </a:r>
            <a:r>
              <a:rPr lang="en-US" sz="2200" dirty="0"/>
              <a:t>What factors contribute to the variability of total nitrogen in the rivers?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B2CA-7F79-4773-A26F-8C80AB41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D6F7-C459-4786-AB0E-6CCFA59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Q4: </a:t>
            </a:r>
            <a:r>
              <a:rPr lang="en-US" sz="2200" dirty="0"/>
              <a:t>Given past and current data, what can we predict about the future state of water in the Missouri River Basin?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555C-1C35-4897-A1D1-4EACD667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3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7816-8924-4E65-94F1-F82F2087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70AB-C6D2-4473-9B87-746A8AF1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4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3DEE8-D523-418F-BF89-5DEB404C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Study Rationale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1BB103-1960-4DAF-A5AB-1A6C4E1C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C9D4C11-E5FD-49A8-8524-117326B1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219024"/>
            <a:ext cx="6953577" cy="4094884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92208-206D-4F2C-8441-4101946E8F5D}"/>
              </a:ext>
            </a:extLst>
          </p:cNvPr>
          <p:cNvSpPr txBox="1"/>
          <p:nvPr/>
        </p:nvSpPr>
        <p:spPr>
          <a:xfrm>
            <a:off x="7521388" y="5728447"/>
            <a:ext cx="37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citations here</a:t>
            </a:r>
          </a:p>
        </p:txBody>
      </p:sp>
    </p:spTree>
    <p:extLst>
      <p:ext uri="{BB962C8B-B14F-4D97-AF65-F5344CB8AC3E}">
        <p14:creationId xmlns:p14="http://schemas.microsoft.com/office/powerpoint/2010/main" val="47321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5BB2-DA58-4016-B999-ED53C5CE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1CB8-3079-4C03-B591-F2540166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753" y="1479176"/>
            <a:ext cx="9448799" cy="504713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How have changes in discharge (i.e. water quantity) interacted with nutrient enrichment (i.e. water quality) in the Missouri River Basin?</a:t>
            </a:r>
          </a:p>
          <a:p>
            <a:pPr marL="0" indent="0">
              <a:buNone/>
            </a:pPr>
            <a:r>
              <a:rPr lang="en-US" sz="1200" dirty="0"/>
              <a:t>	a) Nutrient levels have increased over time </a:t>
            </a:r>
          </a:p>
          <a:p>
            <a:pPr marL="0" indent="0">
              <a:buNone/>
            </a:pPr>
            <a:r>
              <a:rPr lang="en-US" sz="1200" dirty="0"/>
              <a:t>	 b) Discharge has become more variable over time </a:t>
            </a:r>
          </a:p>
          <a:p>
            <a:pPr marL="0" indent="0">
              <a:buNone/>
            </a:pPr>
            <a:r>
              <a:rPr lang="en-US" sz="1200" dirty="0"/>
              <a:t>	 c) Nutrient levels increase with discharge 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 startAt="2"/>
            </a:pPr>
            <a:r>
              <a:rPr lang="en-US" sz="1200" dirty="0"/>
              <a:t>What effects do specific flood and drought events have on the water quality and quantity of rivers in the Missouri River Basin areas of interest?</a:t>
            </a:r>
          </a:p>
          <a:p>
            <a:pPr marL="0" indent="0">
              <a:buNone/>
            </a:pPr>
            <a:r>
              <a:rPr lang="en-US" sz="1200" dirty="0"/>
              <a:t>	 a) Rivers will exhibit a flushing behavior due to the land use and type of flow during storms </a:t>
            </a:r>
          </a:p>
          <a:p>
            <a:pPr marL="0" indent="0">
              <a:buNone/>
            </a:pPr>
            <a:r>
              <a:rPr lang="en-US" sz="1200" dirty="0"/>
              <a:t>	  b) Discharge will decrease during drought due to decreased overland flow. 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 startAt="3"/>
            </a:pPr>
            <a:r>
              <a:rPr lang="en-US" sz="1200" dirty="0"/>
              <a:t>What factors contribute to the variability of total nitrogen in the rivers?</a:t>
            </a:r>
          </a:p>
          <a:p>
            <a:pPr marL="0" indent="0">
              <a:buNone/>
            </a:pPr>
            <a:r>
              <a:rPr lang="en-US" sz="1200" dirty="0"/>
              <a:t>	a) Land use, year, discharge, phosphorus, and HUC region will contribute to the variability of total nitrogen across sites 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 startAt="4"/>
            </a:pPr>
            <a:r>
              <a:rPr lang="en-US" sz="1200" dirty="0"/>
              <a:t>Given past and current data, what can we predict about the future state of water in the Missouri River Basin?</a:t>
            </a:r>
          </a:p>
          <a:p>
            <a:pPr marL="0" indent="0">
              <a:buNone/>
            </a:pPr>
            <a:r>
              <a:rPr lang="en-US" sz="1200" dirty="0"/>
              <a:t>	a) Total flow in the Missouri River Basin is decreasing (non-stationary) over time </a:t>
            </a:r>
          </a:p>
          <a:p>
            <a:pPr marL="0" indent="0">
              <a:buNone/>
            </a:pPr>
            <a:r>
              <a:rPr lang="en-US" sz="1200" dirty="0"/>
              <a:t>	b) The future situation of the river basin will see the continuation of current trends of decreasing overall volume of flow. </a:t>
            </a:r>
          </a:p>
        </p:txBody>
      </p:sp>
    </p:spTree>
    <p:extLst>
      <p:ext uri="{BB962C8B-B14F-4D97-AF65-F5344CB8AC3E}">
        <p14:creationId xmlns:p14="http://schemas.microsoft.com/office/powerpoint/2010/main" val="134367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C4ADD-07E0-4923-8EF5-E4A2ECFC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FF29D03-2F16-46CF-AB7F-59D35FA9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22 sites</a:t>
            </a:r>
          </a:p>
          <a:p>
            <a:r>
              <a:rPr lang="en-US" dirty="0"/>
              <a:t>Nitrogen, Phosphorus, Discharge, Time</a:t>
            </a:r>
          </a:p>
          <a:p>
            <a:r>
              <a:rPr lang="en-US" dirty="0"/>
              <a:t>Sites chosen based on HUC4 </a:t>
            </a:r>
            <a:r>
              <a:rPr lang="en-US" dirty="0" err="1"/>
              <a:t>subbasin</a:t>
            </a:r>
            <a:r>
              <a:rPr lang="en-US" dirty="0"/>
              <a:t> from 1020 to 1030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6CF0943-DC0A-48D1-A950-B0C446A9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215162"/>
            <a:ext cx="6953577" cy="4102609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7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C379-7621-41DB-9DB2-8E717736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1EAB-67DF-4085-BAED-0EBCBCE0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7258981" cy="4006222"/>
          </a:xfrm>
        </p:spPr>
        <p:txBody>
          <a:bodyPr/>
          <a:lstStyle/>
          <a:p>
            <a:r>
              <a:rPr lang="en-US" dirty="0"/>
              <a:t>Used United States Geological Survey (USGS) database called the National Water Information System interface, or NWIS</a:t>
            </a:r>
          </a:p>
          <a:p>
            <a:r>
              <a:rPr lang="en-US" dirty="0"/>
              <a:t>Downloaded data using ‘</a:t>
            </a:r>
            <a:r>
              <a:rPr lang="en-US" dirty="0" err="1"/>
              <a:t>dataRetrieval</a:t>
            </a:r>
            <a:r>
              <a:rPr lang="en-US" dirty="0"/>
              <a:t>’ package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17452A-E034-B947-A85C-0B538613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81155"/>
              </p:ext>
            </p:extLst>
          </p:nvPr>
        </p:nvGraphicFramePr>
        <p:xfrm>
          <a:off x="1839390" y="3429000"/>
          <a:ext cx="8597382" cy="288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794">
                  <a:extLst>
                    <a:ext uri="{9D8B030D-6E8A-4147-A177-3AD203B41FA5}">
                      <a16:colId xmlns:a16="http://schemas.microsoft.com/office/drawing/2014/main" val="3436237536"/>
                    </a:ext>
                  </a:extLst>
                </a:gridCol>
                <a:gridCol w="2865794">
                  <a:extLst>
                    <a:ext uri="{9D8B030D-6E8A-4147-A177-3AD203B41FA5}">
                      <a16:colId xmlns:a16="http://schemas.microsoft.com/office/drawing/2014/main" val="3224802415"/>
                    </a:ext>
                  </a:extLst>
                </a:gridCol>
                <a:gridCol w="2865794">
                  <a:extLst>
                    <a:ext uri="{9D8B030D-6E8A-4147-A177-3AD203B41FA5}">
                      <a16:colId xmlns:a16="http://schemas.microsoft.com/office/drawing/2014/main" val="2964509735"/>
                    </a:ext>
                  </a:extLst>
                </a:gridCol>
              </a:tblGrid>
              <a:tr h="504314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54729"/>
                  </a:ext>
                </a:extLst>
              </a:tr>
              <a:tr h="504314">
                <a:tc>
                  <a:txBody>
                    <a:bodyPr/>
                    <a:lstStyle/>
                    <a:p>
                      <a:r>
                        <a:rPr lang="en-US" dirty="0"/>
                        <a:t>Discharge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Cfs</a:t>
                      </a:r>
                      <a:r>
                        <a:rPr lang="en-US" dirty="0"/>
                        <a:t> or m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563326"/>
                  </a:ext>
                </a:extLst>
              </a:tr>
              <a:tr h="504314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6183"/>
                  </a:ext>
                </a:extLst>
              </a:tr>
              <a:tr h="870461">
                <a:tc>
                  <a:txBody>
                    <a:bodyPr/>
                    <a:lstStyle/>
                    <a:p>
                      <a:r>
                        <a:rPr lang="en-US" dirty="0"/>
                        <a:t>Nitrogen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 with daily values</a:t>
                      </a:r>
                    </a:p>
                    <a:p>
                      <a:r>
                        <a:rPr lang="en-US" dirty="0"/>
                        <a:t>6 with high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056562"/>
                  </a:ext>
                </a:extLst>
              </a:tr>
              <a:tr h="504314">
                <a:tc>
                  <a:txBody>
                    <a:bodyPr/>
                    <a:lstStyle/>
                    <a:p>
                      <a:r>
                        <a:rPr lang="en-US" dirty="0"/>
                        <a:t>Phosphorus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 with daily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717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31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3672-5AB5-4C29-9CCE-525BE04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E437-79AC-4217-A46C-505CD3D9BD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2F12E-C8BE-42E9-ACFD-6B31E63B44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4A2D-1A96-4D56-93E5-208CDED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</a:t>
            </a:r>
            <a:r>
              <a:rPr lang="en-US" sz="2200" dirty="0"/>
              <a:t>How have changes in discharge (i.e. water quantity) interacted with nutrient enrichment (i.e. water quality) in the Missouri River Basin?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4D45-FF27-4F43-85CD-C4E3ED8A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093E-331E-48CF-8D3A-00CFA711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Q2: </a:t>
            </a:r>
            <a:r>
              <a:rPr lang="en-US" sz="2200" dirty="0"/>
              <a:t>What effects do specific flood and drought events have on the water quality and quantity of rivers in the Missouri River Basin areas of interest?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9376-590C-4612-B7FA-6702C992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Floods</a:t>
            </a:r>
          </a:p>
        </p:txBody>
      </p:sp>
    </p:spTree>
    <p:extLst>
      <p:ext uri="{BB962C8B-B14F-4D97-AF65-F5344CB8AC3E}">
        <p14:creationId xmlns:p14="http://schemas.microsoft.com/office/powerpoint/2010/main" val="102557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6B4B-247F-9D42-A061-ABE3D179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Q2: </a:t>
            </a:r>
            <a:r>
              <a:rPr lang="en-US" sz="2000" dirty="0"/>
              <a:t>What effects do specific flood and drought events have on the water quality and quantity of rivers in the Missouri River Basin areas of interest?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1701-2C20-D14F-9CF9-118FD6EE3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Droughts</a:t>
            </a:r>
          </a:p>
          <a:p>
            <a:r>
              <a:rPr lang="en-US" dirty="0"/>
              <a:t>7Q10 analysis was performed on 6 sites</a:t>
            </a:r>
          </a:p>
          <a:p>
            <a:r>
              <a:rPr lang="en-US" dirty="0"/>
              <a:t>Include graph with discharge information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867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292</Words>
  <Application>Microsoft Macintosh PowerPoint</Application>
  <PresentationFormat>Widescreen</PresentationFormat>
  <Paragraphs>58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Examining the Hydrologic Properties of the Missouri River Basin</vt:lpstr>
      <vt:lpstr>Study Rationale</vt:lpstr>
      <vt:lpstr>Our Research Questions</vt:lpstr>
      <vt:lpstr>Our Approach</vt:lpstr>
      <vt:lpstr>Dataset Information</vt:lpstr>
      <vt:lpstr>Exploratory Analysis</vt:lpstr>
      <vt:lpstr>Q1: How have changes in discharge (i.e. water quantity) interacted with nutrient enrichment (i.e. water quality) in the Missouri River Basin? </vt:lpstr>
      <vt:lpstr>Q2: What effects do specific flood and drought events have on the water quality and quantity of rivers in the Missouri River Basin areas of interest? </vt:lpstr>
      <vt:lpstr>Q2: What effects do specific flood and drought events have on the water quality and quantity of rivers in the Missouri River Basin areas of interest?</vt:lpstr>
      <vt:lpstr>Q3: What factors contribute to the variability of total nitrogen in the rivers? </vt:lpstr>
      <vt:lpstr>Q4: Given past and current data, what can we predict about the future state of water in the Missouri River Basin?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Hydrologic Properties of the Missouri River Basin</dc:title>
  <dc:creator>Rachel Bash</dc:creator>
  <cp:lastModifiedBy>Caroline Watson</cp:lastModifiedBy>
  <cp:revision>8</cp:revision>
  <dcterms:created xsi:type="dcterms:W3CDTF">2019-11-20T15:23:25Z</dcterms:created>
  <dcterms:modified xsi:type="dcterms:W3CDTF">2019-11-20T19:12:09Z</dcterms:modified>
</cp:coreProperties>
</file>