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8764" autoAdjust="0"/>
  </p:normalViewPr>
  <p:slideViewPr>
    <p:cSldViewPr snapToGrid="0">
      <p:cViewPr varScale="1">
        <p:scale>
          <a:sx n="109" d="100"/>
          <a:sy n="10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C8744-E6BD-4290-891C-CE220D660B8A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C56A-6061-4999-A98E-F9A34B7E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caroline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9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keqi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1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0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Keqi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data.usgs.gov/nwi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734F-4497-4C2D-BE9A-234D6F10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Examining the Hydrologic Properties of the Missouri River Basin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0E36C-BF16-4181-9290-EB10AF183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Bash, </a:t>
            </a:r>
            <a:r>
              <a:rPr lang="en-US" dirty="0" err="1"/>
              <a:t>Keqi</a:t>
            </a:r>
            <a:r>
              <a:rPr lang="en-US" dirty="0"/>
              <a:t> He, Caroline Watson, </a:t>
            </a:r>
            <a:r>
              <a:rPr lang="en-US" dirty="0" err="1"/>
              <a:t>Haoyu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77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D6F7-C459-4786-AB0E-6CCFA59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Q4: </a:t>
            </a:r>
            <a:r>
              <a:rPr lang="en-US" sz="2200" dirty="0"/>
              <a:t>Given past and current data, what can we predict about the future state of water in the Missouri River Basin?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555C-1C35-4897-A1D1-4EACD667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446164"/>
            <a:ext cx="3056839" cy="7259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LMRoman12-Regular"/>
              </a:rPr>
              <a:t>Mann-</a:t>
            </a:r>
            <a:r>
              <a:rPr lang="en-US" dirty="0" err="1">
                <a:solidFill>
                  <a:srgbClr val="000000"/>
                </a:solidFill>
                <a:latin typeface="LMRoman12-Regular"/>
              </a:rPr>
              <a:t>Kandall</a:t>
            </a:r>
            <a:r>
              <a:rPr lang="en-US" dirty="0">
                <a:solidFill>
                  <a:srgbClr val="000000"/>
                </a:solidFill>
                <a:latin typeface="LMRoman12-Regular"/>
              </a:rPr>
              <a:t> Trend Test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LMRoman12-Regular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EF952-CFDF-4D3E-9504-3F47EED29506}"/>
              </a:ext>
            </a:extLst>
          </p:cNvPr>
          <p:cNvSpPr txBox="1">
            <a:spLocks/>
          </p:cNvSpPr>
          <p:nvPr/>
        </p:nvSpPr>
        <p:spPr>
          <a:xfrm>
            <a:off x="4600073" y="1446164"/>
            <a:ext cx="7601146" cy="230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LMRoman12-Regular"/>
              </a:rPr>
              <a:t>Autoregressive and Moving Average Models (ARMA)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LMRoman12-Regular"/>
              </a:rPr>
              <a:t>	</a:t>
            </a:r>
            <a:r>
              <a:rPr lang="en-US" sz="1400" dirty="0"/>
              <a:t>AR part: involves regressing the variable on its own lagged (i.e., past) values</a:t>
            </a:r>
          </a:p>
          <a:p>
            <a:pPr marL="0" indent="0">
              <a:buNone/>
            </a:pPr>
            <a:r>
              <a:rPr lang="en-US" sz="1400" dirty="0"/>
              <a:t>	MA part: involves modeling the error term as a linear combination of error terms occurring contemporaneously and at various times in the past</a:t>
            </a:r>
            <a:endParaRPr lang="en-US" sz="1400" dirty="0">
              <a:solidFill>
                <a:srgbClr val="000000"/>
              </a:solidFill>
              <a:latin typeface="LMRoman12-Regula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132A2-7949-477E-AB70-30657F6DC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215" y="2767639"/>
            <a:ext cx="6435576" cy="13216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7E5630-C135-4376-9B86-46FA354D0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215" y="4370089"/>
            <a:ext cx="6435575" cy="13581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AAC89B-1769-464C-A7D5-0982214DF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80" y="1938381"/>
            <a:ext cx="4271493" cy="41728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6C7D38-2AFA-4C74-B67A-4A7EE6306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653" y="5239816"/>
            <a:ext cx="1924991" cy="15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0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7816-8924-4E65-94F1-F82F2087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70AB-C6D2-4473-9B87-746A8AF1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4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3DEE8-D523-418F-BF89-5DEB404C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Study Rationale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1BB103-1960-4DAF-A5AB-1A6C4E1C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C9D4C11-E5FD-49A8-8524-117326B11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219024"/>
            <a:ext cx="6953577" cy="4094884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92208-206D-4F2C-8441-4101946E8F5D}"/>
              </a:ext>
            </a:extLst>
          </p:cNvPr>
          <p:cNvSpPr txBox="1"/>
          <p:nvPr/>
        </p:nvSpPr>
        <p:spPr>
          <a:xfrm>
            <a:off x="9677084" y="6382834"/>
            <a:ext cx="37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citations here</a:t>
            </a:r>
          </a:p>
        </p:txBody>
      </p:sp>
    </p:spTree>
    <p:extLst>
      <p:ext uri="{BB962C8B-B14F-4D97-AF65-F5344CB8AC3E}">
        <p14:creationId xmlns:p14="http://schemas.microsoft.com/office/powerpoint/2010/main" val="4732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5BB2-DA58-4016-B999-ED53C5CE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1CB8-3079-4C03-B591-F2540166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19" y="1353671"/>
            <a:ext cx="10354234" cy="517263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300" dirty="0"/>
              <a:t>How have changes in discharge (i.e. water quantity) interacted with nutrient enrichment (i.e. water quality) in the Missouri River Basin?</a:t>
            </a:r>
          </a:p>
          <a:p>
            <a:pPr marL="0" indent="0">
              <a:buNone/>
            </a:pPr>
            <a:r>
              <a:rPr lang="en-US" sz="1300" dirty="0"/>
              <a:t>	a) Nutrient levels have increased over time </a:t>
            </a:r>
          </a:p>
          <a:p>
            <a:pPr marL="0" indent="0">
              <a:buNone/>
            </a:pPr>
            <a:r>
              <a:rPr lang="en-US" sz="1300" dirty="0"/>
              <a:t>	 b) Discharge has become more variable over time </a:t>
            </a:r>
          </a:p>
          <a:p>
            <a:pPr marL="0" indent="0">
              <a:buNone/>
            </a:pPr>
            <a:r>
              <a:rPr lang="en-US" sz="1300" dirty="0"/>
              <a:t>	 c) Nutrient levels increase with discharge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2"/>
            </a:pPr>
            <a:r>
              <a:rPr lang="en-US" sz="1300" dirty="0"/>
              <a:t>What effects do specific flood and drought events have on the water quality and quantity of rivers in the Missouri River Basin areas of interest?</a:t>
            </a:r>
          </a:p>
          <a:p>
            <a:pPr marL="0" indent="0">
              <a:buNone/>
            </a:pPr>
            <a:r>
              <a:rPr lang="en-US" sz="1300" dirty="0"/>
              <a:t>	 a) Rivers will exhibit a flushing behavior due to the land use and type of flow during storms </a:t>
            </a:r>
          </a:p>
          <a:p>
            <a:pPr marL="0" indent="0">
              <a:buNone/>
            </a:pPr>
            <a:r>
              <a:rPr lang="en-US" sz="1300" dirty="0"/>
              <a:t>	  b) Discharge will decrease during drought due to decreased overland flow.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3"/>
            </a:pPr>
            <a:r>
              <a:rPr lang="en-US" sz="1300" dirty="0"/>
              <a:t>What factors contribute to the variability of total nitrogen in the rivers?</a:t>
            </a:r>
          </a:p>
          <a:p>
            <a:pPr marL="0" indent="0">
              <a:buNone/>
            </a:pPr>
            <a:r>
              <a:rPr lang="en-US" sz="1300" dirty="0"/>
              <a:t>	a) Land use, year, discharge, phosphorus, and HUC region will contribute to the variability of total nitrogen across sites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4"/>
            </a:pPr>
            <a:r>
              <a:rPr lang="en-US" sz="1300" dirty="0"/>
              <a:t>Given past and current data, what can we predict about the future state of water in the Missouri River Basin?</a:t>
            </a:r>
          </a:p>
          <a:p>
            <a:pPr marL="0" indent="0">
              <a:buNone/>
            </a:pPr>
            <a:r>
              <a:rPr lang="en-US" sz="1300" dirty="0"/>
              <a:t>	a) Total flow in the Missouri River Basin is </a:t>
            </a:r>
            <a:r>
              <a:rPr lang="en-US" altLang="zh-CN" sz="1300" dirty="0"/>
              <a:t>increa</a:t>
            </a:r>
            <a:r>
              <a:rPr lang="en-US" sz="1300" dirty="0"/>
              <a:t>sing (non-stationary) over time </a:t>
            </a:r>
          </a:p>
          <a:p>
            <a:pPr marL="0" indent="0">
              <a:buNone/>
            </a:pPr>
            <a:r>
              <a:rPr lang="en-US" sz="1300" dirty="0"/>
              <a:t>	b) The future situation of the river basin will see the continuation of current trends </a:t>
            </a:r>
            <a:r>
              <a:rPr lang="en-US" sz="1300"/>
              <a:t>of increasing </a:t>
            </a:r>
            <a:r>
              <a:rPr lang="en-US" sz="1300" dirty="0"/>
              <a:t>overall volume of flow. </a:t>
            </a:r>
          </a:p>
        </p:txBody>
      </p:sp>
    </p:spTree>
    <p:extLst>
      <p:ext uri="{BB962C8B-B14F-4D97-AF65-F5344CB8AC3E}">
        <p14:creationId xmlns:p14="http://schemas.microsoft.com/office/powerpoint/2010/main" val="134367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C4ADD-07E0-4923-8EF5-E4A2ECFC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FF29D03-2F16-46CF-AB7F-59D35FA9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22 sites chosen throughout HUCs 1020 – 1030</a:t>
            </a:r>
          </a:p>
          <a:p>
            <a:pPr lvl="1"/>
            <a:r>
              <a:rPr lang="en-US" dirty="0"/>
              <a:t>2 sites per HUC</a:t>
            </a:r>
          </a:p>
          <a:p>
            <a:r>
              <a:rPr lang="en-US" dirty="0"/>
              <a:t>Nitrogen, Phosphorus, Discharge, Time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6CF0943-DC0A-48D1-A950-B0C446A9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215162"/>
            <a:ext cx="6953577" cy="4102609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C379-7621-41DB-9DB2-8E717736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1EAB-67DF-4085-BAED-0EBCBCE0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262" y="1367483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ource: The United States Geological Survey (USGS) database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600" dirty="0"/>
              <a:t>National Water Information System (NWIS) </a:t>
            </a:r>
            <a:r>
              <a:rPr lang="en-US" dirty="0">
                <a:hlinkClick r:id="rId3"/>
              </a:rPr>
              <a:t>https://waterdata.usgs.gov/nwis</a:t>
            </a:r>
            <a:endParaRPr lang="en-US" altLang="zh-CN" dirty="0"/>
          </a:p>
          <a:p>
            <a:r>
              <a:rPr lang="en-US" dirty="0"/>
              <a:t>Steps:</a:t>
            </a:r>
          </a:p>
          <a:p>
            <a:pPr marL="800100" lvl="1" indent="-342900">
              <a:buAutoNum type="arabicParenR"/>
            </a:pPr>
            <a:r>
              <a:rPr lang="en-US" dirty="0"/>
              <a:t>Filter sites in HUC 1020 - 1030 to only show us sites that contained discharge, nitrogen, and phosphorus data. </a:t>
            </a:r>
          </a:p>
          <a:p>
            <a:pPr marL="800100" lvl="1" indent="-342900">
              <a:buAutoNum type="arabicParenR"/>
            </a:pPr>
            <a:r>
              <a:rPr lang="en-US" dirty="0"/>
              <a:t>Choose 2 sites from each HUC sub basin for a total of 22 </a:t>
            </a:r>
          </a:p>
          <a:p>
            <a:pPr marL="457200" lvl="1" indent="0">
              <a:buNone/>
            </a:pPr>
            <a:r>
              <a:rPr lang="en-US" dirty="0"/>
              <a:t>	By comparing the periods of records for each chosen variables and finding the sites with the longest periods of records. </a:t>
            </a:r>
          </a:p>
          <a:p>
            <a:pPr marL="457200" lvl="1" indent="0">
              <a:buNone/>
            </a:pPr>
            <a:r>
              <a:rPr lang="en-US" dirty="0"/>
              <a:t>	Two sites per HUC region: maintain a digestible scope.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F3F96-671D-4FF9-8AAC-9DB0305E4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4787160"/>
            <a:ext cx="8162880" cy="18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5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D634F31-88A7-4E82-9070-D63A6428E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D6C057C8-1E16-4060-8D55-05D5D5D07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E1F98C26-0A9C-4742-A698-19158F1C8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D87E6507-86BA-46F9-B90E-7F3E5ADC7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04581D9B-E0A7-43E7-A38D-34182FD4F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C08DA6B1-2269-41B3-A787-BA547DF37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BA8AD4A9-ABF6-42E7-8141-CFF407E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3AD59983-4E3C-41A7-9165-E87AEAD28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C563901A-235B-487B-B94E-4B9412B6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0E724F3A-410B-4217-85AF-A5D187057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52C8871D-13F5-4561-8F6C-A4D880EC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EF244A66-C28B-4EF7-BB63-2C00DE043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762A3201-75BE-44DF-8C82-C6635D936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E7C1789-56F1-4821-8CC9-343034A62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114" name="Freeform 27">
              <a:extLst>
                <a:ext uri="{FF2B5EF4-FFF2-40B4-BE49-F238E27FC236}">
                  <a16:creationId xmlns:a16="http://schemas.microsoft.com/office/drawing/2014/main" id="{9B177574-8A90-42DE-AF54-7373CF84F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FBDDC1F5-6C7F-46F7-989A-C7A5DE8FB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6340295C-F48B-4A74-8DCC-60CF61220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0">
              <a:extLst>
                <a:ext uri="{FF2B5EF4-FFF2-40B4-BE49-F238E27FC236}">
                  <a16:creationId xmlns:a16="http://schemas.microsoft.com/office/drawing/2014/main" id="{1A03C1B3-6CBF-4E4C-80FE-220EA6E5D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1">
              <a:extLst>
                <a:ext uri="{FF2B5EF4-FFF2-40B4-BE49-F238E27FC236}">
                  <a16:creationId xmlns:a16="http://schemas.microsoft.com/office/drawing/2014/main" id="{695685FE-1D7F-404C-AC82-0C05C0F2E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620A0536-4D49-4EA8-92CF-B9CB4C15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C2C7A12C-E22E-467C-AFDC-9FACC2199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92AB8B27-3820-458F-B66C-E4FE27ECD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5">
              <a:extLst>
                <a:ext uri="{FF2B5EF4-FFF2-40B4-BE49-F238E27FC236}">
                  <a16:creationId xmlns:a16="http://schemas.microsoft.com/office/drawing/2014/main" id="{AEBAA7A1-DCDB-4719-8C4D-5FD7B5277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07C3439C-CA32-4BF0-86C6-A9D201EFE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23288E86-BF41-4FAE-8FFC-4F5F9FD2D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B91B6C72-0DF9-4ECF-B00E-8393A0C1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1D7BA48-C009-48C1-BA03-2BA26320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E00C8CE1-1B36-4F2F-BCD6-6C122ECFF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19426B66-B638-4121-BB1D-635F445AE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8BE31DD-5BE7-40A7-B32A-B062315C2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C0B64F63-DAC0-4D65-B005-DD6B78F8B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45E23683-F45F-40C6-805F-18EA788D7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81E5C58A-6458-4252-8A32-2495CCC1D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B29ED105-2C85-4D76-B78F-C1398E637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0A2119D2-4BDE-4C3B-9127-67A13A4BB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608EF212-318E-462B-9729-AEDD9BB0B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96675303-F9EC-4514-BEF2-474A0EE20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B83F1472-5D61-4CB0-A16F-E28820BC8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777102AF-A362-4C97-9BFD-CC48E3E8F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08BF6958-4936-49DB-BFA5-EEABEB0A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39381878-AFE3-4DAD-8435-F8CD1A5A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4BE74718-708D-49A6-A2E1-1D59CC2DB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2F3672-5AB5-4C29-9CCE-525BE047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Exploratory Analysis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BB98E4A-D69F-4CF9-B328-3154BF923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8" name="Freeform 27">
              <a:extLst>
                <a:ext uri="{FF2B5EF4-FFF2-40B4-BE49-F238E27FC236}">
                  <a16:creationId xmlns:a16="http://schemas.microsoft.com/office/drawing/2014/main" id="{28A2C7E7-40FA-4460-AA4B-BB9ABEFE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28">
              <a:extLst>
                <a:ext uri="{FF2B5EF4-FFF2-40B4-BE49-F238E27FC236}">
                  <a16:creationId xmlns:a16="http://schemas.microsoft.com/office/drawing/2014/main" id="{E8E0606C-1400-4D41-844E-1C2D17EE1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B07C1A64-434C-4123-A4FB-74DB96D02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0">
              <a:extLst>
                <a:ext uri="{FF2B5EF4-FFF2-40B4-BE49-F238E27FC236}">
                  <a16:creationId xmlns:a16="http://schemas.microsoft.com/office/drawing/2014/main" id="{71B812C7-9D8B-4C02-B1CA-39683ED3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1">
              <a:extLst>
                <a:ext uri="{FF2B5EF4-FFF2-40B4-BE49-F238E27FC236}">
                  <a16:creationId xmlns:a16="http://schemas.microsoft.com/office/drawing/2014/main" id="{57F9F8F3-7A40-4080-96E6-996EDC414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735A793B-ACFE-4BE8-94C1-8C9D56F00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3">
              <a:extLst>
                <a:ext uri="{FF2B5EF4-FFF2-40B4-BE49-F238E27FC236}">
                  <a16:creationId xmlns:a16="http://schemas.microsoft.com/office/drawing/2014/main" id="{ADC5BCCC-AB3E-47A4-A4BF-3184620F1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4">
              <a:extLst>
                <a:ext uri="{FF2B5EF4-FFF2-40B4-BE49-F238E27FC236}">
                  <a16:creationId xmlns:a16="http://schemas.microsoft.com/office/drawing/2014/main" id="{690809D3-C07A-45F7-BC30-2EA5A5D2D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5">
              <a:extLst>
                <a:ext uri="{FF2B5EF4-FFF2-40B4-BE49-F238E27FC236}">
                  <a16:creationId xmlns:a16="http://schemas.microsoft.com/office/drawing/2014/main" id="{6C8EBF1E-6C12-4614-BAA1-C1AC52F1F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351443BB-194A-4257-9154-4F0CD0E05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7">
              <a:extLst>
                <a:ext uri="{FF2B5EF4-FFF2-40B4-BE49-F238E27FC236}">
                  <a16:creationId xmlns:a16="http://schemas.microsoft.com/office/drawing/2014/main" id="{3E09D640-B310-4CB1-A093-B41B6E0E6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06F7D749-5404-441E-8FC1-254FC6F6F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489F589-62A0-4A22-987A-6A5B2A17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4F0BD85-0451-4880-B8A6-BC7D5224E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35331"/>
            <a:ext cx="8962708" cy="360748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712AC70-B3BE-426E-BB40-2DAA11293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08" t="64490" r="21075" b="2672"/>
          <a:stretch/>
        </p:blipFill>
        <p:spPr>
          <a:xfrm>
            <a:off x="2783124" y="921615"/>
            <a:ext cx="4031436" cy="3126870"/>
          </a:xfrm>
          <a:prstGeom prst="rect">
            <a:avLst/>
          </a:pr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903E1-1520-4358-AFB7-BC48F97AE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448" y="813917"/>
            <a:ext cx="4812164" cy="3185074"/>
          </a:xfrm>
          <a:prstGeom prst="rect">
            <a:avLst/>
          </a:prstGeom>
        </p:spPr>
      </p:pic>
      <p:sp>
        <p:nvSpPr>
          <p:cNvPr id="165" name="Freeform 33">
            <a:extLst>
              <a:ext uri="{FF2B5EF4-FFF2-40B4-BE49-F238E27FC236}">
                <a16:creationId xmlns:a16="http://schemas.microsoft.com/office/drawing/2014/main" id="{6BD154DF-C96B-488B-B524-16D50CCB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A6ED6-BFD7-404F-A5B6-464E0B9651AC}"/>
              </a:ext>
            </a:extLst>
          </p:cNvPr>
          <p:cNvSpPr txBox="1"/>
          <p:nvPr/>
        </p:nvSpPr>
        <p:spPr>
          <a:xfrm>
            <a:off x="4185857" y="3880470"/>
            <a:ext cx="916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Day of year</a:t>
            </a:r>
          </a:p>
        </p:txBody>
      </p:sp>
    </p:spTree>
    <p:extLst>
      <p:ext uri="{BB962C8B-B14F-4D97-AF65-F5344CB8AC3E}">
        <p14:creationId xmlns:p14="http://schemas.microsoft.com/office/powerpoint/2010/main" val="20029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4A2D-1A96-4D56-93E5-208CDEDA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/>
              <a:t>Q1: </a:t>
            </a:r>
            <a:r>
              <a:rPr lang="en-US" sz="2200"/>
              <a:t>How have changes in discharge (i.e. water quantity) interacted with nutrient enrichment (i.e. water quality) in the Missouri River Basin?</a:t>
            </a:r>
            <a:br>
              <a:rPr lang="en-US" sz="220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4D45-FF27-4F43-85CD-C4E3ED8A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093E-331E-48CF-8D3A-00CFA711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Q2: </a:t>
            </a:r>
            <a:r>
              <a:rPr lang="en-US" sz="2200" dirty="0"/>
              <a:t>What effects do specific flood and drought events have on the water quality and quantity of rivers in the Missouri River Basin areas of interest?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9376-590C-4612-B7FA-6702C992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4A68-DE53-4994-88F4-4AA3F91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Q3: </a:t>
            </a:r>
            <a:r>
              <a:rPr lang="en-US" sz="2200" dirty="0"/>
              <a:t>What factors contribute to the variability of total nitrogen in the rivers?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B2CA-7F79-4773-A26F-8C80AB41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808324"/>
            <a:ext cx="8915400" cy="2102897"/>
          </a:xfrm>
        </p:spPr>
        <p:txBody>
          <a:bodyPr/>
          <a:lstStyle/>
          <a:p>
            <a:r>
              <a:rPr lang="en-US" dirty="0"/>
              <a:t>Fixed effects: Year and population</a:t>
            </a:r>
          </a:p>
          <a:p>
            <a:r>
              <a:rPr lang="en-US" dirty="0"/>
              <a:t>Random effect HUC 4 area</a:t>
            </a:r>
          </a:p>
          <a:p>
            <a:r>
              <a:rPr lang="en-US" dirty="0"/>
              <a:t>Exponentiating the coefficients produces integers with multiplicative effects on nitrogen</a:t>
            </a:r>
          </a:p>
          <a:p>
            <a:r>
              <a:rPr lang="en-US" dirty="0"/>
              <a:t>Discharge was not significant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EB43D6-DDC8-4826-99B4-EE6C03E6E299}"/>
                  </a:ext>
                </a:extLst>
              </p:cNvPr>
              <p:cNvSpPr txBox="1"/>
              <p:nvPr/>
            </p:nvSpPr>
            <p:spPr>
              <a:xfrm>
                <a:off x="3523127" y="2116015"/>
                <a:ext cx="70475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𝑁𝑖𝑡𝑟𝑜𝑔𝑒𝑛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=−3.68+0.0299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𝑌𝑒𝑎𝑟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−9.95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𝑝𝑜𝑝𝑢𝑙𝑎𝑡𝑖𝑜𝑛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EB43D6-DDC8-4826-99B4-EE6C03E6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27" y="2116015"/>
                <a:ext cx="7047570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1086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262</Words>
  <Application>Microsoft Macintosh PowerPoint</Application>
  <PresentationFormat>Widescreen</PresentationFormat>
  <Paragraphs>66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LMRoman12-Regular</vt:lpstr>
      <vt:lpstr>Wingdings 3</vt:lpstr>
      <vt:lpstr>Wisp</vt:lpstr>
      <vt:lpstr>Examining the Hydrologic Properties of the Missouri River Basin</vt:lpstr>
      <vt:lpstr>Study Rationale</vt:lpstr>
      <vt:lpstr>Our Research Questions</vt:lpstr>
      <vt:lpstr>Our Approach</vt:lpstr>
      <vt:lpstr>Dataset Information</vt:lpstr>
      <vt:lpstr>Exploratory Analysis</vt:lpstr>
      <vt:lpstr>Q1: How have changes in discharge (i.e. water quantity) interacted with nutrient enrichment (i.e. water quality) in the Missouri River Basin? </vt:lpstr>
      <vt:lpstr>Q2: What effects do specific flood and drought events have on the water quality and quantity of rivers in the Missouri River Basin areas of interest? </vt:lpstr>
      <vt:lpstr>Q3: What factors contribute to the variability of total nitrogen in the rivers? </vt:lpstr>
      <vt:lpstr>Q4: Given past and current data, what can we predict about the future state of water in the Missouri River Basin?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Hydrologic Properties of the Missouri River Basin</dc:title>
  <dc:creator>Rachel Bash</dc:creator>
  <cp:lastModifiedBy>Caroline Watson</cp:lastModifiedBy>
  <cp:revision>4</cp:revision>
  <dcterms:created xsi:type="dcterms:W3CDTF">2019-11-21T01:04:36Z</dcterms:created>
  <dcterms:modified xsi:type="dcterms:W3CDTF">2019-11-21T02:14:08Z</dcterms:modified>
</cp:coreProperties>
</file>