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sldIdLst>
    <p:sldId id="256" r:id="rId2"/>
    <p:sldId id="285" r:id="rId3"/>
    <p:sldId id="268" r:id="rId4"/>
    <p:sldId id="279" r:id="rId5"/>
    <p:sldId id="291" r:id="rId6"/>
    <p:sldId id="292" r:id="rId7"/>
    <p:sldId id="274" r:id="rId8"/>
    <p:sldId id="295" r:id="rId9"/>
    <p:sldId id="296" r:id="rId10"/>
    <p:sldId id="293" r:id="rId11"/>
    <p:sldId id="270" r:id="rId12"/>
    <p:sldId id="287" r:id="rId13"/>
    <p:sldId id="264" r:id="rId14"/>
  </p:sldIdLst>
  <p:sldSz cx="9144000" cy="5715000" type="screen16x10"/>
  <p:notesSz cx="6858000" cy="9144000"/>
  <p:embeddedFontLst>
    <p:embeddedFont>
      <p:font typeface="a뉴굴림1" panose="02020600000000000000" pitchFamily="18" charset="-127"/>
      <p:regular r:id="rId15"/>
    </p:embeddedFont>
    <p:embeddedFont>
      <p:font typeface="a뉴굴림2" panose="02020600000000000000" pitchFamily="18" charset="-127"/>
      <p:regular r:id="rId16"/>
    </p:embeddedFont>
    <p:embeddedFont>
      <p:font typeface="a뉴굴림3" panose="02020600000000000000" pitchFamily="18" charset="-127"/>
      <p:regular r:id="rId17"/>
    </p:embeddedFont>
    <p:embeddedFont>
      <p:font typeface="a뉴굴림4" panose="02020600000000000000" pitchFamily="18" charset="-127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4CF"/>
    <a:srgbClr val="8CBAC7"/>
    <a:srgbClr val="8DBFCA"/>
    <a:srgbClr val="D1E2E9"/>
    <a:srgbClr val="E60000"/>
    <a:srgbClr val="7097A1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31" autoAdjust="0"/>
    <p:restoredTop sz="94660"/>
  </p:normalViewPr>
  <p:slideViewPr>
    <p:cSldViewPr snapToGrid="0">
      <p:cViewPr varScale="1">
        <p:scale>
          <a:sx n="66" d="100"/>
          <a:sy n="66" d="100"/>
        </p:scale>
        <p:origin x="6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73D4-DCB7-462E-AB95-B38E023A347F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6E09-43B5-4E4C-BAA6-F927C979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9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73D4-DCB7-462E-AB95-B38E023A347F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6E09-43B5-4E4C-BAA6-F927C979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0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73D4-DCB7-462E-AB95-B38E023A347F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6E09-43B5-4E4C-BAA6-F927C979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92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73D4-DCB7-462E-AB95-B38E023A347F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6E09-43B5-4E4C-BAA6-F927C979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96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73D4-DCB7-462E-AB95-B38E023A347F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6E09-43B5-4E4C-BAA6-F927C979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62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73D4-DCB7-462E-AB95-B38E023A347F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6E09-43B5-4E4C-BAA6-F927C979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1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73D4-DCB7-462E-AB95-B38E023A347F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6E09-43B5-4E4C-BAA6-F927C979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33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73D4-DCB7-462E-AB95-B38E023A347F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6E09-43B5-4E4C-BAA6-F927C979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24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73D4-DCB7-462E-AB95-B38E023A347F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6E09-43B5-4E4C-BAA6-F927C979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85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73D4-DCB7-462E-AB95-B38E023A347F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6E09-43B5-4E4C-BAA6-F927C979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38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73D4-DCB7-462E-AB95-B38E023A347F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6E09-43B5-4E4C-BAA6-F927C979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3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A73D4-DCB7-462E-AB95-B38E023A347F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16E09-43B5-4E4C-BAA6-F927C979A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54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B9D6BF-6C22-47DD-B392-AB7B9C8CD621}"/>
              </a:ext>
            </a:extLst>
          </p:cNvPr>
          <p:cNvSpPr/>
          <p:nvPr/>
        </p:nvSpPr>
        <p:spPr>
          <a:xfrm>
            <a:off x="0" y="-29980"/>
            <a:ext cx="9144000" cy="5366825"/>
          </a:xfrm>
          <a:prstGeom prst="rect">
            <a:avLst/>
          </a:prstGeom>
          <a:solidFill>
            <a:srgbClr val="8CBA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9E95F7-702A-4403-9DB7-8A0D67285BE5}"/>
              </a:ext>
            </a:extLst>
          </p:cNvPr>
          <p:cNvSpPr/>
          <p:nvPr/>
        </p:nvSpPr>
        <p:spPr>
          <a:xfrm>
            <a:off x="2139290" y="2512219"/>
            <a:ext cx="4558690" cy="386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3D02C2-A922-41B9-B93E-7692A1DF157B}"/>
              </a:ext>
            </a:extLst>
          </p:cNvPr>
          <p:cNvSpPr txBox="1"/>
          <p:nvPr/>
        </p:nvSpPr>
        <p:spPr>
          <a:xfrm>
            <a:off x="2132589" y="2512014"/>
            <a:ext cx="456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b="1" spc="25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뉴굴림1" panose="02020600000000000000" pitchFamily="18" charset="-127"/>
                <a:ea typeface="a뉴굴림1" panose="02020600000000000000" pitchFamily="18" charset="-127"/>
              </a:rPr>
              <a:t>Primae</a:t>
            </a:r>
            <a:r>
              <a:rPr lang="en-US" altLang="ko-KR" sz="2000" b="1" spc="2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뉴굴림1" panose="02020600000000000000" pitchFamily="18" charset="-127"/>
                <a:ea typeface="a뉴굴림1" panose="02020600000000000000" pitchFamily="18" charset="-127"/>
              </a:rPr>
              <a:t>’s</a:t>
            </a:r>
            <a:r>
              <a:rPr lang="en-US" altLang="ko-KR" sz="2000" b="1" spc="2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뉴굴림1" panose="02020600000000000000" pitchFamily="18" charset="-127"/>
                <a:ea typeface="a뉴굴림1" panose="02020600000000000000" pitchFamily="18" charset="-127"/>
              </a:rPr>
              <a:t> Final Presentation</a:t>
            </a:r>
            <a:endParaRPr lang="ko-KR" altLang="en-US" sz="2000" b="1" spc="2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74360A-77C7-41DD-9332-542E48F4CE0F}"/>
              </a:ext>
            </a:extLst>
          </p:cNvPr>
          <p:cNvSpPr txBox="1"/>
          <p:nvPr/>
        </p:nvSpPr>
        <p:spPr>
          <a:xfrm>
            <a:off x="1777100" y="2340062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“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C35C62-CC5A-4E88-8A0D-D0C11C135323}"/>
              </a:ext>
            </a:extLst>
          </p:cNvPr>
          <p:cNvSpPr txBox="1"/>
          <p:nvPr/>
        </p:nvSpPr>
        <p:spPr>
          <a:xfrm>
            <a:off x="6694563" y="232946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”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E916EB6-3801-4552-A4A6-AC6A1F262408}"/>
              </a:ext>
            </a:extLst>
          </p:cNvPr>
          <p:cNvSpPr/>
          <p:nvPr/>
        </p:nvSpPr>
        <p:spPr>
          <a:xfrm>
            <a:off x="2891314" y="2400586"/>
            <a:ext cx="50006" cy="5000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F713CFA-1EE2-47D4-B0C4-B11A67FCC606}"/>
              </a:ext>
            </a:extLst>
          </p:cNvPr>
          <p:cNvSpPr/>
          <p:nvPr/>
        </p:nvSpPr>
        <p:spPr>
          <a:xfrm>
            <a:off x="3176231" y="2400586"/>
            <a:ext cx="50006" cy="5000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75545A-7A87-41EF-97A5-B682E6B33095}"/>
              </a:ext>
            </a:extLst>
          </p:cNvPr>
          <p:cNvSpPr txBox="1"/>
          <p:nvPr/>
        </p:nvSpPr>
        <p:spPr>
          <a:xfrm>
            <a:off x="17540" y="83955"/>
            <a:ext cx="2534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정 소 </a:t>
            </a:r>
            <a:r>
              <a:rPr lang="ko-KR" altLang="en-US" sz="1200" dirty="0" err="1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희</a:t>
            </a:r>
            <a:r>
              <a:rPr lang="ko-KR" altLang="en-US" sz="1200" dirty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컴퓨터학부 </a:t>
            </a:r>
            <a:r>
              <a:rPr lang="en-US" altLang="ko-KR" sz="1200" dirty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2018110881</a:t>
            </a:r>
          </a:p>
          <a:p>
            <a:pPr algn="dist"/>
            <a:r>
              <a:rPr lang="ko-KR" altLang="en-US" sz="1200" dirty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이 단 비 컴퓨터학부 </a:t>
            </a:r>
            <a:r>
              <a:rPr lang="en-US" altLang="ko-KR" sz="1200" dirty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2018112842</a:t>
            </a:r>
          </a:p>
          <a:p>
            <a:pPr algn="dist"/>
            <a:r>
              <a:rPr lang="ko-KR" altLang="en-US" sz="1200" dirty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김 미 정 경영학부</a:t>
            </a:r>
            <a:r>
              <a:rPr lang="en-US" altLang="ko-KR" sz="1200" dirty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   2017115991</a:t>
            </a:r>
            <a:endParaRPr lang="ko-KR" altLang="en-US" sz="1200" dirty="0">
              <a:solidFill>
                <a:schemeClr val="bg1"/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7404ACF-0343-4229-8CCB-B24CE6C9C2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838" y="1765018"/>
            <a:ext cx="968631" cy="9686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DB99B3-7F83-4E36-ACAE-78B4FF9DB648}"/>
              </a:ext>
            </a:extLst>
          </p:cNvPr>
          <p:cNvSpPr txBox="1"/>
          <p:nvPr/>
        </p:nvSpPr>
        <p:spPr>
          <a:xfrm>
            <a:off x="2216644" y="2956005"/>
            <a:ext cx="4477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spc="2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뉴굴림4" panose="02020600000000000000" pitchFamily="18" charset="-127"/>
                <a:ea typeface="a뉴굴림4" panose="02020600000000000000" pitchFamily="18" charset="-127"/>
              </a:rPr>
              <a:t>Command Statistics Program</a:t>
            </a:r>
            <a:endParaRPr lang="ko-KR" altLang="en-US" sz="1400" b="1" spc="2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뉴굴림4" panose="02020600000000000000" pitchFamily="18" charset="-127"/>
              <a:ea typeface="a뉴굴림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630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A37C99-4F9B-4F16-A051-C5401380D2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15"/>
            <a:ext cx="9143314" cy="57150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E5F79B2-1EF3-4A0E-B10A-0EAE3B5542C2}"/>
              </a:ext>
            </a:extLst>
          </p:cNvPr>
          <p:cNvSpPr/>
          <p:nvPr/>
        </p:nvSpPr>
        <p:spPr>
          <a:xfrm>
            <a:off x="3675699" y="2624073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CBD87DE-5847-4DEA-B9C8-035FB1F5DE74}"/>
              </a:ext>
            </a:extLst>
          </p:cNvPr>
          <p:cNvCxnSpPr/>
          <p:nvPr/>
        </p:nvCxnSpPr>
        <p:spPr>
          <a:xfrm>
            <a:off x="3619500" y="2838385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4211F24-C937-44F8-875F-F0050EBBE233}"/>
              </a:ext>
            </a:extLst>
          </p:cNvPr>
          <p:cNvSpPr/>
          <p:nvPr/>
        </p:nvSpPr>
        <p:spPr>
          <a:xfrm>
            <a:off x="3675699" y="3012693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5CDE602-8C60-4D49-9F0C-913CC0AD3F2C}"/>
              </a:ext>
            </a:extLst>
          </p:cNvPr>
          <p:cNvCxnSpPr/>
          <p:nvPr/>
        </p:nvCxnSpPr>
        <p:spPr>
          <a:xfrm>
            <a:off x="3619500" y="3227005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AFA463-EDAA-4106-ADAA-066CF09485E5}"/>
              </a:ext>
            </a:extLst>
          </p:cNvPr>
          <p:cNvSpPr/>
          <p:nvPr/>
        </p:nvSpPr>
        <p:spPr>
          <a:xfrm>
            <a:off x="3675699" y="3389883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C986FEE-04FF-41E4-B482-20FEB7459696}"/>
              </a:ext>
            </a:extLst>
          </p:cNvPr>
          <p:cNvCxnSpPr/>
          <p:nvPr/>
        </p:nvCxnSpPr>
        <p:spPr>
          <a:xfrm>
            <a:off x="3619500" y="3604195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3061E92-3682-458E-96DC-A654F1BB05FC}"/>
              </a:ext>
            </a:extLst>
          </p:cNvPr>
          <p:cNvSpPr txBox="1"/>
          <p:nvPr/>
        </p:nvSpPr>
        <p:spPr>
          <a:xfrm>
            <a:off x="3854655" y="2564702"/>
            <a:ext cx="1662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프로그램 설명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A11DFD-B757-468F-B981-D029EC405E7F}"/>
              </a:ext>
            </a:extLst>
          </p:cNvPr>
          <p:cNvSpPr txBox="1"/>
          <p:nvPr/>
        </p:nvSpPr>
        <p:spPr>
          <a:xfrm>
            <a:off x="4133577" y="2952685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주요 기능 설명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A11DFD-B757-468F-B981-D029EC405E7F}"/>
              </a:ext>
            </a:extLst>
          </p:cNvPr>
          <p:cNvSpPr txBox="1"/>
          <p:nvPr/>
        </p:nvSpPr>
        <p:spPr>
          <a:xfrm>
            <a:off x="3882708" y="3362494"/>
            <a:ext cx="16065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팀원 소개 및 역할 분담</a:t>
            </a: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7140AEC3-A17D-4B26-A19C-7070FBA9403D}"/>
              </a:ext>
            </a:extLst>
          </p:cNvPr>
          <p:cNvSpPr/>
          <p:nvPr/>
        </p:nvSpPr>
        <p:spPr>
          <a:xfrm>
            <a:off x="3667353" y="3358873"/>
            <a:ext cx="178956" cy="138113"/>
          </a:xfrm>
          <a:custGeom>
            <a:avLst/>
            <a:gdLst>
              <a:gd name="connsiteX0" fmla="*/ 0 w 781050"/>
              <a:gd name="connsiteY0" fmla="*/ 314325 h 714375"/>
              <a:gd name="connsiteX1" fmla="*/ 323850 w 781050"/>
              <a:gd name="connsiteY1" fmla="*/ 714375 h 714375"/>
              <a:gd name="connsiteX2" fmla="*/ 781050 w 781050"/>
              <a:gd name="connsiteY2" fmla="*/ 0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1050" h="714375">
                <a:moveTo>
                  <a:pt x="0" y="314325"/>
                </a:moveTo>
                <a:lnTo>
                  <a:pt x="323850" y="714375"/>
                </a:lnTo>
                <a:lnTo>
                  <a:pt x="781050" y="0"/>
                </a:lnTo>
              </a:path>
            </a:pathLst>
          </a:custGeom>
          <a:noFill/>
          <a:ln w="38100" cap="rnd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23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50D73F5-F4E5-4E44-B87E-ACFF03660229}"/>
              </a:ext>
            </a:extLst>
          </p:cNvPr>
          <p:cNvSpPr/>
          <p:nvPr/>
        </p:nvSpPr>
        <p:spPr>
          <a:xfrm>
            <a:off x="0" y="-29980"/>
            <a:ext cx="9144000" cy="5368925"/>
          </a:xfrm>
          <a:prstGeom prst="rect">
            <a:avLst/>
          </a:prstGeom>
          <a:solidFill>
            <a:srgbClr val="D1E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CFEC5B4-B93A-4E20-8E0B-24399090F334}"/>
              </a:ext>
            </a:extLst>
          </p:cNvPr>
          <p:cNvGrpSpPr/>
          <p:nvPr/>
        </p:nvGrpSpPr>
        <p:grpSpPr>
          <a:xfrm>
            <a:off x="3401518" y="564838"/>
            <a:ext cx="2479870" cy="328597"/>
            <a:chOff x="3436619" y="2519839"/>
            <a:chExt cx="2087213" cy="32859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B2D6E98-99B1-4507-9181-6F8CD39CEC95}"/>
                </a:ext>
              </a:extLst>
            </p:cNvPr>
            <p:cNvSpPr/>
            <p:nvPr/>
          </p:nvSpPr>
          <p:spPr>
            <a:xfrm>
              <a:off x="3436619" y="2519839"/>
              <a:ext cx="1893481" cy="3285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15FB07-E716-4853-AEC8-9C65BD28F9FF}"/>
                </a:ext>
              </a:extLst>
            </p:cNvPr>
            <p:cNvSpPr txBox="1"/>
            <p:nvPr/>
          </p:nvSpPr>
          <p:spPr>
            <a:xfrm>
              <a:off x="3559635" y="2520642"/>
              <a:ext cx="19641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팀원 소개 및 역할 분담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EDF175-32EC-4654-8541-2BE103009557}"/>
              </a:ext>
            </a:extLst>
          </p:cNvPr>
          <p:cNvGrpSpPr/>
          <p:nvPr/>
        </p:nvGrpSpPr>
        <p:grpSpPr>
          <a:xfrm>
            <a:off x="5299521" y="285186"/>
            <a:ext cx="836849" cy="479126"/>
            <a:chOff x="5147232" y="949911"/>
            <a:chExt cx="836849" cy="47912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3DEC448-ADA0-4185-A1F0-2ACE4BC85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606" r="22134" b="17511"/>
            <a:stretch/>
          </p:blipFill>
          <p:spPr>
            <a:xfrm rot="900000">
              <a:off x="5147232" y="963962"/>
              <a:ext cx="625637" cy="46507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06E57FE-3A43-43D5-B150-1BDE1959A20F}"/>
                </a:ext>
              </a:extLst>
            </p:cNvPr>
            <p:cNvSpPr/>
            <p:nvPr/>
          </p:nvSpPr>
          <p:spPr>
            <a:xfrm rot="20253125">
              <a:off x="5759759" y="949911"/>
              <a:ext cx="224322" cy="255003"/>
            </a:xfrm>
            <a:prstGeom prst="rect">
              <a:avLst/>
            </a:prstGeom>
            <a:solidFill>
              <a:srgbClr val="D1E2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E2D7B81-6294-40BD-A6AE-05016CAE1D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236" y="972524"/>
            <a:ext cx="1654254" cy="165425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C7F803-D04B-4798-9E97-CADC6E1B25A4}"/>
              </a:ext>
            </a:extLst>
          </p:cNvPr>
          <p:cNvSpPr/>
          <p:nvPr/>
        </p:nvSpPr>
        <p:spPr>
          <a:xfrm>
            <a:off x="3438993" y="2685851"/>
            <a:ext cx="2266014" cy="234621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397085-61FA-4FC0-AE60-5433674EF7D4}"/>
              </a:ext>
            </a:extLst>
          </p:cNvPr>
          <p:cNvSpPr/>
          <p:nvPr/>
        </p:nvSpPr>
        <p:spPr>
          <a:xfrm>
            <a:off x="6344957" y="2685851"/>
            <a:ext cx="2266014" cy="234621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3E9A6B6-2923-421F-A347-37745D153941}"/>
              </a:ext>
            </a:extLst>
          </p:cNvPr>
          <p:cNvSpPr/>
          <p:nvPr/>
        </p:nvSpPr>
        <p:spPr>
          <a:xfrm>
            <a:off x="586490" y="2684462"/>
            <a:ext cx="2266014" cy="234621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B61811-6B0D-4874-BA84-D762524BB736}"/>
              </a:ext>
            </a:extLst>
          </p:cNvPr>
          <p:cNvSpPr txBox="1"/>
          <p:nvPr/>
        </p:nvSpPr>
        <p:spPr>
          <a:xfrm>
            <a:off x="586490" y="2859374"/>
            <a:ext cx="146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뉴굴림2" panose="02020600000000000000" pitchFamily="18" charset="-127"/>
                <a:ea typeface="a뉴굴림2" panose="02020600000000000000" pitchFamily="18" charset="-127"/>
              </a:rPr>
              <a:t>정소희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뉴굴림2" panose="02020600000000000000" pitchFamily="18" charset="-127"/>
              <a:ea typeface="a뉴굴림2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EA6AEC-EB1F-4F63-86E4-E12E344FC7E1}"/>
              </a:ext>
            </a:extLst>
          </p:cNvPr>
          <p:cNvSpPr txBox="1"/>
          <p:nvPr/>
        </p:nvSpPr>
        <p:spPr>
          <a:xfrm>
            <a:off x="1632245" y="2919226"/>
            <a:ext cx="95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600" dirty="0">
                <a:latin typeface="a뉴굴림1" panose="02020600000000000000" pitchFamily="18" charset="-127"/>
                <a:ea typeface="a뉴굴림1" panose="02020600000000000000" pitchFamily="18" charset="-127"/>
              </a:rPr>
              <a:t>2018110881</a:t>
            </a:r>
          </a:p>
          <a:p>
            <a:pPr algn="just"/>
            <a:r>
              <a:rPr lang="ko-KR" altLang="en-US" sz="600" dirty="0">
                <a:latin typeface="a뉴굴림1" panose="02020600000000000000" pitchFamily="18" charset="-127"/>
                <a:ea typeface="a뉴굴림1" panose="02020600000000000000" pitchFamily="18" charset="-127"/>
              </a:rPr>
              <a:t>컴퓨터학부</a:t>
            </a:r>
            <a:endParaRPr lang="en-US" altLang="ko-KR" sz="6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just"/>
            <a:endParaRPr lang="en-US" altLang="ko-KR" sz="6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AEF555-19F5-4AC6-B568-1162CDE917EB}"/>
              </a:ext>
            </a:extLst>
          </p:cNvPr>
          <p:cNvSpPr txBox="1"/>
          <p:nvPr/>
        </p:nvSpPr>
        <p:spPr>
          <a:xfrm>
            <a:off x="3354093" y="2853519"/>
            <a:ext cx="146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뉴굴림2" panose="02020600000000000000" pitchFamily="18" charset="-127"/>
                <a:ea typeface="a뉴굴림2" panose="02020600000000000000" pitchFamily="18" charset="-127"/>
              </a:rPr>
              <a:t>이단비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D0F159-F8CF-4491-A0AD-C1205585CC08}"/>
              </a:ext>
            </a:extLst>
          </p:cNvPr>
          <p:cNvSpPr txBox="1"/>
          <p:nvPr/>
        </p:nvSpPr>
        <p:spPr>
          <a:xfrm>
            <a:off x="4399848" y="2913371"/>
            <a:ext cx="95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600" dirty="0">
                <a:latin typeface="a뉴굴림1" panose="02020600000000000000" pitchFamily="18" charset="-127"/>
                <a:ea typeface="a뉴굴림1" panose="02020600000000000000" pitchFamily="18" charset="-127"/>
              </a:rPr>
              <a:t>2018112842</a:t>
            </a:r>
          </a:p>
          <a:p>
            <a:pPr algn="just"/>
            <a:r>
              <a:rPr lang="ko-KR" altLang="en-US" sz="600" dirty="0">
                <a:latin typeface="a뉴굴림1" panose="02020600000000000000" pitchFamily="18" charset="-127"/>
                <a:ea typeface="a뉴굴림1" panose="02020600000000000000" pitchFamily="18" charset="-127"/>
              </a:rPr>
              <a:t>컴퓨터학부</a:t>
            </a:r>
            <a:endParaRPr lang="en-US" altLang="ko-KR" sz="6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just"/>
            <a:endParaRPr lang="en-US" altLang="ko-KR" sz="6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4EE51F-2022-4D04-B277-0CF4C29EE44F}"/>
              </a:ext>
            </a:extLst>
          </p:cNvPr>
          <p:cNvSpPr txBox="1"/>
          <p:nvPr/>
        </p:nvSpPr>
        <p:spPr>
          <a:xfrm>
            <a:off x="6278213" y="2861014"/>
            <a:ext cx="146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뉴굴림2" panose="02020600000000000000" pitchFamily="18" charset="-127"/>
                <a:ea typeface="a뉴굴림2" panose="02020600000000000000" pitchFamily="18" charset="-127"/>
              </a:rPr>
              <a:t>김미정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746D4B-C8B8-4982-A208-58ECDCBA5D8C}"/>
              </a:ext>
            </a:extLst>
          </p:cNvPr>
          <p:cNvSpPr txBox="1"/>
          <p:nvPr/>
        </p:nvSpPr>
        <p:spPr>
          <a:xfrm>
            <a:off x="7323968" y="2920866"/>
            <a:ext cx="95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600" dirty="0">
                <a:latin typeface="a뉴굴림1" panose="02020600000000000000" pitchFamily="18" charset="-127"/>
                <a:ea typeface="a뉴굴림1" panose="02020600000000000000" pitchFamily="18" charset="-127"/>
              </a:rPr>
              <a:t>2017115991</a:t>
            </a:r>
          </a:p>
          <a:p>
            <a:pPr algn="just"/>
            <a:r>
              <a:rPr lang="ko-KR" altLang="en-US" sz="600" dirty="0">
                <a:latin typeface="a뉴굴림1" panose="02020600000000000000" pitchFamily="18" charset="-127"/>
                <a:ea typeface="a뉴굴림1" panose="02020600000000000000" pitchFamily="18" charset="-127"/>
              </a:rPr>
              <a:t>경영학부</a:t>
            </a:r>
            <a:endParaRPr lang="en-US" altLang="ko-KR" sz="6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just"/>
            <a:endParaRPr lang="en-US" altLang="ko-KR" sz="6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574449-79F2-471B-A286-008C29BCBA38}"/>
              </a:ext>
            </a:extLst>
          </p:cNvPr>
          <p:cNvSpPr txBox="1"/>
          <p:nvPr/>
        </p:nvSpPr>
        <p:spPr>
          <a:xfrm>
            <a:off x="414791" y="3451449"/>
            <a:ext cx="2609411" cy="1373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Server</a:t>
            </a:r>
            <a:r>
              <a:rPr lang="ko-KR" altLang="en-US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코드</a:t>
            </a:r>
            <a:r>
              <a:rPr lang="en-US" altLang="ko-KR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, client</a:t>
            </a:r>
            <a:r>
              <a:rPr lang="ko-KR" altLang="en-US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코드 작성</a:t>
            </a:r>
            <a:endParaRPr lang="en-US" altLang="ko-KR" sz="10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오류 수정</a:t>
            </a:r>
            <a:endParaRPr lang="en-US" altLang="ko-KR" sz="10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서버 연결 구현</a:t>
            </a:r>
            <a:endParaRPr lang="en-US" altLang="ko-KR" sz="10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6A9088-F39F-4ED1-A237-F2773B8FB96D}"/>
              </a:ext>
            </a:extLst>
          </p:cNvPr>
          <p:cNvSpPr txBox="1"/>
          <p:nvPr/>
        </p:nvSpPr>
        <p:spPr>
          <a:xfrm>
            <a:off x="6125165" y="3451449"/>
            <a:ext cx="2609411" cy="1373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Server,</a:t>
            </a:r>
            <a:r>
              <a:rPr lang="ko-KR" altLang="en-US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client </a:t>
            </a:r>
            <a:r>
              <a:rPr lang="ko-KR" altLang="en-US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코드 작성</a:t>
            </a:r>
            <a:endParaRPr lang="en-US" altLang="ko-KR" sz="10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오류 수정</a:t>
            </a:r>
            <a:endParaRPr lang="en-US" altLang="ko-KR" sz="10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자료조사 및 발표 담당</a:t>
            </a:r>
            <a:endParaRPr lang="en-US" altLang="ko-KR" sz="10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B414DC-DBB9-4CC0-957F-0E668F5AB660}"/>
              </a:ext>
            </a:extLst>
          </p:cNvPr>
          <p:cNvSpPr txBox="1"/>
          <p:nvPr/>
        </p:nvSpPr>
        <p:spPr>
          <a:xfrm>
            <a:off x="3221657" y="3451449"/>
            <a:ext cx="2609411" cy="1373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Server</a:t>
            </a:r>
            <a:r>
              <a:rPr lang="ko-KR" altLang="en-US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코드</a:t>
            </a:r>
            <a:r>
              <a:rPr lang="en-US" altLang="ko-KR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, client</a:t>
            </a:r>
            <a:r>
              <a:rPr lang="ko-KR" altLang="en-US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코드 작성</a:t>
            </a:r>
            <a:endParaRPr lang="en-US" altLang="ko-KR" sz="10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오류 수정</a:t>
            </a:r>
            <a:endParaRPr lang="en-US" altLang="ko-KR" sz="10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 err="1">
                <a:latin typeface="a뉴굴림1" panose="02020600000000000000" pitchFamily="18" charset="-127"/>
                <a:ea typeface="a뉴굴림1" panose="02020600000000000000" pitchFamily="18" charset="-127"/>
              </a:rPr>
              <a:t>Myshell</a:t>
            </a:r>
            <a:r>
              <a:rPr lang="en-US" altLang="ko-KR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ko-KR" altLang="en-US" sz="1000" dirty="0">
                <a:latin typeface="a뉴굴림1" panose="02020600000000000000" pitchFamily="18" charset="-127"/>
                <a:ea typeface="a뉴굴림1" panose="02020600000000000000" pitchFamily="18" charset="-127"/>
              </a:rPr>
              <a:t>구현</a:t>
            </a:r>
            <a:endParaRPr lang="en-US" altLang="ko-KR" sz="10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8566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50D73F5-F4E5-4E44-B87E-ACFF03660229}"/>
              </a:ext>
            </a:extLst>
          </p:cNvPr>
          <p:cNvSpPr/>
          <p:nvPr/>
        </p:nvSpPr>
        <p:spPr>
          <a:xfrm>
            <a:off x="0" y="0"/>
            <a:ext cx="9144000" cy="5368925"/>
          </a:xfrm>
          <a:prstGeom prst="rect">
            <a:avLst/>
          </a:prstGeom>
          <a:solidFill>
            <a:srgbClr val="D1E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CFEC5B4-B93A-4E20-8E0B-24399090F334}"/>
              </a:ext>
            </a:extLst>
          </p:cNvPr>
          <p:cNvGrpSpPr/>
          <p:nvPr/>
        </p:nvGrpSpPr>
        <p:grpSpPr>
          <a:xfrm>
            <a:off x="3361540" y="641981"/>
            <a:ext cx="2479870" cy="524023"/>
            <a:chOff x="3436619" y="2519839"/>
            <a:chExt cx="2087213" cy="52402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B2D6E98-99B1-4507-9181-6F8CD39CEC95}"/>
                </a:ext>
              </a:extLst>
            </p:cNvPr>
            <p:cNvSpPr/>
            <p:nvPr/>
          </p:nvSpPr>
          <p:spPr>
            <a:xfrm>
              <a:off x="3436619" y="2519839"/>
              <a:ext cx="1893481" cy="3285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15FB07-E716-4853-AEC8-9C65BD28F9FF}"/>
                </a:ext>
              </a:extLst>
            </p:cNvPr>
            <p:cNvSpPr txBox="1"/>
            <p:nvPr/>
          </p:nvSpPr>
          <p:spPr>
            <a:xfrm>
              <a:off x="3742691" y="2520642"/>
              <a:ext cx="17811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GitHub Address</a:t>
              </a:r>
              <a:endParaRPr lang="ko-KR" altLang="en-US" sz="1400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  <a:p>
              <a:endParaRPr lang="ko-KR" altLang="en-US" sz="1400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EDF175-32EC-4654-8541-2BE103009557}"/>
              </a:ext>
            </a:extLst>
          </p:cNvPr>
          <p:cNvGrpSpPr/>
          <p:nvPr/>
        </p:nvGrpSpPr>
        <p:grpSpPr>
          <a:xfrm>
            <a:off x="5259543" y="362329"/>
            <a:ext cx="836849" cy="479126"/>
            <a:chOff x="5147232" y="949911"/>
            <a:chExt cx="836849" cy="47912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3DEC448-ADA0-4185-A1F0-2ACE4BC85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606" r="22134" b="17511"/>
            <a:stretch/>
          </p:blipFill>
          <p:spPr>
            <a:xfrm rot="900000">
              <a:off x="5147232" y="963962"/>
              <a:ext cx="625637" cy="46507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06E57FE-3A43-43D5-B150-1BDE1959A20F}"/>
                </a:ext>
              </a:extLst>
            </p:cNvPr>
            <p:cNvSpPr/>
            <p:nvPr/>
          </p:nvSpPr>
          <p:spPr>
            <a:xfrm rot="20253125">
              <a:off x="5759759" y="949911"/>
              <a:ext cx="224322" cy="255003"/>
            </a:xfrm>
            <a:prstGeom prst="rect">
              <a:avLst/>
            </a:prstGeom>
            <a:solidFill>
              <a:srgbClr val="D1E2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0132A6-A887-49D7-A932-586A58B3AF47}"/>
              </a:ext>
            </a:extLst>
          </p:cNvPr>
          <p:cNvSpPr/>
          <p:nvPr/>
        </p:nvSpPr>
        <p:spPr>
          <a:xfrm>
            <a:off x="1676400" y="1813560"/>
            <a:ext cx="5798820" cy="24917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30B62C-7BA8-441D-9A70-D4F5161C5572}"/>
              </a:ext>
            </a:extLst>
          </p:cNvPr>
          <p:cNvSpPr/>
          <p:nvPr/>
        </p:nvSpPr>
        <p:spPr>
          <a:xfrm>
            <a:off x="3133472" y="2931960"/>
            <a:ext cx="2962370" cy="229240"/>
          </a:xfrm>
          <a:prstGeom prst="rect">
            <a:avLst/>
          </a:prstGeom>
          <a:solidFill>
            <a:srgbClr val="D1E2E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4CC10A-94C6-4798-A4DE-BEDCD81FDD24}"/>
              </a:ext>
            </a:extLst>
          </p:cNvPr>
          <p:cNvSpPr txBox="1"/>
          <p:nvPr/>
        </p:nvSpPr>
        <p:spPr>
          <a:xfrm>
            <a:off x="1794510" y="2809243"/>
            <a:ext cx="5562599" cy="367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https://github.com/cwc06129/prim-</a:t>
            </a:r>
          </a:p>
        </p:txBody>
      </p:sp>
    </p:spTree>
    <p:extLst>
      <p:ext uri="{BB962C8B-B14F-4D97-AF65-F5344CB8AC3E}">
        <p14:creationId xmlns:p14="http://schemas.microsoft.com/office/powerpoint/2010/main" val="1439905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B9D6BF-6C22-47DD-B392-AB7B9C8CD621}"/>
              </a:ext>
            </a:extLst>
          </p:cNvPr>
          <p:cNvSpPr/>
          <p:nvPr/>
        </p:nvSpPr>
        <p:spPr>
          <a:xfrm>
            <a:off x="0" y="-1"/>
            <a:ext cx="9144000" cy="5366825"/>
          </a:xfrm>
          <a:prstGeom prst="rect">
            <a:avLst/>
          </a:prstGeom>
          <a:solidFill>
            <a:srgbClr val="8CBA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9E95F7-702A-4403-9DB7-8A0D67285BE5}"/>
              </a:ext>
            </a:extLst>
          </p:cNvPr>
          <p:cNvSpPr/>
          <p:nvPr/>
        </p:nvSpPr>
        <p:spPr>
          <a:xfrm>
            <a:off x="3029151" y="2512219"/>
            <a:ext cx="2979220" cy="386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3D02C2-A922-41B9-B93E-7692A1DF157B}"/>
              </a:ext>
            </a:extLst>
          </p:cNvPr>
          <p:cNvSpPr txBox="1"/>
          <p:nvPr/>
        </p:nvSpPr>
        <p:spPr>
          <a:xfrm>
            <a:off x="3556224" y="2512219"/>
            <a:ext cx="1944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2000" b="1" spc="250" dirty="0">
                <a:solidFill>
                  <a:srgbClr val="7097A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T</a:t>
            </a:r>
            <a:r>
              <a:rPr lang="en-US" altLang="ko-KR" sz="2000" b="1" spc="250" dirty="0">
                <a:latin typeface="a뉴굴림1" panose="02020600000000000000" pitchFamily="18" charset="-127"/>
                <a:ea typeface="a뉴굴림1" panose="02020600000000000000" pitchFamily="18" charset="-127"/>
              </a:rPr>
              <a:t>HANK YOU</a:t>
            </a:r>
            <a:endParaRPr lang="ko-KR" altLang="en-US" sz="2000" b="1" spc="25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74360A-77C7-41DD-9332-542E48F4CE0F}"/>
              </a:ext>
            </a:extLst>
          </p:cNvPr>
          <p:cNvSpPr txBox="1"/>
          <p:nvPr/>
        </p:nvSpPr>
        <p:spPr>
          <a:xfrm>
            <a:off x="2565964" y="2375893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“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C35C62-CC5A-4E88-8A0D-D0C11C135323}"/>
              </a:ext>
            </a:extLst>
          </p:cNvPr>
          <p:cNvSpPr txBox="1"/>
          <p:nvPr/>
        </p:nvSpPr>
        <p:spPr>
          <a:xfrm>
            <a:off x="6015774" y="2361902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”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7404ACF-0343-4229-8CCB-B24CE6C9C2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541" y="1664642"/>
            <a:ext cx="968631" cy="96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5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A37C99-4F9B-4F16-A051-C5401380D2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15"/>
            <a:ext cx="9143314" cy="57150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E5F79B2-1EF3-4A0E-B10A-0EAE3B5542C2}"/>
              </a:ext>
            </a:extLst>
          </p:cNvPr>
          <p:cNvSpPr/>
          <p:nvPr/>
        </p:nvSpPr>
        <p:spPr>
          <a:xfrm>
            <a:off x="3675699" y="2624073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CBD87DE-5847-4DEA-B9C8-035FB1F5DE74}"/>
              </a:ext>
            </a:extLst>
          </p:cNvPr>
          <p:cNvCxnSpPr/>
          <p:nvPr/>
        </p:nvCxnSpPr>
        <p:spPr>
          <a:xfrm>
            <a:off x="3619500" y="2838385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4211F24-C937-44F8-875F-F0050EBBE233}"/>
              </a:ext>
            </a:extLst>
          </p:cNvPr>
          <p:cNvSpPr/>
          <p:nvPr/>
        </p:nvSpPr>
        <p:spPr>
          <a:xfrm>
            <a:off x="3675699" y="3012693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5CDE602-8C60-4D49-9F0C-913CC0AD3F2C}"/>
              </a:ext>
            </a:extLst>
          </p:cNvPr>
          <p:cNvCxnSpPr/>
          <p:nvPr/>
        </p:nvCxnSpPr>
        <p:spPr>
          <a:xfrm>
            <a:off x="3619500" y="3227005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AFA463-EDAA-4106-ADAA-066CF09485E5}"/>
              </a:ext>
            </a:extLst>
          </p:cNvPr>
          <p:cNvSpPr/>
          <p:nvPr/>
        </p:nvSpPr>
        <p:spPr>
          <a:xfrm>
            <a:off x="3675699" y="3389883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C986FEE-04FF-41E4-B482-20FEB7459696}"/>
              </a:ext>
            </a:extLst>
          </p:cNvPr>
          <p:cNvCxnSpPr/>
          <p:nvPr/>
        </p:nvCxnSpPr>
        <p:spPr>
          <a:xfrm>
            <a:off x="3619500" y="3604195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3061E92-3682-458E-96DC-A654F1BB05FC}"/>
              </a:ext>
            </a:extLst>
          </p:cNvPr>
          <p:cNvSpPr txBox="1"/>
          <p:nvPr/>
        </p:nvSpPr>
        <p:spPr>
          <a:xfrm>
            <a:off x="3854655" y="2564702"/>
            <a:ext cx="1662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프로그램 설명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A11DFD-B757-468F-B981-D029EC405E7F}"/>
              </a:ext>
            </a:extLst>
          </p:cNvPr>
          <p:cNvSpPr txBox="1"/>
          <p:nvPr/>
        </p:nvSpPr>
        <p:spPr>
          <a:xfrm>
            <a:off x="4133577" y="2952685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주요 기능 설명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A11DFD-B757-468F-B981-D029EC405E7F}"/>
              </a:ext>
            </a:extLst>
          </p:cNvPr>
          <p:cNvSpPr txBox="1"/>
          <p:nvPr/>
        </p:nvSpPr>
        <p:spPr>
          <a:xfrm>
            <a:off x="3882708" y="3362494"/>
            <a:ext cx="16065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팀원 소개 및 역할 분담</a:t>
            </a: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7140AEC3-A17D-4B26-A19C-7070FBA9403D}"/>
              </a:ext>
            </a:extLst>
          </p:cNvPr>
          <p:cNvSpPr/>
          <p:nvPr/>
        </p:nvSpPr>
        <p:spPr>
          <a:xfrm>
            <a:off x="3667353" y="2583368"/>
            <a:ext cx="178956" cy="138113"/>
          </a:xfrm>
          <a:custGeom>
            <a:avLst/>
            <a:gdLst>
              <a:gd name="connsiteX0" fmla="*/ 0 w 781050"/>
              <a:gd name="connsiteY0" fmla="*/ 314325 h 714375"/>
              <a:gd name="connsiteX1" fmla="*/ 323850 w 781050"/>
              <a:gd name="connsiteY1" fmla="*/ 714375 h 714375"/>
              <a:gd name="connsiteX2" fmla="*/ 781050 w 781050"/>
              <a:gd name="connsiteY2" fmla="*/ 0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1050" h="714375">
                <a:moveTo>
                  <a:pt x="0" y="314325"/>
                </a:moveTo>
                <a:lnTo>
                  <a:pt x="323850" y="714375"/>
                </a:lnTo>
                <a:lnTo>
                  <a:pt x="781050" y="0"/>
                </a:lnTo>
              </a:path>
            </a:pathLst>
          </a:custGeom>
          <a:noFill/>
          <a:ln w="38100" cap="rnd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73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50D73F5-F4E5-4E44-B87E-ACFF03660229}"/>
              </a:ext>
            </a:extLst>
          </p:cNvPr>
          <p:cNvSpPr/>
          <p:nvPr/>
        </p:nvSpPr>
        <p:spPr>
          <a:xfrm>
            <a:off x="0" y="-59961"/>
            <a:ext cx="9144000" cy="5368925"/>
          </a:xfrm>
          <a:prstGeom prst="rect">
            <a:avLst/>
          </a:prstGeom>
          <a:solidFill>
            <a:srgbClr val="D1E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5D519A-A7A0-47BA-8C52-64AAB3831F59}"/>
              </a:ext>
            </a:extLst>
          </p:cNvPr>
          <p:cNvSpPr/>
          <p:nvPr/>
        </p:nvSpPr>
        <p:spPr>
          <a:xfrm>
            <a:off x="1661410" y="1753601"/>
            <a:ext cx="5798820" cy="53989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F3BCD5-6364-4BE6-B125-8ADD4145F1FE}"/>
              </a:ext>
            </a:extLst>
          </p:cNvPr>
          <p:cNvSpPr txBox="1"/>
          <p:nvPr/>
        </p:nvSpPr>
        <p:spPr>
          <a:xfrm>
            <a:off x="1653790" y="1877406"/>
            <a:ext cx="5798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뉴굴림2" panose="02020600000000000000" pitchFamily="18" charset="-127"/>
                <a:ea typeface="a뉴굴림2" panose="02020600000000000000" pitchFamily="18" charset="-127"/>
              </a:rPr>
              <a:t>‘ history ’ </a:t>
            </a:r>
            <a:r>
              <a:rPr lang="ko-KR" altLang="en-US" sz="1200" dirty="0">
                <a:latin typeface="a뉴굴림2" panose="02020600000000000000" pitchFamily="18" charset="-127"/>
                <a:ea typeface="a뉴굴림2" panose="02020600000000000000" pitchFamily="18" charset="-127"/>
              </a:rPr>
              <a:t>명령어가 </a:t>
            </a:r>
            <a:r>
              <a:rPr lang="en-US" altLang="ko-KR" sz="1200" dirty="0">
                <a:latin typeface="a뉴굴림2" panose="02020600000000000000" pitchFamily="18" charset="-127"/>
                <a:ea typeface="a뉴굴림2" panose="02020600000000000000" pitchFamily="18" charset="-127"/>
              </a:rPr>
              <a:t>user</a:t>
            </a:r>
            <a:r>
              <a:rPr lang="ko-KR" altLang="en-US" sz="1200" dirty="0">
                <a:latin typeface="a뉴굴림2" panose="02020600000000000000" pitchFamily="18" charset="-127"/>
                <a:ea typeface="a뉴굴림2" panose="02020600000000000000" pitchFamily="18" charset="-127"/>
              </a:rPr>
              <a:t>가 입력한 </a:t>
            </a:r>
            <a:r>
              <a:rPr lang="en-US" altLang="ko-KR" sz="1200" dirty="0">
                <a:latin typeface="a뉴굴림2" panose="02020600000000000000" pitchFamily="18" charset="-127"/>
                <a:ea typeface="a뉴굴림2" panose="02020600000000000000" pitchFamily="18" charset="-127"/>
              </a:rPr>
              <a:t>command</a:t>
            </a:r>
            <a:r>
              <a:rPr lang="ko-KR" altLang="en-US" sz="1200" dirty="0">
                <a:latin typeface="a뉴굴림2" panose="02020600000000000000" pitchFamily="18" charset="-127"/>
                <a:ea typeface="a뉴굴림2" panose="02020600000000000000" pitchFamily="18" charset="-127"/>
              </a:rPr>
              <a:t>들을 기록해둔 것을 발견</a:t>
            </a:r>
            <a:r>
              <a:rPr lang="en-US" altLang="ko-KR" sz="1200" dirty="0">
                <a:latin typeface="a뉴굴림2" panose="02020600000000000000" pitchFamily="18" charset="-127"/>
                <a:ea typeface="a뉴굴림2" panose="02020600000000000000" pitchFamily="18" charset="-127"/>
              </a:rPr>
              <a:t>!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8F2A0F-3A83-4F79-9D0F-9503E4ADAD3C}"/>
              </a:ext>
            </a:extLst>
          </p:cNvPr>
          <p:cNvSpPr/>
          <p:nvPr/>
        </p:nvSpPr>
        <p:spPr>
          <a:xfrm>
            <a:off x="1672590" y="2827367"/>
            <a:ext cx="5798820" cy="53989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89520-0D7F-42C5-834B-9753BF3E8880}"/>
              </a:ext>
            </a:extLst>
          </p:cNvPr>
          <p:cNvSpPr txBox="1"/>
          <p:nvPr/>
        </p:nvSpPr>
        <p:spPr>
          <a:xfrm>
            <a:off x="1664970" y="2935666"/>
            <a:ext cx="5798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뉴굴림2" panose="02020600000000000000" pitchFamily="18" charset="-127"/>
                <a:ea typeface="a뉴굴림2" panose="02020600000000000000" pitchFamily="18" charset="-127"/>
              </a:rPr>
              <a:t>user</a:t>
            </a:r>
            <a:r>
              <a:rPr lang="ko-KR" altLang="en-US" sz="1200" dirty="0">
                <a:latin typeface="a뉴굴림2" panose="02020600000000000000" pitchFamily="18" charset="-127"/>
                <a:ea typeface="a뉴굴림2" panose="02020600000000000000" pitchFamily="18" charset="-127"/>
              </a:rPr>
              <a:t>의 행위에 대해 통계치를 만들면 재밌지 않을까</a:t>
            </a:r>
            <a:r>
              <a:rPr lang="en-US" altLang="ko-KR" sz="1200" dirty="0">
                <a:latin typeface="a뉴굴림2" panose="02020600000000000000" pitchFamily="18" charset="-127"/>
                <a:ea typeface="a뉴굴림2" panose="02020600000000000000" pitchFamily="18" charset="-127"/>
              </a:rPr>
              <a:t>?</a:t>
            </a:r>
          </a:p>
        </p:txBody>
      </p:sp>
      <p:sp>
        <p:nvSpPr>
          <p:cNvPr id="2" name="십자형 1">
            <a:extLst>
              <a:ext uri="{FF2B5EF4-FFF2-40B4-BE49-F238E27FC236}">
                <a16:creationId xmlns:a16="http://schemas.microsoft.com/office/drawing/2014/main" id="{37C76EEA-7F2F-46EC-8939-D5E7DAD488DB}"/>
              </a:ext>
            </a:extLst>
          </p:cNvPr>
          <p:cNvSpPr/>
          <p:nvPr/>
        </p:nvSpPr>
        <p:spPr>
          <a:xfrm>
            <a:off x="4324647" y="2408932"/>
            <a:ext cx="323475" cy="329784"/>
          </a:xfrm>
          <a:prstGeom prst="plus">
            <a:avLst>
              <a:gd name="adj" fmla="val 3782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BC4BDB8-5548-4830-856A-91B466190A4C}"/>
              </a:ext>
            </a:extLst>
          </p:cNvPr>
          <p:cNvGrpSpPr/>
          <p:nvPr/>
        </p:nvGrpSpPr>
        <p:grpSpPr>
          <a:xfrm>
            <a:off x="3361539" y="746911"/>
            <a:ext cx="2249692" cy="328597"/>
            <a:chOff x="3436619" y="2519839"/>
            <a:chExt cx="1893481" cy="32859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D3257EF-5FA2-4980-A6B2-3DBF1F11CE58}"/>
                </a:ext>
              </a:extLst>
            </p:cNvPr>
            <p:cNvSpPr/>
            <p:nvPr/>
          </p:nvSpPr>
          <p:spPr>
            <a:xfrm>
              <a:off x="3436619" y="2519839"/>
              <a:ext cx="1893481" cy="3285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9C9B50-1FF0-4C6D-8A7B-263132AE0234}"/>
                </a:ext>
              </a:extLst>
            </p:cNvPr>
            <p:cNvSpPr txBox="1"/>
            <p:nvPr/>
          </p:nvSpPr>
          <p:spPr>
            <a:xfrm>
              <a:off x="3492789" y="2530196"/>
              <a:ext cx="1781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프로젝트</a:t>
              </a:r>
              <a:r>
                <a:rPr lang="en-US" altLang="ko-KR" sz="140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 </a:t>
              </a:r>
              <a:r>
                <a:rPr lang="ko-KR" altLang="en-US" sz="140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프로그램 설명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7875027-C6AA-48CD-9925-FBE38EFFAC46}"/>
              </a:ext>
            </a:extLst>
          </p:cNvPr>
          <p:cNvGrpSpPr/>
          <p:nvPr/>
        </p:nvGrpSpPr>
        <p:grpSpPr>
          <a:xfrm>
            <a:off x="5259543" y="467259"/>
            <a:ext cx="836849" cy="479126"/>
            <a:chOff x="5147232" y="949911"/>
            <a:chExt cx="836849" cy="479126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1E662CEA-FEA3-4AE1-89BD-4D17ECC5F5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606" r="22134" b="17511"/>
            <a:stretch/>
          </p:blipFill>
          <p:spPr>
            <a:xfrm rot="900000">
              <a:off x="5147232" y="963962"/>
              <a:ext cx="625637" cy="465075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65C19F7-7FAC-4D9D-97CB-2F212784AE29}"/>
                </a:ext>
              </a:extLst>
            </p:cNvPr>
            <p:cNvSpPr/>
            <p:nvPr/>
          </p:nvSpPr>
          <p:spPr>
            <a:xfrm rot="20253125">
              <a:off x="5759759" y="949911"/>
              <a:ext cx="224322" cy="255003"/>
            </a:xfrm>
            <a:prstGeom prst="rect">
              <a:avLst/>
            </a:prstGeom>
            <a:solidFill>
              <a:srgbClr val="D1E2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724E720-8265-4A9E-BA01-C0B464EC0A51}"/>
              </a:ext>
            </a:extLst>
          </p:cNvPr>
          <p:cNvGrpSpPr/>
          <p:nvPr/>
        </p:nvGrpSpPr>
        <p:grpSpPr>
          <a:xfrm>
            <a:off x="1229193" y="3499307"/>
            <a:ext cx="6648688" cy="1161304"/>
            <a:chOff x="1229193" y="3499307"/>
            <a:chExt cx="6648688" cy="116130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1FEFB4E-084F-4A3D-8908-22EC87CD9DB0}"/>
                </a:ext>
              </a:extLst>
            </p:cNvPr>
            <p:cNvSpPr/>
            <p:nvPr/>
          </p:nvSpPr>
          <p:spPr>
            <a:xfrm>
              <a:off x="1653790" y="3902875"/>
              <a:ext cx="5796408" cy="7577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5193447-382C-4FCE-B9B7-1D47C102D97D}"/>
                </a:ext>
              </a:extLst>
            </p:cNvPr>
            <p:cNvSpPr txBox="1"/>
            <p:nvPr/>
          </p:nvSpPr>
          <p:spPr>
            <a:xfrm>
              <a:off x="1661410" y="4235336"/>
              <a:ext cx="5796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latin typeface="a뉴굴림2" panose="02020600000000000000" pitchFamily="18" charset="-127"/>
                <a:ea typeface="a뉴굴림2" panose="02020600000000000000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63E18A8-4EC4-4EE0-B55A-5238BA01CBAE}"/>
                </a:ext>
              </a:extLst>
            </p:cNvPr>
            <p:cNvSpPr txBox="1"/>
            <p:nvPr/>
          </p:nvSpPr>
          <p:spPr>
            <a:xfrm>
              <a:off x="1229193" y="4127854"/>
              <a:ext cx="66486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뉴굴림2" panose="02020600000000000000" pitchFamily="18" charset="-127"/>
                  <a:ea typeface="a뉴굴림2" panose="02020600000000000000" pitchFamily="18" charset="-127"/>
                </a:rPr>
                <a:t>학생들이 수업시간에 입력한 </a:t>
              </a:r>
              <a:r>
                <a:rPr lang="en-US" altLang="ko-KR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뉴굴림2" panose="02020600000000000000" pitchFamily="18" charset="-127"/>
                  <a:ea typeface="a뉴굴림2" panose="02020600000000000000" pitchFamily="18" charset="-127"/>
                </a:rPr>
                <a:t>command</a:t>
              </a:r>
              <a:r>
                <a:rPr lang="ko-KR" alt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뉴굴림2" panose="02020600000000000000" pitchFamily="18" charset="-127"/>
                  <a:ea typeface="a뉴굴림2" panose="02020600000000000000" pitchFamily="18" charset="-127"/>
                </a:rPr>
                <a:t>들을 종류별로 수집해보자</a:t>
              </a:r>
              <a:r>
                <a:rPr lang="en-US" altLang="ko-KR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뉴굴림2" panose="02020600000000000000" pitchFamily="18" charset="-127"/>
                  <a:ea typeface="a뉴굴림2" panose="02020600000000000000" pitchFamily="18" charset="-127"/>
                </a:rPr>
                <a:t>!</a:t>
              </a:r>
            </a:p>
          </p:txBody>
        </p:sp>
        <p:sp>
          <p:nvSpPr>
            <p:cNvPr id="4" name="화살표: 아래쪽 3">
              <a:extLst>
                <a:ext uri="{FF2B5EF4-FFF2-40B4-BE49-F238E27FC236}">
                  <a16:creationId xmlns:a16="http://schemas.microsoft.com/office/drawing/2014/main" id="{9F54D635-764C-41A8-8CA1-141C64C3EE4C}"/>
                </a:ext>
              </a:extLst>
            </p:cNvPr>
            <p:cNvSpPr/>
            <p:nvPr/>
          </p:nvSpPr>
          <p:spPr>
            <a:xfrm>
              <a:off x="4250281" y="3499307"/>
              <a:ext cx="472205" cy="295987"/>
            </a:xfrm>
            <a:prstGeom prst="downArrow">
              <a:avLst>
                <a:gd name="adj1" fmla="val 43651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355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50D73F5-F4E5-4E44-B87E-ACFF03660229}"/>
              </a:ext>
            </a:extLst>
          </p:cNvPr>
          <p:cNvSpPr/>
          <p:nvPr/>
        </p:nvSpPr>
        <p:spPr>
          <a:xfrm>
            <a:off x="0" y="0"/>
            <a:ext cx="9144000" cy="5368925"/>
          </a:xfrm>
          <a:prstGeom prst="rect">
            <a:avLst/>
          </a:prstGeom>
          <a:solidFill>
            <a:srgbClr val="D1E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CFEC5B4-B93A-4E20-8E0B-24399090F334}"/>
              </a:ext>
            </a:extLst>
          </p:cNvPr>
          <p:cNvGrpSpPr/>
          <p:nvPr/>
        </p:nvGrpSpPr>
        <p:grpSpPr>
          <a:xfrm>
            <a:off x="3361539" y="746911"/>
            <a:ext cx="2249692" cy="328597"/>
            <a:chOff x="3436619" y="2519839"/>
            <a:chExt cx="1893481" cy="32859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B2D6E98-99B1-4507-9181-6F8CD39CEC95}"/>
                </a:ext>
              </a:extLst>
            </p:cNvPr>
            <p:cNvSpPr/>
            <p:nvPr/>
          </p:nvSpPr>
          <p:spPr>
            <a:xfrm>
              <a:off x="3436619" y="2519839"/>
              <a:ext cx="1893481" cy="3285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15FB07-E716-4853-AEC8-9C65BD28F9FF}"/>
                </a:ext>
              </a:extLst>
            </p:cNvPr>
            <p:cNvSpPr txBox="1"/>
            <p:nvPr/>
          </p:nvSpPr>
          <p:spPr>
            <a:xfrm>
              <a:off x="3492789" y="2530196"/>
              <a:ext cx="1781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프로젝트</a:t>
              </a:r>
              <a:r>
                <a:rPr lang="en-US" altLang="ko-KR" sz="140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 </a:t>
              </a:r>
              <a:r>
                <a:rPr lang="ko-KR" altLang="en-US" sz="140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프로그램 설명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EDF175-32EC-4654-8541-2BE103009557}"/>
              </a:ext>
            </a:extLst>
          </p:cNvPr>
          <p:cNvGrpSpPr/>
          <p:nvPr/>
        </p:nvGrpSpPr>
        <p:grpSpPr>
          <a:xfrm>
            <a:off x="5259543" y="467259"/>
            <a:ext cx="836849" cy="479126"/>
            <a:chOff x="5147232" y="949911"/>
            <a:chExt cx="836849" cy="47912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3DEC448-ADA0-4185-A1F0-2ACE4BC85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606" r="22134" b="17511"/>
            <a:stretch/>
          </p:blipFill>
          <p:spPr>
            <a:xfrm rot="900000">
              <a:off x="5147232" y="963962"/>
              <a:ext cx="625637" cy="46507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06E57FE-3A43-43D5-B150-1BDE1959A20F}"/>
                </a:ext>
              </a:extLst>
            </p:cNvPr>
            <p:cNvSpPr/>
            <p:nvPr/>
          </p:nvSpPr>
          <p:spPr>
            <a:xfrm rot="20253125">
              <a:off x="5759759" y="949911"/>
              <a:ext cx="224322" cy="255003"/>
            </a:xfrm>
            <a:prstGeom prst="rect">
              <a:avLst/>
            </a:prstGeom>
            <a:solidFill>
              <a:srgbClr val="D1E2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5D519A-A7A0-47BA-8C52-64AAB3831F59}"/>
              </a:ext>
            </a:extLst>
          </p:cNvPr>
          <p:cNvSpPr/>
          <p:nvPr/>
        </p:nvSpPr>
        <p:spPr>
          <a:xfrm>
            <a:off x="483961" y="2019913"/>
            <a:ext cx="3533616" cy="29942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ED841B1-C6C6-4FAC-8644-BBE061C25FC2}"/>
              </a:ext>
            </a:extLst>
          </p:cNvPr>
          <p:cNvGrpSpPr/>
          <p:nvPr/>
        </p:nvGrpSpPr>
        <p:grpSpPr>
          <a:xfrm>
            <a:off x="1125923" y="1498547"/>
            <a:ext cx="2249692" cy="328597"/>
            <a:chOff x="3436619" y="2519839"/>
            <a:chExt cx="1893481" cy="328597"/>
          </a:xfrm>
          <a:solidFill>
            <a:schemeClr val="bg2"/>
          </a:solidFill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EDB0EB2-575B-4724-8E1A-039BC858C04C}"/>
                </a:ext>
              </a:extLst>
            </p:cNvPr>
            <p:cNvSpPr/>
            <p:nvPr/>
          </p:nvSpPr>
          <p:spPr>
            <a:xfrm>
              <a:off x="3436619" y="2519839"/>
              <a:ext cx="1893481" cy="3285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A159CB-F62F-4C20-B95F-D6E7F7BCBA67}"/>
                </a:ext>
              </a:extLst>
            </p:cNvPr>
            <p:cNvSpPr txBox="1"/>
            <p:nvPr/>
          </p:nvSpPr>
          <p:spPr>
            <a:xfrm>
              <a:off x="3548959" y="2530248"/>
              <a:ext cx="178114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뉴굴림3" panose="02020600000000000000" pitchFamily="18" charset="-127"/>
                  <a:ea typeface="a뉴굴림3" panose="02020600000000000000" pitchFamily="18" charset="-127"/>
                </a:rPr>
                <a:t>SERVER (</a:t>
              </a:r>
              <a:r>
                <a:rPr lang="ko-KR" altLang="en-US" sz="1400" dirty="0">
                  <a:latin typeface="a뉴굴림3" panose="02020600000000000000" pitchFamily="18" charset="-127"/>
                  <a:ea typeface="a뉴굴림3" panose="02020600000000000000" pitchFamily="18" charset="-127"/>
                </a:rPr>
                <a:t>교수님</a:t>
              </a:r>
              <a:r>
                <a:rPr lang="en-US" altLang="ko-KR" sz="1400" dirty="0">
                  <a:latin typeface="a뉴굴림3" panose="02020600000000000000" pitchFamily="18" charset="-127"/>
                  <a:ea typeface="a뉴굴림3" panose="02020600000000000000" pitchFamily="18" charset="-127"/>
                </a:rPr>
                <a:t>)</a:t>
              </a:r>
              <a:endParaRPr lang="ko-KR" altLang="en-US" sz="1400" dirty="0">
                <a:latin typeface="a뉴굴림3" panose="02020600000000000000" pitchFamily="18" charset="-127"/>
                <a:ea typeface="a뉴굴림3" panose="02020600000000000000" pitchFamily="18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51F206-AF22-47B3-828A-8E5D14DF642C}"/>
              </a:ext>
            </a:extLst>
          </p:cNvPr>
          <p:cNvSpPr/>
          <p:nvPr/>
        </p:nvSpPr>
        <p:spPr>
          <a:xfrm>
            <a:off x="5080299" y="2019153"/>
            <a:ext cx="3533616" cy="299427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CFB0C26-8B69-4C18-A0AC-371FF383BBDB}"/>
              </a:ext>
            </a:extLst>
          </p:cNvPr>
          <p:cNvGrpSpPr/>
          <p:nvPr/>
        </p:nvGrpSpPr>
        <p:grpSpPr>
          <a:xfrm>
            <a:off x="5722261" y="1487151"/>
            <a:ext cx="2249692" cy="328597"/>
            <a:chOff x="3436619" y="2519839"/>
            <a:chExt cx="1893481" cy="328597"/>
          </a:xfrm>
          <a:solidFill>
            <a:schemeClr val="bg2"/>
          </a:solidFill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4DEC6D5-46D0-4207-B0AF-548B3F714CFF}"/>
                </a:ext>
              </a:extLst>
            </p:cNvPr>
            <p:cNvSpPr/>
            <p:nvPr/>
          </p:nvSpPr>
          <p:spPr>
            <a:xfrm>
              <a:off x="3436619" y="2519839"/>
              <a:ext cx="1893481" cy="3285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뉴굴림3" panose="02020600000000000000" pitchFamily="18" charset="-127"/>
                <a:ea typeface="a뉴굴림3" panose="02020600000000000000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A2B765-A21B-46DD-988A-BE11D1554723}"/>
                </a:ext>
              </a:extLst>
            </p:cNvPr>
            <p:cNvSpPr txBox="1"/>
            <p:nvPr/>
          </p:nvSpPr>
          <p:spPr>
            <a:xfrm>
              <a:off x="3548959" y="2530248"/>
              <a:ext cx="178114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뉴굴림3" panose="02020600000000000000" pitchFamily="18" charset="-127"/>
                  <a:ea typeface="a뉴굴림3" panose="02020600000000000000" pitchFamily="18" charset="-127"/>
                </a:rPr>
                <a:t>CLIENT (</a:t>
              </a:r>
              <a:r>
                <a:rPr lang="ko-KR" altLang="en-US" sz="1400" dirty="0">
                  <a:latin typeface="a뉴굴림3" panose="02020600000000000000" pitchFamily="18" charset="-127"/>
                  <a:ea typeface="a뉴굴림3" panose="02020600000000000000" pitchFamily="18" charset="-127"/>
                </a:rPr>
                <a:t>학생들</a:t>
              </a:r>
              <a:r>
                <a:rPr lang="en-US" altLang="ko-KR" sz="1400" dirty="0">
                  <a:latin typeface="a뉴굴림3" panose="02020600000000000000" pitchFamily="18" charset="-127"/>
                  <a:ea typeface="a뉴굴림3" panose="02020600000000000000" pitchFamily="18" charset="-127"/>
                </a:rPr>
                <a:t>)</a:t>
              </a:r>
              <a:endParaRPr lang="ko-KR" altLang="en-US" sz="1400" dirty="0">
                <a:latin typeface="a뉴굴림3" panose="02020600000000000000" pitchFamily="18" charset="-127"/>
                <a:ea typeface="a뉴굴림3" panose="02020600000000000000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A06A4C4-8C65-4DE9-9984-2BF8F8D577D1}"/>
              </a:ext>
            </a:extLst>
          </p:cNvPr>
          <p:cNvSpPr txBox="1"/>
          <p:nvPr/>
        </p:nvSpPr>
        <p:spPr>
          <a:xfrm>
            <a:off x="687755" y="2269481"/>
            <a:ext cx="312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뉴굴림2" panose="02020600000000000000" pitchFamily="18" charset="-127"/>
                <a:ea typeface="a뉴굴림2" panose="02020600000000000000" pitchFamily="18" charset="-127"/>
              </a:rPr>
              <a:t>1. </a:t>
            </a:r>
            <a:r>
              <a:rPr lang="ko-KR" altLang="en-US" sz="1200" dirty="0">
                <a:latin typeface="a뉴굴림2" panose="02020600000000000000" pitchFamily="18" charset="-127"/>
                <a:ea typeface="a뉴굴림2" panose="02020600000000000000" pitchFamily="18" charset="-127"/>
              </a:rPr>
              <a:t>서버를 열어준다</a:t>
            </a:r>
            <a:r>
              <a:rPr lang="en-US" altLang="ko-KR" sz="1200" dirty="0">
                <a:latin typeface="a뉴굴림2" panose="02020600000000000000" pitchFamily="18" charset="-127"/>
                <a:ea typeface="a뉴굴림2" panose="02020600000000000000" pitchFamily="18" charset="-127"/>
              </a:rPr>
              <a:t>.</a:t>
            </a:r>
            <a:endParaRPr lang="ko-KR" altLang="en-US" sz="1200" dirty="0">
              <a:latin typeface="a뉴굴림2" panose="02020600000000000000" pitchFamily="18" charset="-127"/>
              <a:ea typeface="a뉴굴림2" panose="02020600000000000000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5C23851-7C90-4C8C-A66A-2640963C116C}"/>
              </a:ext>
            </a:extLst>
          </p:cNvPr>
          <p:cNvCxnSpPr>
            <a:cxnSpLocks/>
          </p:cNvCxnSpPr>
          <p:nvPr/>
        </p:nvCxnSpPr>
        <p:spPr>
          <a:xfrm flipH="1">
            <a:off x="4017577" y="3474122"/>
            <a:ext cx="1062722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2644EA4-B9F8-4E2E-9182-55B212C4407A}"/>
              </a:ext>
            </a:extLst>
          </p:cNvPr>
          <p:cNvSpPr txBox="1"/>
          <p:nvPr/>
        </p:nvSpPr>
        <p:spPr>
          <a:xfrm>
            <a:off x="5157889" y="2679800"/>
            <a:ext cx="3378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뉴굴림2" panose="02020600000000000000" pitchFamily="18" charset="-127"/>
                <a:ea typeface="a뉴굴림2" panose="02020600000000000000" pitchFamily="18" charset="-127"/>
              </a:rPr>
              <a:t>2.  </a:t>
            </a:r>
            <a:r>
              <a:rPr lang="ko-KR" altLang="en-US" sz="1200" dirty="0">
                <a:latin typeface="a뉴굴림2" panose="02020600000000000000" pitchFamily="18" charset="-127"/>
                <a:ea typeface="a뉴굴림2" panose="02020600000000000000" pitchFamily="18" charset="-127"/>
              </a:rPr>
              <a:t>서버에 접속한 후 평소처럼 명령어 실행한다</a:t>
            </a:r>
            <a:r>
              <a:rPr lang="en-US" altLang="ko-KR" sz="1200" dirty="0">
                <a:latin typeface="a뉴굴림2" panose="02020600000000000000" pitchFamily="18" charset="-127"/>
                <a:ea typeface="a뉴굴림2" panose="02020600000000000000" pitchFamily="18" charset="-127"/>
              </a:rPr>
              <a:t>.</a:t>
            </a:r>
            <a:r>
              <a:rPr lang="ko-KR" altLang="en-US" sz="1200" dirty="0">
                <a:latin typeface="a뉴굴림2" panose="02020600000000000000" pitchFamily="18" charset="-127"/>
                <a:ea typeface="a뉴굴림2" panose="02020600000000000000" pitchFamily="18" charset="-127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0FC59B-96A4-46AB-8BB8-0BBBFB552A1F}"/>
              </a:ext>
            </a:extLst>
          </p:cNvPr>
          <p:cNvSpPr txBox="1"/>
          <p:nvPr/>
        </p:nvSpPr>
        <p:spPr>
          <a:xfrm>
            <a:off x="605390" y="3090630"/>
            <a:ext cx="3378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뉴굴림2" panose="02020600000000000000" pitchFamily="18" charset="-127"/>
                <a:ea typeface="a뉴굴림2" panose="02020600000000000000" pitchFamily="18" charset="-127"/>
              </a:rPr>
              <a:t>3. </a:t>
            </a:r>
            <a:r>
              <a:rPr lang="ko-KR" altLang="en-US" sz="1200" dirty="0">
                <a:latin typeface="a뉴굴림2" panose="02020600000000000000" pitchFamily="18" charset="-127"/>
                <a:ea typeface="a뉴굴림2" panose="02020600000000000000" pitchFamily="18" charset="-127"/>
              </a:rPr>
              <a:t>학생들이 실행한 명령어를 명령어 별로 구조체에 저장한다</a:t>
            </a:r>
            <a:r>
              <a:rPr lang="en-US" altLang="ko-KR" sz="1200" dirty="0">
                <a:latin typeface="a뉴굴림2" panose="02020600000000000000" pitchFamily="18" charset="-127"/>
                <a:ea typeface="a뉴굴림2" panose="02020600000000000000" pitchFamily="18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74DAD5-96BC-4797-B4ED-BAAB3A5D8204}"/>
              </a:ext>
            </a:extLst>
          </p:cNvPr>
          <p:cNvSpPr txBox="1"/>
          <p:nvPr/>
        </p:nvSpPr>
        <p:spPr>
          <a:xfrm>
            <a:off x="5157889" y="3691517"/>
            <a:ext cx="3378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뉴굴림2" panose="02020600000000000000" pitchFamily="18" charset="-127"/>
                <a:ea typeface="a뉴굴림2" panose="02020600000000000000" pitchFamily="18" charset="-127"/>
              </a:rPr>
              <a:t>4. </a:t>
            </a:r>
            <a:r>
              <a:rPr lang="ko-KR" altLang="en-US" sz="1200" dirty="0">
                <a:latin typeface="a뉴굴림2" panose="02020600000000000000" pitchFamily="18" charset="-127"/>
                <a:ea typeface="a뉴굴림2" panose="02020600000000000000" pitchFamily="18" charset="-127"/>
              </a:rPr>
              <a:t>실행된 명령어 결과로 열심히 리눅스를 공부한다</a:t>
            </a:r>
            <a:r>
              <a:rPr lang="en-US" altLang="ko-KR" sz="1200" dirty="0">
                <a:latin typeface="a뉴굴림2" panose="02020600000000000000" pitchFamily="18" charset="-127"/>
                <a:ea typeface="a뉴굴림2" panose="02020600000000000000" pitchFamily="18" charset="-127"/>
              </a:rPr>
              <a:t>.</a:t>
            </a:r>
            <a:endParaRPr lang="ko-KR" altLang="en-US" sz="1200" dirty="0">
              <a:latin typeface="a뉴굴림2" panose="02020600000000000000" pitchFamily="18" charset="-127"/>
              <a:ea typeface="a뉴굴림2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55CB34-9FC8-4EE5-8A25-F0F4FB2B0E26}"/>
              </a:ext>
            </a:extLst>
          </p:cNvPr>
          <p:cNvSpPr txBox="1"/>
          <p:nvPr/>
        </p:nvSpPr>
        <p:spPr>
          <a:xfrm>
            <a:off x="605390" y="4087824"/>
            <a:ext cx="3378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뉴굴림2" panose="02020600000000000000" pitchFamily="18" charset="-127"/>
                <a:ea typeface="a뉴굴림2" panose="02020600000000000000" pitchFamily="18" charset="-127"/>
              </a:rPr>
              <a:t>5. </a:t>
            </a:r>
            <a:r>
              <a:rPr lang="ko-KR" altLang="en-US" sz="1200" dirty="0">
                <a:latin typeface="a뉴굴림2" panose="02020600000000000000" pitchFamily="18" charset="-127"/>
                <a:ea typeface="a뉴굴림2" panose="02020600000000000000" pitchFamily="18" charset="-127"/>
              </a:rPr>
              <a:t>지정한 </a:t>
            </a:r>
            <a:r>
              <a:rPr lang="en-US" altLang="ko-KR" sz="1200" dirty="0">
                <a:latin typeface="a뉴굴림2" panose="02020600000000000000" pitchFamily="18" charset="-127"/>
                <a:ea typeface="a뉴굴림2" panose="02020600000000000000" pitchFamily="18" charset="-127"/>
              </a:rPr>
              <a:t>server</a:t>
            </a:r>
            <a:r>
              <a:rPr lang="ko-KR" altLang="en-US" sz="1200" dirty="0">
                <a:latin typeface="a뉴굴림2" panose="02020600000000000000" pitchFamily="18" charset="-127"/>
                <a:ea typeface="a뉴굴림2" panose="02020600000000000000" pitchFamily="18" charset="-127"/>
              </a:rPr>
              <a:t>의 옵션들을 통해 원하는 정보를 열어본다</a:t>
            </a:r>
            <a:r>
              <a:rPr lang="en-US" altLang="ko-KR" sz="1200" dirty="0">
                <a:latin typeface="a뉴굴림2" panose="02020600000000000000" pitchFamily="18" charset="-127"/>
                <a:ea typeface="a뉴굴림2" panose="02020600000000000000" pitchFamily="18" charset="-127"/>
              </a:rPr>
              <a:t>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57F332-AE0D-4D4A-98EF-E8E4269345EF}"/>
              </a:ext>
            </a:extLst>
          </p:cNvPr>
          <p:cNvSpPr txBox="1"/>
          <p:nvPr/>
        </p:nvSpPr>
        <p:spPr>
          <a:xfrm>
            <a:off x="605392" y="3506079"/>
            <a:ext cx="3378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>
              <a:latin typeface="a뉴굴림2" panose="02020600000000000000" pitchFamily="18" charset="-127"/>
              <a:ea typeface="a뉴굴림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407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50D73F5-F4E5-4E44-B87E-ACFF03660229}"/>
              </a:ext>
            </a:extLst>
          </p:cNvPr>
          <p:cNvSpPr/>
          <p:nvPr/>
        </p:nvSpPr>
        <p:spPr>
          <a:xfrm>
            <a:off x="0" y="0"/>
            <a:ext cx="9144000" cy="5368925"/>
          </a:xfrm>
          <a:prstGeom prst="rect">
            <a:avLst/>
          </a:prstGeom>
          <a:solidFill>
            <a:srgbClr val="D1E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CFEC5B4-B93A-4E20-8E0B-24399090F334}"/>
              </a:ext>
            </a:extLst>
          </p:cNvPr>
          <p:cNvGrpSpPr/>
          <p:nvPr/>
        </p:nvGrpSpPr>
        <p:grpSpPr>
          <a:xfrm>
            <a:off x="3361539" y="746911"/>
            <a:ext cx="2249692" cy="328597"/>
            <a:chOff x="3436619" y="2519839"/>
            <a:chExt cx="1893481" cy="32859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B2D6E98-99B1-4507-9181-6F8CD39CEC95}"/>
                </a:ext>
              </a:extLst>
            </p:cNvPr>
            <p:cNvSpPr/>
            <p:nvPr/>
          </p:nvSpPr>
          <p:spPr>
            <a:xfrm>
              <a:off x="3436619" y="2519839"/>
              <a:ext cx="1893481" cy="3285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15FB07-E716-4853-AEC8-9C65BD28F9FF}"/>
                </a:ext>
              </a:extLst>
            </p:cNvPr>
            <p:cNvSpPr txBox="1"/>
            <p:nvPr/>
          </p:nvSpPr>
          <p:spPr>
            <a:xfrm>
              <a:off x="3492789" y="2530196"/>
              <a:ext cx="1781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프로젝트</a:t>
              </a:r>
              <a:r>
                <a:rPr lang="en-US" altLang="ko-KR" sz="140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 </a:t>
              </a:r>
              <a:r>
                <a:rPr lang="ko-KR" altLang="en-US" sz="140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프로그램 설명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EDF175-32EC-4654-8541-2BE103009557}"/>
              </a:ext>
            </a:extLst>
          </p:cNvPr>
          <p:cNvGrpSpPr/>
          <p:nvPr/>
        </p:nvGrpSpPr>
        <p:grpSpPr>
          <a:xfrm>
            <a:off x="5259543" y="467259"/>
            <a:ext cx="836849" cy="479126"/>
            <a:chOff x="5147232" y="949911"/>
            <a:chExt cx="836849" cy="47912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3DEC448-ADA0-4185-A1F0-2ACE4BC85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606" r="22134" b="17511"/>
            <a:stretch/>
          </p:blipFill>
          <p:spPr>
            <a:xfrm rot="900000">
              <a:off x="5147232" y="963962"/>
              <a:ext cx="625637" cy="46507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06E57FE-3A43-43D5-B150-1BDE1959A20F}"/>
                </a:ext>
              </a:extLst>
            </p:cNvPr>
            <p:cNvSpPr/>
            <p:nvPr/>
          </p:nvSpPr>
          <p:spPr>
            <a:xfrm rot="20253125">
              <a:off x="5759759" y="949911"/>
              <a:ext cx="224322" cy="255003"/>
            </a:xfrm>
            <a:prstGeom prst="rect">
              <a:avLst/>
            </a:prstGeom>
            <a:solidFill>
              <a:srgbClr val="D1E2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AE169374-E3F2-462C-B3BA-8CFEA3FC9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539" y="1221745"/>
            <a:ext cx="6565692" cy="374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A37C99-4F9B-4F16-A051-C5401380D2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15"/>
            <a:ext cx="9143314" cy="57150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E5F79B2-1EF3-4A0E-B10A-0EAE3B5542C2}"/>
              </a:ext>
            </a:extLst>
          </p:cNvPr>
          <p:cNvSpPr/>
          <p:nvPr/>
        </p:nvSpPr>
        <p:spPr>
          <a:xfrm>
            <a:off x="3675699" y="2624073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CBD87DE-5847-4DEA-B9C8-035FB1F5DE74}"/>
              </a:ext>
            </a:extLst>
          </p:cNvPr>
          <p:cNvCxnSpPr/>
          <p:nvPr/>
        </p:nvCxnSpPr>
        <p:spPr>
          <a:xfrm>
            <a:off x="3619500" y="2838385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4211F24-C937-44F8-875F-F0050EBBE233}"/>
              </a:ext>
            </a:extLst>
          </p:cNvPr>
          <p:cNvSpPr/>
          <p:nvPr/>
        </p:nvSpPr>
        <p:spPr>
          <a:xfrm>
            <a:off x="3675699" y="3012693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5CDE602-8C60-4D49-9F0C-913CC0AD3F2C}"/>
              </a:ext>
            </a:extLst>
          </p:cNvPr>
          <p:cNvCxnSpPr/>
          <p:nvPr/>
        </p:nvCxnSpPr>
        <p:spPr>
          <a:xfrm>
            <a:off x="3619500" y="3227005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AFA463-EDAA-4106-ADAA-066CF09485E5}"/>
              </a:ext>
            </a:extLst>
          </p:cNvPr>
          <p:cNvSpPr/>
          <p:nvPr/>
        </p:nvSpPr>
        <p:spPr>
          <a:xfrm>
            <a:off x="3675699" y="3389883"/>
            <a:ext cx="142874" cy="1428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C986FEE-04FF-41E4-B482-20FEB7459696}"/>
              </a:ext>
            </a:extLst>
          </p:cNvPr>
          <p:cNvCxnSpPr/>
          <p:nvPr/>
        </p:nvCxnSpPr>
        <p:spPr>
          <a:xfrm>
            <a:off x="3619500" y="3604195"/>
            <a:ext cx="19278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3061E92-3682-458E-96DC-A654F1BB05FC}"/>
              </a:ext>
            </a:extLst>
          </p:cNvPr>
          <p:cNvSpPr txBox="1"/>
          <p:nvPr/>
        </p:nvSpPr>
        <p:spPr>
          <a:xfrm>
            <a:off x="3854655" y="2564702"/>
            <a:ext cx="1662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프로젝트 프로그램 설명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A11DFD-B757-468F-B981-D029EC405E7F}"/>
              </a:ext>
            </a:extLst>
          </p:cNvPr>
          <p:cNvSpPr txBox="1"/>
          <p:nvPr/>
        </p:nvSpPr>
        <p:spPr>
          <a:xfrm>
            <a:off x="4133577" y="2952685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주요 기능 설명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A11DFD-B757-468F-B981-D029EC405E7F}"/>
              </a:ext>
            </a:extLst>
          </p:cNvPr>
          <p:cNvSpPr txBox="1"/>
          <p:nvPr/>
        </p:nvSpPr>
        <p:spPr>
          <a:xfrm>
            <a:off x="3882708" y="3362494"/>
            <a:ext cx="16065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팀원 소개 및 역할 분담</a:t>
            </a: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7140AEC3-A17D-4B26-A19C-7070FBA9403D}"/>
              </a:ext>
            </a:extLst>
          </p:cNvPr>
          <p:cNvSpPr/>
          <p:nvPr/>
        </p:nvSpPr>
        <p:spPr>
          <a:xfrm>
            <a:off x="3667353" y="2965334"/>
            <a:ext cx="178956" cy="138113"/>
          </a:xfrm>
          <a:custGeom>
            <a:avLst/>
            <a:gdLst>
              <a:gd name="connsiteX0" fmla="*/ 0 w 781050"/>
              <a:gd name="connsiteY0" fmla="*/ 314325 h 714375"/>
              <a:gd name="connsiteX1" fmla="*/ 323850 w 781050"/>
              <a:gd name="connsiteY1" fmla="*/ 714375 h 714375"/>
              <a:gd name="connsiteX2" fmla="*/ 781050 w 781050"/>
              <a:gd name="connsiteY2" fmla="*/ 0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1050" h="714375">
                <a:moveTo>
                  <a:pt x="0" y="314325"/>
                </a:moveTo>
                <a:lnTo>
                  <a:pt x="323850" y="714375"/>
                </a:lnTo>
                <a:lnTo>
                  <a:pt x="781050" y="0"/>
                </a:lnTo>
              </a:path>
            </a:pathLst>
          </a:custGeom>
          <a:noFill/>
          <a:ln w="38100" cap="rnd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49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50D73F5-F4E5-4E44-B87E-ACFF03660229}"/>
              </a:ext>
            </a:extLst>
          </p:cNvPr>
          <p:cNvSpPr/>
          <p:nvPr/>
        </p:nvSpPr>
        <p:spPr>
          <a:xfrm>
            <a:off x="0" y="0"/>
            <a:ext cx="9144000" cy="5368925"/>
          </a:xfrm>
          <a:prstGeom prst="rect">
            <a:avLst/>
          </a:prstGeom>
          <a:solidFill>
            <a:srgbClr val="D1E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CFEC5B4-B93A-4E20-8E0B-24399090F334}"/>
              </a:ext>
            </a:extLst>
          </p:cNvPr>
          <p:cNvGrpSpPr/>
          <p:nvPr/>
        </p:nvGrpSpPr>
        <p:grpSpPr>
          <a:xfrm>
            <a:off x="3361540" y="667237"/>
            <a:ext cx="2546542" cy="328597"/>
            <a:chOff x="3436619" y="2519839"/>
            <a:chExt cx="2143329" cy="32859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B2D6E98-99B1-4507-9181-6F8CD39CEC95}"/>
                </a:ext>
              </a:extLst>
            </p:cNvPr>
            <p:cNvSpPr/>
            <p:nvPr/>
          </p:nvSpPr>
          <p:spPr>
            <a:xfrm>
              <a:off x="3436619" y="2519839"/>
              <a:ext cx="1893481" cy="3285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15FB07-E716-4853-AEC8-9C65BD28F9FF}"/>
                </a:ext>
              </a:extLst>
            </p:cNvPr>
            <p:cNvSpPr txBox="1"/>
            <p:nvPr/>
          </p:nvSpPr>
          <p:spPr>
            <a:xfrm>
              <a:off x="3798807" y="2520642"/>
              <a:ext cx="1781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주요 기능 설명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FEDF175-32EC-4654-8541-2BE103009557}"/>
              </a:ext>
            </a:extLst>
          </p:cNvPr>
          <p:cNvGrpSpPr/>
          <p:nvPr/>
        </p:nvGrpSpPr>
        <p:grpSpPr>
          <a:xfrm>
            <a:off x="5259543" y="387585"/>
            <a:ext cx="836849" cy="479126"/>
            <a:chOff x="5147232" y="949911"/>
            <a:chExt cx="836849" cy="479126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3DEC448-ADA0-4185-A1F0-2ACE4BC85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606" r="22134" b="17511"/>
            <a:stretch/>
          </p:blipFill>
          <p:spPr>
            <a:xfrm rot="900000">
              <a:off x="5147232" y="963962"/>
              <a:ext cx="625637" cy="465075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06E57FE-3A43-43D5-B150-1BDE1959A20F}"/>
                </a:ext>
              </a:extLst>
            </p:cNvPr>
            <p:cNvSpPr/>
            <p:nvPr/>
          </p:nvSpPr>
          <p:spPr>
            <a:xfrm rot="20253125">
              <a:off x="5759759" y="949911"/>
              <a:ext cx="224322" cy="255003"/>
            </a:xfrm>
            <a:prstGeom prst="rect">
              <a:avLst/>
            </a:prstGeom>
            <a:solidFill>
              <a:srgbClr val="D1E2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3EFC14-2A47-46CF-88CA-2F8AD7AAE1B3}"/>
              </a:ext>
            </a:extLst>
          </p:cNvPr>
          <p:cNvGrpSpPr/>
          <p:nvPr/>
        </p:nvGrpSpPr>
        <p:grpSpPr>
          <a:xfrm>
            <a:off x="4955754" y="1832350"/>
            <a:ext cx="3412885" cy="3385816"/>
            <a:chOff x="4961414" y="1959973"/>
            <a:chExt cx="3412885" cy="249174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95D519A-A7A0-47BA-8C52-64AAB3831F59}"/>
                </a:ext>
              </a:extLst>
            </p:cNvPr>
            <p:cNvSpPr/>
            <p:nvPr/>
          </p:nvSpPr>
          <p:spPr>
            <a:xfrm>
              <a:off x="4961414" y="1959973"/>
              <a:ext cx="3352925" cy="24917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42913A-B2D8-4B9A-9195-1A757ACCCDE6}"/>
                </a:ext>
              </a:extLst>
            </p:cNvPr>
            <p:cNvSpPr txBox="1"/>
            <p:nvPr/>
          </p:nvSpPr>
          <p:spPr>
            <a:xfrm>
              <a:off x="5169733" y="2142429"/>
              <a:ext cx="3204566" cy="1459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200000"/>
                </a:lnSpc>
              </a:pPr>
              <a:r>
                <a:rPr lang="en-US" altLang="ko-KR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- Client(</a:t>
              </a:r>
              <a:r>
                <a:rPr lang="ko-KR" altLang="en-US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학생</a:t>
              </a:r>
              <a:r>
                <a:rPr lang="en-US" altLang="ko-KR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)</a:t>
              </a:r>
              <a:r>
                <a:rPr lang="ko-KR" altLang="en-US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측이 실행하는 명령어를 </a:t>
              </a:r>
              <a:endParaRPr lang="en-US" altLang="ko-KR" sz="1050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  <a:p>
              <a:pPr algn="just">
                <a:lnSpc>
                  <a:spcPct val="200000"/>
                </a:lnSpc>
              </a:pPr>
              <a:r>
                <a:rPr lang="en-US" altLang="ko-KR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Server</a:t>
              </a:r>
              <a:r>
                <a:rPr lang="ko-KR" altLang="en-US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 연결 후에 작동되도록 하기 위해 </a:t>
              </a:r>
              <a:endParaRPr lang="en-US" altLang="ko-KR" sz="1050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  <a:p>
              <a:pPr algn="just">
                <a:lnSpc>
                  <a:spcPct val="200000"/>
                </a:lnSpc>
              </a:pPr>
              <a:r>
                <a:rPr lang="en-US" altLang="ko-KR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Shell</a:t>
              </a:r>
              <a:r>
                <a:rPr lang="ko-KR" altLang="en-US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의 기능을 구현함</a:t>
              </a:r>
              <a:r>
                <a:rPr lang="en-US" altLang="ko-KR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.</a:t>
              </a:r>
            </a:p>
            <a:p>
              <a:pPr algn="just">
                <a:lnSpc>
                  <a:spcPct val="200000"/>
                </a:lnSpc>
              </a:pPr>
              <a:endParaRPr lang="en-US" altLang="ko-KR" sz="1050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  <a:p>
              <a:pPr algn="just">
                <a:lnSpc>
                  <a:spcPct val="200000"/>
                </a:lnSpc>
              </a:pPr>
              <a:r>
                <a:rPr lang="en-US" altLang="ko-KR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- Shell </a:t>
              </a:r>
              <a:r>
                <a:rPr lang="ko-KR" altLang="en-US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기능을 구현하기 위해 사용한 함수</a:t>
              </a:r>
              <a:endParaRPr lang="en-US" altLang="ko-KR" sz="1050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  <a:p>
              <a:pPr algn="just">
                <a:lnSpc>
                  <a:spcPct val="200000"/>
                </a:lnSpc>
              </a:pPr>
              <a:r>
                <a:rPr lang="en-US" altLang="ko-KR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  =&gt; fork(), </a:t>
              </a:r>
              <a:r>
                <a:rPr lang="en-US" altLang="ko-KR" sz="1050" dirty="0" err="1">
                  <a:latin typeface="a뉴굴림1" panose="02020600000000000000" pitchFamily="18" charset="-127"/>
                  <a:ea typeface="a뉴굴림1" panose="02020600000000000000" pitchFamily="18" charset="-127"/>
                </a:rPr>
                <a:t>waitpid</a:t>
              </a:r>
              <a:r>
                <a:rPr lang="en-US" altLang="ko-KR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(), </a:t>
              </a:r>
              <a:r>
                <a:rPr lang="en-US" altLang="ko-KR" sz="1050" dirty="0" err="1">
                  <a:latin typeface="a뉴굴림1" panose="02020600000000000000" pitchFamily="18" charset="-127"/>
                  <a:ea typeface="a뉴굴림1" panose="02020600000000000000" pitchFamily="18" charset="-127"/>
                </a:rPr>
                <a:t>execvp</a:t>
              </a:r>
              <a:r>
                <a:rPr lang="en-US" altLang="ko-KR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(), </a:t>
              </a:r>
              <a:r>
                <a:rPr lang="en-US" altLang="ko-KR" sz="1050" dirty="0" err="1">
                  <a:latin typeface="a뉴굴림1" panose="02020600000000000000" pitchFamily="18" charset="-127"/>
                  <a:ea typeface="a뉴굴림1" panose="02020600000000000000" pitchFamily="18" charset="-127"/>
                </a:rPr>
                <a:t>execlp</a:t>
              </a:r>
              <a:r>
                <a:rPr lang="en-US" altLang="ko-KR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() 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0BDB11-AA2A-4DE1-B1C6-A7379FB61EE7}"/>
              </a:ext>
            </a:extLst>
          </p:cNvPr>
          <p:cNvSpPr/>
          <p:nvPr/>
        </p:nvSpPr>
        <p:spPr>
          <a:xfrm>
            <a:off x="4955754" y="1144729"/>
            <a:ext cx="3352925" cy="536862"/>
          </a:xfrm>
          <a:prstGeom prst="rect">
            <a:avLst/>
          </a:prstGeom>
          <a:solidFill>
            <a:srgbClr val="9DC4CF"/>
          </a:solidFill>
          <a:ln w="28575">
            <a:solidFill>
              <a:schemeClr val="bg1">
                <a:lumMod val="65000"/>
              </a:schemeClr>
            </a:solidFill>
            <a:prstDash val="sysDash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B425D4-A815-4008-8375-0CDA87BE5400}"/>
              </a:ext>
            </a:extLst>
          </p:cNvPr>
          <p:cNvSpPr txBox="1"/>
          <p:nvPr/>
        </p:nvSpPr>
        <p:spPr>
          <a:xfrm>
            <a:off x="4895793" y="1115888"/>
            <a:ext cx="3352925" cy="45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400" dirty="0">
                <a:latin typeface="a뉴굴림2" panose="02020600000000000000" pitchFamily="18" charset="-127"/>
                <a:ea typeface="a뉴굴림2" panose="02020600000000000000" pitchFamily="18" charset="-127"/>
              </a:rPr>
              <a:t>1. Shell </a:t>
            </a:r>
            <a:r>
              <a:rPr lang="ko-KR" altLang="en-US" sz="1400" dirty="0">
                <a:latin typeface="a뉴굴림2" panose="02020600000000000000" pitchFamily="18" charset="-127"/>
                <a:ea typeface="a뉴굴림2" panose="02020600000000000000" pitchFamily="18" charset="-127"/>
              </a:rPr>
              <a:t>기능 구현</a:t>
            </a:r>
            <a:endParaRPr lang="en-US" altLang="ko-KR" sz="1400" dirty="0">
              <a:latin typeface="a뉴굴림2" panose="02020600000000000000" pitchFamily="18" charset="-127"/>
              <a:ea typeface="a뉴굴림2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812431-8429-401D-8495-5EE6016FF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93" y="1146592"/>
            <a:ext cx="4248207" cy="4071574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8243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50D73F5-F4E5-4E44-B87E-ACFF03660229}"/>
              </a:ext>
            </a:extLst>
          </p:cNvPr>
          <p:cNvSpPr/>
          <p:nvPr/>
        </p:nvSpPr>
        <p:spPr>
          <a:xfrm>
            <a:off x="0" y="0"/>
            <a:ext cx="9144000" cy="5368925"/>
          </a:xfrm>
          <a:prstGeom prst="rect">
            <a:avLst/>
          </a:prstGeom>
          <a:solidFill>
            <a:srgbClr val="D1E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CFEC5B4-B93A-4E20-8E0B-24399090F334}"/>
              </a:ext>
            </a:extLst>
          </p:cNvPr>
          <p:cNvGrpSpPr/>
          <p:nvPr/>
        </p:nvGrpSpPr>
        <p:grpSpPr>
          <a:xfrm>
            <a:off x="3361540" y="461963"/>
            <a:ext cx="2546542" cy="328597"/>
            <a:chOff x="3436619" y="2519839"/>
            <a:chExt cx="2143329" cy="32859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B2D6E98-99B1-4507-9181-6F8CD39CEC95}"/>
                </a:ext>
              </a:extLst>
            </p:cNvPr>
            <p:cNvSpPr/>
            <p:nvPr/>
          </p:nvSpPr>
          <p:spPr>
            <a:xfrm>
              <a:off x="3436619" y="2519839"/>
              <a:ext cx="1893481" cy="3285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15FB07-E716-4853-AEC8-9C65BD28F9FF}"/>
                </a:ext>
              </a:extLst>
            </p:cNvPr>
            <p:cNvSpPr txBox="1"/>
            <p:nvPr/>
          </p:nvSpPr>
          <p:spPr>
            <a:xfrm>
              <a:off x="3798807" y="2520642"/>
              <a:ext cx="1781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주요 기능 설명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FEDF175-32EC-4654-8541-2BE103009557}"/>
              </a:ext>
            </a:extLst>
          </p:cNvPr>
          <p:cNvGrpSpPr/>
          <p:nvPr/>
        </p:nvGrpSpPr>
        <p:grpSpPr>
          <a:xfrm>
            <a:off x="5259543" y="182311"/>
            <a:ext cx="836849" cy="479126"/>
            <a:chOff x="5147232" y="949911"/>
            <a:chExt cx="836849" cy="479126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3DEC448-ADA0-4185-A1F0-2ACE4BC85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606" r="22134" b="17511"/>
            <a:stretch/>
          </p:blipFill>
          <p:spPr>
            <a:xfrm rot="900000">
              <a:off x="5147232" y="963962"/>
              <a:ext cx="625637" cy="465075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06E57FE-3A43-43D5-B150-1BDE1959A20F}"/>
                </a:ext>
              </a:extLst>
            </p:cNvPr>
            <p:cNvSpPr/>
            <p:nvPr/>
          </p:nvSpPr>
          <p:spPr>
            <a:xfrm rot="20253125">
              <a:off x="5759759" y="949911"/>
              <a:ext cx="224322" cy="255003"/>
            </a:xfrm>
            <a:prstGeom prst="rect">
              <a:avLst/>
            </a:prstGeom>
            <a:solidFill>
              <a:srgbClr val="D1E2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3EFC14-2A47-46CF-88CA-2F8AD7AAE1B3}"/>
              </a:ext>
            </a:extLst>
          </p:cNvPr>
          <p:cNvGrpSpPr/>
          <p:nvPr/>
        </p:nvGrpSpPr>
        <p:grpSpPr>
          <a:xfrm>
            <a:off x="4955754" y="1735057"/>
            <a:ext cx="3352925" cy="3385816"/>
            <a:chOff x="4961414" y="1959973"/>
            <a:chExt cx="3352925" cy="249174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95D519A-A7A0-47BA-8C52-64AAB3831F59}"/>
                </a:ext>
              </a:extLst>
            </p:cNvPr>
            <p:cNvSpPr/>
            <p:nvPr/>
          </p:nvSpPr>
          <p:spPr>
            <a:xfrm>
              <a:off x="4961414" y="1959973"/>
              <a:ext cx="3352925" cy="24917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42913A-B2D8-4B9A-9195-1A757ACCCDE6}"/>
                </a:ext>
              </a:extLst>
            </p:cNvPr>
            <p:cNvSpPr txBox="1"/>
            <p:nvPr/>
          </p:nvSpPr>
          <p:spPr>
            <a:xfrm>
              <a:off x="5035593" y="2160839"/>
              <a:ext cx="3204566" cy="1732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lnSpc>
                  <a:spcPct val="200000"/>
                </a:lnSpc>
                <a:buFontTx/>
                <a:buChar char="-"/>
              </a:pPr>
              <a:r>
                <a:rPr lang="en-US" altLang="ko-KR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Server(</a:t>
              </a:r>
              <a:r>
                <a:rPr lang="ko-KR" altLang="en-US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교수님</a:t>
              </a:r>
              <a:r>
                <a:rPr lang="en-US" altLang="ko-KR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pc)</a:t>
              </a:r>
              <a:r>
                <a:rPr lang="ko-KR" altLang="en-US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와 </a:t>
              </a:r>
              <a:r>
                <a:rPr lang="en-US" altLang="ko-KR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Client(</a:t>
              </a:r>
              <a:r>
                <a:rPr lang="ko-KR" altLang="en-US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학생</a:t>
              </a:r>
              <a:r>
                <a:rPr lang="en-US" altLang="ko-KR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pc)</a:t>
              </a:r>
              <a:r>
                <a:rPr lang="ko-KR" altLang="en-US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 사이에</a:t>
              </a:r>
              <a:endParaRPr lang="en-US" altLang="ko-KR" sz="1050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  <a:p>
              <a:pPr algn="just">
                <a:lnSpc>
                  <a:spcPct val="200000"/>
                </a:lnSpc>
              </a:pPr>
              <a:r>
                <a:rPr lang="en-US" altLang="ko-KR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   </a:t>
              </a:r>
              <a:r>
                <a:rPr lang="ko-KR" altLang="en-US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 </a:t>
              </a:r>
              <a:r>
                <a:rPr lang="en-US" altLang="ko-KR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Socket</a:t>
              </a:r>
              <a:r>
                <a:rPr lang="ko-KR" altLang="en-US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을</a:t>
              </a:r>
              <a:r>
                <a:rPr lang="en-US" altLang="ko-KR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 </a:t>
              </a:r>
              <a:r>
                <a:rPr lang="ko-KR" altLang="en-US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연결하고</a:t>
              </a:r>
              <a:r>
                <a:rPr lang="en-US" altLang="ko-KR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, server</a:t>
              </a:r>
              <a:r>
                <a:rPr lang="ko-KR" altLang="en-US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에 접속한 </a:t>
              </a:r>
              <a:endParaRPr lang="en-US" altLang="ko-KR" sz="1050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  <a:p>
              <a:pPr algn="just">
                <a:lnSpc>
                  <a:spcPct val="200000"/>
                </a:lnSpc>
              </a:pPr>
              <a:r>
                <a:rPr lang="en-US" altLang="ko-KR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    client</a:t>
              </a:r>
              <a:r>
                <a:rPr lang="ko-KR" altLang="en-US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에서 사용하는 명령어들을 </a:t>
              </a:r>
              <a:r>
                <a:rPr lang="en-US" altLang="ko-KR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server</a:t>
              </a:r>
              <a:r>
                <a:rPr lang="ko-KR" altLang="en-US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로 전달</a:t>
              </a:r>
              <a:endParaRPr lang="en-US" altLang="ko-KR" sz="1050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  <a:p>
              <a:pPr marL="171450" indent="-171450" algn="just">
                <a:lnSpc>
                  <a:spcPct val="200000"/>
                </a:lnSpc>
                <a:buFontTx/>
                <a:buChar char="-"/>
              </a:pPr>
              <a:endParaRPr lang="en-US" altLang="ko-KR" sz="1050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  <a:p>
              <a:pPr marL="171450" indent="-171450" algn="just">
                <a:lnSpc>
                  <a:spcPct val="200000"/>
                </a:lnSpc>
                <a:buFontTx/>
                <a:buChar char="-"/>
              </a:pPr>
              <a:r>
                <a:rPr lang="en-US" altLang="ko-KR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server – socket(), bind(), listen(), accept()</a:t>
              </a:r>
            </a:p>
            <a:p>
              <a:pPr marL="171450" indent="-171450" algn="just">
                <a:lnSpc>
                  <a:spcPct val="200000"/>
                </a:lnSpc>
                <a:buFontTx/>
                <a:buChar char="-"/>
              </a:pPr>
              <a:endParaRPr lang="en-US" altLang="ko-KR" sz="1050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  <a:p>
              <a:pPr marL="171450" indent="-171450" algn="just">
                <a:lnSpc>
                  <a:spcPct val="200000"/>
                </a:lnSpc>
                <a:buFontTx/>
                <a:buChar char="-"/>
              </a:pPr>
              <a:r>
                <a:rPr lang="en-US" altLang="ko-KR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client – socket(), connect()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0BDB11-AA2A-4DE1-B1C6-A7379FB61EE7}"/>
              </a:ext>
            </a:extLst>
          </p:cNvPr>
          <p:cNvSpPr/>
          <p:nvPr/>
        </p:nvSpPr>
        <p:spPr>
          <a:xfrm>
            <a:off x="4955754" y="1047436"/>
            <a:ext cx="3352925" cy="536862"/>
          </a:xfrm>
          <a:prstGeom prst="rect">
            <a:avLst/>
          </a:prstGeom>
          <a:solidFill>
            <a:srgbClr val="9DC4CF"/>
          </a:solidFill>
          <a:ln w="28575">
            <a:solidFill>
              <a:schemeClr val="bg1">
                <a:lumMod val="65000"/>
              </a:schemeClr>
            </a:solidFill>
            <a:prstDash val="sysDash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B425D4-A815-4008-8375-0CDA87BE5400}"/>
              </a:ext>
            </a:extLst>
          </p:cNvPr>
          <p:cNvSpPr txBox="1"/>
          <p:nvPr/>
        </p:nvSpPr>
        <p:spPr>
          <a:xfrm>
            <a:off x="4895793" y="1018595"/>
            <a:ext cx="3352925" cy="45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400" dirty="0">
                <a:latin typeface="a뉴굴림2" panose="02020600000000000000" pitchFamily="18" charset="-127"/>
                <a:ea typeface="a뉴굴림2" panose="02020600000000000000" pitchFamily="18" charset="-127"/>
              </a:rPr>
              <a:t>2. Socket </a:t>
            </a:r>
            <a:r>
              <a:rPr lang="ko-KR" altLang="en-US" sz="1400" dirty="0">
                <a:latin typeface="a뉴굴림2" panose="02020600000000000000" pitchFamily="18" charset="-127"/>
                <a:ea typeface="a뉴굴림2" panose="02020600000000000000" pitchFamily="18" charset="-127"/>
              </a:rPr>
              <a:t>통신 구현</a:t>
            </a:r>
            <a:endParaRPr lang="en-US" altLang="ko-KR" sz="1400" dirty="0">
              <a:latin typeface="a뉴굴림2" panose="02020600000000000000" pitchFamily="18" charset="-127"/>
              <a:ea typeface="a뉴굴림2" panose="02020600000000000000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53275" y="919438"/>
            <a:ext cx="3447236" cy="2267860"/>
            <a:chOff x="553275" y="919438"/>
            <a:chExt cx="3447236" cy="226786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t="1134" b="2077"/>
            <a:stretch/>
          </p:blipFill>
          <p:spPr>
            <a:xfrm>
              <a:off x="553275" y="939455"/>
              <a:ext cx="3447236" cy="2247843"/>
            </a:xfrm>
            <a:prstGeom prst="rect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7" name="모서리가 접힌 도형 6"/>
            <p:cNvSpPr/>
            <p:nvPr/>
          </p:nvSpPr>
          <p:spPr>
            <a:xfrm>
              <a:off x="3259567" y="919438"/>
              <a:ext cx="740944" cy="209763"/>
            </a:xfrm>
            <a:prstGeom prst="foldedCorner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50" dirty="0">
                  <a:solidFill>
                    <a:schemeClr val="tx1"/>
                  </a:solidFill>
                  <a:latin typeface="a뉴굴림2" panose="02020600000000000000" pitchFamily="18" charset="-127"/>
                  <a:ea typeface="a뉴굴림2" panose="02020600000000000000" pitchFamily="18" charset="-127"/>
                </a:rPr>
                <a:t>server</a:t>
              </a:r>
              <a:endParaRPr lang="ko-KR" altLang="en-US" sz="1150" dirty="0">
                <a:solidFill>
                  <a:schemeClr val="tx1"/>
                </a:solidFill>
                <a:latin typeface="a뉴굴림2" panose="02020600000000000000" pitchFamily="18" charset="-127"/>
                <a:ea typeface="a뉴굴림2" panose="02020600000000000000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53275" y="3298468"/>
            <a:ext cx="3447236" cy="1937359"/>
            <a:chOff x="553275" y="3298468"/>
            <a:chExt cx="3447236" cy="193735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3275" y="3319984"/>
              <a:ext cx="3447236" cy="1915843"/>
            </a:xfrm>
            <a:prstGeom prst="rect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25" name="모서리가 접힌 도형 24"/>
            <p:cNvSpPr/>
            <p:nvPr/>
          </p:nvSpPr>
          <p:spPr>
            <a:xfrm>
              <a:off x="3259567" y="3298468"/>
              <a:ext cx="740944" cy="209763"/>
            </a:xfrm>
            <a:prstGeom prst="foldedCorner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50" dirty="0">
                  <a:solidFill>
                    <a:schemeClr val="tx1"/>
                  </a:solidFill>
                  <a:latin typeface="a뉴굴림2" panose="02020600000000000000" pitchFamily="18" charset="-127"/>
                  <a:ea typeface="a뉴굴림2" panose="02020600000000000000" pitchFamily="18" charset="-127"/>
                </a:rPr>
                <a:t>client</a:t>
              </a:r>
              <a:endParaRPr lang="ko-KR" altLang="en-US" sz="1150" dirty="0">
                <a:solidFill>
                  <a:schemeClr val="tx1"/>
                </a:solidFill>
                <a:latin typeface="a뉴굴림2" panose="02020600000000000000" pitchFamily="18" charset="-127"/>
                <a:ea typeface="a뉴굴림2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4547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50D73F5-F4E5-4E44-B87E-ACFF03660229}"/>
              </a:ext>
            </a:extLst>
          </p:cNvPr>
          <p:cNvSpPr/>
          <p:nvPr/>
        </p:nvSpPr>
        <p:spPr>
          <a:xfrm>
            <a:off x="0" y="-59960"/>
            <a:ext cx="9144000" cy="5368925"/>
          </a:xfrm>
          <a:prstGeom prst="rect">
            <a:avLst/>
          </a:prstGeom>
          <a:solidFill>
            <a:srgbClr val="D1E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CFEC5B4-B93A-4E20-8E0B-24399090F334}"/>
              </a:ext>
            </a:extLst>
          </p:cNvPr>
          <p:cNvGrpSpPr/>
          <p:nvPr/>
        </p:nvGrpSpPr>
        <p:grpSpPr>
          <a:xfrm>
            <a:off x="3361540" y="667237"/>
            <a:ext cx="2546542" cy="328597"/>
            <a:chOff x="3436619" y="2519839"/>
            <a:chExt cx="2143329" cy="32859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B2D6E98-99B1-4507-9181-6F8CD39CEC95}"/>
                </a:ext>
              </a:extLst>
            </p:cNvPr>
            <p:cNvSpPr/>
            <p:nvPr/>
          </p:nvSpPr>
          <p:spPr>
            <a:xfrm>
              <a:off x="3436619" y="2519839"/>
              <a:ext cx="1893481" cy="3285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15FB07-E716-4853-AEC8-9C65BD28F9FF}"/>
                </a:ext>
              </a:extLst>
            </p:cNvPr>
            <p:cNvSpPr txBox="1"/>
            <p:nvPr/>
          </p:nvSpPr>
          <p:spPr>
            <a:xfrm>
              <a:off x="3798807" y="2520642"/>
              <a:ext cx="1781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주요 기능 설명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FEDF175-32EC-4654-8541-2BE103009557}"/>
              </a:ext>
            </a:extLst>
          </p:cNvPr>
          <p:cNvGrpSpPr/>
          <p:nvPr/>
        </p:nvGrpSpPr>
        <p:grpSpPr>
          <a:xfrm>
            <a:off x="5259543" y="387585"/>
            <a:ext cx="836849" cy="479126"/>
            <a:chOff x="5147232" y="949911"/>
            <a:chExt cx="836849" cy="479126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3DEC448-ADA0-4185-A1F0-2ACE4BC85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606" r="22134" b="17511"/>
            <a:stretch/>
          </p:blipFill>
          <p:spPr>
            <a:xfrm rot="900000">
              <a:off x="5147232" y="963962"/>
              <a:ext cx="625637" cy="465075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06E57FE-3A43-43D5-B150-1BDE1959A20F}"/>
                </a:ext>
              </a:extLst>
            </p:cNvPr>
            <p:cNvSpPr/>
            <p:nvPr/>
          </p:nvSpPr>
          <p:spPr>
            <a:xfrm rot="20253125">
              <a:off x="5759759" y="949911"/>
              <a:ext cx="224322" cy="255003"/>
            </a:xfrm>
            <a:prstGeom prst="rect">
              <a:avLst/>
            </a:prstGeom>
            <a:solidFill>
              <a:srgbClr val="D1E2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D3EFC14-2A47-46CF-88CA-2F8AD7AAE1B3}"/>
              </a:ext>
            </a:extLst>
          </p:cNvPr>
          <p:cNvGrpSpPr/>
          <p:nvPr/>
        </p:nvGrpSpPr>
        <p:grpSpPr>
          <a:xfrm>
            <a:off x="4955754" y="1832350"/>
            <a:ext cx="3367915" cy="3385816"/>
            <a:chOff x="4961414" y="1959973"/>
            <a:chExt cx="3367915" cy="249174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95D519A-A7A0-47BA-8C52-64AAB3831F59}"/>
                </a:ext>
              </a:extLst>
            </p:cNvPr>
            <p:cNvSpPr/>
            <p:nvPr/>
          </p:nvSpPr>
          <p:spPr>
            <a:xfrm>
              <a:off x="4961414" y="1959973"/>
              <a:ext cx="3352925" cy="24917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42913A-B2D8-4B9A-9195-1A757ACCCDE6}"/>
                </a:ext>
              </a:extLst>
            </p:cNvPr>
            <p:cNvSpPr txBox="1"/>
            <p:nvPr/>
          </p:nvSpPr>
          <p:spPr>
            <a:xfrm>
              <a:off x="4976404" y="2021079"/>
              <a:ext cx="3352925" cy="1697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200000"/>
                </a:lnSpc>
              </a:pPr>
              <a:r>
                <a:rPr lang="en-US" altLang="ko-KR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1. Ranking of Command</a:t>
              </a:r>
            </a:p>
            <a:p>
              <a:pPr algn="just">
                <a:lnSpc>
                  <a:spcPct val="200000"/>
                </a:lnSpc>
              </a:pPr>
              <a:r>
                <a:rPr lang="en-US" altLang="ko-KR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	- ‘</a:t>
              </a:r>
              <a:r>
                <a:rPr lang="ko-KR" altLang="en-US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 </a:t>
              </a:r>
              <a:r>
                <a:rPr lang="en-US" altLang="ko-KR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r ’</a:t>
              </a:r>
              <a:r>
                <a:rPr lang="ko-KR" altLang="en-US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입력 시 학생들이 사용한 명령어 </a:t>
              </a:r>
              <a:endParaRPr lang="en-US" altLang="ko-KR" sz="1050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  <a:p>
              <a:pPr algn="just">
                <a:lnSpc>
                  <a:spcPct val="200000"/>
                </a:lnSpc>
              </a:pPr>
              <a:r>
                <a:rPr lang="en-US" altLang="ko-KR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		</a:t>
              </a:r>
              <a:r>
                <a:rPr lang="ko-KR" altLang="en-US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많이 사용된 순서에 따라 </a:t>
              </a:r>
              <a:endParaRPr lang="en-US" altLang="ko-KR" sz="1050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  <a:p>
              <a:pPr algn="just"/>
              <a:r>
                <a:rPr lang="en-US" altLang="ko-KR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	</a:t>
              </a:r>
            </a:p>
            <a:p>
              <a:pPr algn="just"/>
              <a:r>
                <a:rPr lang="en-US" altLang="ko-KR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	‘ [Rank</a:t>
              </a:r>
              <a:r>
                <a:rPr lang="ko-KR" altLang="en-US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 </a:t>
              </a:r>
              <a:r>
                <a:rPr lang="en-US" altLang="ko-KR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#]</a:t>
              </a:r>
              <a:r>
                <a:rPr lang="ko-KR" altLang="en-US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 </a:t>
              </a:r>
              <a:r>
                <a:rPr lang="en-US" altLang="ko-KR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=</a:t>
              </a:r>
              <a:r>
                <a:rPr lang="ko-KR" altLang="en-US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 명령어 </a:t>
              </a:r>
              <a:r>
                <a:rPr lang="en-US" altLang="ko-KR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’</a:t>
              </a:r>
              <a:r>
                <a:rPr lang="ko-KR" altLang="en-US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의 형태로 출력</a:t>
              </a:r>
              <a:endParaRPr lang="en-US" altLang="ko-KR" sz="1050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  <a:p>
              <a:pPr algn="just">
                <a:lnSpc>
                  <a:spcPct val="200000"/>
                </a:lnSpc>
              </a:pPr>
              <a:endParaRPr lang="en-US" altLang="ko-KR" sz="1050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  <a:p>
              <a:pPr marL="228600" indent="-228600" algn="just">
                <a:lnSpc>
                  <a:spcPct val="200000"/>
                </a:lnSpc>
                <a:buAutoNum type="arabicPeriod"/>
              </a:pPr>
              <a:endParaRPr lang="en-US" altLang="ko-KR" sz="1050" dirty="0">
                <a:latin typeface="a뉴굴림1" panose="02020600000000000000" pitchFamily="18" charset="-127"/>
                <a:ea typeface="a뉴굴림1" panose="02020600000000000000" pitchFamily="18" charset="-127"/>
              </a:endParaRPr>
            </a:p>
            <a:p>
              <a:pPr algn="just">
                <a:lnSpc>
                  <a:spcPct val="200000"/>
                </a:lnSpc>
              </a:pPr>
              <a:r>
                <a:rPr lang="en-US" altLang="ko-KR" sz="1050" dirty="0">
                  <a:latin typeface="a뉴굴림1" panose="02020600000000000000" pitchFamily="18" charset="-127"/>
                  <a:ea typeface="a뉴굴림1" panose="02020600000000000000" pitchFamily="18" charset="-127"/>
                </a:rPr>
                <a:t>		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0BDB11-AA2A-4DE1-B1C6-A7379FB61EE7}"/>
              </a:ext>
            </a:extLst>
          </p:cNvPr>
          <p:cNvSpPr/>
          <p:nvPr/>
        </p:nvSpPr>
        <p:spPr>
          <a:xfrm>
            <a:off x="4955754" y="1144729"/>
            <a:ext cx="3352925" cy="536862"/>
          </a:xfrm>
          <a:prstGeom prst="rect">
            <a:avLst/>
          </a:prstGeom>
          <a:solidFill>
            <a:srgbClr val="9DC4CF"/>
          </a:solidFill>
          <a:ln w="28575">
            <a:solidFill>
              <a:schemeClr val="bg1">
                <a:lumMod val="65000"/>
              </a:schemeClr>
            </a:solidFill>
            <a:prstDash val="sysDash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B425D4-A815-4008-8375-0CDA87BE5400}"/>
              </a:ext>
            </a:extLst>
          </p:cNvPr>
          <p:cNvSpPr txBox="1"/>
          <p:nvPr/>
        </p:nvSpPr>
        <p:spPr>
          <a:xfrm>
            <a:off x="4895793" y="1115888"/>
            <a:ext cx="3352925" cy="45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400" dirty="0">
                <a:latin typeface="a뉴굴림2" panose="02020600000000000000" pitchFamily="18" charset="-127"/>
                <a:ea typeface="a뉴굴림2" panose="02020600000000000000" pitchFamily="18" charset="-127"/>
              </a:rPr>
              <a:t>3. Server</a:t>
            </a:r>
            <a:r>
              <a:rPr lang="ko-KR" altLang="en-US" sz="1400" dirty="0">
                <a:latin typeface="a뉴굴림2" panose="02020600000000000000" pitchFamily="18" charset="-127"/>
                <a:ea typeface="a뉴굴림2" panose="02020600000000000000" pitchFamily="18" charset="-127"/>
              </a:rPr>
              <a:t>의 옵션 기능</a:t>
            </a:r>
            <a:endParaRPr lang="en-US" altLang="ko-KR" sz="1400" dirty="0">
              <a:latin typeface="a뉴굴림2" panose="02020600000000000000" pitchFamily="18" charset="-127"/>
              <a:ea typeface="a뉴굴림2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AD6912-D33D-44D0-8724-F8D327C4A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59" y="1137436"/>
            <a:ext cx="4251036" cy="185645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893A7D4-2B4E-4909-BFE6-B244CCBBE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60" y="1511874"/>
            <a:ext cx="4251036" cy="3698999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75CD185-0377-4392-B9E6-32C6E7D9C7CB}"/>
              </a:ext>
            </a:extLst>
          </p:cNvPr>
          <p:cNvSpPr txBox="1"/>
          <p:nvPr/>
        </p:nvSpPr>
        <p:spPr>
          <a:xfrm>
            <a:off x="4985734" y="3302181"/>
            <a:ext cx="3352925" cy="2144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050" dirty="0">
                <a:latin typeface="a뉴굴림1" panose="02020600000000000000" pitchFamily="18" charset="-127"/>
                <a:ea typeface="a뉴굴림1" panose="02020600000000000000" pitchFamily="18" charset="-127"/>
              </a:rPr>
              <a:t>2. Search Mode</a:t>
            </a:r>
          </a:p>
          <a:p>
            <a:pPr algn="just">
              <a:lnSpc>
                <a:spcPct val="200000"/>
              </a:lnSpc>
            </a:pPr>
            <a:r>
              <a:rPr lang="en-US" altLang="ko-KR" sz="1050" dirty="0">
                <a:latin typeface="a뉴굴림1" panose="02020600000000000000" pitchFamily="18" charset="-127"/>
                <a:ea typeface="a뉴굴림1" panose="02020600000000000000" pitchFamily="18" charset="-127"/>
              </a:rPr>
              <a:t>	- ‘</a:t>
            </a:r>
            <a:r>
              <a:rPr lang="ko-KR" altLang="en-US" sz="1050" dirty="0"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1050" dirty="0">
                <a:latin typeface="a뉴굴림1" panose="02020600000000000000" pitchFamily="18" charset="-127"/>
                <a:ea typeface="a뉴굴림1" panose="02020600000000000000" pitchFamily="18" charset="-127"/>
              </a:rPr>
              <a:t>s ’</a:t>
            </a:r>
            <a:r>
              <a:rPr lang="ko-KR" altLang="en-US" sz="1050" dirty="0">
                <a:latin typeface="a뉴굴림1" panose="02020600000000000000" pitchFamily="18" charset="-127"/>
                <a:ea typeface="a뉴굴림1" panose="02020600000000000000" pitchFamily="18" charset="-127"/>
              </a:rPr>
              <a:t>입력 시 학생들이 사용한 명령어 중 </a:t>
            </a:r>
            <a:endParaRPr lang="en-US" altLang="ko-KR" sz="105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050" dirty="0">
                <a:latin typeface="a뉴굴림1" panose="02020600000000000000" pitchFamily="18" charset="-127"/>
                <a:ea typeface="a뉴굴림1" panose="02020600000000000000" pitchFamily="18" charset="-127"/>
              </a:rPr>
              <a:t>	    </a:t>
            </a:r>
            <a:r>
              <a:rPr lang="ko-KR" altLang="en-US" sz="1050" dirty="0">
                <a:latin typeface="a뉴굴림1" panose="02020600000000000000" pitchFamily="18" charset="-127"/>
                <a:ea typeface="a뉴굴림1" panose="02020600000000000000" pitchFamily="18" charset="-127"/>
              </a:rPr>
              <a:t>찾고자 하는 명령어의 사용횟수 출력</a:t>
            </a:r>
            <a:endParaRPr lang="en-US" altLang="ko-KR" sz="105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just"/>
            <a:r>
              <a:rPr lang="en-US" altLang="ko-KR" sz="1050" dirty="0">
                <a:latin typeface="a뉴굴림1" panose="02020600000000000000" pitchFamily="18" charset="-127"/>
                <a:ea typeface="a뉴굴림1" panose="02020600000000000000" pitchFamily="18" charset="-127"/>
              </a:rPr>
              <a:t>	</a:t>
            </a:r>
          </a:p>
          <a:p>
            <a:pPr algn="just">
              <a:lnSpc>
                <a:spcPct val="200000"/>
              </a:lnSpc>
            </a:pPr>
            <a:endParaRPr lang="en-US" altLang="ko-KR" sz="105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just">
              <a:lnSpc>
                <a:spcPct val="200000"/>
              </a:lnSpc>
            </a:pPr>
            <a:endParaRPr lang="en-US" altLang="ko-KR" sz="105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050" dirty="0">
                <a:latin typeface="a뉴굴림1" panose="02020600000000000000" pitchFamily="18" charset="-127"/>
                <a:ea typeface="a뉴굴림1" panose="02020600000000000000" pitchFamily="18" charset="-127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685231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1394</TotalTime>
  <Words>375</Words>
  <Application>Microsoft Office PowerPoint</Application>
  <PresentationFormat>화면 슬라이드 쇼(16:10)</PresentationFormat>
  <Paragraphs>92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Arial</vt:lpstr>
      <vt:lpstr>Calibri Light</vt:lpstr>
      <vt:lpstr>a뉴굴림2</vt:lpstr>
      <vt:lpstr>a뉴굴림3</vt:lpstr>
      <vt:lpstr>a뉴굴림4</vt:lpstr>
      <vt:lpstr>a뉴굴림1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king</dc:creator>
  <cp:lastModifiedBy>min75</cp:lastModifiedBy>
  <cp:revision>120</cp:revision>
  <dcterms:created xsi:type="dcterms:W3CDTF">2017-11-06T05:13:52Z</dcterms:created>
  <dcterms:modified xsi:type="dcterms:W3CDTF">2019-12-17T14:44:38Z</dcterms:modified>
</cp:coreProperties>
</file>