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ris Comiske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 Comiskey</a:t>
            </a:r>
          </a:p>
        </p:txBody>
      </p:sp>
      <p:sp>
        <p:nvSpPr>
          <p:cNvPr id="134" name="Breast Cancer Class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Breast Cancer Classification</a:t>
            </a:r>
          </a:p>
        </p:txBody>
      </p:sp>
      <p:sp>
        <p:nvSpPr>
          <p:cNvPr id="135" name="Anchormen Assess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Anchormen Assessment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165" name="Predi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8445" indent="-258445" defTabSz="321310">
              <a:spcBef>
                <a:spcPts val="1300"/>
              </a:spcBef>
              <a:defRPr sz="1980"/>
            </a:pPr>
            <a:r>
              <a:t>Prediction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One train/test sample and fit tells very little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Repeating the train/test sample procedure would yield more insight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Wrap sample-fit-predict procedure into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For 20 iterations: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mean(replicate(20, f())) = 0.64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Success rate of 0.64 — more accurately reflects method effectiveness (more iterations ideally)</a:t>
            </a:r>
          </a:p>
          <a:p>
            <a:pPr marL="258445" indent="-258445" defTabSz="321310">
              <a:spcBef>
                <a:spcPts val="1300"/>
              </a:spcBef>
              <a:defRPr sz="1980"/>
            </a:pPr>
            <a:r>
              <a:t>“Important” Covariates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One train/test iteration tells little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Key is covariate performance persistence</a:t>
            </a:r>
            <a:r>
              <a:rPr b="1"/>
              <a:t> </a:t>
            </a:r>
            <a:r>
              <a:t>across iterations, w.r.t. variable importance measures (VIMs)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Across repeated random train/test splits, do the covariate relative VIM ranks remain similar?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i.e. do “important” covariates tend to stay that way across repeated random train/test splits?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To test, collect ranks across iterations and calculate Spearman rank correlation coefficient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y Comparison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Toy Comparison Study</a:t>
            </a:r>
          </a:p>
        </p:txBody>
      </p:sp>
      <p:sp>
        <p:nvSpPr>
          <p:cNvPr id="168" name="Four methods/func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1338" indent="-291338" defTabSz="362204">
              <a:spcBef>
                <a:spcPts val="1400"/>
              </a:spcBef>
              <a:defRPr sz="2232"/>
            </a:pPr>
            <a:r>
              <a:t>Four methods/functions:</a:t>
            </a:r>
          </a:p>
          <a:p>
            <a:pPr lvl="1" marL="818896" indent="-409448" defTabSz="362204">
              <a:spcBef>
                <a:spcPts val="1400"/>
              </a:spcBef>
              <a:buClrTx/>
              <a:buSzPct val="100000"/>
              <a:buFontTx/>
              <a:buAutoNum type="arabicPeriod" startAt="1"/>
              <a:defRPr sz="2232"/>
            </a:pPr>
            <a:r>
              <a:t>Multinomial partial least squares: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multinom.spls()</a:t>
            </a:r>
          </a:p>
          <a:p>
            <a:pPr lvl="1" marL="818896" indent="-409448" defTabSz="362204">
              <a:spcBef>
                <a:spcPts val="1400"/>
              </a:spcBef>
              <a:buClrTx/>
              <a:buSzPct val="100000"/>
              <a:buFontTx/>
              <a:buAutoNum type="arabicPeriod" startAt="1"/>
              <a:defRPr sz="2232"/>
            </a:pPr>
            <a:r>
              <a:t>Random forest: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randomForest()</a:t>
            </a:r>
          </a:p>
          <a:p>
            <a:pPr lvl="1" marL="818896" indent="-409448" defTabSz="362204">
              <a:spcBef>
                <a:spcPts val="1400"/>
              </a:spcBef>
              <a:buClrTx/>
              <a:buSzPct val="100000"/>
              <a:buFontTx/>
              <a:buAutoNum type="arabicPeriod" startAt="1"/>
              <a:defRPr sz="2232"/>
            </a:pPr>
            <a:r>
              <a:t>Neural net: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neuralnet()</a:t>
            </a:r>
          </a:p>
          <a:p>
            <a:pPr lvl="1" marL="818896" indent="-409448" defTabSz="362204">
              <a:spcBef>
                <a:spcPts val="1400"/>
              </a:spcBef>
              <a:buClrTx/>
              <a:buSzPct val="100000"/>
              <a:buFontTx/>
              <a:buAutoNum type="arabicPeriod" startAt="1"/>
              <a:defRPr sz="2232"/>
            </a:pPr>
            <a:r>
              <a:t>Support vector machine: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ksvm()</a:t>
            </a:r>
          </a:p>
          <a:p>
            <a:pPr marL="291338" indent="-291338" defTabSz="362204">
              <a:spcBef>
                <a:spcPts val="1400"/>
              </a:spcBef>
              <a:defRPr sz="2232"/>
            </a:pPr>
            <a:r>
              <a:t>Used defaults for all algorithm parameters</a:t>
            </a:r>
          </a:p>
          <a:p>
            <a:pPr marL="291338" indent="-291338" defTabSz="362204">
              <a:spcBef>
                <a:spcPts val="1400"/>
              </a:spcBef>
              <a:defRPr sz="2232"/>
            </a:pPr>
            <a:r>
              <a:t>15 iterations:</a:t>
            </a:r>
          </a:p>
          <a:p>
            <a:pPr lvl="1" marL="582676" indent="-291338" defTabSz="362204">
              <a:spcBef>
                <a:spcPts val="1400"/>
              </a:spcBef>
              <a:defRPr sz="2232"/>
            </a:pPr>
            <a:r>
              <a:t>(i) random train/test split</a:t>
            </a:r>
          </a:p>
          <a:p>
            <a:pPr lvl="1" marL="582676" indent="-291338" defTabSz="362204">
              <a:spcBef>
                <a:spcPts val="1400"/>
              </a:spcBef>
              <a:defRPr sz="2232"/>
            </a:pPr>
            <a:r>
              <a:t>(ii) fit four models </a:t>
            </a:r>
          </a:p>
          <a:p>
            <a:pPr lvl="1" marL="582676" indent="-291338" defTabSz="362204">
              <a:spcBef>
                <a:spcPts val="1400"/>
              </a:spcBef>
              <a:defRPr sz="2232"/>
            </a:pPr>
            <a:r>
              <a:t>(iii) make four sets of predictions</a:t>
            </a:r>
          </a:p>
          <a:p>
            <a:pPr lvl="1" marL="582676" indent="-291338" defTabSz="362204">
              <a:spcBef>
                <a:spcPts val="1400"/>
              </a:spcBef>
              <a:defRPr sz="2232"/>
            </a:pPr>
            <a:r>
              <a:t>(iv) record four method-success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y Stud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Toy Study Results</a:t>
            </a:r>
          </a:p>
        </p:txBody>
      </p:sp>
      <p:sp>
        <p:nvSpPr>
          <p:cNvPr id="171" name="Mean Success R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 Success Rates</a:t>
            </a:r>
          </a:p>
          <a:p>
            <a:pPr lvl="1"/>
            <a:r>
              <a:t>MPLS: 0.453</a:t>
            </a:r>
          </a:p>
          <a:p>
            <a:pPr lvl="1"/>
            <a:r>
              <a:t>NN: 0.342</a:t>
            </a:r>
          </a:p>
          <a:p>
            <a:pPr lvl="1"/>
            <a:r>
              <a:t>RF: 0.622</a:t>
            </a:r>
          </a:p>
          <a:p>
            <a:pPr lvl="1"/>
            <a:r>
              <a:t>SVM: 0.307</a:t>
            </a:r>
          </a:p>
        </p:txBody>
      </p:sp>
      <p:pic>
        <p:nvPicPr>
          <p:cNvPr id="172" name="Screen Shot 2018-11-03 at 7.51.12 PM.png" descr="Screen Shot 2018-11-03 at 7.51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645" y="3147854"/>
            <a:ext cx="7157769" cy="5432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5" name="Challenging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t>Challenging dataset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Random forest model seems to perform well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Ensemble methods make interpretation difficult, LIME provides local “explanations”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Spearman rank correlation coefficient to establish covariate performance persistence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Toy comparison study suggests random forest approach compares quite favorably to alternatives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8" name="Hire Chr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Hire Chris.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Expand literature review.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Examine approaches in greater depth; e.g. changes in algorithm parameters, changes in train/test split ratio, etc.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True comparison study.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pic>
        <p:nvPicPr>
          <p:cNvPr id="181" name="forest.jpeg" descr="fores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02" y="2324100"/>
            <a:ext cx="10922196" cy="723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38" name="The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t>The Data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A Random Forest Model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Fit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Results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Comments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Model Comparison Mini-Study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Summary and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NP Genetic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SNP Genetic Dataset</a:t>
            </a:r>
          </a:p>
        </p:txBody>
      </p:sp>
      <p:sp>
        <p:nvSpPr>
          <p:cNvPr id="141" name="Over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0016" indent="-390016" defTabSz="484886">
              <a:spcBef>
                <a:spcPts val="1900"/>
              </a:spcBef>
              <a:defRPr sz="2490"/>
            </a:pPr>
            <a:r>
              <a:t>Overview</a:t>
            </a:r>
          </a:p>
          <a:p>
            <a:pPr lvl="1" marL="780033" indent="-390016" defTabSz="484886">
              <a:spcBef>
                <a:spcPts val="1900"/>
              </a:spcBef>
              <a:defRPr sz="2490"/>
            </a:pPr>
            <a:r>
              <a:t>Using categorical genetic markers to predict breast cancer classifications</a:t>
            </a:r>
          </a:p>
          <a:p>
            <a:pPr marL="390016" indent="-390016" defTabSz="484886">
              <a:spcBef>
                <a:spcPts val="1900"/>
              </a:spcBef>
              <a:defRPr sz="2490"/>
            </a:pPr>
            <a:r>
              <a:t>Particulars</a:t>
            </a:r>
          </a:p>
          <a:p>
            <a:pPr lvl="1" marL="780033" indent="-390016" defTabSz="484886">
              <a:spcBef>
                <a:spcPts val="1900"/>
              </a:spcBef>
              <a:defRPr sz="2490"/>
            </a:pPr>
            <a:r>
              <a:t>157 observations (patients)</a:t>
            </a:r>
          </a:p>
          <a:p>
            <a:pPr lvl="1" marL="780033" indent="-390016" defTabSz="484886">
              <a:spcBef>
                <a:spcPts val="1900"/>
              </a:spcBef>
              <a:defRPr sz="2490"/>
            </a:pPr>
            <a:r>
              <a:t>3 level categorical response (breast cancer types)</a:t>
            </a:r>
          </a:p>
          <a:p>
            <a:pPr lvl="1" marL="780033" indent="-390016" defTabSz="484886">
              <a:spcBef>
                <a:spcPts val="1900"/>
              </a:spcBef>
              <a:defRPr sz="2490"/>
            </a:pPr>
            <a:r>
              <a:t>12180 covariates — genetic characteristics</a:t>
            </a:r>
          </a:p>
          <a:p>
            <a:pPr lvl="2" marL="1170050" indent="-390016" defTabSz="484886">
              <a:spcBef>
                <a:spcPts val="1900"/>
              </a:spcBef>
              <a:defRPr sz="2490"/>
            </a:pPr>
            <a:r>
              <a:t>3045 categorical variables — gene variations, each inferred from trio of numeric variables</a:t>
            </a:r>
          </a:p>
          <a:p>
            <a:pPr lvl="2" marL="1170050" indent="-390016" defTabSz="484886">
              <a:spcBef>
                <a:spcPts val="1900"/>
              </a:spcBef>
              <a:defRPr sz="2490"/>
            </a:pPr>
            <a:r>
              <a:t>9135 numeric variables — groups of three associated with a categorical gene variant variable (9135/3 = 3045 cat. vars)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NP Genetic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SNP Genetic Dataset</a:t>
            </a:r>
          </a:p>
        </p:txBody>
      </p:sp>
      <p:sp>
        <p:nvSpPr>
          <p:cNvPr id="144" name="Noteworthy characteris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8445" indent="-258445" defTabSz="321310">
              <a:spcBef>
                <a:spcPts val="1300"/>
              </a:spcBef>
              <a:defRPr sz="1980"/>
            </a:pPr>
            <a:r>
              <a:t>Noteworthy characteristics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# covariates &gt;&gt; # observations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Response: categorical 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Covariates: categorical and numeric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Empirical probability of each/all response categories is approximately 1/3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Question: do the 9135 numeric predictors contain same information as 3045 categorical predictors? 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I assume “yes” for this study.</a:t>
            </a:r>
          </a:p>
          <a:p>
            <a:pPr marL="258445" indent="-258445" defTabSz="321310">
              <a:spcBef>
                <a:spcPts val="1300"/>
              </a:spcBef>
              <a:defRPr sz="1980"/>
            </a:pPr>
            <a:r>
              <a:t>Keep in mind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Overfitting is a concern</a:t>
            </a:r>
          </a:p>
          <a:p>
            <a:pPr lvl="1" marL="516890" indent="-258445" defTabSz="321310">
              <a:spcBef>
                <a:spcPts val="1300"/>
              </a:spcBef>
              <a:defRPr sz="1980"/>
            </a:pPr>
            <a:r>
              <a:t>Model fitting decisions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Response: [n x 1] categorical vs. [n x 3] numeric indicators</a:t>
            </a:r>
          </a:p>
          <a:p>
            <a:pPr lvl="2" marL="775335" indent="-258445" defTabSz="321310">
              <a:spcBef>
                <a:spcPts val="1300"/>
              </a:spcBef>
              <a:defRPr sz="1980"/>
            </a:pPr>
            <a:r>
              <a:t>Covariates: [n x 3045] categorical vs. [n x 9135] numeric vs. [n x 9135] numeric indicators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 Random Fores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Random Forest Model</a:t>
            </a:r>
          </a:p>
        </p:txBody>
      </p:sp>
      <p:sp>
        <p:nvSpPr>
          <p:cNvPr id="147" name="Random forest — favorable option, ensemble method combats overfit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Random forest — favorable option, ensemble method combats overfitting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Method: randomly select covariate subsets, fit decision tree, iterate, average over tree predictions for model prediction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Setup: categorical response, categorical covariates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[155 x 1] ~ [155 x 3145]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Response: factor with three levels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Use R,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randomForest::randomForest()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itting th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Fitting the Model</a:t>
            </a:r>
          </a:p>
        </p:txBody>
      </p:sp>
      <p:sp>
        <p:nvSpPr>
          <p:cNvPr id="150" name="Randomly split into training (140 obs) and test sets (15 ob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7006" indent="-437006" defTabSz="543305">
              <a:spcBef>
                <a:spcPts val="2200"/>
              </a:spcBef>
              <a:defRPr sz="3348"/>
            </a:pPr>
            <a:r>
              <a:t>Randomly split into training (140 obs) and test sets (15 obs)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Choose algorithm parameters, including iterative covariate sample size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mtry</a:t>
            </a:r>
            <a:r>
              <a:t>) and total number of trees fit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ntree</a:t>
            </a:r>
            <a:r>
              <a:t>)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Fit model in R:</a:t>
            </a:r>
          </a:p>
          <a:p>
            <a:pPr lvl="1" marL="874013" indent="-437006" defTabSz="543305">
              <a:spcBef>
                <a:spcPts val="2200"/>
              </a:spcBef>
              <a:defRPr sz="33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randomForest(class ~ ., data = train, importance = TRUE, mtry = 100, ntree = 500)  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Assess fit via prediction success/error on test set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Assess variable importance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53" name="set.seed(101513), for reproduci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set.seed(101513), for reproducibility</a:t>
            </a:r>
          </a:p>
          <a:p>
            <a:pPr/>
            <a:r>
              <a:t>Model fit prediction success probability: 0.867</a:t>
            </a:r>
          </a:p>
          <a:p>
            <a:pPr lvl="1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mean(predict(rf, newdata = test) == Ytest$class)</a:t>
            </a:r>
          </a:p>
          <a:p>
            <a:pPr/>
            <a:r>
              <a:t>Most Important Covariates (by MDA)</a:t>
            </a:r>
          </a:p>
          <a:p>
            <a:pPr lvl="1" marL="1320799" indent="-660399">
              <a:buClrTx/>
              <a:buSzPct val="100000"/>
              <a:buFontTx/>
              <a:buAutoNum type="arabicPeriod" startAt="1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0.00326 X9676_chrom17_reg37087569.37217581_call</a:t>
            </a:r>
          </a:p>
          <a:p>
            <a:pPr lvl="1" marL="1320799" indent="-660399">
              <a:buClrTx/>
              <a:buSzPct val="100000"/>
              <a:buFontTx/>
              <a:buAutoNum type="arabicPeriod" startAt="1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0.00283 X9680_chrom17_reg37225568.37306855_call</a:t>
            </a:r>
          </a:p>
          <a:p>
            <a:pPr lvl="1" marL="1320799" indent="-660399">
              <a:buClrTx/>
              <a:buSzPct val="100000"/>
              <a:buFontTx/>
              <a:buAutoNum type="arabicPeriod" startAt="1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0.00262 X4632_chrom8_reg36779836.36973293_call</a:t>
            </a:r>
          </a:p>
          <a:p>
            <a:pPr lvl="1" marL="1320799" indent="-660399">
              <a:buClrTx/>
              <a:buSzPct val="100000"/>
              <a:buFontTx/>
              <a:buAutoNum type="arabicPeriod" startAt="1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0.00233 X9728_chrom17_reg41458670.41494331_call</a:t>
            </a:r>
          </a:p>
          <a:p>
            <a:pPr lvl="1" marL="1320799" indent="-660399">
              <a:buClrTx/>
              <a:buSzPct val="100000"/>
              <a:buFontTx/>
              <a:buAutoNum type="arabicPeriod" startAt="1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0.00225 X9684_chrom17_reg37314955.37412772_call</a:t>
            </a:r>
          </a:p>
        </p:txBody>
      </p:sp>
      <p:pic>
        <p:nvPicPr>
          <p:cNvPr id="154" name="MDA.jpeg" descr="MD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6738" y="6016076"/>
            <a:ext cx="5871947" cy="3602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odel Interpre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Interpretation</a:t>
            </a:r>
          </a:p>
        </p:txBody>
      </p:sp>
      <p:sp>
        <p:nvSpPr>
          <p:cNvPr id="157" name="Ensemble method — challenging to interpr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5802" indent="-455802" defTabSz="566674">
              <a:spcBef>
                <a:spcPts val="2300"/>
              </a:spcBef>
              <a:defRPr sz="3492"/>
            </a:pPr>
            <a:r>
              <a:t>Ensemble method — challenging to interpret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LIME — an option for local (to an obs.) interpretation</a:t>
            </a:r>
          </a:p>
          <a:p>
            <a:pPr lvl="1" marL="911605" indent="-455802" defTabSz="566674">
              <a:spcBef>
                <a:spcPts val="2300"/>
              </a:spcBef>
              <a:defRPr sz="3492"/>
            </a:pPr>
            <a:r>
              <a:t>(Locally Interpretable Model-agnostic Explanations)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Three steps in R</a:t>
            </a:r>
          </a:p>
          <a:p>
            <a:pPr lvl="1" marL="1281176" indent="-640588" defTabSz="566674">
              <a:spcBef>
                <a:spcPts val="2300"/>
              </a:spcBef>
              <a:buClrTx/>
              <a:buSzPct val="100000"/>
              <a:buFontTx/>
              <a:buAutoNum type="arabicPeriod" startAt="1"/>
              <a:defRPr sz="3492"/>
            </a:pPr>
            <a:r>
              <a:t>Fit model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caret::train()</a:t>
            </a:r>
          </a:p>
          <a:p>
            <a:pPr lvl="1" marL="1281176" indent="-640588" defTabSz="566674">
              <a:spcBef>
                <a:spcPts val="2300"/>
              </a:spcBef>
              <a:buClrTx/>
              <a:buSzPct val="100000"/>
              <a:buFontTx/>
              <a:buAutoNum type="arabicPeriod" startAt="1"/>
              <a:defRPr sz="3492"/>
            </a:pPr>
            <a:r>
              <a:t>Create “explainer”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lime::lime()</a:t>
            </a:r>
          </a:p>
          <a:p>
            <a:pPr lvl="1" marL="1281176" indent="-640588" defTabSz="566674">
              <a:spcBef>
                <a:spcPts val="2300"/>
              </a:spcBef>
              <a:buClrTx/>
              <a:buSzPct val="100000"/>
              <a:buFontTx/>
              <a:buAutoNum type="arabicPeriod" startAt="1"/>
              <a:defRPr sz="3492"/>
            </a:pPr>
            <a:r>
              <a:t>Create “explanation”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lime::explain()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LIME </a:t>
            </a:r>
          </a:p>
        </p:txBody>
      </p:sp>
      <p:sp>
        <p:nvSpPr>
          <p:cNvPr id="160" name="e.g. observation 6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e.g. observation 68</a:t>
            </a:r>
          </a:p>
          <a:p>
            <a:pPr/>
            <a:r>
              <a:t>Local explanation</a:t>
            </a:r>
          </a:p>
          <a:p>
            <a:pPr/>
            <a:r>
              <a:t>Top five covariates shown</a:t>
            </a:r>
          </a:p>
          <a:p>
            <a:pPr/>
            <a:r>
              <a:t>e.g. X6996 = 2 indicates TN</a:t>
            </a:r>
          </a:p>
        </p:txBody>
      </p:sp>
      <p:pic>
        <p:nvPicPr>
          <p:cNvPr id="161" name="Screen Shot 2018-11-03 at 6.41.41 PM.png" descr="Screen Shot 2018-11-03 at 6.41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140" y="2396717"/>
            <a:ext cx="11456024" cy="1086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LIME2.jpeg" descr="LIM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4747" y="4126390"/>
            <a:ext cx="5513651" cy="4790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