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8" r:id="rId1"/>
  </p:sldMasterIdLst>
  <p:notesMasterIdLst>
    <p:notesMasterId r:id="rId13"/>
  </p:notesMasterIdLst>
  <p:handoutMasterIdLst>
    <p:handoutMasterId r:id="rId14"/>
  </p:handoutMasterIdLst>
  <p:sldIdLst>
    <p:sldId id="2822" r:id="rId2"/>
    <p:sldId id="684" r:id="rId3"/>
    <p:sldId id="2830" r:id="rId4"/>
    <p:sldId id="2831" r:id="rId5"/>
    <p:sldId id="2832" r:id="rId6"/>
    <p:sldId id="685" r:id="rId7"/>
    <p:sldId id="2824" r:id="rId8"/>
    <p:sldId id="2826" r:id="rId9"/>
    <p:sldId id="2827" r:id="rId10"/>
    <p:sldId id="2828" r:id="rId11"/>
    <p:sldId id="687" r:id="rId12"/>
  </p:sldIdLst>
  <p:sldSz cx="9144000" cy="5143500" type="screen16x9"/>
  <p:notesSz cx="6805613" cy="9939338"/>
  <p:custDataLst>
    <p:tags r:id="rId15"/>
  </p:custDataLst>
  <p:defaultTextStyle>
    <a:defPPr>
      <a:defRPr lang="en-US"/>
    </a:defPPr>
    <a:lvl1pPr marL="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6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9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5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7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resentation" id="{1546AF60-B8B5-BD40-A707-607F99CD03F5}">
          <p14:sldIdLst>
            <p14:sldId id="2822"/>
            <p14:sldId id="684"/>
            <p14:sldId id="2830"/>
            <p14:sldId id="2831"/>
            <p14:sldId id="2832"/>
            <p14:sldId id="685"/>
            <p14:sldId id="2824"/>
            <p14:sldId id="2826"/>
            <p14:sldId id="2827"/>
            <p14:sldId id="2828"/>
            <p14:sldId id="687"/>
          </p14:sldIdLst>
        </p14:section>
        <p14:section name="Template" id="{DE814E5A-073F-4E4F-A210-230B0EC1B855}">
          <p14:sldIdLst/>
        </p14:section>
        <p14:section name="Assets" id="{0553DC1D-66F4-0B4D-BA47-FF773463D68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">
          <p15:clr>
            <a:srgbClr val="A4A3A4"/>
          </p15:clr>
        </p15:guide>
        <p15:guide id="2" orient="horz" pos="2491">
          <p15:clr>
            <a:srgbClr val="A4A3A4"/>
          </p15:clr>
        </p15:guide>
        <p15:guide id="3" orient="horz" pos="2712">
          <p15:clr>
            <a:srgbClr val="A4A3A4"/>
          </p15:clr>
        </p15:guide>
        <p15:guide id="4" orient="horz" pos="6082">
          <p15:clr>
            <a:srgbClr val="A4A3A4"/>
          </p15:clr>
        </p15:guide>
        <p15:guide id="5" pos="197">
          <p15:clr>
            <a:srgbClr val="A4A3A4"/>
          </p15:clr>
        </p15:guide>
        <p15:guide id="6" pos="4088">
          <p15:clr>
            <a:srgbClr val="A4A3A4"/>
          </p15:clr>
        </p15:guide>
        <p15:guide id="7" pos="3013">
          <p15:clr>
            <a:srgbClr val="A4A3A4"/>
          </p15:clr>
        </p15:guide>
        <p15:guide id="8" pos="279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D6D"/>
    <a:srgbClr val="A0A0A0"/>
    <a:srgbClr val="F2D9E9"/>
    <a:srgbClr val="0081C7"/>
    <a:srgbClr val="D6D6D6"/>
    <a:srgbClr val="E10098"/>
    <a:srgbClr val="90276C"/>
    <a:srgbClr val="8C8B8B"/>
    <a:srgbClr val="868585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3" autoAdjust="0"/>
    <p:restoredTop sz="96341" autoAdjust="0"/>
  </p:normalViewPr>
  <p:slideViewPr>
    <p:cSldViewPr showGuides="1">
      <p:cViewPr varScale="1">
        <p:scale>
          <a:sx n="228" d="100"/>
          <a:sy n="228" d="100"/>
        </p:scale>
        <p:origin x="168" y="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32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824"/>
    </p:cViewPr>
  </p:sorterViewPr>
  <p:notesViewPr>
    <p:cSldViewPr showGuides="1">
      <p:cViewPr varScale="1">
        <p:scale>
          <a:sx n="77" d="100"/>
          <a:sy n="77" d="100"/>
        </p:scale>
        <p:origin x="-3978" y="-96"/>
      </p:cViewPr>
      <p:guideLst>
        <p:guide orient="horz" pos="274"/>
        <p:guide orient="horz" pos="2491"/>
        <p:guide orient="horz" pos="2712"/>
        <p:guide orient="horz" pos="6082"/>
        <p:guide pos="197"/>
        <p:guide pos="4088"/>
        <p:guide pos="3013"/>
        <p:guide pos="279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3" y="2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/>
          <a:lstStyle>
            <a:lvl1pPr algn="l">
              <a:defRPr sz="1400"/>
            </a:lvl1pPr>
          </a:lstStyle>
          <a:p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4943" y="2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/>
          <a:lstStyle>
            <a:lvl1pPr algn="r">
              <a:defRPr sz="1400"/>
            </a:lvl1pPr>
          </a:lstStyle>
          <a:p>
            <a:fld id="{C84ABD84-B427-486C-B91D-F8364DDF0A46}" type="datetimeFigureOut">
              <a:rPr lang="en-US" smtClean="0">
                <a:latin typeface="AdihausDIN" panose="020B0506020101010102" pitchFamily="34" charset="0"/>
              </a:rPr>
              <a:t>8/7/19</a:t>
            </a:fld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3" y="9440648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 anchor="b"/>
          <a:lstStyle>
            <a:lvl1pPr algn="l">
              <a:defRPr sz="1400"/>
            </a:lvl1pPr>
          </a:lstStyle>
          <a:p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4943" y="9440648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 anchor="b"/>
          <a:lstStyle>
            <a:lvl1pPr algn="r">
              <a:defRPr sz="1400"/>
            </a:lvl1pPr>
          </a:lstStyle>
          <a:p>
            <a:fld id="{B04F07B2-80B6-43CA-AA4A-473635943C69}" type="slidenum">
              <a:rPr lang="en-US" smtClean="0">
                <a:latin typeface="AdihausDIN" panose="020B0506020101010102" pitchFamily="34" charset="0"/>
              </a:rPr>
              <a:t>‹#›</a:t>
            </a:fld>
            <a:endParaRPr lang="en-US" dirty="0">
              <a:latin typeface="AdihausDI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6225" y="434975"/>
            <a:ext cx="6249988" cy="3516313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algn="ctr" rotWithShape="0">
              <a:schemeClr val="tx1">
                <a:alpha val="30000"/>
              </a:schemeClr>
            </a:outerShdw>
          </a:effectLst>
        </p:spPr>
        <p:txBody>
          <a:bodyPr vert="horz" lIns="94702" tIns="47351" rIns="94702" bIns="47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523" y="4304426"/>
            <a:ext cx="4124128" cy="534969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4783107" y="2"/>
            <a:ext cx="1707932" cy="179428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00" b="1" dirty="0">
                <a:solidFill>
                  <a:schemeClr val="bg1"/>
                </a:solidFill>
                <a:latin typeface="AdihausDIN" panose="020B0506020101010102" pitchFamily="34" charset="0"/>
              </a:rPr>
              <a:t>Presentation </a:t>
            </a:r>
            <a:r>
              <a:rPr lang="en-US" sz="500" b="1" dirty="0" err="1">
                <a:solidFill>
                  <a:schemeClr val="bg1"/>
                </a:solidFill>
                <a:latin typeface="AdihausDIN" panose="020B0506020101010102" pitchFamily="34" charset="0"/>
              </a:rPr>
              <a:t>handout</a:t>
            </a:r>
            <a:r>
              <a:rPr lang="en-US" sz="500" b="1" dirty="0">
                <a:solidFill>
                  <a:schemeClr val="bg1"/>
                </a:solidFill>
                <a:latin typeface="AdihausDIN" panose="020B0506020101010102" pitchFamily="34" charset="0"/>
              </a:rPr>
              <a:t>/notes</a:t>
            </a:r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4783104" y="4638782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 flipH="1">
            <a:off x="4783104" y="497313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gray">
          <a:xfrm flipH="1">
            <a:off x="4783104" y="5307493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gray">
          <a:xfrm flipH="1">
            <a:off x="4783104" y="5641850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 flipH="1">
            <a:off x="4783104" y="597620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 flipH="1">
            <a:off x="4783104" y="6310563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83104" y="6644918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83104" y="697927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83104" y="7313629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83104" y="764798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83104" y="7982342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83104" y="8316697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83104" y="865105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83104" y="8985410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83104" y="9319765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83104" y="965412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gray">
          <a:xfrm>
            <a:off x="4783104" y="4304425"/>
            <a:ext cx="1707492" cy="208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dihausDIN" panose="020B0506020101010102" pitchFamily="34" charset="0"/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46" rtl="0" eaLnBrk="1" latinLnBrk="0" hangingPunct="1">
      <a:lnSpc>
        <a:spcPct val="110000"/>
      </a:lnSpc>
      <a:buSzPct val="90000"/>
      <a:buFont typeface="Wingdings" pitchFamily="2" charset="2"/>
      <a:buNone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1pPr>
    <a:lvl2pPr marL="107993" indent="-107993" algn="l" defTabSz="914346" rtl="0" eaLnBrk="1" latinLnBrk="0" hangingPunct="1">
      <a:lnSpc>
        <a:spcPct val="110000"/>
      </a:lnSpc>
      <a:buSzPct val="90000"/>
      <a:buFont typeface="Wingdings" pitchFamily="2" charset="2"/>
      <a:buChar char="§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2pPr>
    <a:lvl3pPr marL="107993" indent="-107993" algn="l" defTabSz="914346" rtl="0" eaLnBrk="1" latinLnBrk="0" hangingPunct="1">
      <a:lnSpc>
        <a:spcPct val="110000"/>
      </a:lnSpc>
      <a:buSzPct val="90000"/>
      <a:buFont typeface="Symbol" pitchFamily="18" charset="2"/>
      <a:buChar char="-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3pPr>
    <a:lvl4pPr marL="107993" indent="-107993" algn="l" defTabSz="914346" rtl="0" eaLnBrk="1" latinLnBrk="0" hangingPunct="1">
      <a:lnSpc>
        <a:spcPct val="110000"/>
      </a:lnSpc>
      <a:buSzPct val="90000"/>
      <a:buFont typeface="+mj-lt"/>
      <a:buAutoNum type="arabicPeriod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4pPr>
    <a:lvl5pPr marL="215987" indent="-107993" algn="l" defTabSz="914346" rtl="0" eaLnBrk="1" latinLnBrk="0" hangingPunct="1">
      <a:lnSpc>
        <a:spcPct val="110000"/>
      </a:lnSpc>
      <a:buSzPct val="90000"/>
      <a:buFont typeface="+mj-lt"/>
      <a:buAutoNum type="arabicPeriod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5pPr>
    <a:lvl6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NULL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microsoft.com/office/2007/relationships/hdphoto" Target="NULL"/><Relationship Id="rId5" Type="http://schemas.openxmlformats.org/officeDocument/2006/relationships/image" Target="NULL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-1" y="4732338"/>
            <a:ext cx="3059114" cy="411162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endParaRPr lang="en-US" sz="1400" cap="all" dirty="0">
              <a:latin typeface="+mj-lt"/>
              <a:cs typeface="AdihausDIN" panose="020B0504020101020102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59532" y="842964"/>
            <a:ext cx="5004556" cy="2608954"/>
          </a:xfrm>
          <a:prstGeom prst="rect">
            <a:avLst/>
          </a:prstGeom>
          <a:solidFill>
            <a:srgbClr val="2CD5C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54" tIns="72554" rIns="72554" bIns="725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cap="all" dirty="0">
              <a:solidFill>
                <a:srgbClr val="2CD5C4"/>
              </a:solidFill>
              <a:latin typeface="+mj-lt"/>
              <a:cs typeface="AdihausDIN" panose="020B0504020101020102" pitchFamily="34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1788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0020" y="1921195"/>
            <a:ext cx="4644048" cy="1047267"/>
          </a:xfrm>
          <a:prstGeom prst="rect">
            <a:avLst/>
          </a:prstGeom>
        </p:spPr>
        <p:txBody>
          <a:bodyPr bIns="35998" anchor="b">
            <a:spAutoFit/>
          </a:bodyPr>
          <a:lstStyle>
            <a:lvl1pPr>
              <a:lnSpc>
                <a:spcPct val="67000"/>
              </a:lnSpc>
              <a:tabLst/>
              <a:defRPr sz="4800" spc="-30" baseline="0">
                <a:solidFill>
                  <a:schemeClr val="bg1"/>
                </a:solidFill>
              </a:defRPr>
            </a:lvl1pPr>
            <a:lvl2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2pPr>
            <a:lvl3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3pPr>
            <a:lvl4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4pPr>
            <a:lvl5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5pPr>
            <a:lvl6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6pPr>
            <a:lvl7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7pPr>
            <a:lvl8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8pPr>
            <a:lvl9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Title of the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0020" y="2968414"/>
            <a:ext cx="4644048" cy="24744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67000"/>
              </a:lnSpc>
              <a:spcAft>
                <a:spcPts val="907"/>
              </a:spcAft>
              <a:buNone/>
              <a:defRPr sz="2400" cap="all" spc="0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1pPr>
            <a:lvl2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1" y="4876277"/>
            <a:ext cx="1514699" cy="12328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9219" y="4732338"/>
            <a:ext cx="2556283" cy="411162"/>
          </a:xfrm>
          <a:prstGeom prst="rect">
            <a:avLst/>
          </a:prstGeom>
        </p:spPr>
        <p:txBody>
          <a:bodyPr bIns="10800" anchor="ctr">
            <a:noAutofit/>
          </a:bodyPr>
          <a:lstStyle>
            <a:lvl1pPr marL="40050" indent="0">
              <a:lnSpc>
                <a:spcPct val="100000"/>
              </a:lnSpc>
              <a:buNone/>
              <a:defRPr sz="1350" cap="all" baseline="0">
                <a:latin typeface="+mn-lt"/>
              </a:defRPr>
            </a:lvl1pPr>
          </a:lstStyle>
          <a:p>
            <a:pPr lvl="0"/>
            <a:r>
              <a:rPr lang="en-US" dirty="0"/>
              <a:t>DD Month YYYY</a:t>
            </a:r>
          </a:p>
        </p:txBody>
      </p:sp>
      <p:sp>
        <p:nvSpPr>
          <p:cNvPr id="11" name="Freeform 10"/>
          <p:cNvSpPr/>
          <p:nvPr userDrawn="1"/>
        </p:nvSpPr>
        <p:spPr bwMode="gray">
          <a:xfrm>
            <a:off x="1943708" y="4862279"/>
            <a:ext cx="0" cy="151280"/>
          </a:xfrm>
          <a:custGeom>
            <a:avLst/>
            <a:gdLst>
              <a:gd name="connsiteX0" fmla="*/ 0 w 0"/>
              <a:gd name="connsiteY0" fmla="*/ 0 h 151280"/>
              <a:gd name="connsiteX1" fmla="*/ 0 w 0"/>
              <a:gd name="connsiteY1" fmla="*/ 151280 h 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80">
                <a:moveTo>
                  <a:pt x="0" y="0"/>
                </a:moveTo>
                <a:lnTo>
                  <a:pt x="0" y="151280"/>
                </a:lnTo>
              </a:path>
            </a:pathLst>
          </a:custGeom>
          <a:noFill/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80" y="2273215"/>
            <a:ext cx="2159552" cy="5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tabLst>
                <a:tab pos="2393950" algn="l"/>
              </a:tabLs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4923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0020" y="1921195"/>
            <a:ext cx="4644048" cy="1047267"/>
          </a:xfrm>
          <a:prstGeom prst="rect">
            <a:avLst/>
          </a:prstGeom>
        </p:spPr>
        <p:txBody>
          <a:bodyPr bIns="35998" anchor="b">
            <a:spAutoFit/>
          </a:bodyPr>
          <a:lstStyle>
            <a:lvl1pPr>
              <a:lnSpc>
                <a:spcPct val="67000"/>
              </a:lnSpc>
              <a:tabLst/>
              <a:defRPr sz="4800" spc="-30" baseline="0">
                <a:solidFill>
                  <a:schemeClr val="bg1"/>
                </a:solidFill>
              </a:defRPr>
            </a:lvl1pPr>
            <a:lvl2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2pPr>
            <a:lvl3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3pPr>
            <a:lvl4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4pPr>
            <a:lvl5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5pPr>
            <a:lvl6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6pPr>
            <a:lvl7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7pPr>
            <a:lvl8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8pPr>
            <a:lvl9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Title of the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0020" y="2968414"/>
            <a:ext cx="4644048" cy="24744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67000"/>
              </a:lnSpc>
              <a:spcAft>
                <a:spcPts val="907"/>
              </a:spcAft>
              <a:buNone/>
              <a:defRPr sz="2400" cap="all" spc="0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1pPr>
            <a:lvl2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1" y="4876277"/>
            <a:ext cx="1514699" cy="123285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 bwMode="gray">
          <a:xfrm>
            <a:off x="1943708" y="4862279"/>
            <a:ext cx="0" cy="151280"/>
          </a:xfrm>
          <a:custGeom>
            <a:avLst/>
            <a:gdLst>
              <a:gd name="connsiteX0" fmla="*/ 0 w 0"/>
              <a:gd name="connsiteY0" fmla="*/ 0 h 151280"/>
              <a:gd name="connsiteX1" fmla="*/ 0 w 0"/>
              <a:gd name="connsiteY1" fmla="*/ 151280 h 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80">
                <a:moveTo>
                  <a:pt x="0" y="0"/>
                </a:moveTo>
                <a:lnTo>
                  <a:pt x="0" y="151280"/>
                </a:lnTo>
              </a:path>
            </a:pathLst>
          </a:custGeom>
          <a:noFill/>
          <a:ln w="12700" cap="sq">
            <a:solidFill>
              <a:schemeClr val="bg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9219" y="4732338"/>
            <a:ext cx="2556283" cy="411162"/>
          </a:xfrm>
          <a:prstGeom prst="rect">
            <a:avLst/>
          </a:prstGeom>
        </p:spPr>
        <p:txBody>
          <a:bodyPr bIns="10800" anchor="ctr">
            <a:noAutofit/>
          </a:bodyPr>
          <a:lstStyle>
            <a:lvl1pPr marL="40050" indent="0">
              <a:lnSpc>
                <a:spcPct val="100000"/>
              </a:lnSpc>
              <a:buNone/>
              <a:defRPr sz="135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DD Month YYYY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58775" y="842963"/>
            <a:ext cx="3277121" cy="3457576"/>
          </a:xfrm>
          <a:prstGeom prst="rect">
            <a:avLst/>
          </a:prstGeom>
        </p:spPr>
        <p:txBody>
          <a:bodyPr rIns="0" bIns="0" anchor="ctr" anchorCtr="0"/>
          <a:lstStyle>
            <a:lvl1pPr algn="ctr">
              <a:defRPr sz="4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4319972" y="843757"/>
            <a:ext cx="4366828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0" i="0" cap="all" baseline="0">
                <a:solidFill>
                  <a:schemeClr val="tx1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 flipV="1">
            <a:off x="3923928" y="864161"/>
            <a:ext cx="1" cy="341518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58776" y="842963"/>
            <a:ext cx="2700338" cy="3457576"/>
          </a:xfrm>
          <a:prstGeom prst="rect">
            <a:avLst/>
          </a:prstGeom>
        </p:spPr>
        <p:txBody>
          <a:bodyPr rIns="0" bIns="0" anchor="ctr" anchorCtr="0"/>
          <a:lstStyle>
            <a:lvl1pPr algn="ctr">
              <a:defRPr sz="4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3383868" y="843757"/>
            <a:ext cx="5401356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i="0" cap="none" baseline="0">
                <a:solidFill>
                  <a:schemeClr val="tx1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EA00DE-30B2-CA4E-86C6-D01647966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6" y="842963"/>
            <a:ext cx="2094157" cy="3457576"/>
          </a:xfrm>
          <a:prstGeom prst="rect">
            <a:avLst/>
          </a:prstGeom>
        </p:spPr>
        <p:txBody>
          <a:bodyPr tIns="180000" rIns="0" bIns="0" anchor="ctr" anchorCtr="0"/>
          <a:lstStyle>
            <a:lvl1pPr algn="r">
              <a:defRPr sz="7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#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3383868" y="843757"/>
            <a:ext cx="5401356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4000" b="0" i="0" cap="all" baseline="0">
                <a:solidFill>
                  <a:schemeClr val="tx1"/>
                </a:solidFill>
                <a:latin typeface="+mn-lt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 flipV="1">
            <a:off x="2918400" y="1976793"/>
            <a:ext cx="1" cy="1196999"/>
          </a:xfrm>
          <a:prstGeom prst="line">
            <a:avLst/>
          </a:prstGeom>
          <a:ln w="38100">
            <a:solidFill>
              <a:srgbClr val="2CD5C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303214"/>
            <a:ext cx="8421688" cy="539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61951" y="1058863"/>
            <a:ext cx="8418512" cy="365281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1pPr>
            <a:lvl2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2pPr>
            <a:lvl3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3pPr>
            <a:lvl4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4pPr>
            <a:lvl5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/>
          <a:lstStyle/>
          <a:p>
            <a:fld id="{D136C6D1-1D7D-45E1-A7D6-44C33DC01A2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66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6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/>
          <a:lstStyle/>
          <a:p>
            <a:fld id="{D136C6D1-1D7D-45E1-A7D6-44C33DC01A2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46" rtl="0" eaLnBrk="1" latinLnBrk="0" hangingPunct="1">
              <a:defRPr sz="800" b="1" i="0" kern="1200">
                <a:solidFill>
                  <a:srgbClr val="8C8B8B"/>
                </a:solidFill>
                <a:latin typeface="AdihausDIN" charset="0"/>
                <a:ea typeface="AdihausDIN" charset="0"/>
                <a:cs typeface="AdihausDIN" charset="0"/>
              </a:defRPr>
            </a:lvl1pPr>
            <a:lvl2pPr marL="457173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6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5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7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3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6C6D1-1D7D-45E1-A7D6-44C33DC01A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Placeholder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957" b="39957"/>
          <a:stretch>
            <a:fillRect/>
          </a:stretch>
        </p:blipFill>
        <p:spPr>
          <a:xfrm>
            <a:off x="0" y="1"/>
            <a:ext cx="9144000" cy="971550"/>
          </a:xfrm>
          <a:prstGeom prst="rect">
            <a:avLst/>
          </a:prstGeom>
        </p:spPr>
      </p:pic>
      <p:pic>
        <p:nvPicPr>
          <p:cNvPr id="9" name="Bild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5" y="213906"/>
            <a:ext cx="2112852" cy="77480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2301966"/>
            <a:ext cx="4213224" cy="1133383"/>
          </a:xfrm>
        </p:spPr>
        <p:txBody>
          <a:bodyPr anchor="ctr"/>
          <a:lstStyle>
            <a:lvl1pPr>
              <a:defRPr b="1" i="0" baseline="0"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marL="220050" marR="0" lvl="0" indent="-180000" algn="l" defTabSz="7200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Wingdings" charset="2"/>
              <a:buNone/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  <a:tab pos="2520000" algn="l"/>
                <a:tab pos="2880000" algn="l"/>
                <a:tab pos="3240000" algn="l"/>
              </a:tabLst>
              <a:defRPr/>
            </a:pPr>
            <a:r>
              <a:rPr lang="en-US" dirty="0"/>
              <a:t>John Doe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6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0220" y="1143350"/>
            <a:ext cx="7430189" cy="34284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4464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A978-B10D-7949-BE9C-E7630ED468FB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F5203-B326-D94B-8385-5A376D33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14:prism/>
      </p:transition>
    </mc:Choice>
    <mc:Fallback xmlns="">
      <p:transition xmlns:p14="http://schemas.microsoft.com/office/powerpoint/2010/main"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4" y="4906545"/>
            <a:ext cx="401094" cy="92534"/>
          </a:xfrm>
          <a:prstGeom prst="rect">
            <a:avLst/>
          </a:prstGeom>
        </p:spPr>
      </p:pic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561736601"/>
              </p:ext>
            </p:extLst>
          </p:nvPr>
        </p:nvGraphicFramePr>
        <p:xfrm>
          <a:off x="1601" y="1600"/>
          <a:ext cx="1599" cy="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1" y="1600"/>
                        <a:ext cx="1599" cy="1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88908" y="-92546"/>
            <a:ext cx="9341424" cy="5327687"/>
            <a:chOff x="-88908" y="-92546"/>
            <a:chExt cx="9341424" cy="5327687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547813" y="-92546"/>
              <a:ext cx="0" cy="5326781"/>
              <a:chOff x="1522293" y="-92546"/>
              <a:chExt cx="0" cy="5326781"/>
            </a:xfrm>
          </p:grpSpPr>
          <p:cxnSp>
            <p:nvCxnSpPr>
              <p:cNvPr id="253" name="Straight Connector 252"/>
              <p:cNvCxnSpPr/>
              <p:nvPr userDrawn="1"/>
            </p:nvCxnSpPr>
            <p:spPr bwMode="gray">
              <a:xfrm flipV="1">
                <a:off x="1522293" y="5198235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 bwMode="gray">
              <a:xfrm flipV="1">
                <a:off x="1522293" y="-92546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 userDrawn="1"/>
          </p:nvGrpSpPr>
          <p:grpSpPr>
            <a:xfrm>
              <a:off x="-88908" y="303213"/>
              <a:ext cx="9341424" cy="0"/>
              <a:chOff x="-88214" y="428625"/>
              <a:chExt cx="9268445" cy="0"/>
            </a:xfrm>
          </p:grpSpPr>
          <p:cxnSp>
            <p:nvCxnSpPr>
              <p:cNvPr id="256" name="Straight Connector 255"/>
              <p:cNvCxnSpPr/>
              <p:nvPr userDrawn="1"/>
            </p:nvCxnSpPr>
            <p:spPr bwMode="gray">
              <a:xfrm flipH="1">
                <a:off x="-88214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 userDrawn="1"/>
            </p:nvCxnSpPr>
            <p:spPr bwMode="gray">
              <a:xfrm flipH="1">
                <a:off x="9144512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 userDrawn="1"/>
            </p:nvCxnSpPr>
            <p:spPr bwMode="gray">
              <a:xfrm flipH="1">
                <a:off x="-88214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 userDrawn="1"/>
            </p:nvCxnSpPr>
            <p:spPr bwMode="gray">
              <a:xfrm flipH="1">
                <a:off x="9144512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 userDrawn="1"/>
          </p:nvGrpSpPr>
          <p:grpSpPr>
            <a:xfrm>
              <a:off x="358775" y="-92546"/>
              <a:ext cx="0" cy="5326781"/>
              <a:chOff x="1746825" y="-56409"/>
              <a:chExt cx="0" cy="5287323"/>
            </a:xfrm>
          </p:grpSpPr>
          <p:cxnSp>
            <p:nvCxnSpPr>
              <p:cNvPr id="261" name="Straight Connector 260"/>
              <p:cNvCxnSpPr/>
              <p:nvPr userDrawn="1"/>
            </p:nvCxnSpPr>
            <p:spPr bwMode="gray">
              <a:xfrm flipV="1">
                <a:off x="1746825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 bwMode="gray">
              <a:xfrm flipV="1">
                <a:off x="1746825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/>
            <p:cNvGrpSpPr/>
            <p:nvPr userDrawn="1"/>
          </p:nvGrpSpPr>
          <p:grpSpPr>
            <a:xfrm>
              <a:off x="3057902" y="-92546"/>
              <a:ext cx="2673" cy="5326781"/>
              <a:chOff x="3140041" y="-56409"/>
              <a:chExt cx="2652" cy="5287323"/>
            </a:xfrm>
          </p:grpSpPr>
          <p:cxnSp>
            <p:nvCxnSpPr>
              <p:cNvPr id="264" name="Straight Connector 263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 userDrawn="1"/>
          </p:nvGrpSpPr>
          <p:grpSpPr>
            <a:xfrm>
              <a:off x="7596188" y="-92546"/>
              <a:ext cx="0" cy="5326781"/>
              <a:chOff x="7619200" y="-56830"/>
              <a:chExt cx="0" cy="5326781"/>
            </a:xfrm>
          </p:grpSpPr>
          <p:cxnSp>
            <p:nvCxnSpPr>
              <p:cNvPr id="269" name="Straight Connector 268"/>
              <p:cNvCxnSpPr/>
              <p:nvPr userDrawn="1"/>
            </p:nvCxnSpPr>
            <p:spPr bwMode="gray">
              <a:xfrm flipV="1">
                <a:off x="7619200" y="5233951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 bwMode="gray">
              <a:xfrm flipV="1">
                <a:off x="7619200" y="-56830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 userDrawn="1"/>
            </p:nvCxnSpPr>
            <p:spPr bwMode="gray">
              <a:xfrm flipV="1">
                <a:off x="7619200" y="5233951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 userDrawn="1"/>
            </p:nvCxnSpPr>
            <p:spPr bwMode="gray">
              <a:xfrm flipV="1">
                <a:off x="7619200" y="-56830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 userDrawn="1"/>
          </p:nvGrpSpPr>
          <p:grpSpPr>
            <a:xfrm>
              <a:off x="4570664" y="-91640"/>
              <a:ext cx="2673" cy="5326781"/>
              <a:chOff x="3140041" y="-56409"/>
              <a:chExt cx="2652" cy="5287323"/>
            </a:xfrm>
          </p:grpSpPr>
          <p:cxnSp>
            <p:nvCxnSpPr>
              <p:cNvPr id="274" name="Straight Connector 273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/>
            <p:cNvGrpSpPr/>
            <p:nvPr userDrawn="1"/>
          </p:nvGrpSpPr>
          <p:grpSpPr>
            <a:xfrm>
              <a:off x="6083426" y="-92546"/>
              <a:ext cx="2673" cy="5326781"/>
              <a:chOff x="3140041" y="-56409"/>
              <a:chExt cx="2652" cy="5287323"/>
            </a:xfrm>
          </p:grpSpPr>
          <p:cxnSp>
            <p:nvCxnSpPr>
              <p:cNvPr id="279" name="Straight Connector 278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 userDrawn="1"/>
          </p:nvGrpSpPr>
          <p:grpSpPr>
            <a:xfrm>
              <a:off x="8785225" y="-91640"/>
              <a:ext cx="0" cy="5326781"/>
              <a:chOff x="1746825" y="-56409"/>
              <a:chExt cx="0" cy="5287323"/>
            </a:xfrm>
          </p:grpSpPr>
          <p:cxnSp>
            <p:nvCxnSpPr>
              <p:cNvPr id="284" name="Straight Connector 283"/>
              <p:cNvCxnSpPr/>
              <p:nvPr userDrawn="1"/>
            </p:nvCxnSpPr>
            <p:spPr bwMode="gray">
              <a:xfrm flipV="1">
                <a:off x="1746825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 bwMode="gray">
              <a:xfrm flipV="1">
                <a:off x="1746825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 userDrawn="1"/>
          </p:nvGrpSpPr>
          <p:grpSpPr>
            <a:xfrm>
              <a:off x="-88908" y="842963"/>
              <a:ext cx="9341424" cy="0"/>
              <a:chOff x="-88214" y="406099"/>
              <a:chExt cx="9268445" cy="0"/>
            </a:xfrm>
          </p:grpSpPr>
          <p:cxnSp>
            <p:nvCxnSpPr>
              <p:cNvPr id="287" name="Straight Connector 28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/>
            <p:cNvGrpSpPr/>
            <p:nvPr userDrawn="1"/>
          </p:nvGrpSpPr>
          <p:grpSpPr>
            <a:xfrm>
              <a:off x="-88908" y="1707357"/>
              <a:ext cx="9341424" cy="0"/>
              <a:chOff x="-88214" y="406099"/>
              <a:chExt cx="9268445" cy="0"/>
            </a:xfrm>
          </p:grpSpPr>
          <p:cxnSp>
            <p:nvCxnSpPr>
              <p:cNvPr id="292" name="Straight Connector 29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 userDrawn="1"/>
          </p:nvGrpSpPr>
          <p:grpSpPr>
            <a:xfrm>
              <a:off x="-88908" y="3436145"/>
              <a:ext cx="9341424" cy="0"/>
              <a:chOff x="-88214" y="406099"/>
              <a:chExt cx="9268445" cy="0"/>
            </a:xfrm>
          </p:grpSpPr>
          <p:cxnSp>
            <p:nvCxnSpPr>
              <p:cNvPr id="297" name="Straight Connector 29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 userDrawn="1"/>
          </p:nvGrpSpPr>
          <p:grpSpPr>
            <a:xfrm>
              <a:off x="-88908" y="4300538"/>
              <a:ext cx="9341424" cy="0"/>
              <a:chOff x="-88214" y="406099"/>
              <a:chExt cx="9268445" cy="0"/>
            </a:xfrm>
          </p:grpSpPr>
          <p:cxnSp>
            <p:nvCxnSpPr>
              <p:cNvPr id="302" name="Straight Connector 30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-88908" y="2571751"/>
              <a:ext cx="9341424" cy="0"/>
              <a:chOff x="-88214" y="406099"/>
              <a:chExt cx="9268445" cy="0"/>
            </a:xfrm>
          </p:grpSpPr>
          <p:cxnSp>
            <p:nvCxnSpPr>
              <p:cNvPr id="307" name="Straight Connector 30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/>
            <p:cNvGrpSpPr/>
            <p:nvPr userDrawn="1"/>
          </p:nvGrpSpPr>
          <p:grpSpPr>
            <a:xfrm>
              <a:off x="-88908" y="4732338"/>
              <a:ext cx="9341424" cy="0"/>
              <a:chOff x="-88214" y="406099"/>
              <a:chExt cx="9268445" cy="0"/>
            </a:xfrm>
          </p:grpSpPr>
          <p:cxnSp>
            <p:nvCxnSpPr>
              <p:cNvPr id="312" name="Straight Connector 31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596187" y="4732338"/>
            <a:ext cx="1189037" cy="4111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8C8B8B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fld id="{FEEA00DE-30B2-CA4E-86C6-D016479668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8775" y="850824"/>
            <a:ext cx="8426449" cy="38815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429022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80" r:id="rId2"/>
    <p:sldLayoutId id="2147484078" r:id="rId3"/>
    <p:sldLayoutId id="2147484079" r:id="rId4"/>
    <p:sldLayoutId id="2147484081" r:id="rId5"/>
    <p:sldLayoutId id="2147484041" r:id="rId6"/>
    <p:sldLayoutId id="2147484084" r:id="rId7"/>
    <p:sldLayoutId id="2147484085" r:id="rId8"/>
    <p:sldLayoutId id="214748408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46" rtl="0" eaLnBrk="1" latinLnBrk="0" hangingPunct="1">
        <a:lnSpc>
          <a:spcPct val="80000"/>
        </a:lnSpc>
        <a:spcBef>
          <a:spcPct val="0"/>
        </a:spcBef>
        <a:buClrTx/>
        <a:buNone/>
        <a:defRPr sz="1800" strike="noStrike" kern="1200" cap="all" spc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hangingPunct="1">
        <a:lnSpc>
          <a:spcPct val="80000"/>
        </a:lnSpc>
        <a:defRPr kern="1200" cap="all" spc="0" baseline="0">
          <a:solidFill>
            <a:sysClr val="windowText" lastClr="000000"/>
          </a:solidFill>
          <a:latin typeface="+mj-lt"/>
        </a:defRPr>
      </a:lvl2pPr>
      <a:lvl3pPr algn="l" rtl="0" eaLnBrk="1" hangingPunct="1">
        <a:lnSpc>
          <a:spcPct val="80000"/>
        </a:lnSpc>
        <a:defRPr kern="1200" cap="all" baseline="0">
          <a:latin typeface="+mj-lt"/>
        </a:defRPr>
      </a:lvl3pPr>
      <a:lvl4pPr algn="l" rtl="0" eaLnBrk="1" hangingPunct="1">
        <a:lnSpc>
          <a:spcPct val="80000"/>
        </a:lnSpc>
        <a:defRPr kern="1200" cap="all" baseline="0">
          <a:latin typeface="+mj-lt"/>
        </a:defRPr>
      </a:lvl4pPr>
      <a:lvl5pPr algn="l" rtl="0" eaLnBrk="1" hangingPunct="1">
        <a:lnSpc>
          <a:spcPct val="80000"/>
        </a:lnSpc>
        <a:defRPr kern="1200" cap="all" baseline="0">
          <a:latin typeface="+mj-lt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marL="220050" indent="-180000" algn="l" defTabSz="720000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360000" algn="l"/>
          <a:tab pos="720000" algn="l"/>
          <a:tab pos="1080000" algn="l"/>
          <a:tab pos="1440000" algn="l"/>
          <a:tab pos="1800000" algn="l"/>
          <a:tab pos="2160000" algn="l"/>
          <a:tab pos="2520000" algn="l"/>
          <a:tab pos="2880000" algn="l"/>
          <a:tab pos="3240000" algn="l"/>
        </a:tabLst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1pPr>
      <a:lvl2pPr marL="580050" indent="-180000" algn="l" defTabSz="10800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720000" algn="l"/>
          <a:tab pos="1080000" algn="l"/>
          <a:tab pos="1440000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2pPr>
      <a:lvl3pPr marL="94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charset="2"/>
        <a:buChar char="§"/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3pPr>
      <a:lvl4pPr marL="130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4pPr>
      <a:lvl5pPr marL="166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5pPr>
      <a:lvl6pPr marL="202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6pPr>
      <a:lvl7pPr marL="238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7pPr>
      <a:lvl8pPr marL="2740050" indent="-180000" algn="l" defTabSz="91434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/>
          <a:ea typeface="+mn-ea"/>
          <a:cs typeface="AdihausDIN"/>
        </a:defRPr>
      </a:lvl8pPr>
      <a:lvl9pPr marL="3051450" indent="-180000" algn="l" defTabSz="91434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/>
          <a:ea typeface="+mn-ea"/>
          <a:cs typeface="AdihausDIN"/>
        </a:defRPr>
      </a:lvl9pPr>
    </p:bodyStyle>
    <p:otherStyle>
      <a:defPPr>
        <a:defRPr lang="en-US"/>
      </a:defPPr>
      <a:lvl1pPr marL="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1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5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7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3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7" userDrawn="1">
          <p15:clr>
            <a:srgbClr val="F26B43"/>
          </p15:clr>
        </p15:guide>
        <p15:guide id="4" pos="3833" userDrawn="1">
          <p15:clr>
            <a:srgbClr val="F26B43"/>
          </p15:clr>
        </p15:guide>
        <p15:guide id="5" pos="4785" userDrawn="1">
          <p15:clr>
            <a:srgbClr val="F26B43"/>
          </p15:clr>
        </p15:guide>
        <p15:guide id="6" pos="975" userDrawn="1">
          <p15:clr>
            <a:srgbClr val="F26B43"/>
          </p15:clr>
        </p15:guide>
        <p15:guide id="7" pos="226" userDrawn="1">
          <p15:clr>
            <a:srgbClr val="F26B43"/>
          </p15:clr>
        </p15:guide>
        <p15:guide id="8" pos="5534" userDrawn="1">
          <p15:clr>
            <a:srgbClr val="F26B43"/>
          </p15:clr>
        </p15:guide>
        <p15:guide id="9" orient="horz" pos="1076" userDrawn="1">
          <p15:clr>
            <a:srgbClr val="F26B43"/>
          </p15:clr>
        </p15:guide>
        <p15:guide id="10" orient="horz" pos="2164" userDrawn="1">
          <p15:clr>
            <a:srgbClr val="F26B43"/>
          </p15:clr>
        </p15:guide>
        <p15:guide id="11" orient="horz" pos="2709" userDrawn="1">
          <p15:clr>
            <a:srgbClr val="F26B43"/>
          </p15:clr>
        </p15:guide>
        <p15:guide id="12" orient="horz" pos="531" userDrawn="1">
          <p15:clr>
            <a:srgbClr val="F26B43"/>
          </p15:clr>
        </p15:guide>
        <p15:guide id="13" orient="horz" pos="191" userDrawn="1">
          <p15:clr>
            <a:srgbClr val="F26B43"/>
          </p15:clr>
        </p15:guide>
        <p15:guide id="14" orient="horz" pos="2981" userDrawn="1">
          <p15:clr>
            <a:srgbClr val="F26B43"/>
          </p15:clr>
        </p15:guide>
        <p15:guide id="15" orient="horz" pos="31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7D3553A-99DE-4C37-8DFC-6BDEB6D2E444}"/>
              </a:ext>
            </a:extLst>
          </p:cNvPr>
          <p:cNvSpPr txBox="1">
            <a:spLocks/>
          </p:cNvSpPr>
          <p:nvPr/>
        </p:nvSpPr>
        <p:spPr>
          <a:xfrm>
            <a:off x="20320" y="590550"/>
            <a:ext cx="3637280" cy="3457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46" rtl="0" eaLnBrk="1" latinLnBrk="0" hangingPunct="1">
              <a:lnSpc>
                <a:spcPct val="80000"/>
              </a:lnSpc>
              <a:spcBef>
                <a:spcPct val="0"/>
              </a:spcBef>
              <a:buClrTx/>
              <a:buNone/>
              <a:defRPr sz="1800" strike="noStrike" kern="1200" cap="all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hangingPunct="1">
              <a:lnSpc>
                <a:spcPct val="80000"/>
              </a:lnSpc>
              <a:defRPr kern="1200" cap="all" spc="0" baseline="0">
                <a:solidFill>
                  <a:sysClr val="windowText" lastClr="000000"/>
                </a:solidFill>
                <a:latin typeface="+mj-lt"/>
              </a:defRPr>
            </a:lvl2pPr>
            <a:lvl3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3pPr>
            <a:lvl4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4pPr>
            <a:lvl5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5pPr>
            <a:lvl6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6pPr>
            <a:lvl7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7pPr>
            <a:lvl8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8pPr>
            <a:lvl9pPr eaLnBrk="1" hangingPunct="1">
              <a:lnSpc>
                <a:spcPct val="80000"/>
              </a:lnSpc>
              <a:defRPr kern="1200" cap="all" baseline="0">
                <a:latin typeface="+mj-lt"/>
              </a:defRPr>
            </a:lvl9pPr>
          </a:lstStyle>
          <a:p>
            <a:pPr algn="r"/>
            <a:r>
              <a:rPr lang="de-DE" sz="4000" b="1" dirty="0">
                <a:solidFill>
                  <a:schemeClr val="bg1"/>
                </a:solidFill>
                <a:latin typeface="adineue PRO Black" charset="0"/>
                <a:ea typeface="adineue PRO Black" charset="0"/>
                <a:cs typeface="adineue PRO Black" charset="0"/>
              </a:rPr>
              <a:t>PRESEASON DEMAND FORECASTING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2E92D-6F7B-43E8-807C-7C4CC6EEECE2}"/>
              </a:ext>
            </a:extLst>
          </p:cNvPr>
          <p:cNvSpPr/>
          <p:nvPr/>
        </p:nvSpPr>
        <p:spPr>
          <a:xfrm>
            <a:off x="4149859" y="1715479"/>
            <a:ext cx="46805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C00000"/>
                </a:solidFill>
                <a:latin typeface="adineue PRO Black" charset="0"/>
                <a:ea typeface="adineue PRO Black" charset="0"/>
                <a:cs typeface="adineue PRO Black" charset="0"/>
              </a:rPr>
              <a:t>MVP FORECASTS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C00000"/>
              </a:solidFill>
              <a:latin typeface="adineue PRO Black" charset="0"/>
              <a:ea typeface="adineue PRO Black" charset="0"/>
              <a:cs typeface="adineue PRO Black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adineue PRO Black" charset="0"/>
                <a:ea typeface="adineue PRO Black" charset="0"/>
                <a:cs typeface="adineue PRO Black" charset="0"/>
              </a:rPr>
              <a:t>GAS MODELS FOR ‘TRUE’ NET DEMAND QTY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solidFill>
                <a:srgbClr val="C00000"/>
              </a:solidFill>
              <a:latin typeface="adineue PRO Black" charset="0"/>
              <a:ea typeface="adineue PRO Black" charset="0"/>
              <a:cs typeface="adineue PRO Black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adineue PRO Black" charset="0"/>
                <a:ea typeface="adineue PRO Black" charset="0"/>
                <a:cs typeface="adineue PRO Black" charset="0"/>
              </a:rPr>
              <a:t>SEASONALITY FOR UNOBSERVED WEEKS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929F3-5887-B84B-8AA5-D5CFD25B2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39" t="-123" r="23053" b="123"/>
          <a:stretch/>
        </p:blipFill>
        <p:spPr>
          <a:xfrm>
            <a:off x="0" y="-6350"/>
            <a:ext cx="3716291" cy="5149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E0033-8AF3-0C4C-AE1D-B98D5A59C38F}"/>
              </a:ext>
            </a:extLst>
          </p:cNvPr>
          <p:cNvSpPr/>
          <p:nvPr/>
        </p:nvSpPr>
        <p:spPr>
          <a:xfrm>
            <a:off x="2209800" y="227663"/>
            <a:ext cx="333578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adineue PRO Black" charset="0"/>
                <a:ea typeface="adineue PRO Black" charset="0"/>
                <a:cs typeface="adineue PRO Black" charset="0"/>
              </a:rPr>
              <a:t>COOKING</a:t>
            </a:r>
            <a:r>
              <a:rPr lang="en-US" sz="2400" b="1" dirty="0">
                <a:solidFill>
                  <a:srgbClr val="C00000"/>
                </a:solidFill>
                <a:latin typeface="adineue PRO Black" charset="0"/>
                <a:ea typeface="adineue PRO Black" charset="0"/>
                <a:cs typeface="adineue PRO Black" charset="0"/>
              </a:rPr>
              <a:t> WITH GAS…</a:t>
            </a:r>
          </a:p>
        </p:txBody>
      </p:sp>
    </p:spTree>
    <p:extLst>
      <p:ext uri="{BB962C8B-B14F-4D97-AF65-F5344CB8AC3E}">
        <p14:creationId xmlns:p14="http://schemas.microsoft.com/office/powerpoint/2010/main" val="42492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14:prism/>
      </p:transition>
    </mc:Choice>
    <mc:Fallback xmlns="">
      <p:transition xmlns:p14="http://schemas.microsoft.com/office/powerpoint/2010/main" spd="slow" advClick="0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full season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Full season estimate: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Observed-estimated true net demand quantity </a:t>
            </a:r>
          </a:p>
          <a:p>
            <a:pPr marL="400050" lvl="1" indent="0" algn="ctr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400" dirty="0">
                <a:sym typeface="Wingdings" pitchFamily="2" charset="2"/>
              </a:rPr>
              <a:t>+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Seasonally inferred unobserved net demand quantity </a:t>
            </a:r>
          </a:p>
          <a:p>
            <a:pPr marL="400050" lvl="1" indent="0" algn="ctr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400" dirty="0">
                <a:sym typeface="Wingdings" pitchFamily="2" charset="2"/>
              </a:rPr>
              <a:t>=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Estimated full season true net demand quantity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C7851A-06AF-2444-A8FA-BEF95105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760" y="918499"/>
            <a:ext cx="359758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2245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More layers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GAS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Factors for attributes, to model individual sources of variation; e.g. color, fabric, fit, price.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New articles share the same attributes…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Seasonality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Category experimentation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Model choices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5A430C-AAF7-D746-83F0-CD9F390D7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3475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238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FW20 forecasts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FW19 is our leading indicator of FW20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As of 1 October (first delivery)  ~50% of FW19 remains unobserved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Part 1 – estimate ‘true’ net demand quantity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b="0" dirty="0">
                <a:latin typeface="Cambria Math" panose="02040503050406030204" pitchFamily="18" charset="0"/>
                <a:sym typeface="Wingdings" pitchFamily="2" charset="2"/>
              </a:rPr>
              <a:t>Generalized Auto</a:t>
            </a:r>
            <a:r>
              <a:rPr lang="en-US" sz="1400" dirty="0">
                <a:latin typeface="Cambria Math" panose="02040503050406030204" pitchFamily="18" charset="0"/>
                <a:sym typeface="Wingdings" pitchFamily="2" charset="2"/>
              </a:rPr>
              <a:t>regressive Score models</a:t>
            </a:r>
            <a:endParaRPr lang="en-US" sz="1400" b="0" dirty="0">
              <a:latin typeface="Cambria Math" panose="02040503050406030204" pitchFamily="18" charset="0"/>
              <a:sym typeface="Wingdings" pitchFamily="2" charset="2"/>
            </a:endParaRP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Buy availability is the key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Part 2 – infer article seasonality from similar articles 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Type, franchise, color, behavior…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9316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GAS MODELS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CA33FE-16F9-7F48-BA4D-F8CA50A6E268}"/>
                  </a:ext>
                </a:extLst>
              </p:cNvPr>
              <p:cNvSpPr>
                <a:spLocks noGrp="1"/>
              </p:cNvSpPr>
              <p:nvPr>
                <p:ph type="body" sz="quarter" idx="25"/>
              </p:nvPr>
            </p:nvSpPr>
            <p:spPr>
              <a:xfrm>
                <a:off x="582660" y="895350"/>
                <a:ext cx="7430189" cy="4191000"/>
              </a:xfrm>
            </p:spPr>
            <p:txBody>
              <a:bodyPr numCol="1">
                <a:normAutofit/>
              </a:bodyPr>
              <a:lstStyle/>
              <a:p>
                <a:pPr>
                  <a:lnSpc>
                    <a:spcPct val="20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Generalized Autoregressive Scoring models</a:t>
                </a:r>
              </a:p>
              <a:p>
                <a:pPr lvl="1">
                  <a:lnSpc>
                    <a:spcPct val="12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∗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𝜖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 where </a:t>
                </a:r>
                <a:endParaRPr lang="en-US" sz="14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2">
                  <a:lnSpc>
                    <a:spcPct val="12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 ~ 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0, 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</m:d>
                  </m:oMath>
                </a14:m>
                <a:endParaRPr lang="en-US" sz="1400" dirty="0">
                  <a:sym typeface="Wingdings" pitchFamily="2" charset="2"/>
                </a:endParaRPr>
              </a:p>
              <a:p>
                <a:pPr lvl="2">
                  <a:lnSpc>
                    <a:spcPct val="12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: </a:t>
                </a:r>
                <a:r>
                  <a:rPr lang="en-US" sz="1400" dirty="0" err="1">
                    <a:sym typeface="Wingdings" pitchFamily="2" charset="2"/>
                  </a:rPr>
                  <a:t>buy_availability</a:t>
                </a:r>
                <a:endParaRPr lang="en-US" sz="1400" dirty="0">
                  <a:sym typeface="Wingdings" pitchFamily="2" charset="2"/>
                </a:endParaRPr>
              </a:p>
              <a:p>
                <a:pPr>
                  <a:lnSpc>
                    <a:spcPct val="20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Time-varying parameter f:</a:t>
                </a:r>
              </a:p>
              <a:p>
                <a:pPr lvl="1">
                  <a:lnSpc>
                    <a:spcPct val="200000"/>
                  </a:lnSpc>
                  <a:buClr>
                    <a:srgbClr val="C00000"/>
                  </a:buClr>
                </a:pPr>
                <a:endParaRPr lang="en-US" sz="1400" dirty="0">
                  <a:sym typeface="Wingdings" pitchFamily="2" charset="2"/>
                </a:endParaRPr>
              </a:p>
              <a:p>
                <a:pPr marL="40050" indent="0">
                  <a:lnSpc>
                    <a:spcPct val="200000"/>
                  </a:lnSpc>
                  <a:buClr>
                    <a:srgbClr val="C00000"/>
                  </a:buClr>
                  <a:buNone/>
                </a:pPr>
                <a:endParaRPr lang="en-US" sz="14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CA33FE-16F9-7F48-BA4D-F8CA50A6E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5"/>
              </p:nvPr>
            </p:nvSpPr>
            <p:spPr>
              <a:xfrm>
                <a:off x="582660" y="895350"/>
                <a:ext cx="7430189" cy="4191000"/>
              </a:xfrm>
              <a:blipFill>
                <a:blip r:embed="rId2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6293F-0293-E24C-A46D-EABCB8AE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62556"/>
            <a:ext cx="2795587" cy="530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4B634C-6724-004C-B66B-789E550B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441083"/>
            <a:ext cx="3303540" cy="28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5352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GAS MODELS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CA33FE-16F9-7F48-BA4D-F8CA50A6E268}"/>
                  </a:ext>
                </a:extLst>
              </p:cNvPr>
              <p:cNvSpPr>
                <a:spLocks noGrp="1"/>
              </p:cNvSpPr>
              <p:nvPr>
                <p:ph type="body" sz="quarter" idx="25"/>
              </p:nvPr>
            </p:nvSpPr>
            <p:spPr>
              <a:xfrm>
                <a:off x="582660" y="895350"/>
                <a:ext cx="7430189" cy="4191000"/>
              </a:xfrm>
            </p:spPr>
            <p:txBody>
              <a:bodyPr numCol="1">
                <a:normAutofit/>
              </a:bodyPr>
              <a:lstStyle/>
              <a:p>
                <a:pPr>
                  <a:lnSpc>
                    <a:spcPct val="20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Generalized Autoregressive Scoring models</a:t>
                </a:r>
              </a:p>
              <a:p>
                <a:pPr lvl="1">
                  <a:lnSpc>
                    <a:spcPct val="12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∗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𝜖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 where </a:t>
                </a:r>
                <a:endParaRPr lang="en-US" sz="14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2">
                  <a:lnSpc>
                    <a:spcPct val="12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𝜖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 ~ 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0, 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</m:d>
                  </m:oMath>
                </a14:m>
                <a:endParaRPr lang="en-US" sz="1400" dirty="0">
                  <a:sym typeface="Wingdings" pitchFamily="2" charset="2"/>
                </a:endParaRPr>
              </a:p>
              <a:p>
                <a:pPr lvl="2">
                  <a:lnSpc>
                    <a:spcPct val="12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: </a:t>
                </a:r>
                <a:r>
                  <a:rPr lang="en-US" sz="1400" dirty="0" err="1">
                    <a:sym typeface="Wingdings" pitchFamily="2" charset="2"/>
                  </a:rPr>
                  <a:t>buy_availability</a:t>
                </a:r>
                <a:r>
                  <a:rPr lang="en-US" sz="1400" dirty="0">
                    <a:sym typeface="Wingdings" pitchFamily="2" charset="2"/>
                  </a:rPr>
                  <a:t> at time t</a:t>
                </a:r>
              </a:p>
              <a:p>
                <a:pPr>
                  <a:lnSpc>
                    <a:spcPct val="20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Time-varying parameter f:</a:t>
                </a:r>
              </a:p>
              <a:p>
                <a:pPr marL="40050" indent="0">
                  <a:lnSpc>
                    <a:spcPct val="200000"/>
                  </a:lnSpc>
                  <a:buClr>
                    <a:srgbClr val="C00000"/>
                  </a:buClr>
                  <a:buNone/>
                </a:pPr>
                <a:endParaRPr lang="en-US" sz="1400" dirty="0">
                  <a:sym typeface="Wingdings" pitchFamily="2" charset="2"/>
                </a:endParaRPr>
              </a:p>
              <a:p>
                <a:pPr lvl="1">
                  <a:lnSpc>
                    <a:spcPct val="20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|(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400" dirty="0">
                    <a:sym typeface="Wingdings" pitchFamily="2" charset="2"/>
                  </a:rPr>
                  <a:t> is distributed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∗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14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US" sz="1400">
                    <a:sym typeface="Wingdings" pitchFamily="2" charset="2"/>
                  </a:rPr>
                  <a:t>Scaled score; </a:t>
                </a:r>
                <a:r>
                  <a:rPr lang="en-US" sz="1400" dirty="0">
                    <a:sym typeface="Wingdings" pitchFamily="2" charset="2"/>
                  </a:rPr>
                  <a:t>our usage simplifies to:</a:t>
                </a:r>
              </a:p>
              <a:p>
                <a:pPr lvl="2"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𝜔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𝛽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14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CA33FE-16F9-7F48-BA4D-F8CA50A6E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5"/>
              </p:nvPr>
            </p:nvSpPr>
            <p:spPr>
              <a:xfrm>
                <a:off x="582660" y="895350"/>
                <a:ext cx="7430189" cy="4191000"/>
              </a:xfrm>
              <a:blipFill>
                <a:blip r:embed="rId2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6293F-0293-E24C-A46D-EABCB8AE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76549"/>
            <a:ext cx="2795587" cy="530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4B634C-6724-004C-B66B-789E550B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441083"/>
            <a:ext cx="3303540" cy="28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9580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GAS MODELS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CA33FE-16F9-7F48-BA4D-F8CA50A6E268}"/>
                  </a:ext>
                </a:extLst>
              </p:cNvPr>
              <p:cNvSpPr>
                <a:spLocks noGrp="1"/>
              </p:cNvSpPr>
              <p:nvPr>
                <p:ph type="body" sz="quarter" idx="25"/>
              </p:nvPr>
            </p:nvSpPr>
            <p:spPr>
              <a:xfrm>
                <a:off x="582660" y="895350"/>
                <a:ext cx="7430189" cy="4191000"/>
              </a:xfrm>
            </p:spPr>
            <p:txBody>
              <a:bodyPr numCol="1">
                <a:normAutofit fontScale="92500" lnSpcReduction="10000"/>
              </a:bodyPr>
              <a:lstStyle/>
              <a:p>
                <a:pPr>
                  <a:lnSpc>
                    <a:spcPct val="20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Generalized Autoregressive Scoring models</a:t>
                </a:r>
              </a:p>
              <a:p>
                <a:pPr lvl="1">
                  <a:lnSpc>
                    <a:spcPct val="12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∗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𝜖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 where </a:t>
                </a:r>
                <a:endParaRPr lang="en-US" sz="14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2">
                  <a:lnSpc>
                    <a:spcPct val="12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 ~ 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0, 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</m:d>
                  </m:oMath>
                </a14:m>
                <a:endParaRPr lang="en-US" sz="1400" dirty="0">
                  <a:sym typeface="Wingdings" pitchFamily="2" charset="2"/>
                </a:endParaRPr>
              </a:p>
              <a:p>
                <a:pPr lvl="2">
                  <a:lnSpc>
                    <a:spcPct val="12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: </a:t>
                </a:r>
                <a:r>
                  <a:rPr lang="en-US" sz="1400" dirty="0" err="1">
                    <a:sym typeface="Wingdings" pitchFamily="2" charset="2"/>
                  </a:rPr>
                  <a:t>buy_availability</a:t>
                </a:r>
                <a:endParaRPr lang="en-US" sz="1400" dirty="0">
                  <a:sym typeface="Wingdings" pitchFamily="2" charset="2"/>
                </a:endParaRPr>
              </a:p>
              <a:p>
                <a:pPr>
                  <a:lnSpc>
                    <a:spcPct val="20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Time-varying parameter f:</a:t>
                </a:r>
              </a:p>
              <a:p>
                <a:pPr marL="40050" indent="0">
                  <a:lnSpc>
                    <a:spcPct val="200000"/>
                  </a:lnSpc>
                  <a:buClr>
                    <a:srgbClr val="C00000"/>
                  </a:buClr>
                  <a:buNone/>
                </a:pPr>
                <a:endParaRPr lang="en-US" sz="1400" dirty="0">
                  <a:sym typeface="Wingdings" pitchFamily="2" charset="2"/>
                </a:endParaRPr>
              </a:p>
              <a:p>
                <a:pPr lvl="1">
                  <a:lnSpc>
                    <a:spcPct val="20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 is distributed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∗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14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Scaled score, our usage simplifies to:</a:t>
                </a:r>
              </a:p>
              <a:p>
                <a:pPr lvl="2"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𝜔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itchFamily="2" charset="2"/>
                      </a:rPr>
                      <m:t>𝛽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14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Observation driven 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 known given data up to time t-1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Closed form likelihood, easy estimation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CA33FE-16F9-7F48-BA4D-F8CA50A6E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5"/>
              </p:nvPr>
            </p:nvSpPr>
            <p:spPr>
              <a:xfrm>
                <a:off x="582660" y="895350"/>
                <a:ext cx="7430189" cy="4191000"/>
              </a:xfr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6293F-0293-E24C-A46D-EABCB8AE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15" y="2611296"/>
            <a:ext cx="2795587" cy="530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4B634C-6724-004C-B66B-789E550B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441083"/>
            <a:ext cx="3303540" cy="28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3570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Observed interval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e.g. SUPERSTAR 80s, CQ2659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*Partial season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FW18 (EU) net demand qty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Observed: 725 units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Estimated: </a:t>
            </a:r>
            <a:r>
              <a:rPr lang="en-US" sz="1400" dirty="0"/>
              <a:t>1774</a:t>
            </a:r>
            <a:r>
              <a:rPr lang="en-US" sz="1400" dirty="0">
                <a:sym typeface="Wingdings" pitchFamily="2" charset="2"/>
              </a:rPr>
              <a:t> units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800C3-4C51-3140-990E-AC5B5A97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18759"/>
            <a:ext cx="3428999" cy="1488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16E52-7952-A94E-95C9-11A88DD7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189037"/>
            <a:ext cx="4454042" cy="1782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2C9FBD-277F-E040-B691-F061DEF0B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599" y="3163070"/>
            <a:ext cx="4572001" cy="17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159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UnObserved</a:t>
            </a:r>
            <a:r>
              <a:rPr lang="en-US" sz="2400" dirty="0">
                <a:solidFill>
                  <a:srgbClr val="C00000"/>
                </a:solidFill>
              </a:rPr>
              <a:t> interval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Seasonality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Categories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e.g. </a:t>
            </a:r>
            <a:r>
              <a:rPr lang="en-US" sz="1400" dirty="0" err="1">
                <a:sym typeface="Wingdings" pitchFamily="2" charset="2"/>
              </a:rPr>
              <a:t>prod_grp_desc</a:t>
            </a:r>
            <a:r>
              <a:rPr lang="en-US" sz="1400" dirty="0">
                <a:sym typeface="Wingdings" pitchFamily="2" charset="2"/>
              </a:rPr>
              <a:t> == SHOES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Weekly FW shoe net demand averages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800C3-4C51-3140-990E-AC5B5A97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84" y="3257550"/>
            <a:ext cx="2873374" cy="1247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90741-AC1F-6E48-BE9C-636DC8D25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32117"/>
            <a:ext cx="4621259" cy="1870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BE404-D7E2-2746-9939-6788A703E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76550"/>
            <a:ext cx="4468859" cy="17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73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UnObserved</a:t>
            </a:r>
            <a:r>
              <a:rPr lang="en-US" sz="2400" dirty="0">
                <a:solidFill>
                  <a:srgbClr val="C00000"/>
                </a:solidFill>
              </a:rPr>
              <a:t> interval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Use </a:t>
            </a:r>
            <a:r>
              <a:rPr lang="en-US" sz="1400" b="1" dirty="0">
                <a:sym typeface="Wingdings" pitchFamily="2" charset="2"/>
              </a:rPr>
              <a:t>observed weeks </a:t>
            </a:r>
            <a:r>
              <a:rPr lang="en-US" sz="1400" dirty="0">
                <a:sym typeface="Wingdings" pitchFamily="2" charset="2"/>
              </a:rPr>
              <a:t>to establish relationship between shoe seasonality &amp; CQ2659 net demand qty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Use relationship to predict CQ2659 net demand qty for unobserved weeks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‘</a:t>
            </a:r>
            <a:r>
              <a:rPr lang="en-US" sz="1400" dirty="0" err="1">
                <a:sym typeface="Wingdings" pitchFamily="2" charset="2"/>
              </a:rPr>
              <a:t>preds</a:t>
            </a:r>
            <a:r>
              <a:rPr lang="en-US" sz="1400" dirty="0">
                <a:sym typeface="Wingdings" pitchFamily="2" charset="2"/>
              </a:rPr>
              <a:t>’ line in lower plot for full season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800C3-4C51-3140-990E-AC5B5A97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20" y="3645461"/>
            <a:ext cx="2504223" cy="1086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BE404-D7E2-2746-9939-6788A703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754" y="1004142"/>
            <a:ext cx="4621259" cy="1828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64CD6-3EC5-DD43-9B3B-2E128DD56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936239"/>
            <a:ext cx="4651814" cy="18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469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full season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Full season estimate: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observed-estimated true net demand quantity </a:t>
            </a:r>
          </a:p>
          <a:p>
            <a:pPr marL="40005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1400" dirty="0">
                <a:sym typeface="Wingdings" pitchFamily="2" charset="2"/>
              </a:rPr>
              <a:t>+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Seasonally inferred unobserved net demand quantity </a:t>
            </a:r>
          </a:p>
          <a:p>
            <a:pPr marL="40005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1400" dirty="0">
                <a:sym typeface="Wingdings" pitchFamily="2" charset="2"/>
              </a:rPr>
              <a:t>=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Estimated full season true net demand quantity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C7851A-06AF-2444-A8FA-BEF95105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760" y="918499"/>
            <a:ext cx="359758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903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9dda88443082203f79f77cdab4a4d557b43c7db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70921_Digital_Analytics_Template">
  <a:themeElements>
    <a:clrScheme name="Digital Analytics 1">
      <a:dk1>
        <a:srgbClr val="000000"/>
      </a:dk1>
      <a:lt1>
        <a:srgbClr val="FFFFFF"/>
      </a:lt1>
      <a:dk2>
        <a:srgbClr val="D6D6D6"/>
      </a:dk2>
      <a:lt2>
        <a:srgbClr val="FFFFFF"/>
      </a:lt2>
      <a:accent1>
        <a:srgbClr val="04D5C3"/>
      </a:accent1>
      <a:accent2>
        <a:srgbClr val="F9413A"/>
      </a:accent2>
      <a:accent3>
        <a:srgbClr val="009638"/>
      </a:accent3>
      <a:accent4>
        <a:srgbClr val="5BC2E7"/>
      </a:accent4>
      <a:accent5>
        <a:srgbClr val="FEDD00"/>
      </a:accent5>
      <a:accent6>
        <a:srgbClr val="3078E2"/>
      </a:accent6>
      <a:hlink>
        <a:srgbClr val="000000"/>
      </a:hlink>
      <a:folHlink>
        <a:srgbClr val="000000"/>
      </a:folHlink>
    </a:clrScheme>
    <a:fontScheme name="Custom 1">
      <a:majorFont>
        <a:latin typeface="adineue PRO TT Black"/>
        <a:ea typeface=""/>
        <a:cs typeface=""/>
      </a:majorFont>
      <a:minorFont>
        <a:latin typeface="adineue PRO 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2CD5C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0"/>
          </a:spcBef>
          <a:defRPr sz="1400" cap="all" dirty="0" smtClean="0">
            <a:latin typeface="+mj-lt"/>
            <a:cs typeface="AdihausDIN" panose="020B050402010102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2CD5C4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  <a:ln w="12700" cap="sq">
          <a:noFill/>
          <a:miter lim="800000"/>
        </a:ln>
      </a:spPr>
      <a:bodyPr vert="horz" wrap="none" lIns="0" tIns="0" rIns="0" bIns="0" rtlCol="0" anchor="t" anchorCtr="0">
        <a:noAutofit/>
      </a:bodyPr>
      <a:lstStyle>
        <a:defPPr>
          <a:lnSpc>
            <a:spcPct val="90000"/>
          </a:lnSpc>
          <a:defRPr sz="1200" dirty="0" smtClean="0">
            <a:latin typeface="AdihausDIN" panose="020B0504020101020102" pitchFamily="34" charset="0"/>
            <a:cs typeface="AdihausDIN" panose="020B0504020101020102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0921_Digital_Analytics_Template" id="{16EF9967-9395-5444-9C97-DFF82C54F1DD}" vid="{FE673D85-9B1C-6D43-87B3-28F6E0466FEF}"/>
    </a:ext>
  </a:extLst>
</a:theme>
</file>

<file path=ppt/theme/theme2.xml><?xml version="1.0" encoding="utf-8"?>
<a:theme xmlns:a="http://schemas.openxmlformats.org/drawingml/2006/main" name="Office Theme">
  <a:themeElements>
    <a:clrScheme name="GBC 2015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404040"/>
      </a:accent2>
      <a:accent3>
        <a:srgbClr val="EA5649"/>
      </a:accent3>
      <a:accent4>
        <a:srgbClr val="6AB1AA"/>
      </a:accent4>
      <a:accent5>
        <a:srgbClr val="3E00C4"/>
      </a:accent5>
      <a:accent6>
        <a:srgbClr val="FCDD00"/>
      </a:accent6>
      <a:hlink>
        <a:srgbClr val="000000"/>
      </a:hlink>
      <a:folHlink>
        <a:srgbClr val="000000"/>
      </a:folHlink>
    </a:clrScheme>
    <a:fontScheme name="GBC 2015">
      <a:majorFont>
        <a:latin typeface="adineue PRO TT Black"/>
        <a:ea typeface=""/>
        <a:cs typeface=""/>
      </a:majorFont>
      <a:minorFont>
        <a:latin typeface="adineue PRO 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Sport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000000"/>
      </a:hlink>
      <a:folHlink>
        <a:srgbClr val="000000"/>
      </a:folHlink>
    </a:clrScheme>
    <a:fontScheme name="adiNeue - AdihausDIN">
      <a:majorFont>
        <a:latin typeface="adiNeue2013 Bol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20170921_Digital_Analytics_Template</Template>
  <TotalTime>62246</TotalTime>
  <Words>441</Words>
  <Application>Microsoft Macintosh PowerPoint</Application>
  <PresentationFormat>On-screen Show (16:9)</PresentationFormat>
  <Paragraphs>89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AdihausDIN</vt:lpstr>
      <vt:lpstr>adineue PRO Black</vt:lpstr>
      <vt:lpstr>adineue PRO TT Black</vt:lpstr>
      <vt:lpstr>adineue PRO TT Light</vt:lpstr>
      <vt:lpstr>Arial</vt:lpstr>
      <vt:lpstr>Cambria Math</vt:lpstr>
      <vt:lpstr>Symbol</vt:lpstr>
      <vt:lpstr>Wingdings</vt:lpstr>
      <vt:lpstr>20170921_Digital_Analytics_Template</vt:lpstr>
      <vt:lpstr>think-cell Slide</vt:lpstr>
      <vt:lpstr>PowerPoint Presentation</vt:lpstr>
      <vt:lpstr>Demand forecasting FW20 forecasts </vt:lpstr>
      <vt:lpstr>Demand forecasting GAS MODELS </vt:lpstr>
      <vt:lpstr>Demand forecasting GAS MODELS </vt:lpstr>
      <vt:lpstr>Demand forecasting GAS MODELS </vt:lpstr>
      <vt:lpstr>Demand forecasting Observed interval </vt:lpstr>
      <vt:lpstr>Demand forecasting UnObserved interval </vt:lpstr>
      <vt:lpstr>Demand forecasting UnObserved interval </vt:lpstr>
      <vt:lpstr>Demand forecasting full season </vt:lpstr>
      <vt:lpstr>Demand forecasting full season </vt:lpstr>
      <vt:lpstr>Demand forecasting More layers </vt:lpstr>
    </vt:vector>
  </TitlesOfParts>
  <Company>adidas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Zhang, Yuchun</dc:creator>
  <cp:lastModifiedBy>Comiskey, Chris [External]</cp:lastModifiedBy>
  <cp:revision>670</cp:revision>
  <cp:lastPrinted>2019-03-27T13:46:10Z</cp:lastPrinted>
  <dcterms:created xsi:type="dcterms:W3CDTF">2017-11-15T09:49:52Z</dcterms:created>
  <dcterms:modified xsi:type="dcterms:W3CDTF">2019-08-07T13:16:48Z</dcterms:modified>
  <dc:language>English-UK</dc:language>
</cp:coreProperties>
</file>