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8" r:id="rId1"/>
  </p:sldMasterIdLst>
  <p:notesMasterIdLst>
    <p:notesMasterId r:id="rId15"/>
  </p:notesMasterIdLst>
  <p:handoutMasterIdLst>
    <p:handoutMasterId r:id="rId16"/>
  </p:handoutMasterIdLst>
  <p:sldIdLst>
    <p:sldId id="684" r:id="rId2"/>
    <p:sldId id="685" r:id="rId3"/>
    <p:sldId id="686" r:id="rId4"/>
    <p:sldId id="687" r:id="rId5"/>
    <p:sldId id="688" r:id="rId6"/>
    <p:sldId id="696" r:id="rId7"/>
    <p:sldId id="695" r:id="rId8"/>
    <p:sldId id="689" r:id="rId9"/>
    <p:sldId id="692" r:id="rId10"/>
    <p:sldId id="694" r:id="rId11"/>
    <p:sldId id="693" r:id="rId12"/>
    <p:sldId id="690" r:id="rId13"/>
    <p:sldId id="691" r:id="rId14"/>
  </p:sldIdLst>
  <p:sldSz cx="9144000" cy="5143500" type="screen16x9"/>
  <p:notesSz cx="6805613" cy="9939338"/>
  <p:custDataLst>
    <p:tags r:id="rId17"/>
  </p:custDataLst>
  <p:defaultTextStyle>
    <a:defPPr>
      <a:defRPr lang="en-US"/>
    </a:defPPr>
    <a:lvl1pPr marL="0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6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9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1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5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37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0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3" algn="l" defTabSz="9143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resentation" id="{1546AF60-B8B5-BD40-A707-607F99CD03F5}">
          <p14:sldIdLst>
            <p14:sldId id="684"/>
            <p14:sldId id="685"/>
            <p14:sldId id="686"/>
            <p14:sldId id="687"/>
            <p14:sldId id="688"/>
            <p14:sldId id="696"/>
            <p14:sldId id="695"/>
            <p14:sldId id="689"/>
            <p14:sldId id="692"/>
            <p14:sldId id="694"/>
            <p14:sldId id="693"/>
            <p14:sldId id="690"/>
            <p14:sldId id="691"/>
          </p14:sldIdLst>
        </p14:section>
        <p14:section name="Template" id="{DE814E5A-073F-4E4F-A210-230B0EC1B855}">
          <p14:sldIdLst/>
        </p14:section>
        <p14:section name="Assets" id="{0553DC1D-66F4-0B4D-BA47-FF773463D68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">
          <p15:clr>
            <a:srgbClr val="A4A3A4"/>
          </p15:clr>
        </p15:guide>
        <p15:guide id="2" orient="horz" pos="2491">
          <p15:clr>
            <a:srgbClr val="A4A3A4"/>
          </p15:clr>
        </p15:guide>
        <p15:guide id="3" orient="horz" pos="2712">
          <p15:clr>
            <a:srgbClr val="A4A3A4"/>
          </p15:clr>
        </p15:guide>
        <p15:guide id="4" orient="horz" pos="6082">
          <p15:clr>
            <a:srgbClr val="A4A3A4"/>
          </p15:clr>
        </p15:guide>
        <p15:guide id="5" pos="197">
          <p15:clr>
            <a:srgbClr val="A4A3A4"/>
          </p15:clr>
        </p15:guide>
        <p15:guide id="6" pos="4088">
          <p15:clr>
            <a:srgbClr val="A4A3A4"/>
          </p15:clr>
        </p15:guide>
        <p15:guide id="7" pos="3013">
          <p15:clr>
            <a:srgbClr val="A4A3A4"/>
          </p15:clr>
        </p15:guide>
        <p15:guide id="8" pos="279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D6D"/>
    <a:srgbClr val="A0A0A0"/>
    <a:srgbClr val="F2D9E9"/>
    <a:srgbClr val="0081C7"/>
    <a:srgbClr val="D6D6D6"/>
    <a:srgbClr val="E10098"/>
    <a:srgbClr val="90276C"/>
    <a:srgbClr val="8C8B8B"/>
    <a:srgbClr val="868585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49" autoAdjust="0"/>
    <p:restoredTop sz="96341" autoAdjust="0"/>
  </p:normalViewPr>
  <p:slideViewPr>
    <p:cSldViewPr showGuides="1">
      <p:cViewPr varScale="1">
        <p:scale>
          <a:sx n="152" d="100"/>
          <a:sy n="152" d="100"/>
        </p:scale>
        <p:origin x="208" y="7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58" y="329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824"/>
    </p:cViewPr>
  </p:sorterViewPr>
  <p:notesViewPr>
    <p:cSldViewPr showGuides="1">
      <p:cViewPr varScale="1">
        <p:scale>
          <a:sx n="77" d="100"/>
          <a:sy n="77" d="100"/>
        </p:scale>
        <p:origin x="-3978" y="-96"/>
      </p:cViewPr>
      <p:guideLst>
        <p:guide orient="horz" pos="274"/>
        <p:guide orient="horz" pos="2491"/>
        <p:guide orient="horz" pos="2712"/>
        <p:guide orient="horz" pos="6082"/>
        <p:guide pos="197"/>
        <p:guide pos="4088"/>
        <p:guide pos="3013"/>
        <p:guide pos="279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3" y="2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/>
          <a:lstStyle>
            <a:lvl1pPr algn="l">
              <a:defRPr sz="1400"/>
            </a:lvl1pPr>
          </a:lstStyle>
          <a:p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4943" y="2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/>
          <a:lstStyle>
            <a:lvl1pPr algn="r">
              <a:defRPr sz="1400"/>
            </a:lvl1pPr>
          </a:lstStyle>
          <a:p>
            <a:fld id="{C84ABD84-B427-486C-B91D-F8364DDF0A46}" type="datetimeFigureOut">
              <a:rPr lang="en-US" smtClean="0">
                <a:latin typeface="AdihausDIN" panose="020B0506020101010102" pitchFamily="34" charset="0"/>
              </a:rPr>
              <a:t>6/21/19</a:t>
            </a:fld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3" y="9440648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 anchor="b"/>
          <a:lstStyle>
            <a:lvl1pPr algn="l">
              <a:defRPr sz="1400"/>
            </a:lvl1pPr>
          </a:lstStyle>
          <a:p>
            <a:endParaRPr lang="en-US" dirty="0">
              <a:latin typeface="AdihausDIN" panose="020B0506020101010102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4943" y="9440648"/>
            <a:ext cx="2949098" cy="496967"/>
          </a:xfrm>
          <a:prstGeom prst="rect">
            <a:avLst/>
          </a:prstGeom>
        </p:spPr>
        <p:txBody>
          <a:bodyPr vert="horz" lIns="94702" tIns="47351" rIns="94702" bIns="47351" rtlCol="0" anchor="b"/>
          <a:lstStyle>
            <a:lvl1pPr algn="r">
              <a:defRPr sz="1400"/>
            </a:lvl1pPr>
          </a:lstStyle>
          <a:p>
            <a:fld id="{B04F07B2-80B6-43CA-AA4A-473635943C69}" type="slidenum">
              <a:rPr lang="en-US" smtClean="0">
                <a:latin typeface="AdihausDIN" panose="020B0506020101010102" pitchFamily="34" charset="0"/>
              </a:rPr>
              <a:t>‹#›</a:t>
            </a:fld>
            <a:endParaRPr lang="en-US" dirty="0">
              <a:latin typeface="AdihausDI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6225" y="434975"/>
            <a:ext cx="6249988" cy="3516313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algn="ctr" rotWithShape="0">
              <a:schemeClr val="tx1">
                <a:alpha val="30000"/>
              </a:schemeClr>
            </a:outerShdw>
          </a:effectLst>
        </p:spPr>
        <p:txBody>
          <a:bodyPr vert="horz" lIns="94702" tIns="47351" rIns="94702" bIns="47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523" y="4304426"/>
            <a:ext cx="4124128" cy="534969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4783107" y="2"/>
            <a:ext cx="1707932" cy="179428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00" b="1" dirty="0">
                <a:solidFill>
                  <a:schemeClr val="bg1"/>
                </a:solidFill>
                <a:latin typeface="AdihausDIN" panose="020B0506020101010102" pitchFamily="34" charset="0"/>
              </a:rPr>
              <a:t>Presentation </a:t>
            </a:r>
            <a:r>
              <a:rPr lang="en-US" sz="500" b="1" dirty="0" err="1">
                <a:solidFill>
                  <a:schemeClr val="bg1"/>
                </a:solidFill>
                <a:latin typeface="AdihausDIN" panose="020B0506020101010102" pitchFamily="34" charset="0"/>
              </a:rPr>
              <a:t>handout</a:t>
            </a:r>
            <a:r>
              <a:rPr lang="en-US" sz="500" b="1" dirty="0">
                <a:solidFill>
                  <a:schemeClr val="bg1"/>
                </a:solidFill>
                <a:latin typeface="AdihausDIN" panose="020B0506020101010102" pitchFamily="34" charset="0"/>
              </a:rPr>
              <a:t>/notes</a:t>
            </a:r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4783104" y="4638782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 flipH="1">
            <a:off x="4783104" y="497313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gray">
          <a:xfrm flipH="1">
            <a:off x="4783104" y="5307493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gray">
          <a:xfrm flipH="1">
            <a:off x="4783104" y="5641850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 flipH="1">
            <a:off x="4783104" y="597620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 flipH="1">
            <a:off x="4783104" y="6310563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83104" y="6644918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83104" y="697927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83104" y="7313629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83104" y="7647986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83104" y="7982342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83104" y="8316697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83104" y="865105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83104" y="8985410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83104" y="9319765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83104" y="9654124"/>
            <a:ext cx="1707492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 bwMode="gray">
          <a:xfrm>
            <a:off x="4783104" y="4304425"/>
            <a:ext cx="1707492" cy="208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dihausDIN" panose="020B0506020101010102" pitchFamily="34" charset="0"/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46" rtl="0" eaLnBrk="1" latinLnBrk="0" hangingPunct="1">
      <a:lnSpc>
        <a:spcPct val="110000"/>
      </a:lnSpc>
      <a:buSzPct val="90000"/>
      <a:buFont typeface="Wingdings" pitchFamily="2" charset="2"/>
      <a:buNone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1pPr>
    <a:lvl2pPr marL="107993" indent="-107993" algn="l" defTabSz="914346" rtl="0" eaLnBrk="1" latinLnBrk="0" hangingPunct="1">
      <a:lnSpc>
        <a:spcPct val="110000"/>
      </a:lnSpc>
      <a:buSzPct val="90000"/>
      <a:buFont typeface="Wingdings" pitchFamily="2" charset="2"/>
      <a:buChar char="§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2pPr>
    <a:lvl3pPr marL="107993" indent="-107993" algn="l" defTabSz="914346" rtl="0" eaLnBrk="1" latinLnBrk="0" hangingPunct="1">
      <a:lnSpc>
        <a:spcPct val="110000"/>
      </a:lnSpc>
      <a:buSzPct val="90000"/>
      <a:buFont typeface="Symbol" pitchFamily="18" charset="2"/>
      <a:buChar char="-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3pPr>
    <a:lvl4pPr marL="107993" indent="-107993" algn="l" defTabSz="914346" rtl="0" eaLnBrk="1" latinLnBrk="0" hangingPunct="1">
      <a:lnSpc>
        <a:spcPct val="110000"/>
      </a:lnSpc>
      <a:buSzPct val="90000"/>
      <a:buFont typeface="+mj-lt"/>
      <a:buAutoNum type="arabicPeriod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4pPr>
    <a:lvl5pPr marL="215987" indent="-107993" algn="l" defTabSz="914346" rtl="0" eaLnBrk="1" latinLnBrk="0" hangingPunct="1">
      <a:lnSpc>
        <a:spcPct val="110000"/>
      </a:lnSpc>
      <a:buSzPct val="90000"/>
      <a:buFont typeface="+mj-lt"/>
      <a:buAutoNum type="arabicPeriod"/>
      <a:defRPr sz="1000" kern="1200">
        <a:solidFill>
          <a:schemeClr val="tx1"/>
        </a:solidFill>
        <a:latin typeface="AdihausDIN" panose="020B0506020101010102" pitchFamily="34" charset="0"/>
        <a:ea typeface="+mn-ea"/>
        <a:cs typeface="+mn-cs"/>
      </a:defRPr>
    </a:lvl5pPr>
    <a:lvl6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NULL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microsoft.com/office/2007/relationships/hdphoto" Target="NULL"/><Relationship Id="rId5" Type="http://schemas.openxmlformats.org/officeDocument/2006/relationships/image" Target="NULL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-1" y="4732338"/>
            <a:ext cx="3059114" cy="411162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endParaRPr lang="en-US" sz="1400" cap="all" dirty="0">
              <a:latin typeface="+mj-lt"/>
              <a:cs typeface="AdihausDIN" panose="020B0504020101020102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59532" y="842964"/>
            <a:ext cx="5004556" cy="2608954"/>
          </a:xfrm>
          <a:prstGeom prst="rect">
            <a:avLst/>
          </a:prstGeom>
          <a:solidFill>
            <a:srgbClr val="2CD5C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554" tIns="72554" rIns="72554" bIns="725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 cap="all" dirty="0">
              <a:solidFill>
                <a:srgbClr val="2CD5C4"/>
              </a:solidFill>
              <a:latin typeface="+mj-lt"/>
              <a:cs typeface="AdihausDIN" panose="020B0504020101020102" pitchFamily="34" charset="0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1788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0020" y="1921195"/>
            <a:ext cx="4644048" cy="1047267"/>
          </a:xfrm>
          <a:prstGeom prst="rect">
            <a:avLst/>
          </a:prstGeom>
        </p:spPr>
        <p:txBody>
          <a:bodyPr bIns="35998" anchor="b">
            <a:spAutoFit/>
          </a:bodyPr>
          <a:lstStyle>
            <a:lvl1pPr>
              <a:lnSpc>
                <a:spcPct val="67000"/>
              </a:lnSpc>
              <a:tabLst/>
              <a:defRPr sz="4800" spc="-30" baseline="0">
                <a:solidFill>
                  <a:schemeClr val="bg1"/>
                </a:solidFill>
              </a:defRPr>
            </a:lvl1pPr>
            <a:lvl2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2pPr>
            <a:lvl3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3pPr>
            <a:lvl4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4pPr>
            <a:lvl5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5pPr>
            <a:lvl6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6pPr>
            <a:lvl7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7pPr>
            <a:lvl8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8pPr>
            <a:lvl9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Title of the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0020" y="2968414"/>
            <a:ext cx="4644048" cy="24744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67000"/>
              </a:lnSpc>
              <a:spcAft>
                <a:spcPts val="907"/>
              </a:spcAft>
              <a:buNone/>
              <a:defRPr sz="2400" cap="all" spc="0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1pPr>
            <a:lvl2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1" y="4876277"/>
            <a:ext cx="1514699" cy="12328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9219" y="4732338"/>
            <a:ext cx="2556283" cy="411162"/>
          </a:xfrm>
          <a:prstGeom prst="rect">
            <a:avLst/>
          </a:prstGeom>
        </p:spPr>
        <p:txBody>
          <a:bodyPr bIns="10800" anchor="ctr">
            <a:noAutofit/>
          </a:bodyPr>
          <a:lstStyle>
            <a:lvl1pPr marL="40050" indent="0">
              <a:lnSpc>
                <a:spcPct val="100000"/>
              </a:lnSpc>
              <a:buNone/>
              <a:defRPr sz="1350" cap="all" baseline="0">
                <a:latin typeface="+mn-lt"/>
              </a:defRPr>
            </a:lvl1pPr>
          </a:lstStyle>
          <a:p>
            <a:pPr lvl="0"/>
            <a:r>
              <a:rPr lang="en-US" dirty="0"/>
              <a:t>DD Month YYYY</a:t>
            </a:r>
          </a:p>
        </p:txBody>
      </p:sp>
      <p:sp>
        <p:nvSpPr>
          <p:cNvPr id="11" name="Freeform 10"/>
          <p:cNvSpPr/>
          <p:nvPr userDrawn="1"/>
        </p:nvSpPr>
        <p:spPr bwMode="gray">
          <a:xfrm>
            <a:off x="1943708" y="4862279"/>
            <a:ext cx="0" cy="151280"/>
          </a:xfrm>
          <a:custGeom>
            <a:avLst/>
            <a:gdLst>
              <a:gd name="connsiteX0" fmla="*/ 0 w 0"/>
              <a:gd name="connsiteY0" fmla="*/ 0 h 151280"/>
              <a:gd name="connsiteX1" fmla="*/ 0 w 0"/>
              <a:gd name="connsiteY1" fmla="*/ 151280 h 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80">
                <a:moveTo>
                  <a:pt x="0" y="0"/>
                </a:moveTo>
                <a:lnTo>
                  <a:pt x="0" y="151280"/>
                </a:lnTo>
              </a:path>
            </a:pathLst>
          </a:custGeom>
          <a:noFill/>
          <a:ln w="12700" cap="sq">
            <a:solidFill>
              <a:schemeClr val="tx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80" y="2273215"/>
            <a:ext cx="2159552" cy="5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tabLst>
                <a:tab pos="2393950" algn="l"/>
              </a:tabLs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4923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0020" y="1921195"/>
            <a:ext cx="4644048" cy="1047267"/>
          </a:xfrm>
          <a:prstGeom prst="rect">
            <a:avLst/>
          </a:prstGeom>
        </p:spPr>
        <p:txBody>
          <a:bodyPr bIns="35998" anchor="b">
            <a:spAutoFit/>
          </a:bodyPr>
          <a:lstStyle>
            <a:lvl1pPr>
              <a:lnSpc>
                <a:spcPct val="67000"/>
              </a:lnSpc>
              <a:tabLst/>
              <a:defRPr sz="4800" spc="-30" baseline="0">
                <a:solidFill>
                  <a:schemeClr val="bg1"/>
                </a:solidFill>
              </a:defRPr>
            </a:lvl1pPr>
            <a:lvl2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2pPr>
            <a:lvl3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3pPr>
            <a:lvl4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4pPr>
            <a:lvl5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5pPr>
            <a:lvl6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6pPr>
            <a:lvl7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7pPr>
            <a:lvl8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8pPr>
            <a:lvl9pPr>
              <a:lnSpc>
                <a:spcPct val="67000"/>
              </a:lnSpc>
              <a:defRPr sz="4800" spc="-3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Title of the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0020" y="2968414"/>
            <a:ext cx="4644048" cy="24744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67000"/>
              </a:lnSpc>
              <a:spcAft>
                <a:spcPts val="907"/>
              </a:spcAft>
              <a:buNone/>
              <a:defRPr sz="2400" cap="all" spc="0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1pPr>
            <a:lvl2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Font typeface="AdihausDIN" panose="020B0604020202020204" pitchFamily="34" charset="0"/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67000"/>
              </a:lnSpc>
              <a:spcBef>
                <a:spcPts val="0"/>
              </a:spcBef>
              <a:spcAft>
                <a:spcPts val="907"/>
              </a:spcAft>
              <a:buNone/>
              <a:defRPr sz="2400" b="0" cap="all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1" y="4876277"/>
            <a:ext cx="1514699" cy="123285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 bwMode="gray">
          <a:xfrm>
            <a:off x="1943708" y="4862279"/>
            <a:ext cx="0" cy="151280"/>
          </a:xfrm>
          <a:custGeom>
            <a:avLst/>
            <a:gdLst>
              <a:gd name="connsiteX0" fmla="*/ 0 w 0"/>
              <a:gd name="connsiteY0" fmla="*/ 0 h 151280"/>
              <a:gd name="connsiteX1" fmla="*/ 0 w 0"/>
              <a:gd name="connsiteY1" fmla="*/ 151280 h 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1280">
                <a:moveTo>
                  <a:pt x="0" y="0"/>
                </a:moveTo>
                <a:lnTo>
                  <a:pt x="0" y="151280"/>
                </a:lnTo>
              </a:path>
            </a:pathLst>
          </a:custGeom>
          <a:noFill/>
          <a:ln w="12700" cap="sq">
            <a:solidFill>
              <a:schemeClr val="bg1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9219" y="4732338"/>
            <a:ext cx="2556283" cy="411162"/>
          </a:xfrm>
          <a:prstGeom prst="rect">
            <a:avLst/>
          </a:prstGeom>
        </p:spPr>
        <p:txBody>
          <a:bodyPr bIns="10800" anchor="ctr">
            <a:noAutofit/>
          </a:bodyPr>
          <a:lstStyle>
            <a:lvl1pPr marL="40050" indent="0">
              <a:lnSpc>
                <a:spcPct val="100000"/>
              </a:lnSpc>
              <a:buNone/>
              <a:defRPr sz="135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DD Month YYYY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58775" y="842963"/>
            <a:ext cx="3277121" cy="3457576"/>
          </a:xfrm>
          <a:prstGeom prst="rect">
            <a:avLst/>
          </a:prstGeom>
        </p:spPr>
        <p:txBody>
          <a:bodyPr rIns="0" bIns="0" anchor="ctr" anchorCtr="0"/>
          <a:lstStyle>
            <a:lvl1pPr algn="ctr">
              <a:defRPr sz="4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4319972" y="843757"/>
            <a:ext cx="4366828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0" i="0" cap="all" baseline="0">
                <a:solidFill>
                  <a:schemeClr val="tx1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 flipV="1">
            <a:off x="3923928" y="864161"/>
            <a:ext cx="1" cy="3415180"/>
          </a:xfrm>
          <a:prstGeom prst="line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58776" y="842963"/>
            <a:ext cx="2700338" cy="3457576"/>
          </a:xfrm>
          <a:prstGeom prst="rect">
            <a:avLst/>
          </a:prstGeom>
        </p:spPr>
        <p:txBody>
          <a:bodyPr rIns="0" bIns="0" anchor="ctr" anchorCtr="0"/>
          <a:lstStyle>
            <a:lvl1pPr algn="ctr">
              <a:defRPr sz="4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3383868" y="843757"/>
            <a:ext cx="5401356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i="0" cap="none" baseline="0">
                <a:solidFill>
                  <a:schemeClr val="tx1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EA00DE-30B2-CA4E-86C6-D01647966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6" y="842963"/>
            <a:ext cx="2094157" cy="3457576"/>
          </a:xfrm>
          <a:prstGeom prst="rect">
            <a:avLst/>
          </a:prstGeom>
        </p:spPr>
        <p:txBody>
          <a:bodyPr tIns="180000" rIns="0" bIns="0" anchor="ctr" anchorCtr="0"/>
          <a:lstStyle>
            <a:lvl1pPr algn="r">
              <a:defRPr sz="7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#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3383868" y="843757"/>
            <a:ext cx="5401356" cy="34559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4000" b="0" i="0" cap="all" baseline="0">
                <a:solidFill>
                  <a:schemeClr val="tx1"/>
                </a:solidFill>
                <a:latin typeface="+mn-lt"/>
                <a:ea typeface="AdihausDIN" charset="0"/>
                <a:cs typeface="AdihausDIN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 flipV="1">
            <a:off x="2918400" y="1976793"/>
            <a:ext cx="1" cy="1196999"/>
          </a:xfrm>
          <a:prstGeom prst="line">
            <a:avLst/>
          </a:prstGeom>
          <a:ln w="38100">
            <a:solidFill>
              <a:srgbClr val="2CD5C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303214"/>
            <a:ext cx="8421688" cy="539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61951" y="1058863"/>
            <a:ext cx="8418512" cy="365281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1pPr>
            <a:lvl2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2pPr>
            <a:lvl3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3pPr>
            <a:lvl4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4pPr>
            <a:lvl5pPr>
              <a:lnSpc>
                <a:spcPct val="90000"/>
              </a:lnSpc>
              <a:spcAft>
                <a:spcPts val="600"/>
              </a:spcAft>
              <a:defRPr b="0" i="0" cap="none" baseline="0">
                <a:latin typeface="AdihausDIN" charset="0"/>
                <a:ea typeface="AdihausDIN" charset="0"/>
                <a:cs typeface="AdihausDI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/>
          <a:lstStyle/>
          <a:p>
            <a:fld id="{D136C6D1-1D7D-45E1-A7D6-44C33DC01A2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66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6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/>
          <a:lstStyle/>
          <a:p>
            <a:fld id="{D136C6D1-1D7D-45E1-A7D6-44C33DC01A2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8333570" y="4803775"/>
            <a:ext cx="451655" cy="3397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46" rtl="0" eaLnBrk="1" latinLnBrk="0" hangingPunct="1">
              <a:defRPr sz="800" b="1" i="0" kern="1200">
                <a:solidFill>
                  <a:srgbClr val="8C8B8B"/>
                </a:solidFill>
                <a:latin typeface="AdihausDIN" charset="0"/>
                <a:ea typeface="AdihausDIN" charset="0"/>
                <a:cs typeface="AdihausDIN" charset="0"/>
              </a:defRPr>
            </a:lvl1pPr>
            <a:lvl2pPr marL="457173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6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5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7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3" algn="l" defTabSz="91434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6C6D1-1D7D-45E1-A7D6-44C33DC01A2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Placeholder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957" b="39957"/>
          <a:stretch>
            <a:fillRect/>
          </a:stretch>
        </p:blipFill>
        <p:spPr>
          <a:xfrm>
            <a:off x="0" y="1"/>
            <a:ext cx="9144000" cy="971550"/>
          </a:xfrm>
          <a:prstGeom prst="rect">
            <a:avLst/>
          </a:prstGeom>
        </p:spPr>
      </p:pic>
      <p:pic>
        <p:nvPicPr>
          <p:cNvPr id="9" name="Bild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5" y="213906"/>
            <a:ext cx="2112852" cy="77480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2301966"/>
            <a:ext cx="4213224" cy="1133383"/>
          </a:xfrm>
        </p:spPr>
        <p:txBody>
          <a:bodyPr anchor="ctr"/>
          <a:lstStyle>
            <a:lvl1pPr>
              <a:defRPr b="1" i="0" baseline="0"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pPr marL="220050" marR="0" lvl="0" indent="-180000" algn="l" defTabSz="7200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Wingdings" charset="2"/>
              <a:buNone/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  <a:tab pos="2520000" algn="l"/>
                <a:tab pos="2880000" algn="l"/>
                <a:tab pos="3240000" algn="l"/>
              </a:tabLst>
              <a:defRPr/>
            </a:pPr>
            <a:r>
              <a:rPr lang="en-US" dirty="0"/>
              <a:t>John Doe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6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570220" y="1143350"/>
            <a:ext cx="7430189" cy="34284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4464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4" y="4906545"/>
            <a:ext cx="401094" cy="92534"/>
          </a:xfrm>
          <a:prstGeom prst="rect">
            <a:avLst/>
          </a:prstGeom>
        </p:spPr>
      </p:pic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561736601"/>
              </p:ext>
            </p:extLst>
          </p:nvPr>
        </p:nvGraphicFramePr>
        <p:xfrm>
          <a:off x="1601" y="1600"/>
          <a:ext cx="1599" cy="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1" y="1600"/>
                        <a:ext cx="1599" cy="1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88908" y="-92546"/>
            <a:ext cx="9341424" cy="5327687"/>
            <a:chOff x="-88908" y="-92546"/>
            <a:chExt cx="9341424" cy="5327687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547813" y="-92546"/>
              <a:ext cx="0" cy="5326781"/>
              <a:chOff x="1522293" y="-92546"/>
              <a:chExt cx="0" cy="5326781"/>
            </a:xfrm>
          </p:grpSpPr>
          <p:cxnSp>
            <p:nvCxnSpPr>
              <p:cNvPr id="253" name="Straight Connector 252"/>
              <p:cNvCxnSpPr/>
              <p:nvPr userDrawn="1"/>
            </p:nvCxnSpPr>
            <p:spPr bwMode="gray">
              <a:xfrm flipV="1">
                <a:off x="1522293" y="5198235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 bwMode="gray">
              <a:xfrm flipV="1">
                <a:off x="1522293" y="-92546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 userDrawn="1"/>
          </p:nvGrpSpPr>
          <p:grpSpPr>
            <a:xfrm>
              <a:off x="-88908" y="303213"/>
              <a:ext cx="9341424" cy="0"/>
              <a:chOff x="-88214" y="428625"/>
              <a:chExt cx="9268445" cy="0"/>
            </a:xfrm>
          </p:grpSpPr>
          <p:cxnSp>
            <p:nvCxnSpPr>
              <p:cNvPr id="256" name="Straight Connector 255"/>
              <p:cNvCxnSpPr/>
              <p:nvPr userDrawn="1"/>
            </p:nvCxnSpPr>
            <p:spPr bwMode="gray">
              <a:xfrm flipH="1">
                <a:off x="-88214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 userDrawn="1"/>
            </p:nvCxnSpPr>
            <p:spPr bwMode="gray">
              <a:xfrm flipH="1">
                <a:off x="9144512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 userDrawn="1"/>
            </p:nvCxnSpPr>
            <p:spPr bwMode="gray">
              <a:xfrm flipH="1">
                <a:off x="-88214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 userDrawn="1"/>
            </p:nvCxnSpPr>
            <p:spPr bwMode="gray">
              <a:xfrm flipH="1">
                <a:off x="9144512" y="428625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 userDrawn="1"/>
          </p:nvGrpSpPr>
          <p:grpSpPr>
            <a:xfrm>
              <a:off x="358775" y="-92546"/>
              <a:ext cx="0" cy="5326781"/>
              <a:chOff x="1746825" y="-56409"/>
              <a:chExt cx="0" cy="5287323"/>
            </a:xfrm>
          </p:grpSpPr>
          <p:cxnSp>
            <p:nvCxnSpPr>
              <p:cNvPr id="261" name="Straight Connector 260"/>
              <p:cNvCxnSpPr/>
              <p:nvPr userDrawn="1"/>
            </p:nvCxnSpPr>
            <p:spPr bwMode="gray">
              <a:xfrm flipV="1">
                <a:off x="1746825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 bwMode="gray">
              <a:xfrm flipV="1">
                <a:off x="1746825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/>
            <p:cNvGrpSpPr/>
            <p:nvPr userDrawn="1"/>
          </p:nvGrpSpPr>
          <p:grpSpPr>
            <a:xfrm>
              <a:off x="3057902" y="-92546"/>
              <a:ext cx="2673" cy="5326781"/>
              <a:chOff x="3140041" y="-56409"/>
              <a:chExt cx="2652" cy="5287323"/>
            </a:xfrm>
          </p:grpSpPr>
          <p:cxnSp>
            <p:nvCxnSpPr>
              <p:cNvPr id="264" name="Straight Connector 263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 userDrawn="1"/>
          </p:nvGrpSpPr>
          <p:grpSpPr>
            <a:xfrm>
              <a:off x="7596188" y="-92546"/>
              <a:ext cx="0" cy="5326781"/>
              <a:chOff x="7619200" y="-56830"/>
              <a:chExt cx="0" cy="5326781"/>
            </a:xfrm>
          </p:grpSpPr>
          <p:cxnSp>
            <p:nvCxnSpPr>
              <p:cNvPr id="269" name="Straight Connector 268"/>
              <p:cNvCxnSpPr/>
              <p:nvPr userDrawn="1"/>
            </p:nvCxnSpPr>
            <p:spPr bwMode="gray">
              <a:xfrm flipV="1">
                <a:off x="7619200" y="5233951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 bwMode="gray">
              <a:xfrm flipV="1">
                <a:off x="7619200" y="-56830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 userDrawn="1"/>
            </p:nvCxnSpPr>
            <p:spPr bwMode="gray">
              <a:xfrm flipV="1">
                <a:off x="7619200" y="5233951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 userDrawn="1"/>
            </p:nvCxnSpPr>
            <p:spPr bwMode="gray">
              <a:xfrm flipV="1">
                <a:off x="7619200" y="-56830"/>
                <a:ext cx="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/>
            <p:cNvGrpSpPr/>
            <p:nvPr userDrawn="1"/>
          </p:nvGrpSpPr>
          <p:grpSpPr>
            <a:xfrm>
              <a:off x="4570664" y="-91640"/>
              <a:ext cx="2673" cy="5326781"/>
              <a:chOff x="3140041" y="-56409"/>
              <a:chExt cx="2652" cy="5287323"/>
            </a:xfrm>
          </p:grpSpPr>
          <p:cxnSp>
            <p:nvCxnSpPr>
              <p:cNvPr id="274" name="Straight Connector 273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277"/>
            <p:cNvGrpSpPr/>
            <p:nvPr userDrawn="1"/>
          </p:nvGrpSpPr>
          <p:grpSpPr>
            <a:xfrm>
              <a:off x="6083426" y="-92546"/>
              <a:ext cx="2673" cy="5326781"/>
              <a:chOff x="3140041" y="-56409"/>
              <a:chExt cx="2652" cy="5287323"/>
            </a:xfrm>
          </p:grpSpPr>
          <p:cxnSp>
            <p:nvCxnSpPr>
              <p:cNvPr id="279" name="Straight Connector 278"/>
              <p:cNvCxnSpPr/>
              <p:nvPr userDrawn="1"/>
            </p:nvCxnSpPr>
            <p:spPr bwMode="gray">
              <a:xfrm flipV="1">
                <a:off x="3142693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 userDrawn="1"/>
            </p:nvCxnSpPr>
            <p:spPr bwMode="gray">
              <a:xfrm flipV="1">
                <a:off x="3140041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 userDrawn="1"/>
            </p:nvCxnSpPr>
            <p:spPr bwMode="gray">
              <a:xfrm flipV="1">
                <a:off x="3140041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 userDrawn="1"/>
          </p:nvGrpSpPr>
          <p:grpSpPr>
            <a:xfrm>
              <a:off x="8785225" y="-91640"/>
              <a:ext cx="0" cy="5326781"/>
              <a:chOff x="1746825" y="-56409"/>
              <a:chExt cx="0" cy="5287323"/>
            </a:xfrm>
          </p:grpSpPr>
          <p:cxnSp>
            <p:nvCxnSpPr>
              <p:cNvPr id="284" name="Straight Connector 283"/>
              <p:cNvCxnSpPr/>
              <p:nvPr userDrawn="1"/>
            </p:nvCxnSpPr>
            <p:spPr bwMode="gray">
              <a:xfrm flipV="1">
                <a:off x="1746825" y="5195181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 bwMode="gray">
              <a:xfrm flipV="1">
                <a:off x="1746825" y="-56409"/>
                <a:ext cx="0" cy="35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 userDrawn="1"/>
          </p:nvGrpSpPr>
          <p:grpSpPr>
            <a:xfrm>
              <a:off x="-88908" y="842963"/>
              <a:ext cx="9341424" cy="0"/>
              <a:chOff x="-88214" y="406099"/>
              <a:chExt cx="9268445" cy="0"/>
            </a:xfrm>
          </p:grpSpPr>
          <p:cxnSp>
            <p:nvCxnSpPr>
              <p:cNvPr id="287" name="Straight Connector 28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Group 290"/>
            <p:cNvGrpSpPr/>
            <p:nvPr userDrawn="1"/>
          </p:nvGrpSpPr>
          <p:grpSpPr>
            <a:xfrm>
              <a:off x="-88908" y="1707357"/>
              <a:ext cx="9341424" cy="0"/>
              <a:chOff x="-88214" y="406099"/>
              <a:chExt cx="9268445" cy="0"/>
            </a:xfrm>
          </p:grpSpPr>
          <p:cxnSp>
            <p:nvCxnSpPr>
              <p:cNvPr id="292" name="Straight Connector 29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 userDrawn="1"/>
          </p:nvGrpSpPr>
          <p:grpSpPr>
            <a:xfrm>
              <a:off x="-88908" y="3436145"/>
              <a:ext cx="9341424" cy="0"/>
              <a:chOff x="-88214" y="406099"/>
              <a:chExt cx="9268445" cy="0"/>
            </a:xfrm>
          </p:grpSpPr>
          <p:cxnSp>
            <p:nvCxnSpPr>
              <p:cNvPr id="297" name="Straight Connector 29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 userDrawn="1"/>
          </p:nvGrpSpPr>
          <p:grpSpPr>
            <a:xfrm>
              <a:off x="-88908" y="4300538"/>
              <a:ext cx="9341424" cy="0"/>
              <a:chOff x="-88214" y="406099"/>
              <a:chExt cx="9268445" cy="0"/>
            </a:xfrm>
          </p:grpSpPr>
          <p:cxnSp>
            <p:nvCxnSpPr>
              <p:cNvPr id="302" name="Straight Connector 30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-88908" y="2571751"/>
              <a:ext cx="9341424" cy="0"/>
              <a:chOff x="-88214" y="406099"/>
              <a:chExt cx="9268445" cy="0"/>
            </a:xfrm>
          </p:grpSpPr>
          <p:cxnSp>
            <p:nvCxnSpPr>
              <p:cNvPr id="307" name="Straight Connector 306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310"/>
            <p:cNvGrpSpPr/>
            <p:nvPr userDrawn="1"/>
          </p:nvGrpSpPr>
          <p:grpSpPr>
            <a:xfrm>
              <a:off x="-88908" y="4732338"/>
              <a:ext cx="9341424" cy="0"/>
              <a:chOff x="-88214" y="406099"/>
              <a:chExt cx="9268445" cy="0"/>
            </a:xfrm>
          </p:grpSpPr>
          <p:cxnSp>
            <p:nvCxnSpPr>
              <p:cNvPr id="312" name="Straight Connector 311"/>
              <p:cNvCxnSpPr/>
              <p:nvPr userDrawn="1"/>
            </p:nvCxnSpPr>
            <p:spPr bwMode="gray">
              <a:xfrm flipH="1">
                <a:off x="-88214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 userDrawn="1"/>
            </p:nvCxnSpPr>
            <p:spPr bwMode="gray">
              <a:xfrm flipH="1">
                <a:off x="9144512" y="406099"/>
                <a:ext cx="357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596187" y="4732338"/>
            <a:ext cx="1189037" cy="4111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rgbClr val="8C8B8B"/>
                </a:solidFill>
                <a:latin typeface="AdihausDIN" charset="0"/>
                <a:ea typeface="AdihausDIN" charset="0"/>
                <a:cs typeface="AdihausDIN" charset="0"/>
              </a:defRPr>
            </a:lvl1pPr>
          </a:lstStyle>
          <a:p>
            <a:fld id="{FEEA00DE-30B2-CA4E-86C6-D016479668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8775" y="850824"/>
            <a:ext cx="8426449" cy="38815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429022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80" r:id="rId2"/>
    <p:sldLayoutId id="2147484078" r:id="rId3"/>
    <p:sldLayoutId id="2147484079" r:id="rId4"/>
    <p:sldLayoutId id="2147484081" r:id="rId5"/>
    <p:sldLayoutId id="2147484041" r:id="rId6"/>
    <p:sldLayoutId id="2147484084" r:id="rId7"/>
    <p:sldLayoutId id="2147484085" r:id="rId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46" rtl="0" eaLnBrk="1" latinLnBrk="0" hangingPunct="1">
        <a:lnSpc>
          <a:spcPct val="80000"/>
        </a:lnSpc>
        <a:spcBef>
          <a:spcPct val="0"/>
        </a:spcBef>
        <a:buClrTx/>
        <a:buNone/>
        <a:defRPr sz="1800" strike="noStrike" kern="1200" cap="all" spc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hangingPunct="1">
        <a:lnSpc>
          <a:spcPct val="80000"/>
        </a:lnSpc>
        <a:defRPr kern="1200" cap="all" spc="0" baseline="0">
          <a:solidFill>
            <a:sysClr val="windowText" lastClr="000000"/>
          </a:solidFill>
          <a:latin typeface="+mj-lt"/>
        </a:defRPr>
      </a:lvl2pPr>
      <a:lvl3pPr algn="l" rtl="0" eaLnBrk="1" hangingPunct="1">
        <a:lnSpc>
          <a:spcPct val="80000"/>
        </a:lnSpc>
        <a:defRPr kern="1200" cap="all" baseline="0">
          <a:latin typeface="+mj-lt"/>
        </a:defRPr>
      </a:lvl3pPr>
      <a:lvl4pPr algn="l" rtl="0" eaLnBrk="1" hangingPunct="1">
        <a:lnSpc>
          <a:spcPct val="80000"/>
        </a:lnSpc>
        <a:defRPr kern="1200" cap="all" baseline="0">
          <a:latin typeface="+mj-lt"/>
        </a:defRPr>
      </a:lvl4pPr>
      <a:lvl5pPr algn="l" rtl="0" eaLnBrk="1" hangingPunct="1">
        <a:lnSpc>
          <a:spcPct val="80000"/>
        </a:lnSpc>
        <a:defRPr kern="1200" cap="all" baseline="0">
          <a:latin typeface="+mj-lt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marL="220050" indent="-180000" algn="l" defTabSz="720000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360000" algn="l"/>
          <a:tab pos="720000" algn="l"/>
          <a:tab pos="1080000" algn="l"/>
          <a:tab pos="1440000" algn="l"/>
          <a:tab pos="1800000" algn="l"/>
          <a:tab pos="2160000" algn="l"/>
          <a:tab pos="2520000" algn="l"/>
          <a:tab pos="2880000" algn="l"/>
          <a:tab pos="3240000" algn="l"/>
        </a:tabLst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1pPr>
      <a:lvl2pPr marL="580050" indent="-180000" algn="l" defTabSz="10800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720000" algn="l"/>
          <a:tab pos="1080000" algn="l"/>
          <a:tab pos="1440000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2pPr>
      <a:lvl3pPr marL="94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charset="2"/>
        <a:buChar char="§"/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3pPr>
      <a:lvl4pPr marL="130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4pPr>
      <a:lvl5pPr marL="166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5pPr>
      <a:lvl6pPr marL="202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6pPr>
      <a:lvl7pPr marL="2380050" indent="-180000" algn="l" defTabSz="914346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cap="none" baseline="0">
          <a:solidFill>
            <a:schemeClr val="tx1"/>
          </a:solidFill>
          <a:latin typeface="AdihausDIN" charset="0"/>
          <a:ea typeface="AdihausDIN" charset="0"/>
          <a:cs typeface="AdihausDIN" charset="0"/>
        </a:defRPr>
      </a:lvl7pPr>
      <a:lvl8pPr marL="2740050" indent="-180000" algn="l" defTabSz="914346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/>
          <a:ea typeface="+mn-ea"/>
          <a:cs typeface="AdihausDIN"/>
        </a:defRPr>
      </a:lvl8pPr>
      <a:lvl9pPr marL="3051450" indent="-180000" algn="l" defTabSz="914346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§"/>
        <a:tabLst>
          <a:tab pos="982604" algn="l"/>
        </a:tabLst>
        <a:defRPr sz="1200" b="0" i="0" kern="1200" baseline="0">
          <a:solidFill>
            <a:schemeClr val="tx1"/>
          </a:solidFill>
          <a:latin typeface="AdihausDIN"/>
          <a:ea typeface="+mn-ea"/>
          <a:cs typeface="AdihausDIN"/>
        </a:defRPr>
      </a:lvl9pPr>
    </p:bodyStyle>
    <p:otherStyle>
      <a:defPPr>
        <a:defRPr lang="en-US"/>
      </a:defPPr>
      <a:lvl1pPr marL="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1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5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37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0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3" algn="l" defTabSz="9143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7" userDrawn="1">
          <p15:clr>
            <a:srgbClr val="F26B43"/>
          </p15:clr>
        </p15:guide>
        <p15:guide id="4" pos="3833" userDrawn="1">
          <p15:clr>
            <a:srgbClr val="F26B43"/>
          </p15:clr>
        </p15:guide>
        <p15:guide id="5" pos="4785" userDrawn="1">
          <p15:clr>
            <a:srgbClr val="F26B43"/>
          </p15:clr>
        </p15:guide>
        <p15:guide id="6" pos="975" userDrawn="1">
          <p15:clr>
            <a:srgbClr val="F26B43"/>
          </p15:clr>
        </p15:guide>
        <p15:guide id="7" pos="226" userDrawn="1">
          <p15:clr>
            <a:srgbClr val="F26B43"/>
          </p15:clr>
        </p15:guide>
        <p15:guide id="8" pos="5534" userDrawn="1">
          <p15:clr>
            <a:srgbClr val="F26B43"/>
          </p15:clr>
        </p15:guide>
        <p15:guide id="9" orient="horz" pos="1076" userDrawn="1">
          <p15:clr>
            <a:srgbClr val="F26B43"/>
          </p15:clr>
        </p15:guide>
        <p15:guide id="10" orient="horz" pos="2164" userDrawn="1">
          <p15:clr>
            <a:srgbClr val="F26B43"/>
          </p15:clr>
        </p15:guide>
        <p15:guide id="11" orient="horz" pos="2709" userDrawn="1">
          <p15:clr>
            <a:srgbClr val="F26B43"/>
          </p15:clr>
        </p15:guide>
        <p15:guide id="12" orient="horz" pos="531" userDrawn="1">
          <p15:clr>
            <a:srgbClr val="F26B43"/>
          </p15:clr>
        </p15:guide>
        <p15:guide id="13" orient="horz" pos="191" userDrawn="1">
          <p15:clr>
            <a:srgbClr val="F26B43"/>
          </p15:clr>
        </p15:guide>
        <p15:guide id="14" orient="horz" pos="2981" userDrawn="1">
          <p15:clr>
            <a:srgbClr val="F26B43"/>
          </p15:clr>
        </p15:guide>
        <p15:guide id="15" orient="horz" pos="31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optimizing overestimation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400" dirty="0"/>
              <a:t>We don’t have a crystal ball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400" dirty="0"/>
              <a:t>We make predictions, with </a:t>
            </a:r>
            <a:r>
              <a:rPr lang="en-US" sz="1400" b="1" dirty="0"/>
              <a:t>uncertainty 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sz="1400" dirty="0"/>
              <a:t>We can quantify and should incorporate uncertainty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But we know underprediction is worse than overprediction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Margin &gt; cost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Should we buy what we predict? No.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93163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Framework extensions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skewed prediction distributions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2400" y="1047750"/>
            <a:ext cx="7860449" cy="4038600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</a:pPr>
            <a:endParaRPr lang="en-US" sz="1400" dirty="0"/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Asymmetric/skewed distributions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e.g. marketing campaign – large potential upside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Distribution can capture increased upside; e.g. gamma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Mean: 38000 units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Optimal buy: 45700 units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Virtually identical to ‘20% buffer’ approach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F11AD-771F-0D4A-A279-AA243AB8B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63962"/>
            <a:ext cx="2795587" cy="1833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FB3C1F-F761-4C44-8DEF-1D6DEEFFC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842963"/>
            <a:ext cx="3589588" cy="23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6715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Framework extensions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integrative prediction distributions</a:t>
            </a:r>
            <a:br>
              <a:rPr lang="en-US" sz="2400" dirty="0">
                <a:solidFill>
                  <a:schemeClr val="accent6"/>
                </a:solidFill>
              </a:rPr>
            </a:b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971550"/>
            <a:ext cx="7430189" cy="4114800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</a:pPr>
            <a:endParaRPr lang="en-US" sz="1400" dirty="0"/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Incorporate disparate information streams into prediction </a:t>
            </a:r>
            <a:r>
              <a:rPr lang="en-US" sz="1400" i="1" dirty="0">
                <a:sym typeface="Wingdings" pitchFamily="2" charset="2"/>
              </a:rPr>
              <a:t>distributions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Translate probabilistically into buy and </a:t>
            </a:r>
            <a:r>
              <a:rPr lang="en-US" sz="1400" dirty="0">
                <a:solidFill>
                  <a:srgbClr val="C00000"/>
                </a:solidFill>
                <a:sym typeface="Wingdings" pitchFamily="2" charset="2"/>
              </a:rPr>
              <a:t>confidence intervals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270A535-08A7-834A-B86E-9A9544DAEBBB}"/>
              </a:ext>
            </a:extLst>
          </p:cNvPr>
          <p:cNvSpPr/>
          <p:nvPr/>
        </p:nvSpPr>
        <p:spPr bwMode="gray">
          <a:xfrm>
            <a:off x="4134031" y="3257550"/>
            <a:ext cx="1066800" cy="609600"/>
          </a:xfrm>
          <a:prstGeom prst="rightArrow">
            <a:avLst/>
          </a:prstGeom>
          <a:solidFill>
            <a:srgbClr val="2CD5C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endParaRPr lang="en-US" sz="1400" cap="all" dirty="0">
              <a:latin typeface="+mj-lt"/>
              <a:cs typeface="AdihausDIN" panose="020B0504020101020102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3E68C3-DDB1-C141-9A3D-F202C4DA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114550"/>
            <a:ext cx="3667904" cy="27376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AB1E92-9622-5E44-AF31-E889A5153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46" y="2114550"/>
            <a:ext cx="3665618" cy="27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2788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Framework extensions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Evaluate prediction distributions</a:t>
            </a:r>
            <a:br>
              <a:rPr lang="en-US" sz="2400" dirty="0">
                <a:solidFill>
                  <a:schemeClr val="accent6"/>
                </a:solidFill>
              </a:rPr>
            </a:b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Calibration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Weatherman: 40% chance of rain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How often does it rain when he says 40% chance?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E.g. predict N(1000, 100) – observe 1150 =  1.5 standardized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Kolmogorov-Smirnov test</a:t>
            </a: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F37006-59FA-1A4B-B309-D547AA31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91" y="1336461"/>
            <a:ext cx="4477233" cy="31910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B86DFB-0677-834F-B53F-4250081E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60" y="3660549"/>
            <a:ext cx="1915564" cy="14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2478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optimizing overestimation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(SUPPLEMENTAL SLIDE)</a:t>
            </a:r>
            <a:br>
              <a:rPr lang="en-US" sz="2400" dirty="0">
                <a:solidFill>
                  <a:schemeClr val="accent6"/>
                </a:solidFill>
              </a:rPr>
            </a:b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CA33FE-16F9-7F48-BA4D-F8CA50A6E268}"/>
                  </a:ext>
                </a:extLst>
              </p:cNvPr>
              <p:cNvSpPr>
                <a:spLocks noGrp="1"/>
              </p:cNvSpPr>
              <p:nvPr>
                <p:ph type="body" sz="quarter" idx="25"/>
              </p:nvPr>
            </p:nvSpPr>
            <p:spPr>
              <a:xfrm>
                <a:off x="582660" y="1047750"/>
                <a:ext cx="7430189" cy="4038600"/>
              </a:xfrm>
            </p:spPr>
            <p:txBody>
              <a:bodyPr numCol="2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L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400" dirty="0">
                    <a:sym typeface="Wingdings" pitchFamily="2" charset="2"/>
                  </a:rPr>
                  <a:t>. --- expected value of loss function --- over all b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Normal density f</a:t>
                </a:r>
              </a:p>
              <a:p>
                <a:pPr lvl="1"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ym typeface="Wingdings" pitchFamily="2" charset="2"/>
                  </a:rPr>
                  <a:t> (our prediction)</a:t>
                </a:r>
              </a:p>
              <a:p>
                <a:pPr lvl="1"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Confidence-informed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ym typeface="Wingdings" pitchFamily="2" charset="2"/>
                  </a:rPr>
                  <a:t>, 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Expected value of loss function: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endParaRPr lang="en-US" sz="14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endParaRPr lang="en-US" sz="14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US" sz="1400" dirty="0">
                    <a:sym typeface="Wingdings" pitchFamily="2" charset="2"/>
                  </a:rPr>
                  <a:t>Minimize over buy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CA33FE-16F9-7F48-BA4D-F8CA50A6E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5"/>
              </p:nvPr>
            </p:nvSpPr>
            <p:spPr>
              <a:xfrm>
                <a:off x="582660" y="1047750"/>
                <a:ext cx="7430189" cy="4038600"/>
              </a:xfrm>
              <a:blipFill>
                <a:blip r:embed="rId2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034438-E481-DB4C-BC65-6DE6CB2F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2350"/>
            <a:ext cx="2698750" cy="85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91CB83-D636-C94F-B920-4DEFEEB65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905" y="1709581"/>
            <a:ext cx="3733800" cy="270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749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optimizing overestimation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How can we maximize profits per article given cost/margin asymmetry?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I propose a framework and solution 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Incorporate our prediction </a:t>
            </a:r>
            <a:r>
              <a:rPr lang="en-US" sz="1400" b="1" dirty="0">
                <a:sym typeface="Wingdings" pitchFamily="2" charset="2"/>
              </a:rPr>
              <a:t>and</a:t>
            </a:r>
            <a:r>
              <a:rPr lang="en-US" sz="1400" dirty="0">
                <a:sym typeface="Wingdings" pitchFamily="2" charset="2"/>
              </a:rPr>
              <a:t> uncertainty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Incorporate article margin and cost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0E966-CB3D-CA44-A8D5-0E9D7B0E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63" y="2961919"/>
            <a:ext cx="3790173" cy="16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7423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Optimizing overestimation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Prediction distribution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842963"/>
            <a:ext cx="7430189" cy="4243387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Suppose we predict these Stan Smiths (G27706) will sell 38000 units 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We make our prediction as a distribution, rather than point estimate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This more accurately reflects reality, and statistical modelling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A distribution incorporates a degree of confidence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DAA, buyers, tea leaves, crystal ball, Artem</a:t>
            </a:r>
          </a:p>
          <a:p>
            <a:pPr lvl="1"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93309-A60C-9046-8CA4-A72D7019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964656"/>
            <a:ext cx="3674636" cy="16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422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Optimizing overestimation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Prediction distribution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Our prediction as the mean.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Standard deviation reflects confidence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Base on model, buyers, article, etc.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Here use Normal(38000, 7000)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 95% confident net demand qty will be between 24000 and 52000.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Flexibility/versatility in choosing distribution, mean, and variance.</a:t>
            </a: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B8EEB2-37BA-0944-85B4-FFC06E38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809750"/>
            <a:ext cx="4537495" cy="23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5364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4606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Optimizing overestimation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Loss function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842963"/>
            <a:ext cx="7430189" cy="4243387"/>
          </a:xfrm>
        </p:spPr>
        <p:txBody>
          <a:bodyPr numCol="2">
            <a:normAutofit lnSpcReduction="10000"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dirty="0">
                <a:sym typeface="Wingdings" pitchFamily="2" charset="2"/>
              </a:rPr>
              <a:t>Buy: b units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dirty="0">
                <a:sym typeface="Wingdings" pitchFamily="2" charset="2"/>
              </a:rPr>
              <a:t>Demand: d units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dirty="0">
                <a:sym typeface="Wingdings" pitchFamily="2" charset="2"/>
              </a:rPr>
              <a:t>Define Loss function:</a:t>
            </a:r>
          </a:p>
          <a:p>
            <a:pPr marL="40050" indent="0">
              <a:lnSpc>
                <a:spcPct val="200000"/>
              </a:lnSpc>
              <a:buClr>
                <a:srgbClr val="C00000"/>
              </a:buClr>
              <a:buNone/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dirty="0">
                <a:sym typeface="Wingdings" pitchFamily="2" charset="2"/>
              </a:rPr>
              <a:t>Loss function in words: 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dirty="0">
                <a:sym typeface="Wingdings" pitchFamily="2" charset="2"/>
              </a:rPr>
              <a:t>Underprediction: margin times number of </a:t>
            </a:r>
            <a:r>
              <a:rPr lang="en-US" i="1" dirty="0">
                <a:sym typeface="Wingdings" pitchFamily="2" charset="2"/>
              </a:rPr>
              <a:t>missed </a:t>
            </a:r>
            <a:r>
              <a:rPr lang="en-US" dirty="0">
                <a:sym typeface="Wingdings" pitchFamily="2" charset="2"/>
              </a:rPr>
              <a:t>sales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dirty="0">
                <a:sym typeface="Wingdings" pitchFamily="2" charset="2"/>
              </a:rPr>
              <a:t>Overprediction: cost times each article leftover</a:t>
            </a:r>
          </a:p>
          <a:p>
            <a:pPr lvl="1"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0A7B3F-29C3-B048-B06D-2B458064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51" y="2232664"/>
            <a:ext cx="2927718" cy="678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A420B-30C3-934D-95E2-5D527952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406" y="1685447"/>
            <a:ext cx="4220818" cy="22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988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4606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prediction distributions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framework summary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1"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SzPct val="94000"/>
            </a:pPr>
            <a:r>
              <a:rPr lang="en-US" b="1" dirty="0">
                <a:sym typeface="Wingdings" pitchFamily="2" charset="2"/>
              </a:rPr>
              <a:t>Prediction distribution </a:t>
            </a:r>
            <a:r>
              <a:rPr lang="en-US" dirty="0">
                <a:sym typeface="Wingdings" pitchFamily="2" charset="2"/>
              </a:rPr>
              <a:t>incorporates uncertainty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SzPct val="94000"/>
            </a:pPr>
            <a:r>
              <a:rPr lang="en-US" dirty="0">
                <a:sym typeface="Wingdings" pitchFamily="2" charset="2"/>
              </a:rPr>
              <a:t>Cannot realistically expect any one outcome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SzPct val="94000"/>
            </a:pPr>
            <a:r>
              <a:rPr lang="en-US" dirty="0">
                <a:sym typeface="Wingdings" pitchFamily="2" charset="2"/>
              </a:rPr>
              <a:t>Many possible outcomes, with associated *probabilities*</a:t>
            </a:r>
          </a:p>
          <a:p>
            <a:pPr>
              <a:lnSpc>
                <a:spcPct val="200000"/>
              </a:lnSpc>
              <a:buClr>
                <a:srgbClr val="C00000"/>
              </a:buClr>
              <a:buSzPct val="94000"/>
            </a:pPr>
            <a:r>
              <a:rPr lang="en-US" b="1" dirty="0">
                <a:sym typeface="Wingdings" pitchFamily="2" charset="2"/>
              </a:rPr>
              <a:t>Loss function </a:t>
            </a:r>
            <a:r>
              <a:rPr lang="en-US" dirty="0">
                <a:sym typeface="Wingdings" pitchFamily="2" charset="2"/>
              </a:rPr>
              <a:t>--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calculate the cost of under/over prediction for article with cost and margin</a:t>
            </a:r>
          </a:p>
          <a:p>
            <a:pPr>
              <a:lnSpc>
                <a:spcPct val="200000"/>
              </a:lnSpc>
              <a:buClr>
                <a:srgbClr val="C00000"/>
              </a:buClr>
              <a:buSzPct val="94000"/>
            </a:pP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Maximize profit: minimize expected value of loss function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SzPct val="94000"/>
            </a:pPr>
            <a:r>
              <a:rPr lang="en-US" dirty="0">
                <a:sym typeface="Wingdings" pitchFamily="2" charset="2"/>
              </a:rPr>
              <a:t>Minimize loss function: predict/buy perfectly (with your crystal ball, on your unicorn)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SzPct val="94000"/>
            </a:pPr>
            <a:r>
              <a:rPr lang="en-US" dirty="0">
                <a:sym typeface="Wingdings" pitchFamily="2" charset="2"/>
              </a:rPr>
              <a:t>Minimize the expected value of the loss function (with your degree) </a:t>
            </a:r>
            <a:endParaRPr lang="en-US" sz="14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0437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4606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Demand prediction distributions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framework summary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276350"/>
            <a:ext cx="7430189" cy="3810000"/>
          </a:xfrm>
        </p:spPr>
        <p:txBody>
          <a:bodyPr numCol="1"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600" dirty="0">
                <a:sym typeface="Wingdings" pitchFamily="2" charset="2"/>
              </a:rPr>
              <a:t>Expected value is an integral  sum of losses weighted by their probability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600" dirty="0">
                <a:sym typeface="Wingdings" pitchFamily="2" charset="2"/>
              </a:rPr>
              <a:t>Each buy has an associated expected loss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en-US" sz="1600" dirty="0">
                <a:sym typeface="Wingdings" pitchFamily="2" charset="2"/>
              </a:rPr>
              <a:t>“Expected” -- on average, in the long run, if history repeated many times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sz="1600" dirty="0">
                <a:sym typeface="Wingdings" pitchFamily="2" charset="2"/>
              </a:rPr>
              <a:t>Buy the number of units that minimizes expected losses </a:t>
            </a:r>
            <a:endParaRPr lang="en-US" sz="14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5506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Optimizing overestimation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Minimize Expected loss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Recall, Stan Smith prediction distribution: 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sym typeface="Wingdings" pitchFamily="2" charset="2"/>
              </a:rPr>
              <a:t>net_qty</a:t>
            </a:r>
            <a:r>
              <a:rPr lang="en-US" sz="1400" dirty="0">
                <a:sym typeface="Wingdings" pitchFamily="2" charset="2"/>
              </a:rPr>
              <a:t> ~ N(38000, 7000)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Margin = €65.80, cost = €4.20.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Buying 48900 units maximizes expected profits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Current approach: “20% buffer”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Wingdings" pitchFamily="2" charset="2"/>
              </a:rPr>
              <a:t> €8127 expected increase in profit for this article</a:t>
            </a:r>
          </a:p>
          <a:p>
            <a:pPr marL="40050" indent="0">
              <a:lnSpc>
                <a:spcPct val="150000"/>
              </a:lnSpc>
              <a:buNone/>
            </a:pPr>
            <a:endParaRPr lang="en-US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sz="1400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BF24C-A8D6-6742-B3DB-39D8D7100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85" y="2742944"/>
            <a:ext cx="3434109" cy="2238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CD217C-FB78-0343-9ADD-502791943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31" y="873612"/>
            <a:ext cx="3379740" cy="176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3300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3A6-9041-5F44-BE61-463E01BC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03213"/>
            <a:ext cx="8426450" cy="539750"/>
          </a:xfrm>
        </p:spPr>
        <p:txBody>
          <a:bodyPr>
            <a:normAutofit fontScale="90000"/>
          </a:bodyPr>
          <a:lstStyle/>
          <a:p>
            <a:pPr algn="ctr">
              <a:buClr>
                <a:srgbClr val="C00000"/>
              </a:buClr>
            </a:pPr>
            <a:r>
              <a:rPr lang="en-US" sz="2400" dirty="0"/>
              <a:t>Demand forecasting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Distribution framework</a:t>
            </a:r>
            <a:br>
              <a:rPr lang="en-US" sz="2400" dirty="0">
                <a:solidFill>
                  <a:schemeClr val="accent6"/>
                </a:solidFill>
              </a:rPr>
            </a:b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C6C5B-4153-C24D-8FD1-BFD92F4AFFF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buClr>
                <a:srgbClr val="C00000"/>
              </a:buClr>
              <a:defRPr/>
            </a:pPr>
            <a:fld id="{66C8B3C2-955F-42B1-8DED-EE47D723596C}" type="slidenum">
              <a:rPr lang="en-US" smtClean="0"/>
              <a:pPr>
                <a:buClr>
                  <a:srgbClr val="C00000"/>
                </a:buClr>
                <a:defRPr/>
              </a:pPr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33FE-16F9-7F48-BA4D-F8CA50A6E2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2660" y="1047750"/>
            <a:ext cx="7430189" cy="4038600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</a:pPr>
            <a:endParaRPr lang="en-US" sz="1400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What if we adopt this framework more broadly?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All predictions as distributions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Additional benefits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Asymmetric/skewed distributions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e.g. marketing campaigns with large upside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Easier to incorporate disparate information into single distribution than prediction, and that translates probabilistically into a buy number to maximize profits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Evaluate predictions: comparing distributions is easy 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</a:pPr>
            <a:r>
              <a:rPr lang="en-US" sz="1400" dirty="0">
                <a:sym typeface="Wingdings" pitchFamily="2" charset="2"/>
              </a:rPr>
              <a:t>predictions vs. empirical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9E4D3-A261-AD46-AD50-86C8FF7A981A}"/>
              </a:ext>
            </a:extLst>
          </p:cNvPr>
          <p:cNvSpPr txBox="1"/>
          <p:nvPr/>
        </p:nvSpPr>
        <p:spPr bwMode="gray">
          <a:xfrm>
            <a:off x="1030514" y="493486"/>
            <a:ext cx="0" cy="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C00000"/>
              </a:buClr>
            </a:pPr>
            <a:endParaRPr lang="en-US" sz="1200" dirty="0">
              <a:latin typeface="AdihausDIN" panose="020B0504020101020102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75972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3ef732248e4e4fbc1f78a43fe4c73af8c5bffc"/>
  <p:tag name="ISPRING_RESOURCE_PATHS_HASH_PRESENTER" val="9dda88443082203f79f77cdab4a4d557b43c7db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70921_Digital_Analytics_Template">
  <a:themeElements>
    <a:clrScheme name="Digital Analytics 1">
      <a:dk1>
        <a:srgbClr val="000000"/>
      </a:dk1>
      <a:lt1>
        <a:srgbClr val="FFFFFF"/>
      </a:lt1>
      <a:dk2>
        <a:srgbClr val="D6D6D6"/>
      </a:dk2>
      <a:lt2>
        <a:srgbClr val="FFFFFF"/>
      </a:lt2>
      <a:accent1>
        <a:srgbClr val="04D5C3"/>
      </a:accent1>
      <a:accent2>
        <a:srgbClr val="F9413A"/>
      </a:accent2>
      <a:accent3>
        <a:srgbClr val="009638"/>
      </a:accent3>
      <a:accent4>
        <a:srgbClr val="5BC2E7"/>
      </a:accent4>
      <a:accent5>
        <a:srgbClr val="FEDD00"/>
      </a:accent5>
      <a:accent6>
        <a:srgbClr val="3078E2"/>
      </a:accent6>
      <a:hlink>
        <a:srgbClr val="000000"/>
      </a:hlink>
      <a:folHlink>
        <a:srgbClr val="000000"/>
      </a:folHlink>
    </a:clrScheme>
    <a:fontScheme name="Custom 1">
      <a:majorFont>
        <a:latin typeface="adineue PRO TT Black"/>
        <a:ea typeface=""/>
        <a:cs typeface=""/>
      </a:majorFont>
      <a:minorFont>
        <a:latin typeface="adineue PRO 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2CD5C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0"/>
          </a:spcBef>
          <a:defRPr sz="1400" cap="all" dirty="0" smtClean="0">
            <a:latin typeface="+mj-lt"/>
            <a:cs typeface="AdihausDIN" panose="020B050402010102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2CD5C4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  <a:ln w="12700" cap="sq">
          <a:noFill/>
          <a:miter lim="800000"/>
        </a:ln>
      </a:spPr>
      <a:bodyPr vert="horz" wrap="none" lIns="0" tIns="0" rIns="0" bIns="0" rtlCol="0" anchor="t" anchorCtr="0">
        <a:noAutofit/>
      </a:bodyPr>
      <a:lstStyle>
        <a:defPPr>
          <a:lnSpc>
            <a:spcPct val="90000"/>
          </a:lnSpc>
          <a:defRPr sz="1200" dirty="0" smtClean="0">
            <a:latin typeface="AdihausDIN" panose="020B0504020101020102" pitchFamily="34" charset="0"/>
            <a:cs typeface="AdihausDIN" panose="020B0504020101020102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0921_Digital_Analytics_Template" id="{16EF9967-9395-5444-9C97-DFF82C54F1DD}" vid="{FE673D85-9B1C-6D43-87B3-28F6E0466FEF}"/>
    </a:ext>
  </a:extLst>
</a:theme>
</file>

<file path=ppt/theme/theme2.xml><?xml version="1.0" encoding="utf-8"?>
<a:theme xmlns:a="http://schemas.openxmlformats.org/drawingml/2006/main" name="Office Theme">
  <a:themeElements>
    <a:clrScheme name="GBC 2015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404040"/>
      </a:accent2>
      <a:accent3>
        <a:srgbClr val="EA5649"/>
      </a:accent3>
      <a:accent4>
        <a:srgbClr val="6AB1AA"/>
      </a:accent4>
      <a:accent5>
        <a:srgbClr val="3E00C4"/>
      </a:accent5>
      <a:accent6>
        <a:srgbClr val="FCDD00"/>
      </a:accent6>
      <a:hlink>
        <a:srgbClr val="000000"/>
      </a:hlink>
      <a:folHlink>
        <a:srgbClr val="000000"/>
      </a:folHlink>
    </a:clrScheme>
    <a:fontScheme name="GBC 2015">
      <a:majorFont>
        <a:latin typeface="adineue PRO TT Black"/>
        <a:ea typeface=""/>
        <a:cs typeface=""/>
      </a:majorFont>
      <a:minorFont>
        <a:latin typeface="adineue PRO 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Sport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000000"/>
      </a:hlink>
      <a:folHlink>
        <a:srgbClr val="000000"/>
      </a:folHlink>
    </a:clrScheme>
    <a:fontScheme name="adiNeue - AdihausDIN">
      <a:majorFont>
        <a:latin typeface="adiNeue2013 Bol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20170921_Digital_Analytics_Template</Template>
  <TotalTime>54323</TotalTime>
  <Words>614</Words>
  <Application>Microsoft Macintosh PowerPoint</Application>
  <PresentationFormat>On-screen Show (16:9)</PresentationFormat>
  <Paragraphs>129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AdihausDIN</vt:lpstr>
      <vt:lpstr>adineue PRO TT Black</vt:lpstr>
      <vt:lpstr>adineue PRO TT Light</vt:lpstr>
      <vt:lpstr>Cambria Math</vt:lpstr>
      <vt:lpstr>Symbol</vt:lpstr>
      <vt:lpstr>Wingdings</vt:lpstr>
      <vt:lpstr>20170921_Digital_Analytics_Template</vt:lpstr>
      <vt:lpstr>think-cell Slide</vt:lpstr>
      <vt:lpstr>Demand forecasting optimizing overestimation </vt:lpstr>
      <vt:lpstr>Demand forecasting optimizing overestimation </vt:lpstr>
      <vt:lpstr>Optimizing overestimation Prediction distribution </vt:lpstr>
      <vt:lpstr>Optimizing overestimation Prediction distribution </vt:lpstr>
      <vt:lpstr>Optimizing overestimation Loss function </vt:lpstr>
      <vt:lpstr>Demand prediction distributions framework summary </vt:lpstr>
      <vt:lpstr>Demand prediction distributions framework summary </vt:lpstr>
      <vt:lpstr>Optimizing overestimation Minimize Expected loss </vt:lpstr>
      <vt:lpstr>Demand forecasting Distribution framework </vt:lpstr>
      <vt:lpstr>Framework extensions skewed prediction distributions </vt:lpstr>
      <vt:lpstr>Framework extensions integrative prediction distributions  </vt:lpstr>
      <vt:lpstr>Framework extensions Evaluate prediction distributions  </vt:lpstr>
      <vt:lpstr>Demand forecasting optimizing overestimation (SUPPLEMENTAL SLIDE)  </vt:lpstr>
    </vt:vector>
  </TitlesOfParts>
  <Company>adidas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Zhang, Yuchun</dc:creator>
  <cp:lastModifiedBy>Comiskey, Chris [External]</cp:lastModifiedBy>
  <cp:revision>618</cp:revision>
  <cp:lastPrinted>2019-03-27T13:46:10Z</cp:lastPrinted>
  <dcterms:created xsi:type="dcterms:W3CDTF">2017-11-15T09:49:52Z</dcterms:created>
  <dcterms:modified xsi:type="dcterms:W3CDTF">2019-06-21T07:39:47Z</dcterms:modified>
  <dc:language>English-UK</dc:language>
</cp:coreProperties>
</file>