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4" r:id="rId4"/>
    <p:sldId id="265" r:id="rId5"/>
    <p:sldId id="266" r:id="rId6"/>
    <p:sldId id="267" r:id="rId7"/>
    <p:sldId id="269" r:id="rId8"/>
    <p:sldId id="270" r:id="rId9"/>
    <p:sldId id="271" r:id="rId10"/>
    <p:sldId id="272" r:id="rId11"/>
    <p:sldId id="273" r:id="rId12"/>
    <p:sldId id="27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152" autoAdjust="0"/>
    <p:restoredTop sz="94660"/>
  </p:normalViewPr>
  <p:slideViewPr>
    <p:cSldViewPr snapToGrid="0" snapToObjects="1">
      <p:cViewPr>
        <p:scale>
          <a:sx n="112" d="100"/>
          <a:sy n="112" d="100"/>
        </p:scale>
        <p:origin x="-16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8/26/15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TRUITION DATA-Assignment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CHRISTIAN HANSEN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110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School GPA among freshman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20013" y="6510088"/>
            <a:ext cx="3253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cs-CZ" dirty="0" err="1" smtClean="0"/>
              <a:t>mean</a:t>
            </a:r>
            <a:r>
              <a:rPr lang="cs-CZ" dirty="0" smtClean="0"/>
              <a:t> = 3.234,ymean = 0.09025 </a:t>
            </a:r>
            <a:endParaRPr lang="en-US" dirty="0"/>
          </a:p>
        </p:txBody>
      </p:sp>
      <p:pic>
        <p:nvPicPr>
          <p:cNvPr id="5" name="Picture 4" descr="Highschoolgpafreshma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517" y="1239920"/>
            <a:ext cx="6428845" cy="48216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8999" y="6029158"/>
            <a:ext cx="8284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 GPA increases the default rate appears to decrease. A logical </a:t>
            </a:r>
            <a:r>
              <a:rPr lang="en-US" dirty="0" smtClean="0"/>
              <a:t>correlation appears to</a:t>
            </a:r>
          </a:p>
          <a:p>
            <a:r>
              <a:rPr lang="en-US" dirty="0"/>
              <a:t>e</a:t>
            </a:r>
            <a:r>
              <a:rPr lang="en-US" dirty="0" smtClean="0"/>
              <a:t>xist.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979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</a:t>
            </a:r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Fr</a:t>
            </a:r>
            <a:r>
              <a:rPr lang="en-US" dirty="0" smtClean="0"/>
              <a:t>om </a:t>
            </a:r>
            <a:r>
              <a:rPr lang="en-US" dirty="0" smtClean="0"/>
              <a:t>what can be seen in the data there are correlations between 4 year grad rates, Pell grant percentages, median SAT/ACT scores, percentage of admissions, and high school GPA. Although, admissions is possibly more complicated than it would seem.</a:t>
            </a:r>
          </a:p>
          <a:p>
            <a:r>
              <a:rPr lang="en-US" dirty="0" smtClean="0"/>
              <a:t>The net price after graduation doesn’t correlate with the default rate, as well the average student loan amount, and STEM degrees awarded.</a:t>
            </a:r>
          </a:p>
          <a:p>
            <a:r>
              <a:rPr lang="en-US" dirty="0" smtClean="0"/>
              <a:t>The non-correlating data would imply that more analysis is </a:t>
            </a:r>
            <a:r>
              <a:rPr lang="en-US" dirty="0" smtClean="0"/>
              <a:t>needed. </a:t>
            </a:r>
          </a:p>
          <a:p>
            <a:r>
              <a:rPr lang="en-US" dirty="0" smtClean="0"/>
              <a:t>The correlating </a:t>
            </a:r>
            <a:r>
              <a:rPr lang="en-US" dirty="0"/>
              <a:t>datasets would imply that we </a:t>
            </a:r>
            <a:r>
              <a:rPr lang="en-US" dirty="0" smtClean="0"/>
              <a:t>should look </a:t>
            </a:r>
            <a:r>
              <a:rPr lang="en-US" dirty="0"/>
              <a:t>at the interconnected or latent features of the </a:t>
            </a:r>
            <a:r>
              <a:rPr lang="en-US" dirty="0" smtClean="0"/>
              <a:t>data to make a stronger analysis of trends.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financial data as well as </a:t>
            </a:r>
            <a:r>
              <a:rPr lang="en-US" dirty="0" smtClean="0"/>
              <a:t>college major </a:t>
            </a:r>
            <a:r>
              <a:rPr lang="en-US" dirty="0" smtClean="0"/>
              <a:t>is less conclusive towards finding correlations in default rates, but the academic ability and testing seems to show a clearer correlation</a:t>
            </a:r>
            <a:r>
              <a:rPr lang="en-US" smtClean="0"/>
              <a:t>. </a:t>
            </a:r>
            <a:endParaRPr lang="en-US" smtClean="0"/>
          </a:p>
          <a:p>
            <a:r>
              <a:rPr lang="en-US" smtClean="0"/>
              <a:t>My </a:t>
            </a:r>
            <a:r>
              <a:rPr lang="en-US" dirty="0" smtClean="0"/>
              <a:t>final analysis would be that as </a:t>
            </a:r>
            <a:r>
              <a:rPr lang="en-US" dirty="0" smtClean="0"/>
              <a:t>academic ability increases the 3-year student </a:t>
            </a:r>
            <a:r>
              <a:rPr lang="en-US" smtClean="0"/>
              <a:t>loan default </a:t>
            </a:r>
            <a:r>
              <a:rPr lang="en-US" dirty="0" smtClean="0"/>
              <a:t>rate appears to decrease.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934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I’d like to have done this in python, but had issues with the .</a:t>
            </a:r>
            <a:r>
              <a:rPr lang="en-US" dirty="0" err="1" smtClean="0"/>
              <a:t>csv</a:t>
            </a:r>
            <a:r>
              <a:rPr lang="en-US" dirty="0" smtClean="0"/>
              <a:t> and .</a:t>
            </a:r>
            <a:r>
              <a:rPr lang="en-US" dirty="0" err="1" smtClean="0"/>
              <a:t>dat</a:t>
            </a:r>
            <a:r>
              <a:rPr lang="en-US" dirty="0" smtClean="0"/>
              <a:t> files and found </a:t>
            </a:r>
            <a:r>
              <a:rPr lang="en-US" dirty="0" err="1" smtClean="0"/>
              <a:t>Matlab’s</a:t>
            </a:r>
            <a:r>
              <a:rPr lang="en-US" dirty="0" smtClean="0"/>
              <a:t> interface more convenient for that manipulation.</a:t>
            </a:r>
          </a:p>
          <a:p>
            <a:r>
              <a:rPr lang="en-US" dirty="0" smtClean="0"/>
              <a:t>I could look at the data more </a:t>
            </a:r>
            <a:r>
              <a:rPr lang="en-US" dirty="0" smtClean="0"/>
              <a:t>in depth </a:t>
            </a:r>
            <a:r>
              <a:rPr lang="en-US" dirty="0" smtClean="0"/>
              <a:t>using machine learning algorithms and do more complicated regression, which I’m more familiar with in python than </a:t>
            </a:r>
            <a:r>
              <a:rPr lang="en-US" dirty="0" err="1" smtClean="0"/>
              <a:t>Matlab</a:t>
            </a:r>
            <a:r>
              <a:rPr lang="en-US" dirty="0" smtClean="0"/>
              <a:t> and so decided to pursue a qualitative analysis for the time being.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19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the excel file I made a pivot table of the parameters suggested and uploaded the maximum of the values to a </a:t>
            </a:r>
            <a:r>
              <a:rPr lang="en-US" dirty="0" err="1" smtClean="0"/>
              <a:t>csv</a:t>
            </a:r>
            <a:r>
              <a:rPr lang="en-US" dirty="0" smtClean="0"/>
              <a:t> file which I then manipulated in </a:t>
            </a:r>
            <a:r>
              <a:rPr lang="en-US" dirty="0" err="1" smtClean="0"/>
              <a:t>Matlab</a:t>
            </a:r>
            <a:r>
              <a:rPr lang="en-US" dirty="0" smtClean="0"/>
              <a:t> to plot and evaluate.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46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2012 4-year </a:t>
            </a:r>
            <a:r>
              <a:rPr lang="en-US" dirty="0" smtClean="0"/>
              <a:t>graduation </a:t>
            </a:r>
            <a:r>
              <a:rPr lang="en-US" dirty="0" smtClean="0"/>
              <a:t>rate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2182" y="6350000"/>
            <a:ext cx="3423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cs-CZ" dirty="0" err="1" smtClean="0"/>
              <a:t>mean</a:t>
            </a:r>
            <a:r>
              <a:rPr lang="cs-CZ" dirty="0" smtClean="0"/>
              <a:t> = 0.2854, </a:t>
            </a:r>
            <a:r>
              <a:rPr lang="cs-CZ" dirty="0" err="1" smtClean="0"/>
              <a:t>ymean</a:t>
            </a:r>
            <a:r>
              <a:rPr lang="cs-CZ" dirty="0" smtClean="0"/>
              <a:t> = 0.09048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66839" y="5932129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 the graduation rate increases the default rate decreases</a:t>
            </a:r>
            <a:endParaRPr lang="en-US" dirty="0"/>
          </a:p>
        </p:txBody>
      </p:sp>
      <p:pic>
        <p:nvPicPr>
          <p:cNvPr id="12" name="Picture 11" descr="2012gradra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000" y="1359017"/>
            <a:ext cx="6556527" cy="457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119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7879" y="92673"/>
            <a:ext cx="6359832" cy="883310"/>
          </a:xfrm>
        </p:spPr>
        <p:txBody>
          <a:bodyPr/>
          <a:lstStyle/>
          <a:p>
            <a:r>
              <a:rPr lang="en-US" dirty="0" smtClean="0"/>
              <a:t>Pell Grant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2968" y="6292645"/>
            <a:ext cx="3784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 smtClean="0"/>
              <a:t>xmean</a:t>
            </a:r>
            <a:r>
              <a:rPr lang="cs-CZ" dirty="0" smtClean="0"/>
              <a:t> = 0.4617, </a:t>
            </a:r>
            <a:r>
              <a:rPr lang="cs-CZ" dirty="0" err="1" smtClean="0"/>
              <a:t>ymean</a:t>
            </a:r>
            <a:r>
              <a:rPr lang="cs-CZ" dirty="0" smtClean="0"/>
              <a:t> =  </a:t>
            </a:r>
            <a:r>
              <a:rPr lang="cs-CZ" dirty="0"/>
              <a:t>0.1127 </a:t>
            </a:r>
            <a:r>
              <a:rPr lang="cs-CZ" dirty="0" err="1"/>
              <a:t>true</a:t>
            </a:r>
            <a:r>
              <a:rPr lang="cs-CZ" dirty="0"/>
              <a:t> </a:t>
            </a:r>
            <a:endParaRPr lang="en-US" dirty="0"/>
          </a:p>
        </p:txBody>
      </p:sp>
      <p:pic>
        <p:nvPicPr>
          <p:cNvPr id="8" name="Picture 7" descr="pellgran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305" y="975983"/>
            <a:ext cx="6483684" cy="47700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82316" y="6082632"/>
            <a:ext cx="7891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 the </a:t>
            </a:r>
            <a:r>
              <a:rPr lang="en-US" dirty="0" err="1" smtClean="0"/>
              <a:t>pell</a:t>
            </a:r>
            <a:r>
              <a:rPr lang="en-US" dirty="0" smtClean="0"/>
              <a:t> grant percentage increases the default rate increases. That’s troubling.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083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2725"/>
            <a:ext cx="8229600" cy="1143000"/>
          </a:xfrm>
        </p:spPr>
        <p:txBody>
          <a:bodyPr/>
          <a:lstStyle/>
          <a:p>
            <a:r>
              <a:rPr lang="en-US" dirty="0" smtClean="0"/>
              <a:t>Median SAT/ACT scores</a:t>
            </a:r>
            <a:endParaRPr lang="en-US" dirty="0"/>
          </a:p>
        </p:txBody>
      </p:sp>
      <p:pic>
        <p:nvPicPr>
          <p:cNvPr id="5" name="Picture 4" descr="MedianSATAC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699" y="882900"/>
            <a:ext cx="6202968" cy="42200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6481192"/>
            <a:ext cx="3358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cs-CZ" dirty="0" err="1" smtClean="0"/>
              <a:t>mean</a:t>
            </a:r>
            <a:r>
              <a:rPr lang="cs-CZ" dirty="0" smtClean="0"/>
              <a:t> = 638.5, </a:t>
            </a:r>
            <a:r>
              <a:rPr lang="cs-CZ" dirty="0" err="1" smtClean="0"/>
              <a:t>ymean</a:t>
            </a:r>
            <a:r>
              <a:rPr lang="cs-CZ" dirty="0" smtClean="0"/>
              <a:t> =  </a:t>
            </a:r>
            <a:r>
              <a:rPr lang="cs-CZ" dirty="0"/>
              <a:t>0.05054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29369" y="5203956"/>
            <a:ext cx="5373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 SAT/ACT scores increase the default rate decreases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21158" y="649705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4594" y="5741285"/>
            <a:ext cx="7537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Mean is thrown off by the zeros and outliers. There also appears noise, the data is very uniform at certain x values.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575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771" y="43574"/>
            <a:ext cx="7122694" cy="989264"/>
          </a:xfrm>
        </p:spPr>
        <p:txBody>
          <a:bodyPr/>
          <a:lstStyle/>
          <a:p>
            <a:r>
              <a:rPr lang="en-US" dirty="0" smtClean="0"/>
              <a:t>Average of student loans</a:t>
            </a:r>
            <a:endParaRPr lang="en-US" dirty="0"/>
          </a:p>
        </p:txBody>
      </p:sp>
      <p:pic>
        <p:nvPicPr>
          <p:cNvPr id="4" name="Picture 3" descr="averagestudentlaon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70" y="1025567"/>
            <a:ext cx="6871369" cy="50811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132396"/>
            <a:ext cx="10851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is </a:t>
            </a:r>
            <a:r>
              <a:rPr lang="en-US" dirty="0" smtClean="0"/>
              <a:t>a </a:t>
            </a:r>
            <a:r>
              <a:rPr lang="en-US" dirty="0" smtClean="0"/>
              <a:t>high </a:t>
            </a:r>
            <a:r>
              <a:rPr lang="en-US" dirty="0" smtClean="0"/>
              <a:t>clustering  or </a:t>
            </a:r>
            <a:r>
              <a:rPr lang="en-US" dirty="0" smtClean="0"/>
              <a:t>is a random </a:t>
            </a:r>
            <a:r>
              <a:rPr lang="en-US" dirty="0" smtClean="0"/>
              <a:t>distribution of student loan debt and default rate, </a:t>
            </a:r>
            <a:r>
              <a:rPr lang="en-US" dirty="0" smtClean="0"/>
              <a:t>but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percentage of default rate occurs around ~$6,000.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566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66520"/>
            <a:ext cx="8229600" cy="1143000"/>
          </a:xfrm>
        </p:spPr>
        <p:txBody>
          <a:bodyPr/>
          <a:lstStyle/>
          <a:p>
            <a:r>
              <a:rPr lang="en-US" dirty="0" smtClean="0"/>
              <a:t>Average net price after graduation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6406874"/>
            <a:ext cx="3652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Xmean</a:t>
            </a:r>
            <a:r>
              <a:rPr lang="en-US" dirty="0" smtClean="0"/>
              <a:t> = 1.753e</a:t>
            </a:r>
            <a:r>
              <a:rPr lang="en-US" dirty="0"/>
              <a:t>+</a:t>
            </a:r>
            <a:r>
              <a:rPr lang="en-US" dirty="0" smtClean="0"/>
              <a:t>04, </a:t>
            </a:r>
            <a:r>
              <a:rPr lang="en-US" dirty="0" err="1" smtClean="0"/>
              <a:t>ymean</a:t>
            </a:r>
            <a:r>
              <a:rPr lang="en-US" dirty="0" smtClean="0"/>
              <a:t> = 0.1125</a:t>
            </a:r>
            <a:endParaRPr lang="en-US" dirty="0"/>
          </a:p>
        </p:txBody>
      </p:sp>
      <p:pic>
        <p:nvPicPr>
          <p:cNvPr id="5" name="Picture 4" descr="averagenetpric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714" y="976480"/>
            <a:ext cx="6684211" cy="45216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29368" y="5801895"/>
            <a:ext cx="7582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shows  a more random distribution of default rate correlation to net price.</a:t>
            </a:r>
          </a:p>
          <a:p>
            <a:r>
              <a:rPr lang="en-US" dirty="0" smtClean="0"/>
              <a:t>Net price doesn’t seem to indicate a clear trend in the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458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6701" y="-182117"/>
            <a:ext cx="5599265" cy="126495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Stem Degree </a:t>
            </a:r>
            <a:r>
              <a:rPr lang="en-US" sz="2800" dirty="0" smtClean="0"/>
              <a:t>Awarded </a:t>
            </a:r>
            <a:r>
              <a:rPr lang="en-US" sz="2800" dirty="0"/>
              <a:t>R</a:t>
            </a:r>
            <a:r>
              <a:rPr lang="en-US" sz="2800" dirty="0" smtClean="0"/>
              <a:t>ate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83516"/>
            <a:ext cx="3423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cs-CZ" dirty="0" err="1" smtClean="0"/>
              <a:t>mean</a:t>
            </a:r>
            <a:r>
              <a:rPr lang="cs-CZ" dirty="0" smtClean="0"/>
              <a:t> = 0.1306, </a:t>
            </a:r>
            <a:r>
              <a:rPr lang="cs-CZ" dirty="0" err="1" smtClean="0"/>
              <a:t>ymean</a:t>
            </a:r>
            <a:r>
              <a:rPr lang="cs-CZ" dirty="0" smtClean="0"/>
              <a:t> = 0.08797</a:t>
            </a:r>
            <a:endParaRPr lang="en-US" dirty="0"/>
          </a:p>
        </p:txBody>
      </p:sp>
      <p:pic>
        <p:nvPicPr>
          <p:cNvPr id="5" name="Picture 4" descr="stemdegre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65" y="806453"/>
            <a:ext cx="7076476" cy="47475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8796" y="5554009"/>
            <a:ext cx="8527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non-uniform distribution </a:t>
            </a:r>
            <a:r>
              <a:rPr lang="en-US" dirty="0" smtClean="0"/>
              <a:t>centered </a:t>
            </a:r>
            <a:r>
              <a:rPr lang="en-US" dirty="0" smtClean="0"/>
              <a:t>on the mean </a:t>
            </a:r>
            <a:r>
              <a:rPr lang="en-US" dirty="0" smtClean="0"/>
              <a:t>value </a:t>
            </a:r>
            <a:r>
              <a:rPr lang="en-US" dirty="0" smtClean="0"/>
              <a:t>of the data.</a:t>
            </a:r>
            <a:br>
              <a:rPr lang="en-US" dirty="0" smtClean="0"/>
            </a:br>
            <a:r>
              <a:rPr lang="en-US" dirty="0" smtClean="0"/>
              <a:t>There is a </a:t>
            </a:r>
            <a:r>
              <a:rPr lang="en-US" dirty="0" smtClean="0"/>
              <a:t>higher density of points </a:t>
            </a:r>
            <a:r>
              <a:rPr lang="en-US" dirty="0" smtClean="0"/>
              <a:t>for</a:t>
            </a:r>
            <a:r>
              <a:rPr lang="en-US" dirty="0" smtClean="0"/>
              <a:t> </a:t>
            </a:r>
            <a:r>
              <a:rPr lang="en-US" dirty="0" smtClean="0"/>
              <a:t>lower STEM award percentage. </a:t>
            </a:r>
            <a:r>
              <a:rPr lang="en-US" dirty="0" smtClean="0"/>
              <a:t>There is not </a:t>
            </a:r>
            <a:r>
              <a:rPr lang="en-US" dirty="0" smtClean="0"/>
              <a:t>a high correlation between the </a:t>
            </a:r>
            <a:r>
              <a:rPr lang="en-US" dirty="0" smtClean="0"/>
              <a:t>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347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145" y="-86309"/>
            <a:ext cx="8229600" cy="1143000"/>
          </a:xfrm>
        </p:spPr>
        <p:txBody>
          <a:bodyPr/>
          <a:lstStyle/>
          <a:p>
            <a:r>
              <a:rPr lang="en-US" dirty="0" smtClean="0"/>
              <a:t>Percentage of admitted students</a:t>
            </a:r>
            <a:endParaRPr lang="en-US" dirty="0"/>
          </a:p>
        </p:txBody>
      </p:sp>
      <p:pic>
        <p:nvPicPr>
          <p:cNvPr id="4" name="Picture 3" descr="percentadmitte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898" y="869531"/>
            <a:ext cx="6042527" cy="45318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8632" y="6296526"/>
            <a:ext cx="33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cs-CZ" dirty="0" err="1" smtClean="0"/>
              <a:t>mean</a:t>
            </a:r>
            <a:r>
              <a:rPr lang="cs-CZ" dirty="0" smtClean="0"/>
              <a:t> = 0.6741, </a:t>
            </a:r>
            <a:r>
              <a:rPr lang="cs-CZ" dirty="0" err="1" smtClean="0"/>
              <a:t>ymean</a:t>
            </a:r>
            <a:r>
              <a:rPr lang="cs-CZ" dirty="0" smtClean="0"/>
              <a:t> = 0.1137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4826" y="5577124"/>
            <a:ext cx="85778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 admission increased, federal loan defaults increased. This would seem to have</a:t>
            </a:r>
          </a:p>
          <a:p>
            <a:r>
              <a:rPr lang="en-US" dirty="0" smtClean="0"/>
              <a:t>Underlying features that aren’t being addressed, as the admissions increases so does that</a:t>
            </a:r>
          </a:p>
          <a:p>
            <a:r>
              <a:rPr lang="en-US" dirty="0" smtClean="0"/>
              <a:t>Number of students taking out loans.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05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217</TotalTime>
  <Words>540</Words>
  <Application>Microsoft Macintosh PowerPoint</Application>
  <PresentationFormat>On-screen Show (4:3)</PresentationFormat>
  <Paragraphs>43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 Black </vt:lpstr>
      <vt:lpstr>TRUITION DATA-Assignment </vt:lpstr>
      <vt:lpstr>Setup</vt:lpstr>
      <vt:lpstr>2012 4-year graduation rate</vt:lpstr>
      <vt:lpstr>Pell Grant</vt:lpstr>
      <vt:lpstr>Median SAT/ACT scores</vt:lpstr>
      <vt:lpstr>Average of student loans</vt:lpstr>
      <vt:lpstr>Average net price after graduation</vt:lpstr>
      <vt:lpstr>Stem Degree Awarded Rate</vt:lpstr>
      <vt:lpstr>Percentage of admitted students</vt:lpstr>
      <vt:lpstr>High School GPA among freshman</vt:lpstr>
      <vt:lpstr>Final Analysis</vt:lpstr>
      <vt:lpstr>Notes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TRUITION DATA </dc:title>
  <dc:creator>x</dc:creator>
  <cp:lastModifiedBy>x</cp:lastModifiedBy>
  <cp:revision>35</cp:revision>
  <dcterms:created xsi:type="dcterms:W3CDTF">2015-08-26T17:22:07Z</dcterms:created>
  <dcterms:modified xsi:type="dcterms:W3CDTF">2015-08-26T21:02:05Z</dcterms:modified>
</cp:coreProperties>
</file>