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34"/>
  </p:notesMasterIdLst>
  <p:sldIdLst>
    <p:sldId id="256" r:id="rId2"/>
    <p:sldId id="267" r:id="rId3"/>
    <p:sldId id="261" r:id="rId4"/>
    <p:sldId id="262" r:id="rId5"/>
    <p:sldId id="263" r:id="rId6"/>
    <p:sldId id="292"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2" r:id="rId20"/>
    <p:sldId id="283" r:id="rId21"/>
    <p:sldId id="284" r:id="rId22"/>
    <p:sldId id="301" r:id="rId23"/>
    <p:sldId id="287" r:id="rId24"/>
    <p:sldId id="285" r:id="rId25"/>
    <p:sldId id="288" r:id="rId26"/>
    <p:sldId id="297" r:id="rId27"/>
    <p:sldId id="295" r:id="rId28"/>
    <p:sldId id="296" r:id="rId29"/>
    <p:sldId id="289" r:id="rId30"/>
    <p:sldId id="300" r:id="rId31"/>
    <p:sldId id="298" r:id="rId32"/>
    <p:sldId id="29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99F3F-1981-49B8-9CBA-03BB90C1C1D9}" v="12" dt="2023-03-13T23:06:28.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6247" autoAdjust="0"/>
  </p:normalViewPr>
  <p:slideViewPr>
    <p:cSldViewPr snapToGrid="0">
      <p:cViewPr varScale="1">
        <p:scale>
          <a:sx n="106" d="100"/>
          <a:sy n="106" d="100"/>
        </p:scale>
        <p:origin x="798" y="11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a Wehse" userId="33c6d92b4821d8ab" providerId="LiveId" clId="{0AF99F3F-1981-49B8-9CBA-03BB90C1C1D9}"/>
    <pc:docChg chg="undo custSel addSld delSld modSld">
      <pc:chgData name="Sanaa Wehse" userId="33c6d92b4821d8ab" providerId="LiveId" clId="{0AF99F3F-1981-49B8-9CBA-03BB90C1C1D9}" dt="2023-03-13T23:07:41.846" v="256" actId="1076"/>
      <pc:docMkLst>
        <pc:docMk/>
      </pc:docMkLst>
      <pc:sldChg chg="modSp mod">
        <pc:chgData name="Sanaa Wehse" userId="33c6d92b4821d8ab" providerId="LiveId" clId="{0AF99F3F-1981-49B8-9CBA-03BB90C1C1D9}" dt="2023-03-13T22:45:42.717" v="157" actId="20577"/>
        <pc:sldMkLst>
          <pc:docMk/>
          <pc:sldMk cId="2974487481" sldId="256"/>
        </pc:sldMkLst>
        <pc:spChg chg="mod">
          <ac:chgData name="Sanaa Wehse" userId="33c6d92b4821d8ab" providerId="LiveId" clId="{0AF99F3F-1981-49B8-9CBA-03BB90C1C1D9}" dt="2023-03-13T22:45:42.717" v="157" actId="20577"/>
          <ac:spMkLst>
            <pc:docMk/>
            <pc:sldMk cId="2974487481" sldId="256"/>
            <ac:spMk id="2" creationId="{6A6EF231-4AE1-1027-539F-EDEDB40D7398}"/>
          </ac:spMkLst>
        </pc:spChg>
      </pc:sldChg>
      <pc:sldChg chg="modSp mod">
        <pc:chgData name="Sanaa Wehse" userId="33c6d92b4821d8ab" providerId="LiveId" clId="{0AF99F3F-1981-49B8-9CBA-03BB90C1C1D9}" dt="2023-03-13T22:47:27.087" v="225" actId="20577"/>
        <pc:sldMkLst>
          <pc:docMk/>
          <pc:sldMk cId="880080012" sldId="261"/>
        </pc:sldMkLst>
        <pc:spChg chg="mod">
          <ac:chgData name="Sanaa Wehse" userId="33c6d92b4821d8ab" providerId="LiveId" clId="{0AF99F3F-1981-49B8-9CBA-03BB90C1C1D9}" dt="2023-03-13T22:47:27.087" v="225" actId="20577"/>
          <ac:spMkLst>
            <pc:docMk/>
            <pc:sldMk cId="880080012" sldId="261"/>
            <ac:spMk id="3" creationId="{B1AA5B94-7600-77E3-A7C3-00ED05E36D5F}"/>
          </ac:spMkLst>
        </pc:spChg>
      </pc:sldChg>
      <pc:sldChg chg="addSp delSp modSp mod">
        <pc:chgData name="Sanaa Wehse" userId="33c6d92b4821d8ab" providerId="LiveId" clId="{0AF99F3F-1981-49B8-9CBA-03BB90C1C1D9}" dt="2023-03-13T23:07:41.846" v="256" actId="1076"/>
        <pc:sldMkLst>
          <pc:docMk/>
          <pc:sldMk cId="1814478658" sldId="262"/>
        </pc:sldMkLst>
        <pc:spChg chg="mod">
          <ac:chgData name="Sanaa Wehse" userId="33c6d92b4821d8ab" providerId="LiveId" clId="{0AF99F3F-1981-49B8-9CBA-03BB90C1C1D9}" dt="2023-03-13T23:07:32.437" v="253" actId="14100"/>
          <ac:spMkLst>
            <pc:docMk/>
            <pc:sldMk cId="1814478658" sldId="262"/>
            <ac:spMk id="2" creationId="{DBBB4633-F606-2483-CD9B-21A2484CCF25}"/>
          </ac:spMkLst>
        </pc:spChg>
        <pc:spChg chg="mod">
          <ac:chgData name="Sanaa Wehse" userId="33c6d92b4821d8ab" providerId="LiveId" clId="{0AF99F3F-1981-49B8-9CBA-03BB90C1C1D9}" dt="2023-03-13T23:07:40.110" v="255" actId="14100"/>
          <ac:spMkLst>
            <pc:docMk/>
            <pc:sldMk cId="1814478658" sldId="262"/>
            <ac:spMk id="3" creationId="{E4AF902B-CC4F-6562-79D9-430D40FE9CBC}"/>
          </ac:spMkLst>
        </pc:spChg>
        <pc:graphicFrameChg chg="add del mod">
          <ac:chgData name="Sanaa Wehse" userId="33c6d92b4821d8ab" providerId="LiveId" clId="{0AF99F3F-1981-49B8-9CBA-03BB90C1C1D9}" dt="2023-03-13T23:05:12.318" v="238" actId="478"/>
          <ac:graphicFrameMkLst>
            <pc:docMk/>
            <pc:sldMk cId="1814478658" sldId="262"/>
            <ac:graphicFrameMk id="4" creationId="{68D41980-295D-C4F4-760D-DB843756F52B}"/>
          </ac:graphicFrameMkLst>
        </pc:graphicFrameChg>
        <pc:graphicFrameChg chg="add del mod">
          <ac:chgData name="Sanaa Wehse" userId="33c6d92b4821d8ab" providerId="LiveId" clId="{0AF99F3F-1981-49B8-9CBA-03BB90C1C1D9}" dt="2023-03-13T23:05:48.121" v="242"/>
          <ac:graphicFrameMkLst>
            <pc:docMk/>
            <pc:sldMk cId="1814478658" sldId="262"/>
            <ac:graphicFrameMk id="5" creationId="{A1729E1E-FEB3-EECD-D932-0BB5E3569905}"/>
          </ac:graphicFrameMkLst>
        </pc:graphicFrameChg>
        <pc:graphicFrameChg chg="add del mod">
          <ac:chgData name="Sanaa Wehse" userId="33c6d92b4821d8ab" providerId="LiveId" clId="{0AF99F3F-1981-49B8-9CBA-03BB90C1C1D9}" dt="2023-03-13T23:06:33.800" v="248" actId="478"/>
          <ac:graphicFrameMkLst>
            <pc:docMk/>
            <pc:sldMk cId="1814478658" sldId="262"/>
            <ac:graphicFrameMk id="6" creationId="{0302243B-036B-9979-5486-5B79F287C98D}"/>
          </ac:graphicFrameMkLst>
        </pc:graphicFrameChg>
        <pc:picChg chg="add mod">
          <ac:chgData name="Sanaa Wehse" userId="33c6d92b4821d8ab" providerId="LiveId" clId="{0AF99F3F-1981-49B8-9CBA-03BB90C1C1D9}" dt="2023-03-13T23:07:41.846" v="256" actId="1076"/>
          <ac:picMkLst>
            <pc:docMk/>
            <pc:sldMk cId="1814478658" sldId="262"/>
            <ac:picMk id="8" creationId="{3990D44D-8799-BC4A-23AD-F5F5ACB6468A}"/>
          </ac:picMkLst>
        </pc:picChg>
      </pc:sldChg>
      <pc:sldChg chg="modSp mod">
        <pc:chgData name="Sanaa Wehse" userId="33c6d92b4821d8ab" providerId="LiveId" clId="{0AF99F3F-1981-49B8-9CBA-03BB90C1C1D9}" dt="2023-03-13T22:45:57.159" v="159" actId="5793"/>
        <pc:sldMkLst>
          <pc:docMk/>
          <pc:sldMk cId="1749687772" sldId="267"/>
        </pc:sldMkLst>
        <pc:spChg chg="mod">
          <ac:chgData name="Sanaa Wehse" userId="33c6d92b4821d8ab" providerId="LiveId" clId="{0AF99F3F-1981-49B8-9CBA-03BB90C1C1D9}" dt="2023-03-13T22:45:57.159" v="159" actId="5793"/>
          <ac:spMkLst>
            <pc:docMk/>
            <pc:sldMk cId="1749687772" sldId="267"/>
            <ac:spMk id="3" creationId="{F7A1DA6C-70C6-1481-410D-736EAD2CC2DD}"/>
          </ac:spMkLst>
        </pc:spChg>
      </pc:sldChg>
      <pc:sldChg chg="delSp mod">
        <pc:chgData name="Sanaa Wehse" userId="33c6d92b4821d8ab" providerId="LiveId" clId="{0AF99F3F-1981-49B8-9CBA-03BB90C1C1D9}" dt="2023-03-13T22:49:22.367" v="231" actId="478"/>
        <pc:sldMkLst>
          <pc:docMk/>
          <pc:sldMk cId="3544363773" sldId="284"/>
        </pc:sldMkLst>
        <pc:spChg chg="del">
          <ac:chgData name="Sanaa Wehse" userId="33c6d92b4821d8ab" providerId="LiveId" clId="{0AF99F3F-1981-49B8-9CBA-03BB90C1C1D9}" dt="2023-03-13T22:49:22.367" v="231" actId="478"/>
          <ac:spMkLst>
            <pc:docMk/>
            <pc:sldMk cId="3544363773" sldId="284"/>
            <ac:spMk id="3" creationId="{7F3AFDA1-F751-88B0-364B-663D2E1020A1}"/>
          </ac:spMkLst>
        </pc:spChg>
      </pc:sldChg>
      <pc:sldChg chg="delSp modSp mod">
        <pc:chgData name="Sanaa Wehse" userId="33c6d92b4821d8ab" providerId="LiveId" clId="{0AF99F3F-1981-49B8-9CBA-03BB90C1C1D9}" dt="2023-03-13T22:50:13.404" v="233" actId="13926"/>
        <pc:sldMkLst>
          <pc:docMk/>
          <pc:sldMk cId="2776094101" sldId="288"/>
        </pc:sldMkLst>
        <pc:spChg chg="mod">
          <ac:chgData name="Sanaa Wehse" userId="33c6d92b4821d8ab" providerId="LiveId" clId="{0AF99F3F-1981-49B8-9CBA-03BB90C1C1D9}" dt="2023-03-13T22:50:13.404" v="233" actId="13926"/>
          <ac:spMkLst>
            <pc:docMk/>
            <pc:sldMk cId="2776094101" sldId="288"/>
            <ac:spMk id="8" creationId="{755039B7-EE35-58F1-7004-12DE346CF98F}"/>
          </ac:spMkLst>
        </pc:spChg>
        <pc:spChg chg="del">
          <ac:chgData name="Sanaa Wehse" userId="33c6d92b4821d8ab" providerId="LiveId" clId="{0AF99F3F-1981-49B8-9CBA-03BB90C1C1D9}" dt="2023-03-13T22:50:03.050" v="232" actId="478"/>
          <ac:spMkLst>
            <pc:docMk/>
            <pc:sldMk cId="2776094101" sldId="288"/>
            <ac:spMk id="10" creationId="{B091525A-DEE5-C1F8-C8E8-0BC7A55C3DD2}"/>
          </ac:spMkLst>
        </pc:spChg>
      </pc:sldChg>
      <pc:sldChg chg="addSp delSp modSp mod">
        <pc:chgData name="Sanaa Wehse" userId="33c6d92b4821d8ab" providerId="LiveId" clId="{0AF99F3F-1981-49B8-9CBA-03BB90C1C1D9}" dt="2023-03-13T22:48:26.152" v="230" actId="1076"/>
        <pc:sldMkLst>
          <pc:docMk/>
          <pc:sldMk cId="111277539" sldId="292"/>
        </pc:sldMkLst>
        <pc:spChg chg="mod">
          <ac:chgData name="Sanaa Wehse" userId="33c6d92b4821d8ab" providerId="LiveId" clId="{0AF99F3F-1981-49B8-9CBA-03BB90C1C1D9}" dt="2023-03-13T22:40:33.768" v="146" actId="1076"/>
          <ac:spMkLst>
            <pc:docMk/>
            <pc:sldMk cId="111277539" sldId="292"/>
            <ac:spMk id="2" creationId="{197E79FF-95E0-F657-B876-6B26BCE9F071}"/>
          </ac:spMkLst>
        </pc:spChg>
        <pc:spChg chg="mod">
          <ac:chgData name="Sanaa Wehse" userId="33c6d92b4821d8ab" providerId="LiveId" clId="{0AF99F3F-1981-49B8-9CBA-03BB90C1C1D9}" dt="2023-03-13T22:40:39.048" v="148" actId="14100"/>
          <ac:spMkLst>
            <pc:docMk/>
            <pc:sldMk cId="111277539" sldId="292"/>
            <ac:spMk id="4" creationId="{E65D576D-8BAA-BF8F-9F68-9396049FB7B5}"/>
          </ac:spMkLst>
        </pc:spChg>
        <pc:spChg chg="add del mod">
          <ac:chgData name="Sanaa Wehse" userId="33c6d92b4821d8ab" providerId="LiveId" clId="{0AF99F3F-1981-49B8-9CBA-03BB90C1C1D9}" dt="2023-03-13T22:39:07.139" v="129"/>
          <ac:spMkLst>
            <pc:docMk/>
            <pc:sldMk cId="111277539" sldId="292"/>
            <ac:spMk id="5" creationId="{13C275B0-CF8A-1671-0DC1-1BBFDA29CBDF}"/>
          </ac:spMkLst>
        </pc:spChg>
        <pc:graphicFrameChg chg="add mod">
          <ac:chgData name="Sanaa Wehse" userId="33c6d92b4821d8ab" providerId="LiveId" clId="{0AF99F3F-1981-49B8-9CBA-03BB90C1C1D9}" dt="2023-03-13T22:48:26.152" v="230" actId="1076"/>
          <ac:graphicFrameMkLst>
            <pc:docMk/>
            <pc:sldMk cId="111277539" sldId="292"/>
            <ac:graphicFrameMk id="3" creationId="{79BFB23C-28A0-9CC4-1A97-B50AFE0B3441}"/>
          </ac:graphicFrameMkLst>
        </pc:graphicFrameChg>
        <pc:picChg chg="add mod">
          <ac:chgData name="Sanaa Wehse" userId="33c6d92b4821d8ab" providerId="LiveId" clId="{0AF99F3F-1981-49B8-9CBA-03BB90C1C1D9}" dt="2023-03-13T22:40:55.336" v="153" actId="1076"/>
          <ac:picMkLst>
            <pc:docMk/>
            <pc:sldMk cId="111277539" sldId="292"/>
            <ac:picMk id="7" creationId="{E9B90C85-388F-CFEA-16C7-84ED404B2123}"/>
          </ac:picMkLst>
        </pc:picChg>
      </pc:sldChg>
      <pc:sldChg chg="modSp del mod">
        <pc:chgData name="Sanaa Wehse" userId="33c6d92b4821d8ab" providerId="LiveId" clId="{0AF99F3F-1981-49B8-9CBA-03BB90C1C1D9}" dt="2023-03-13T22:51:24.056" v="236" actId="47"/>
        <pc:sldMkLst>
          <pc:docMk/>
          <pc:sldMk cId="3882539990" sldId="293"/>
        </pc:sldMkLst>
        <pc:spChg chg="mod">
          <ac:chgData name="Sanaa Wehse" userId="33c6d92b4821d8ab" providerId="LiveId" clId="{0AF99F3F-1981-49B8-9CBA-03BB90C1C1D9}" dt="2023-03-13T22:50:55.329" v="235" actId="20577"/>
          <ac:spMkLst>
            <pc:docMk/>
            <pc:sldMk cId="3882539990" sldId="293"/>
            <ac:spMk id="3" creationId="{6C3D10D2-712A-E2FA-B833-957A63D10BC0}"/>
          </ac:spMkLst>
        </pc:spChg>
      </pc:sldChg>
      <pc:sldChg chg="addSp delSp modSp new mod">
        <pc:chgData name="Sanaa Wehse" userId="33c6d92b4821d8ab" providerId="LiveId" clId="{0AF99F3F-1981-49B8-9CBA-03BB90C1C1D9}" dt="2023-03-13T22:37:23.297" v="60" actId="20577"/>
        <pc:sldMkLst>
          <pc:docMk/>
          <pc:sldMk cId="3808123211" sldId="301"/>
        </pc:sldMkLst>
        <pc:spChg chg="mod">
          <ac:chgData name="Sanaa Wehse" userId="33c6d92b4821d8ab" providerId="LiveId" clId="{0AF99F3F-1981-49B8-9CBA-03BB90C1C1D9}" dt="2023-03-13T22:37:23.297" v="60" actId="20577"/>
          <ac:spMkLst>
            <pc:docMk/>
            <pc:sldMk cId="3808123211" sldId="301"/>
            <ac:spMk id="2" creationId="{890C0A3D-F153-8240-0440-279ECDCE217D}"/>
          </ac:spMkLst>
        </pc:spChg>
        <pc:spChg chg="del mod">
          <ac:chgData name="Sanaa Wehse" userId="33c6d92b4821d8ab" providerId="LiveId" clId="{0AF99F3F-1981-49B8-9CBA-03BB90C1C1D9}" dt="2023-03-13T22:18:59.584" v="40" actId="22"/>
          <ac:spMkLst>
            <pc:docMk/>
            <pc:sldMk cId="3808123211" sldId="301"/>
            <ac:spMk id="3" creationId="{B1D94F3E-A8C8-715F-7654-263EB09B0384}"/>
          </ac:spMkLst>
        </pc:spChg>
        <pc:picChg chg="add mod ord">
          <ac:chgData name="Sanaa Wehse" userId="33c6d92b4821d8ab" providerId="LiveId" clId="{0AF99F3F-1981-49B8-9CBA-03BB90C1C1D9}" dt="2023-03-13T22:18:59.584" v="40" actId="22"/>
          <ac:picMkLst>
            <pc:docMk/>
            <pc:sldMk cId="3808123211" sldId="301"/>
            <ac:picMk id="5" creationId="{9E6F075E-E77F-B0BB-7D71-CABE307B78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52A7-FEB9-4270-8A7D-4D95B11E9BEA}"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7FA88-F342-43A3-86C2-797A2312607C}" type="slidenum">
              <a:rPr lang="en-US" smtClean="0"/>
              <a:t>‹#›</a:t>
            </a:fld>
            <a:endParaRPr lang="en-US"/>
          </a:p>
        </p:txBody>
      </p:sp>
    </p:spTree>
    <p:extLst>
      <p:ext uri="{BB962C8B-B14F-4D97-AF65-F5344CB8AC3E}">
        <p14:creationId xmlns:p14="http://schemas.microsoft.com/office/powerpoint/2010/main" val="43497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cluster 1 has 446 elements, cluster 2 has 106 elements, </a:t>
            </a:r>
            <a:r>
              <a:rPr lang="en-US" dirty="0" err="1"/>
              <a:t>etc</a:t>
            </a:r>
            <a:r>
              <a:rPr lang="en-US" dirty="0"/>
              <a:t>…</a:t>
            </a:r>
          </a:p>
        </p:txBody>
      </p:sp>
      <p:sp>
        <p:nvSpPr>
          <p:cNvPr id="4" name="Slide Number Placeholder 3"/>
          <p:cNvSpPr>
            <a:spLocks noGrp="1"/>
          </p:cNvSpPr>
          <p:nvPr>
            <p:ph type="sldNum" sz="quarter" idx="5"/>
          </p:nvPr>
        </p:nvSpPr>
        <p:spPr/>
        <p:txBody>
          <a:bodyPr/>
          <a:lstStyle/>
          <a:p>
            <a:fld id="{7FC7FA88-F342-43A3-86C2-797A2312607C}" type="slidenum">
              <a:rPr lang="en-US" smtClean="0"/>
              <a:t>14</a:t>
            </a:fld>
            <a:endParaRPr lang="en-US"/>
          </a:p>
        </p:txBody>
      </p:sp>
    </p:spTree>
    <p:extLst>
      <p:ext uri="{BB962C8B-B14F-4D97-AF65-F5344CB8AC3E}">
        <p14:creationId xmlns:p14="http://schemas.microsoft.com/office/powerpoint/2010/main" val="232366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7FA88-F342-43A3-86C2-797A2312607C}" type="slidenum">
              <a:rPr lang="en-US" smtClean="0"/>
              <a:t>15</a:t>
            </a:fld>
            <a:endParaRPr lang="en-US"/>
          </a:p>
        </p:txBody>
      </p:sp>
    </p:spTree>
    <p:extLst>
      <p:ext uri="{BB962C8B-B14F-4D97-AF65-F5344CB8AC3E}">
        <p14:creationId xmlns:p14="http://schemas.microsoft.com/office/powerpoint/2010/main" val="356893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1:06 mins</a:t>
            </a:r>
          </a:p>
        </p:txBody>
      </p:sp>
      <p:sp>
        <p:nvSpPr>
          <p:cNvPr id="4" name="Slide Number Placeholder 3"/>
          <p:cNvSpPr>
            <a:spLocks noGrp="1"/>
          </p:cNvSpPr>
          <p:nvPr>
            <p:ph type="sldNum" sz="quarter" idx="5"/>
          </p:nvPr>
        </p:nvSpPr>
        <p:spPr/>
        <p:txBody>
          <a:bodyPr/>
          <a:lstStyle/>
          <a:p>
            <a:fld id="{7FC7FA88-F342-43A3-86C2-797A2312607C}" type="slidenum">
              <a:rPr lang="en-US" smtClean="0"/>
              <a:t>25</a:t>
            </a:fld>
            <a:endParaRPr lang="en-US"/>
          </a:p>
        </p:txBody>
      </p:sp>
    </p:spTree>
    <p:extLst>
      <p:ext uri="{BB962C8B-B14F-4D97-AF65-F5344CB8AC3E}">
        <p14:creationId xmlns:p14="http://schemas.microsoft.com/office/powerpoint/2010/main" val="261879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147CD2B-745B-4554-8EF3-A6A7DFDD6093}" type="datetimeFigureOut">
              <a:rPr lang="en-US" smtClean="0"/>
              <a:t>3/13/2023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434320-428F-4A2D-81E9-0B062C8A4D7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35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7CD2B-745B-4554-8EF3-A6A7DFDD6093}"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373912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7CD2B-745B-4554-8EF3-A6A7DFDD6093}"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409287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7CD2B-745B-4554-8EF3-A6A7DFDD6093}"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403143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47CD2B-745B-4554-8EF3-A6A7DFDD6093}"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34320-428F-4A2D-81E9-0B062C8A4D7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90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7CD2B-745B-4554-8EF3-A6A7DFDD6093}"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151320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47CD2B-745B-4554-8EF3-A6A7DFDD6093}"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93792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47CD2B-745B-4554-8EF3-A6A7DFDD6093}"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2378923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7CD2B-745B-4554-8EF3-A6A7DFDD6093}"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179338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7CD2B-745B-4554-8EF3-A6A7DFDD6093}"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170056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7CD2B-745B-4554-8EF3-A6A7DFDD6093}"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34320-428F-4A2D-81E9-0B062C8A4D72}" type="slidenum">
              <a:rPr lang="en-US" smtClean="0"/>
              <a:t>‹#›</a:t>
            </a:fld>
            <a:endParaRPr lang="en-US"/>
          </a:p>
        </p:txBody>
      </p:sp>
    </p:spTree>
    <p:extLst>
      <p:ext uri="{BB962C8B-B14F-4D97-AF65-F5344CB8AC3E}">
        <p14:creationId xmlns:p14="http://schemas.microsoft.com/office/powerpoint/2010/main" val="422238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147CD2B-745B-4554-8EF3-A6A7DFDD6093}" type="datetimeFigureOut">
              <a:rPr lang="en-US" smtClean="0"/>
              <a:t>3/13/2023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434320-428F-4A2D-81E9-0B062C8A4D72}" type="slidenum">
              <a:rPr lang="en-US" smtClean="0"/>
              <a:t>‹#›</a:t>
            </a:fld>
            <a:endParaRPr lang="en-US"/>
          </a:p>
        </p:txBody>
      </p:sp>
    </p:spTree>
    <p:extLst>
      <p:ext uri="{BB962C8B-B14F-4D97-AF65-F5344CB8AC3E}">
        <p14:creationId xmlns:p14="http://schemas.microsoft.com/office/powerpoint/2010/main" val="3613499200"/>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wells9180/usf6562_bigdata_group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EF231-4AE1-1027-539F-EDEDB40D7398}"/>
              </a:ext>
            </a:extLst>
          </p:cNvPr>
          <p:cNvSpPr>
            <a:spLocks noGrp="1"/>
          </p:cNvSpPr>
          <p:nvPr>
            <p:ph type="ctrTitle"/>
          </p:nvPr>
        </p:nvSpPr>
        <p:spPr/>
        <p:txBody>
          <a:bodyPr>
            <a:normAutofit fontScale="90000"/>
          </a:bodyPr>
          <a:lstStyle/>
          <a:p>
            <a:r>
              <a:rPr lang="en-US" dirty="0"/>
              <a:t>Final Team 5 Project</a:t>
            </a:r>
            <a:br>
              <a:rPr lang="en-US" dirty="0"/>
            </a:br>
            <a:r>
              <a:rPr lang="en-US" dirty="0"/>
              <a:t>Big Data for Business</a:t>
            </a:r>
            <a:br>
              <a:rPr lang="en-US" dirty="0"/>
            </a:br>
            <a:r>
              <a:rPr lang="en-US" sz="2400" dirty="0">
                <a:latin typeface="+mn-lt"/>
                <a:ea typeface="+mn-ea"/>
                <a:cs typeface="+mn-cs"/>
              </a:rPr>
              <a:t>Professor – Dr. Kaushik Dutta</a:t>
            </a:r>
            <a:br>
              <a:rPr lang="en-US" sz="2400" dirty="0">
                <a:latin typeface="+mn-lt"/>
                <a:ea typeface="+mn-ea"/>
                <a:cs typeface="+mn-cs"/>
              </a:rPr>
            </a:br>
            <a:r>
              <a:rPr lang="en-US" sz="2400" dirty="0">
                <a:latin typeface="+mn-lt"/>
                <a:ea typeface="+mn-ea"/>
                <a:cs typeface="+mn-cs"/>
              </a:rPr>
              <a:t>Spring, 2023</a:t>
            </a:r>
            <a:endParaRPr lang="en-US" dirty="0"/>
          </a:p>
        </p:txBody>
      </p:sp>
      <p:sp>
        <p:nvSpPr>
          <p:cNvPr id="3" name="Subtítulo 2">
            <a:extLst>
              <a:ext uri="{FF2B5EF4-FFF2-40B4-BE49-F238E27FC236}">
                <a16:creationId xmlns:a16="http://schemas.microsoft.com/office/drawing/2014/main" id="{1B9A56D3-91A1-F9D0-CB1B-F6F3DB8376B2}"/>
              </a:ext>
            </a:extLst>
          </p:cNvPr>
          <p:cNvSpPr>
            <a:spLocks noGrp="1"/>
          </p:cNvSpPr>
          <p:nvPr>
            <p:ph type="subTitle" idx="1"/>
          </p:nvPr>
        </p:nvSpPr>
        <p:spPr>
          <a:xfrm>
            <a:off x="1709529" y="4060134"/>
            <a:ext cx="9653795" cy="2369241"/>
          </a:xfrm>
        </p:spPr>
        <p:txBody>
          <a:bodyPr>
            <a:normAutofit/>
          </a:bodyPr>
          <a:lstStyle/>
          <a:p>
            <a:r>
              <a:rPr lang="en-US" b="1" dirty="0"/>
              <a:t>F</a:t>
            </a:r>
            <a:r>
              <a:rPr lang="en-US" dirty="0"/>
              <a:t>rancisco Reyes</a:t>
            </a:r>
          </a:p>
          <a:p>
            <a:r>
              <a:rPr lang="en-US" dirty="0"/>
              <a:t>Charles Wells</a:t>
            </a:r>
          </a:p>
          <a:p>
            <a:r>
              <a:rPr lang="en-US" dirty="0"/>
              <a:t>Sanaa Wehse</a:t>
            </a:r>
          </a:p>
          <a:p>
            <a:r>
              <a:rPr lang="en-US" dirty="0" err="1"/>
              <a:t>Anri</a:t>
            </a:r>
            <a:r>
              <a:rPr lang="en-US" dirty="0"/>
              <a:t> Ferris</a:t>
            </a:r>
          </a:p>
          <a:p>
            <a:r>
              <a:rPr lang="en-US" dirty="0"/>
              <a:t>Lloyd </a:t>
            </a:r>
            <a:r>
              <a:rPr lang="en-US" dirty="0" err="1"/>
              <a:t>McGehan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448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0C84-C939-2F47-04D1-74AD7BBC4F8A}"/>
              </a:ext>
            </a:extLst>
          </p:cNvPr>
          <p:cNvSpPr>
            <a:spLocks noGrp="1"/>
          </p:cNvSpPr>
          <p:nvPr>
            <p:ph type="title"/>
          </p:nvPr>
        </p:nvSpPr>
        <p:spPr/>
        <p:txBody>
          <a:bodyPr/>
          <a:lstStyle/>
          <a:p>
            <a:r>
              <a:rPr lang="en-US" dirty="0"/>
              <a:t>List of Pre-Processed Values/Features Using the Vector Assembler</a:t>
            </a:r>
          </a:p>
        </p:txBody>
      </p:sp>
      <p:pic>
        <p:nvPicPr>
          <p:cNvPr id="5" name="Content Placeholder 4">
            <a:extLst>
              <a:ext uri="{FF2B5EF4-FFF2-40B4-BE49-F238E27FC236}">
                <a16:creationId xmlns:a16="http://schemas.microsoft.com/office/drawing/2014/main" id="{06409804-D268-5F83-206E-193416AF3107}"/>
              </a:ext>
            </a:extLst>
          </p:cNvPr>
          <p:cNvPicPr>
            <a:picLocks noGrp="1" noChangeAspect="1"/>
          </p:cNvPicPr>
          <p:nvPr>
            <p:ph idx="1"/>
          </p:nvPr>
        </p:nvPicPr>
        <p:blipFill>
          <a:blip r:embed="rId2"/>
          <a:stretch>
            <a:fillRect/>
          </a:stretch>
        </p:blipFill>
        <p:spPr>
          <a:xfrm>
            <a:off x="344797" y="2313432"/>
            <a:ext cx="11083306" cy="1263595"/>
          </a:xfrm>
        </p:spPr>
      </p:pic>
      <p:pic>
        <p:nvPicPr>
          <p:cNvPr id="11" name="Picture 10">
            <a:extLst>
              <a:ext uri="{FF2B5EF4-FFF2-40B4-BE49-F238E27FC236}">
                <a16:creationId xmlns:a16="http://schemas.microsoft.com/office/drawing/2014/main" id="{69F8728B-3D83-AEB6-972D-9D6BC43A92F9}"/>
              </a:ext>
            </a:extLst>
          </p:cNvPr>
          <p:cNvPicPr>
            <a:picLocks noChangeAspect="1"/>
          </p:cNvPicPr>
          <p:nvPr/>
        </p:nvPicPr>
        <p:blipFill>
          <a:blip r:embed="rId3"/>
          <a:stretch>
            <a:fillRect/>
          </a:stretch>
        </p:blipFill>
        <p:spPr>
          <a:xfrm>
            <a:off x="637309" y="4933801"/>
            <a:ext cx="11124236" cy="790246"/>
          </a:xfrm>
          <a:prstGeom prst="rect">
            <a:avLst/>
          </a:prstGeom>
        </p:spPr>
      </p:pic>
      <p:sp>
        <p:nvSpPr>
          <p:cNvPr id="12" name="TextBox 11">
            <a:extLst>
              <a:ext uri="{FF2B5EF4-FFF2-40B4-BE49-F238E27FC236}">
                <a16:creationId xmlns:a16="http://schemas.microsoft.com/office/drawing/2014/main" id="{B7D91EB6-1F3D-0AB3-99CA-A51CD6775888}"/>
              </a:ext>
            </a:extLst>
          </p:cNvPr>
          <p:cNvSpPr txBox="1"/>
          <p:nvPr/>
        </p:nvSpPr>
        <p:spPr>
          <a:xfrm>
            <a:off x="1143000" y="4216997"/>
            <a:ext cx="7841674" cy="369332"/>
          </a:xfrm>
          <a:prstGeom prst="rect">
            <a:avLst/>
          </a:prstGeom>
          <a:noFill/>
        </p:spPr>
        <p:txBody>
          <a:bodyPr wrap="square" rtlCol="0">
            <a:spAutoFit/>
          </a:bodyPr>
          <a:lstStyle/>
          <a:p>
            <a:r>
              <a:rPr lang="en-US" dirty="0"/>
              <a:t>Set-up a pipeline to pass the dataset through the indexer and assembler</a:t>
            </a:r>
          </a:p>
        </p:txBody>
      </p:sp>
    </p:spTree>
    <p:extLst>
      <p:ext uri="{BB962C8B-B14F-4D97-AF65-F5344CB8AC3E}">
        <p14:creationId xmlns:p14="http://schemas.microsoft.com/office/powerpoint/2010/main" val="332163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9AC1-3587-643E-6EA8-38D9DB81B36E}"/>
              </a:ext>
            </a:extLst>
          </p:cNvPr>
          <p:cNvSpPr>
            <a:spLocks noGrp="1"/>
          </p:cNvSpPr>
          <p:nvPr>
            <p:ph type="title"/>
          </p:nvPr>
        </p:nvSpPr>
        <p:spPr/>
        <p:txBody>
          <a:bodyPr>
            <a:normAutofit/>
          </a:bodyPr>
          <a:lstStyle/>
          <a:p>
            <a:r>
              <a:rPr lang="en-US" dirty="0"/>
              <a:t>Data Preparation</a:t>
            </a:r>
          </a:p>
        </p:txBody>
      </p:sp>
      <p:pic>
        <p:nvPicPr>
          <p:cNvPr id="7" name="Picture 6">
            <a:extLst>
              <a:ext uri="{FF2B5EF4-FFF2-40B4-BE49-F238E27FC236}">
                <a16:creationId xmlns:a16="http://schemas.microsoft.com/office/drawing/2014/main" id="{83DD4DAF-2BA5-84CF-C3BA-570C6DC2EC68}"/>
              </a:ext>
            </a:extLst>
          </p:cNvPr>
          <p:cNvPicPr>
            <a:picLocks noChangeAspect="1"/>
          </p:cNvPicPr>
          <p:nvPr/>
        </p:nvPicPr>
        <p:blipFill>
          <a:blip r:embed="rId2"/>
          <a:stretch>
            <a:fillRect/>
          </a:stretch>
        </p:blipFill>
        <p:spPr>
          <a:xfrm>
            <a:off x="912089" y="3180921"/>
            <a:ext cx="9994035" cy="3310781"/>
          </a:xfrm>
          <a:prstGeom prst="rect">
            <a:avLst/>
          </a:prstGeom>
        </p:spPr>
      </p:pic>
      <p:pic>
        <p:nvPicPr>
          <p:cNvPr id="11" name="Picture 10">
            <a:extLst>
              <a:ext uri="{FF2B5EF4-FFF2-40B4-BE49-F238E27FC236}">
                <a16:creationId xmlns:a16="http://schemas.microsoft.com/office/drawing/2014/main" id="{D2F8C359-846A-EE73-F023-A2AA4784B2C6}"/>
              </a:ext>
            </a:extLst>
          </p:cNvPr>
          <p:cNvPicPr>
            <a:picLocks noChangeAspect="1"/>
          </p:cNvPicPr>
          <p:nvPr/>
        </p:nvPicPr>
        <p:blipFill>
          <a:blip r:embed="rId3"/>
          <a:stretch>
            <a:fillRect/>
          </a:stretch>
        </p:blipFill>
        <p:spPr>
          <a:xfrm>
            <a:off x="1022498" y="1965959"/>
            <a:ext cx="3554590" cy="389313"/>
          </a:xfrm>
          <a:prstGeom prst="rect">
            <a:avLst/>
          </a:prstGeom>
        </p:spPr>
      </p:pic>
      <p:pic>
        <p:nvPicPr>
          <p:cNvPr id="13" name="Picture 12">
            <a:extLst>
              <a:ext uri="{FF2B5EF4-FFF2-40B4-BE49-F238E27FC236}">
                <a16:creationId xmlns:a16="http://schemas.microsoft.com/office/drawing/2014/main" id="{B87A4E14-C483-FB3B-00E5-7744BC6B982E}"/>
              </a:ext>
            </a:extLst>
          </p:cNvPr>
          <p:cNvPicPr>
            <a:picLocks noChangeAspect="1"/>
          </p:cNvPicPr>
          <p:nvPr/>
        </p:nvPicPr>
        <p:blipFill>
          <a:blip r:embed="rId4"/>
          <a:stretch>
            <a:fillRect/>
          </a:stretch>
        </p:blipFill>
        <p:spPr>
          <a:xfrm>
            <a:off x="1022498" y="2430546"/>
            <a:ext cx="3672508" cy="389312"/>
          </a:xfrm>
          <a:prstGeom prst="rect">
            <a:avLst/>
          </a:prstGeom>
        </p:spPr>
      </p:pic>
      <p:sp>
        <p:nvSpPr>
          <p:cNvPr id="3" name="TextBox 2">
            <a:extLst>
              <a:ext uri="{FF2B5EF4-FFF2-40B4-BE49-F238E27FC236}">
                <a16:creationId xmlns:a16="http://schemas.microsoft.com/office/drawing/2014/main" id="{662FB137-F393-E069-787F-404C25DD0AC9}"/>
              </a:ext>
            </a:extLst>
          </p:cNvPr>
          <p:cNvSpPr txBox="1"/>
          <p:nvPr/>
        </p:nvSpPr>
        <p:spPr>
          <a:xfrm>
            <a:off x="5200650" y="1844767"/>
            <a:ext cx="5438775" cy="923330"/>
          </a:xfrm>
          <a:prstGeom prst="rect">
            <a:avLst/>
          </a:prstGeom>
          <a:noFill/>
        </p:spPr>
        <p:txBody>
          <a:bodyPr wrap="square" rtlCol="0">
            <a:spAutoFit/>
          </a:bodyPr>
          <a:lstStyle/>
          <a:p>
            <a:r>
              <a:rPr lang="en-US" dirty="0"/>
              <a:t>String Indexer implements Fit and Vector Assembler implements Transform  and both work together to combine Columns/Features in the Vector Assembler</a:t>
            </a:r>
          </a:p>
        </p:txBody>
      </p:sp>
    </p:spTree>
    <p:extLst>
      <p:ext uri="{BB962C8B-B14F-4D97-AF65-F5344CB8AC3E}">
        <p14:creationId xmlns:p14="http://schemas.microsoft.com/office/powerpoint/2010/main" val="128234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2A78-0BB3-E716-3082-E443ADD10C1F}"/>
              </a:ext>
            </a:extLst>
          </p:cNvPr>
          <p:cNvSpPr>
            <a:spLocks noGrp="1"/>
          </p:cNvSpPr>
          <p:nvPr>
            <p:ph type="title"/>
          </p:nvPr>
        </p:nvSpPr>
        <p:spPr>
          <a:xfrm>
            <a:off x="489548" y="0"/>
            <a:ext cx="11212903" cy="1126119"/>
          </a:xfrm>
        </p:spPr>
        <p:txBody>
          <a:bodyPr>
            <a:normAutofit fontScale="90000"/>
          </a:bodyPr>
          <a:lstStyle/>
          <a:p>
            <a:r>
              <a:rPr lang="en-US" dirty="0"/>
              <a:t>Built K-Means Model to Determine No of Clusters = 5</a:t>
            </a:r>
          </a:p>
        </p:txBody>
      </p:sp>
      <p:pic>
        <p:nvPicPr>
          <p:cNvPr id="5" name="Content Placeholder 4">
            <a:extLst>
              <a:ext uri="{FF2B5EF4-FFF2-40B4-BE49-F238E27FC236}">
                <a16:creationId xmlns:a16="http://schemas.microsoft.com/office/drawing/2014/main" id="{F368BC32-9D97-01A2-40B8-D3E97295C4BD}"/>
              </a:ext>
            </a:extLst>
          </p:cNvPr>
          <p:cNvPicPr>
            <a:picLocks noGrp="1" noChangeAspect="1"/>
          </p:cNvPicPr>
          <p:nvPr>
            <p:ph idx="1"/>
          </p:nvPr>
        </p:nvPicPr>
        <p:blipFill>
          <a:blip r:embed="rId2"/>
          <a:stretch>
            <a:fillRect/>
          </a:stretch>
        </p:blipFill>
        <p:spPr>
          <a:xfrm>
            <a:off x="780690" y="911411"/>
            <a:ext cx="2705478" cy="314369"/>
          </a:xfrm>
        </p:spPr>
      </p:pic>
      <p:pic>
        <p:nvPicPr>
          <p:cNvPr id="7" name="Picture 6">
            <a:extLst>
              <a:ext uri="{FF2B5EF4-FFF2-40B4-BE49-F238E27FC236}">
                <a16:creationId xmlns:a16="http://schemas.microsoft.com/office/drawing/2014/main" id="{B619F64F-FF2F-315A-38E3-C574374C2876}"/>
              </a:ext>
            </a:extLst>
          </p:cNvPr>
          <p:cNvPicPr>
            <a:picLocks noChangeAspect="1"/>
          </p:cNvPicPr>
          <p:nvPr/>
        </p:nvPicPr>
        <p:blipFill>
          <a:blip r:embed="rId3"/>
          <a:stretch>
            <a:fillRect/>
          </a:stretch>
        </p:blipFill>
        <p:spPr>
          <a:xfrm>
            <a:off x="237225" y="1126119"/>
            <a:ext cx="7535327" cy="2391109"/>
          </a:xfrm>
          <a:prstGeom prst="rect">
            <a:avLst/>
          </a:prstGeom>
        </p:spPr>
      </p:pic>
      <p:pic>
        <p:nvPicPr>
          <p:cNvPr id="11" name="Picture 10">
            <a:extLst>
              <a:ext uri="{FF2B5EF4-FFF2-40B4-BE49-F238E27FC236}">
                <a16:creationId xmlns:a16="http://schemas.microsoft.com/office/drawing/2014/main" id="{48368AE5-9A14-FCFB-B373-5BFEFCD3A81E}"/>
              </a:ext>
            </a:extLst>
          </p:cNvPr>
          <p:cNvPicPr>
            <a:picLocks noChangeAspect="1"/>
          </p:cNvPicPr>
          <p:nvPr/>
        </p:nvPicPr>
        <p:blipFill>
          <a:blip r:embed="rId4"/>
          <a:stretch>
            <a:fillRect/>
          </a:stretch>
        </p:blipFill>
        <p:spPr>
          <a:xfrm>
            <a:off x="7771970" y="1681863"/>
            <a:ext cx="4182805" cy="4050018"/>
          </a:xfrm>
          <a:prstGeom prst="rect">
            <a:avLst/>
          </a:prstGeom>
        </p:spPr>
      </p:pic>
      <p:pic>
        <p:nvPicPr>
          <p:cNvPr id="13" name="Picture 12">
            <a:extLst>
              <a:ext uri="{FF2B5EF4-FFF2-40B4-BE49-F238E27FC236}">
                <a16:creationId xmlns:a16="http://schemas.microsoft.com/office/drawing/2014/main" id="{72E5132A-2FBF-DD7D-CC2C-9EB418A3B8F6}"/>
              </a:ext>
            </a:extLst>
          </p:cNvPr>
          <p:cNvPicPr>
            <a:picLocks noChangeAspect="1"/>
          </p:cNvPicPr>
          <p:nvPr/>
        </p:nvPicPr>
        <p:blipFill>
          <a:blip r:embed="rId5"/>
          <a:stretch>
            <a:fillRect/>
          </a:stretch>
        </p:blipFill>
        <p:spPr>
          <a:xfrm>
            <a:off x="780690" y="3429000"/>
            <a:ext cx="3840927" cy="3200772"/>
          </a:xfrm>
          <a:prstGeom prst="rect">
            <a:avLst/>
          </a:prstGeom>
        </p:spPr>
      </p:pic>
      <p:pic>
        <p:nvPicPr>
          <p:cNvPr id="15" name="Picture 14">
            <a:extLst>
              <a:ext uri="{FF2B5EF4-FFF2-40B4-BE49-F238E27FC236}">
                <a16:creationId xmlns:a16="http://schemas.microsoft.com/office/drawing/2014/main" id="{1A5ECD97-F8AA-6B87-9E38-2CCDBFE98AE1}"/>
              </a:ext>
            </a:extLst>
          </p:cNvPr>
          <p:cNvPicPr>
            <a:picLocks noChangeAspect="1"/>
          </p:cNvPicPr>
          <p:nvPr/>
        </p:nvPicPr>
        <p:blipFill>
          <a:blip r:embed="rId6"/>
          <a:stretch>
            <a:fillRect/>
          </a:stretch>
        </p:blipFill>
        <p:spPr>
          <a:xfrm>
            <a:off x="7771970" y="5902398"/>
            <a:ext cx="3762900" cy="428685"/>
          </a:xfrm>
          <a:prstGeom prst="rect">
            <a:avLst/>
          </a:prstGeom>
        </p:spPr>
      </p:pic>
      <p:sp>
        <p:nvSpPr>
          <p:cNvPr id="3" name="TextBox 2">
            <a:extLst>
              <a:ext uri="{FF2B5EF4-FFF2-40B4-BE49-F238E27FC236}">
                <a16:creationId xmlns:a16="http://schemas.microsoft.com/office/drawing/2014/main" id="{20217EDC-1D8D-7407-2A24-55BCABF84374}"/>
              </a:ext>
            </a:extLst>
          </p:cNvPr>
          <p:cNvSpPr txBox="1"/>
          <p:nvPr/>
        </p:nvSpPr>
        <p:spPr>
          <a:xfrm>
            <a:off x="5467350" y="3687745"/>
            <a:ext cx="2304620" cy="1200329"/>
          </a:xfrm>
          <a:prstGeom prst="rect">
            <a:avLst/>
          </a:prstGeom>
          <a:noFill/>
        </p:spPr>
        <p:txBody>
          <a:bodyPr wrap="square" rtlCol="0">
            <a:spAutoFit/>
          </a:bodyPr>
          <a:lstStyle/>
          <a:p>
            <a:r>
              <a:rPr lang="en-US" dirty="0"/>
              <a:t>Looking at the plot we used the Elbow method to determine K = 5</a:t>
            </a:r>
          </a:p>
        </p:txBody>
      </p:sp>
    </p:spTree>
    <p:extLst>
      <p:ext uri="{BB962C8B-B14F-4D97-AF65-F5344CB8AC3E}">
        <p14:creationId xmlns:p14="http://schemas.microsoft.com/office/powerpoint/2010/main" val="123443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8E2C-96E9-7337-6325-3F6AD2ADB73E}"/>
              </a:ext>
            </a:extLst>
          </p:cNvPr>
          <p:cNvSpPr>
            <a:spLocks noGrp="1"/>
          </p:cNvSpPr>
          <p:nvPr>
            <p:ph type="title"/>
          </p:nvPr>
        </p:nvSpPr>
        <p:spPr>
          <a:xfrm>
            <a:off x="428435" y="386086"/>
            <a:ext cx="10534839" cy="1221619"/>
          </a:xfrm>
        </p:spPr>
        <p:txBody>
          <a:bodyPr>
            <a:normAutofit/>
          </a:bodyPr>
          <a:lstStyle/>
          <a:p>
            <a:r>
              <a:rPr lang="en-US" dirty="0"/>
              <a:t>Trained the </a:t>
            </a:r>
            <a:r>
              <a:rPr lang="en-US" dirty="0" err="1"/>
              <a:t>Kmeans</a:t>
            </a:r>
            <a:r>
              <a:rPr lang="en-US" dirty="0"/>
              <a:t> Model </a:t>
            </a:r>
          </a:p>
        </p:txBody>
      </p:sp>
      <p:pic>
        <p:nvPicPr>
          <p:cNvPr id="5" name="Content Placeholder 4">
            <a:extLst>
              <a:ext uri="{FF2B5EF4-FFF2-40B4-BE49-F238E27FC236}">
                <a16:creationId xmlns:a16="http://schemas.microsoft.com/office/drawing/2014/main" id="{C2BF82F7-F655-1BA9-C74B-1790D2D9D16A}"/>
              </a:ext>
            </a:extLst>
          </p:cNvPr>
          <p:cNvPicPr>
            <a:picLocks noGrp="1" noChangeAspect="1"/>
          </p:cNvPicPr>
          <p:nvPr>
            <p:ph idx="1"/>
          </p:nvPr>
        </p:nvPicPr>
        <p:blipFill>
          <a:blip r:embed="rId2"/>
          <a:stretch>
            <a:fillRect/>
          </a:stretch>
        </p:blipFill>
        <p:spPr>
          <a:xfrm>
            <a:off x="350798" y="1778115"/>
            <a:ext cx="3057952" cy="476316"/>
          </a:xfrm>
        </p:spPr>
      </p:pic>
      <p:pic>
        <p:nvPicPr>
          <p:cNvPr id="7" name="Picture 6">
            <a:extLst>
              <a:ext uri="{FF2B5EF4-FFF2-40B4-BE49-F238E27FC236}">
                <a16:creationId xmlns:a16="http://schemas.microsoft.com/office/drawing/2014/main" id="{8E711609-066D-8540-80A6-EDDECF8A1ECD}"/>
              </a:ext>
            </a:extLst>
          </p:cNvPr>
          <p:cNvPicPr>
            <a:picLocks noChangeAspect="1"/>
          </p:cNvPicPr>
          <p:nvPr/>
        </p:nvPicPr>
        <p:blipFill>
          <a:blip r:embed="rId3"/>
          <a:stretch>
            <a:fillRect/>
          </a:stretch>
        </p:blipFill>
        <p:spPr>
          <a:xfrm>
            <a:off x="350798" y="2284516"/>
            <a:ext cx="5315692" cy="571580"/>
          </a:xfrm>
          <a:prstGeom prst="rect">
            <a:avLst/>
          </a:prstGeom>
        </p:spPr>
      </p:pic>
      <p:pic>
        <p:nvPicPr>
          <p:cNvPr id="9" name="Picture 8">
            <a:extLst>
              <a:ext uri="{FF2B5EF4-FFF2-40B4-BE49-F238E27FC236}">
                <a16:creationId xmlns:a16="http://schemas.microsoft.com/office/drawing/2014/main" id="{86D6EA56-4E50-AF68-F389-15D91FFF4DA6}"/>
              </a:ext>
            </a:extLst>
          </p:cNvPr>
          <p:cNvPicPr>
            <a:picLocks noChangeAspect="1"/>
          </p:cNvPicPr>
          <p:nvPr/>
        </p:nvPicPr>
        <p:blipFill>
          <a:blip r:embed="rId4"/>
          <a:stretch>
            <a:fillRect/>
          </a:stretch>
        </p:blipFill>
        <p:spPr>
          <a:xfrm>
            <a:off x="350798" y="2888906"/>
            <a:ext cx="2753109" cy="342948"/>
          </a:xfrm>
          <a:prstGeom prst="rect">
            <a:avLst/>
          </a:prstGeom>
        </p:spPr>
      </p:pic>
      <p:pic>
        <p:nvPicPr>
          <p:cNvPr id="11" name="Picture 10">
            <a:extLst>
              <a:ext uri="{FF2B5EF4-FFF2-40B4-BE49-F238E27FC236}">
                <a16:creationId xmlns:a16="http://schemas.microsoft.com/office/drawing/2014/main" id="{422F3B84-6007-DBA7-23E6-6DA3B96776D8}"/>
              </a:ext>
            </a:extLst>
          </p:cNvPr>
          <p:cNvPicPr>
            <a:picLocks noChangeAspect="1"/>
          </p:cNvPicPr>
          <p:nvPr/>
        </p:nvPicPr>
        <p:blipFill>
          <a:blip r:embed="rId5"/>
          <a:stretch>
            <a:fillRect/>
          </a:stretch>
        </p:blipFill>
        <p:spPr>
          <a:xfrm>
            <a:off x="6134932" y="2016273"/>
            <a:ext cx="5296639" cy="4334480"/>
          </a:xfrm>
          <a:prstGeom prst="rect">
            <a:avLst/>
          </a:prstGeom>
        </p:spPr>
      </p:pic>
      <p:pic>
        <p:nvPicPr>
          <p:cNvPr id="13" name="Picture 12">
            <a:extLst>
              <a:ext uri="{FF2B5EF4-FFF2-40B4-BE49-F238E27FC236}">
                <a16:creationId xmlns:a16="http://schemas.microsoft.com/office/drawing/2014/main" id="{A68A74C1-011B-162E-5DE5-DB0AD95368AB}"/>
              </a:ext>
            </a:extLst>
          </p:cNvPr>
          <p:cNvPicPr>
            <a:picLocks noChangeAspect="1"/>
          </p:cNvPicPr>
          <p:nvPr/>
        </p:nvPicPr>
        <p:blipFill>
          <a:blip r:embed="rId6"/>
          <a:stretch>
            <a:fillRect/>
          </a:stretch>
        </p:blipFill>
        <p:spPr>
          <a:xfrm>
            <a:off x="350798" y="3264664"/>
            <a:ext cx="6692733" cy="414839"/>
          </a:xfrm>
          <a:prstGeom prst="rect">
            <a:avLst/>
          </a:prstGeom>
        </p:spPr>
      </p:pic>
      <p:sp>
        <p:nvSpPr>
          <p:cNvPr id="16" name="TextBox 15">
            <a:extLst>
              <a:ext uri="{FF2B5EF4-FFF2-40B4-BE49-F238E27FC236}">
                <a16:creationId xmlns:a16="http://schemas.microsoft.com/office/drawing/2014/main" id="{CFC23D31-A044-1AAC-9794-BD0231D2AD7B}"/>
              </a:ext>
            </a:extLst>
          </p:cNvPr>
          <p:cNvSpPr txBox="1"/>
          <p:nvPr/>
        </p:nvSpPr>
        <p:spPr>
          <a:xfrm>
            <a:off x="1732665" y="4545913"/>
            <a:ext cx="3933825" cy="369332"/>
          </a:xfrm>
          <a:prstGeom prst="rect">
            <a:avLst/>
          </a:prstGeom>
          <a:noFill/>
        </p:spPr>
        <p:txBody>
          <a:bodyPr wrap="square" rtlCol="0">
            <a:spAutoFit/>
          </a:bodyPr>
          <a:lstStyle/>
          <a:p>
            <a:r>
              <a:rPr lang="en-US" dirty="0"/>
              <a:t>Printed the Model Fit Using </a:t>
            </a:r>
            <a:r>
              <a:rPr lang="en-US" dirty="0" err="1"/>
              <a:t>KMeans</a:t>
            </a:r>
            <a:r>
              <a:rPr lang="en-US" dirty="0"/>
              <a:t> = 5</a:t>
            </a:r>
          </a:p>
        </p:txBody>
      </p:sp>
    </p:spTree>
    <p:extLst>
      <p:ext uri="{BB962C8B-B14F-4D97-AF65-F5344CB8AC3E}">
        <p14:creationId xmlns:p14="http://schemas.microsoft.com/office/powerpoint/2010/main" val="419029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F887-E4DF-3087-FB1F-689FE7F82D31}"/>
              </a:ext>
            </a:extLst>
          </p:cNvPr>
          <p:cNvSpPr>
            <a:spLocks noGrp="1"/>
          </p:cNvSpPr>
          <p:nvPr>
            <p:ph type="title"/>
          </p:nvPr>
        </p:nvSpPr>
        <p:spPr>
          <a:xfrm>
            <a:off x="628650" y="56353"/>
            <a:ext cx="9875520" cy="1356360"/>
          </a:xfrm>
        </p:spPr>
        <p:txBody>
          <a:bodyPr/>
          <a:lstStyle/>
          <a:p>
            <a:r>
              <a:rPr lang="en-US" dirty="0"/>
              <a:t>Predicted the Features</a:t>
            </a:r>
          </a:p>
        </p:txBody>
      </p:sp>
      <p:pic>
        <p:nvPicPr>
          <p:cNvPr id="7" name="Picture 6">
            <a:extLst>
              <a:ext uri="{FF2B5EF4-FFF2-40B4-BE49-F238E27FC236}">
                <a16:creationId xmlns:a16="http://schemas.microsoft.com/office/drawing/2014/main" id="{23798E75-3FD4-49A8-14E5-82938BB35A84}"/>
              </a:ext>
            </a:extLst>
          </p:cNvPr>
          <p:cNvPicPr>
            <a:picLocks noChangeAspect="1"/>
          </p:cNvPicPr>
          <p:nvPr/>
        </p:nvPicPr>
        <p:blipFill>
          <a:blip r:embed="rId3"/>
          <a:stretch>
            <a:fillRect/>
          </a:stretch>
        </p:blipFill>
        <p:spPr>
          <a:xfrm>
            <a:off x="6762427" y="3876675"/>
            <a:ext cx="4629796" cy="2505425"/>
          </a:xfrm>
          <a:prstGeom prst="rect">
            <a:avLst/>
          </a:prstGeom>
        </p:spPr>
      </p:pic>
      <p:sp>
        <p:nvSpPr>
          <p:cNvPr id="8" name="TextBox 7">
            <a:extLst>
              <a:ext uri="{FF2B5EF4-FFF2-40B4-BE49-F238E27FC236}">
                <a16:creationId xmlns:a16="http://schemas.microsoft.com/office/drawing/2014/main" id="{3B8190E2-FEF3-3C00-19CE-C5BE62C868D3}"/>
              </a:ext>
            </a:extLst>
          </p:cNvPr>
          <p:cNvSpPr txBox="1"/>
          <p:nvPr/>
        </p:nvSpPr>
        <p:spPr>
          <a:xfrm>
            <a:off x="3733800" y="4861441"/>
            <a:ext cx="2743200" cy="646331"/>
          </a:xfrm>
          <a:prstGeom prst="rect">
            <a:avLst/>
          </a:prstGeom>
          <a:noFill/>
        </p:spPr>
        <p:txBody>
          <a:bodyPr wrap="square" rtlCol="0">
            <a:spAutoFit/>
          </a:bodyPr>
          <a:lstStyle/>
          <a:p>
            <a:r>
              <a:rPr lang="en-US" dirty="0"/>
              <a:t>Displayed Cluster Summary</a:t>
            </a:r>
          </a:p>
        </p:txBody>
      </p:sp>
      <p:pic>
        <p:nvPicPr>
          <p:cNvPr id="9" name="Picture 8">
            <a:extLst>
              <a:ext uri="{FF2B5EF4-FFF2-40B4-BE49-F238E27FC236}">
                <a16:creationId xmlns:a16="http://schemas.microsoft.com/office/drawing/2014/main" id="{349FB579-C331-3250-B9CC-6732E5B5E606}"/>
              </a:ext>
            </a:extLst>
          </p:cNvPr>
          <p:cNvPicPr>
            <a:picLocks noChangeAspect="1"/>
          </p:cNvPicPr>
          <p:nvPr/>
        </p:nvPicPr>
        <p:blipFill>
          <a:blip r:embed="rId4"/>
          <a:stretch>
            <a:fillRect/>
          </a:stretch>
        </p:blipFill>
        <p:spPr>
          <a:xfrm>
            <a:off x="656902" y="1100330"/>
            <a:ext cx="7515651" cy="2571762"/>
          </a:xfrm>
          <a:prstGeom prst="rect">
            <a:avLst/>
          </a:prstGeom>
        </p:spPr>
      </p:pic>
      <p:sp>
        <p:nvSpPr>
          <p:cNvPr id="10" name="TextBox 9">
            <a:extLst>
              <a:ext uri="{FF2B5EF4-FFF2-40B4-BE49-F238E27FC236}">
                <a16:creationId xmlns:a16="http://schemas.microsoft.com/office/drawing/2014/main" id="{E2AF1B55-292E-3189-1814-84E879775D18}"/>
              </a:ext>
            </a:extLst>
          </p:cNvPr>
          <p:cNvSpPr txBox="1"/>
          <p:nvPr/>
        </p:nvSpPr>
        <p:spPr>
          <a:xfrm>
            <a:off x="8353425" y="1412713"/>
            <a:ext cx="2581275" cy="923330"/>
          </a:xfrm>
          <a:prstGeom prst="rect">
            <a:avLst/>
          </a:prstGeom>
          <a:noFill/>
        </p:spPr>
        <p:txBody>
          <a:bodyPr wrap="square" rtlCol="0">
            <a:spAutoFit/>
          </a:bodyPr>
          <a:lstStyle/>
          <a:p>
            <a:r>
              <a:rPr lang="en-US" dirty="0"/>
              <a:t>The features in the left column provide us with the predicted cluster</a:t>
            </a:r>
          </a:p>
        </p:txBody>
      </p:sp>
    </p:spTree>
    <p:extLst>
      <p:ext uri="{BB962C8B-B14F-4D97-AF65-F5344CB8AC3E}">
        <p14:creationId xmlns:p14="http://schemas.microsoft.com/office/powerpoint/2010/main" val="30141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8B17-E344-EE2C-D406-F3EF40A6A30B}"/>
              </a:ext>
            </a:extLst>
          </p:cNvPr>
          <p:cNvSpPr>
            <a:spLocks noGrp="1"/>
          </p:cNvSpPr>
          <p:nvPr>
            <p:ph type="title"/>
          </p:nvPr>
        </p:nvSpPr>
        <p:spPr>
          <a:xfrm>
            <a:off x="566737" y="123825"/>
            <a:ext cx="12215813" cy="1476187"/>
          </a:xfrm>
        </p:spPr>
        <p:txBody>
          <a:bodyPr/>
          <a:lstStyle/>
          <a:p>
            <a:r>
              <a:rPr lang="en-US" dirty="0"/>
              <a:t>Plotted the Classifications using Pandas</a:t>
            </a:r>
          </a:p>
        </p:txBody>
      </p:sp>
      <p:pic>
        <p:nvPicPr>
          <p:cNvPr id="5" name="Content Placeholder 4">
            <a:extLst>
              <a:ext uri="{FF2B5EF4-FFF2-40B4-BE49-F238E27FC236}">
                <a16:creationId xmlns:a16="http://schemas.microsoft.com/office/drawing/2014/main" id="{9D5B68ED-D597-77E3-6EA8-BFFC5878E915}"/>
              </a:ext>
            </a:extLst>
          </p:cNvPr>
          <p:cNvPicPr>
            <a:picLocks noGrp="1" noChangeAspect="1"/>
          </p:cNvPicPr>
          <p:nvPr>
            <p:ph idx="1"/>
          </p:nvPr>
        </p:nvPicPr>
        <p:blipFill>
          <a:blip r:embed="rId3"/>
          <a:stretch>
            <a:fillRect/>
          </a:stretch>
        </p:blipFill>
        <p:spPr>
          <a:xfrm>
            <a:off x="390525" y="1600012"/>
            <a:ext cx="8592749" cy="2686425"/>
          </a:xfrm>
        </p:spPr>
      </p:pic>
      <p:pic>
        <p:nvPicPr>
          <p:cNvPr id="7" name="Picture 6">
            <a:extLst>
              <a:ext uri="{FF2B5EF4-FFF2-40B4-BE49-F238E27FC236}">
                <a16:creationId xmlns:a16="http://schemas.microsoft.com/office/drawing/2014/main" id="{DF5CF0F9-E1E0-BC4A-A1EC-71EAF32745D6}"/>
              </a:ext>
            </a:extLst>
          </p:cNvPr>
          <p:cNvPicPr>
            <a:picLocks noChangeAspect="1"/>
          </p:cNvPicPr>
          <p:nvPr/>
        </p:nvPicPr>
        <p:blipFill>
          <a:blip r:embed="rId4"/>
          <a:stretch>
            <a:fillRect/>
          </a:stretch>
        </p:blipFill>
        <p:spPr>
          <a:xfrm>
            <a:off x="5352150" y="4030174"/>
            <a:ext cx="6449325" cy="2572109"/>
          </a:xfrm>
          <a:prstGeom prst="rect">
            <a:avLst/>
          </a:prstGeom>
        </p:spPr>
      </p:pic>
      <p:sp>
        <p:nvSpPr>
          <p:cNvPr id="3" name="TextBox 2">
            <a:extLst>
              <a:ext uri="{FF2B5EF4-FFF2-40B4-BE49-F238E27FC236}">
                <a16:creationId xmlns:a16="http://schemas.microsoft.com/office/drawing/2014/main" id="{B111A5C4-E4FD-000F-3DAD-ABC40DD53B7F}"/>
              </a:ext>
            </a:extLst>
          </p:cNvPr>
          <p:cNvSpPr txBox="1"/>
          <p:nvPr/>
        </p:nvSpPr>
        <p:spPr>
          <a:xfrm>
            <a:off x="390525" y="4380826"/>
            <a:ext cx="5210175" cy="2031325"/>
          </a:xfrm>
          <a:prstGeom prst="rect">
            <a:avLst/>
          </a:prstGeom>
          <a:noFill/>
        </p:spPr>
        <p:txBody>
          <a:bodyPr wrap="square" rtlCol="0">
            <a:spAutoFit/>
          </a:bodyPr>
          <a:lstStyle/>
          <a:p>
            <a:r>
              <a:rPr lang="en-US" dirty="0"/>
              <a:t>Example:</a:t>
            </a:r>
          </a:p>
          <a:p>
            <a:r>
              <a:rPr lang="en-US" dirty="0"/>
              <a:t>Presented cluster plot showing 2 variables (Price Point/Review Score) to classify all data points </a:t>
            </a:r>
          </a:p>
          <a:p>
            <a:pPr marL="742950" lvl="1" indent="-285750">
              <a:buFont typeface="Wingdings" panose="05000000000000000000" pitchFamily="2" charset="2"/>
              <a:buChar char="Ø"/>
            </a:pPr>
            <a:r>
              <a:rPr lang="en-US" dirty="0"/>
              <a:t>Yellow cluster is &gt; $200 price point</a:t>
            </a:r>
          </a:p>
          <a:p>
            <a:pPr marL="742950" lvl="1" indent="-285750">
              <a:buFont typeface="Wingdings" panose="05000000000000000000" pitchFamily="2" charset="2"/>
              <a:buChar char="Ø"/>
            </a:pPr>
            <a:r>
              <a:rPr lang="en-US" dirty="0"/>
              <a:t>Green is &gt; score rating of 60</a:t>
            </a:r>
          </a:p>
          <a:p>
            <a:pPr marL="742950" lvl="1" indent="-285750">
              <a:buFont typeface="Wingdings" panose="05000000000000000000" pitchFamily="2" charset="2"/>
              <a:buChar char="Ø"/>
            </a:pPr>
            <a:r>
              <a:rPr lang="en-US" dirty="0"/>
              <a:t>Purple is &lt; $200 price point </a:t>
            </a:r>
          </a:p>
          <a:p>
            <a:endParaRPr lang="en-US" dirty="0"/>
          </a:p>
        </p:txBody>
      </p:sp>
      <p:sp>
        <p:nvSpPr>
          <p:cNvPr id="4" name="TextBox 3">
            <a:extLst>
              <a:ext uri="{FF2B5EF4-FFF2-40B4-BE49-F238E27FC236}">
                <a16:creationId xmlns:a16="http://schemas.microsoft.com/office/drawing/2014/main" id="{E7CB80B1-908C-7CBD-78DD-C0CCAFC8A5D9}"/>
              </a:ext>
            </a:extLst>
          </p:cNvPr>
          <p:cNvSpPr txBox="1"/>
          <p:nvPr/>
        </p:nvSpPr>
        <p:spPr>
          <a:xfrm>
            <a:off x="9124949" y="1973728"/>
            <a:ext cx="2066925" cy="646331"/>
          </a:xfrm>
          <a:prstGeom prst="rect">
            <a:avLst/>
          </a:prstGeom>
          <a:noFill/>
        </p:spPr>
        <p:txBody>
          <a:bodyPr wrap="square" rtlCol="0">
            <a:spAutoFit/>
          </a:bodyPr>
          <a:lstStyle/>
          <a:p>
            <a:r>
              <a:rPr lang="en-US" dirty="0"/>
              <a:t>Used all variables to classify the model</a:t>
            </a:r>
          </a:p>
        </p:txBody>
      </p:sp>
    </p:spTree>
    <p:extLst>
      <p:ext uri="{BB962C8B-B14F-4D97-AF65-F5344CB8AC3E}">
        <p14:creationId xmlns:p14="http://schemas.microsoft.com/office/powerpoint/2010/main" val="410207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02B8-34B8-09E3-3BAC-858B108306E2}"/>
              </a:ext>
            </a:extLst>
          </p:cNvPr>
          <p:cNvSpPr>
            <a:spLocks noGrp="1"/>
          </p:cNvSpPr>
          <p:nvPr>
            <p:ph type="title"/>
          </p:nvPr>
        </p:nvSpPr>
        <p:spPr>
          <a:xfrm>
            <a:off x="168208" y="74566"/>
            <a:ext cx="9875520" cy="1356360"/>
          </a:xfrm>
        </p:spPr>
        <p:txBody>
          <a:bodyPr/>
          <a:lstStyle/>
          <a:p>
            <a:r>
              <a:rPr lang="en-US" dirty="0"/>
              <a:t>Plotted the </a:t>
            </a:r>
            <a:r>
              <a:rPr lang="en-US" dirty="0" err="1"/>
              <a:t>KMeans</a:t>
            </a:r>
            <a:r>
              <a:rPr lang="en-US" dirty="0"/>
              <a:t> Cluster in 3D View</a:t>
            </a:r>
          </a:p>
        </p:txBody>
      </p:sp>
      <p:pic>
        <p:nvPicPr>
          <p:cNvPr id="5" name="Content Placeholder 4">
            <a:extLst>
              <a:ext uri="{FF2B5EF4-FFF2-40B4-BE49-F238E27FC236}">
                <a16:creationId xmlns:a16="http://schemas.microsoft.com/office/drawing/2014/main" id="{83C1CCAB-3F96-CF5A-D3F6-622FE938753C}"/>
              </a:ext>
            </a:extLst>
          </p:cNvPr>
          <p:cNvPicPr>
            <a:picLocks noGrp="1" noChangeAspect="1"/>
          </p:cNvPicPr>
          <p:nvPr>
            <p:ph idx="1"/>
          </p:nvPr>
        </p:nvPicPr>
        <p:blipFill>
          <a:blip r:embed="rId2"/>
          <a:stretch>
            <a:fillRect/>
          </a:stretch>
        </p:blipFill>
        <p:spPr>
          <a:xfrm>
            <a:off x="1054702" y="2271677"/>
            <a:ext cx="2753109" cy="504895"/>
          </a:xfrm>
        </p:spPr>
      </p:pic>
      <p:pic>
        <p:nvPicPr>
          <p:cNvPr id="7" name="Picture 6">
            <a:extLst>
              <a:ext uri="{FF2B5EF4-FFF2-40B4-BE49-F238E27FC236}">
                <a16:creationId xmlns:a16="http://schemas.microsoft.com/office/drawing/2014/main" id="{06C9328E-7371-E5FC-22CD-1F4154A4C038}"/>
              </a:ext>
            </a:extLst>
          </p:cNvPr>
          <p:cNvPicPr>
            <a:picLocks noChangeAspect="1"/>
          </p:cNvPicPr>
          <p:nvPr/>
        </p:nvPicPr>
        <p:blipFill>
          <a:blip r:embed="rId3"/>
          <a:stretch>
            <a:fillRect/>
          </a:stretch>
        </p:blipFill>
        <p:spPr>
          <a:xfrm>
            <a:off x="1054702" y="2776572"/>
            <a:ext cx="2295845" cy="447737"/>
          </a:xfrm>
          <a:prstGeom prst="rect">
            <a:avLst/>
          </a:prstGeom>
        </p:spPr>
      </p:pic>
      <p:pic>
        <p:nvPicPr>
          <p:cNvPr id="9" name="Picture 8">
            <a:extLst>
              <a:ext uri="{FF2B5EF4-FFF2-40B4-BE49-F238E27FC236}">
                <a16:creationId xmlns:a16="http://schemas.microsoft.com/office/drawing/2014/main" id="{002F86E6-6356-E106-D503-2EEE886101A5}"/>
              </a:ext>
            </a:extLst>
          </p:cNvPr>
          <p:cNvPicPr>
            <a:picLocks noChangeAspect="1"/>
          </p:cNvPicPr>
          <p:nvPr/>
        </p:nvPicPr>
        <p:blipFill>
          <a:blip r:embed="rId4"/>
          <a:stretch>
            <a:fillRect/>
          </a:stretch>
        </p:blipFill>
        <p:spPr>
          <a:xfrm>
            <a:off x="813751" y="5248135"/>
            <a:ext cx="9116697" cy="1000265"/>
          </a:xfrm>
          <a:prstGeom prst="rect">
            <a:avLst/>
          </a:prstGeom>
        </p:spPr>
      </p:pic>
      <p:pic>
        <p:nvPicPr>
          <p:cNvPr id="11" name="Picture 10">
            <a:extLst>
              <a:ext uri="{FF2B5EF4-FFF2-40B4-BE49-F238E27FC236}">
                <a16:creationId xmlns:a16="http://schemas.microsoft.com/office/drawing/2014/main" id="{97E81C91-7DE6-F9BB-D496-55A4AF9BE486}"/>
              </a:ext>
            </a:extLst>
          </p:cNvPr>
          <p:cNvPicPr>
            <a:picLocks noChangeAspect="1"/>
          </p:cNvPicPr>
          <p:nvPr/>
        </p:nvPicPr>
        <p:blipFill>
          <a:blip r:embed="rId5"/>
          <a:stretch>
            <a:fillRect/>
          </a:stretch>
        </p:blipFill>
        <p:spPr>
          <a:xfrm>
            <a:off x="7214846" y="1138043"/>
            <a:ext cx="4646699" cy="3967357"/>
          </a:xfrm>
          <a:prstGeom prst="rect">
            <a:avLst/>
          </a:prstGeom>
        </p:spPr>
      </p:pic>
      <p:sp>
        <p:nvSpPr>
          <p:cNvPr id="6" name="TextBox 5">
            <a:extLst>
              <a:ext uri="{FF2B5EF4-FFF2-40B4-BE49-F238E27FC236}">
                <a16:creationId xmlns:a16="http://schemas.microsoft.com/office/drawing/2014/main" id="{69E64C29-B676-DEC0-F1F2-340E55772DE4}"/>
              </a:ext>
            </a:extLst>
          </p:cNvPr>
          <p:cNvSpPr txBox="1"/>
          <p:nvPr/>
        </p:nvSpPr>
        <p:spPr>
          <a:xfrm>
            <a:off x="4169398" y="2383057"/>
            <a:ext cx="2990850" cy="1477328"/>
          </a:xfrm>
          <a:prstGeom prst="rect">
            <a:avLst/>
          </a:prstGeom>
          <a:noFill/>
        </p:spPr>
        <p:txBody>
          <a:bodyPr wrap="square" rtlCol="0">
            <a:spAutoFit/>
          </a:bodyPr>
          <a:lstStyle/>
          <a:p>
            <a:r>
              <a:rPr lang="en-US" dirty="0"/>
              <a:t>The yellow cluster does not seem to have a high number of Reviews, while having a high Price and a high Review Score.  </a:t>
            </a:r>
          </a:p>
        </p:txBody>
      </p:sp>
    </p:spTree>
    <p:extLst>
      <p:ext uri="{BB962C8B-B14F-4D97-AF65-F5344CB8AC3E}">
        <p14:creationId xmlns:p14="http://schemas.microsoft.com/office/powerpoint/2010/main" val="332902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E82B-1640-3D43-F584-CA5F218643EF}"/>
              </a:ext>
            </a:extLst>
          </p:cNvPr>
          <p:cNvSpPr>
            <a:spLocks noGrp="1"/>
          </p:cNvSpPr>
          <p:nvPr>
            <p:ph type="title"/>
          </p:nvPr>
        </p:nvSpPr>
        <p:spPr/>
        <p:txBody>
          <a:bodyPr>
            <a:normAutofit/>
          </a:bodyPr>
          <a:lstStyle/>
          <a:p>
            <a:r>
              <a:rPr lang="en-US" dirty="0"/>
              <a:t>Decision Tree Classifier Model to Predict Price Category</a:t>
            </a:r>
          </a:p>
        </p:txBody>
      </p:sp>
      <p:pic>
        <p:nvPicPr>
          <p:cNvPr id="7" name="Picture 6">
            <a:extLst>
              <a:ext uri="{FF2B5EF4-FFF2-40B4-BE49-F238E27FC236}">
                <a16:creationId xmlns:a16="http://schemas.microsoft.com/office/drawing/2014/main" id="{7C3D7787-04F9-4BDF-BB91-25339DCAABDA}"/>
              </a:ext>
            </a:extLst>
          </p:cNvPr>
          <p:cNvPicPr>
            <a:picLocks noChangeAspect="1"/>
          </p:cNvPicPr>
          <p:nvPr/>
        </p:nvPicPr>
        <p:blipFill>
          <a:blip r:embed="rId2"/>
          <a:stretch>
            <a:fillRect/>
          </a:stretch>
        </p:blipFill>
        <p:spPr>
          <a:xfrm>
            <a:off x="9286732" y="1852347"/>
            <a:ext cx="2038635" cy="3801005"/>
          </a:xfrm>
          <a:prstGeom prst="rect">
            <a:avLst/>
          </a:prstGeom>
        </p:spPr>
      </p:pic>
      <p:sp>
        <p:nvSpPr>
          <p:cNvPr id="9" name="TextBox 8">
            <a:extLst>
              <a:ext uri="{FF2B5EF4-FFF2-40B4-BE49-F238E27FC236}">
                <a16:creationId xmlns:a16="http://schemas.microsoft.com/office/drawing/2014/main" id="{7B90DE9F-49DA-65B2-CBB2-0AE72D2BD09A}"/>
              </a:ext>
            </a:extLst>
          </p:cNvPr>
          <p:cNvSpPr txBox="1"/>
          <p:nvPr/>
        </p:nvSpPr>
        <p:spPr>
          <a:xfrm>
            <a:off x="9427089" y="5687497"/>
            <a:ext cx="2601081" cy="369332"/>
          </a:xfrm>
          <a:prstGeom prst="rect">
            <a:avLst/>
          </a:prstGeom>
          <a:noFill/>
        </p:spPr>
        <p:txBody>
          <a:bodyPr wrap="square" rtlCol="0">
            <a:spAutoFit/>
          </a:bodyPr>
          <a:lstStyle/>
          <a:p>
            <a:r>
              <a:rPr lang="en-US" dirty="0"/>
              <a:t>Actual Price Categories</a:t>
            </a:r>
          </a:p>
        </p:txBody>
      </p:sp>
      <p:pic>
        <p:nvPicPr>
          <p:cNvPr id="3" name="Picture 2">
            <a:extLst>
              <a:ext uri="{FF2B5EF4-FFF2-40B4-BE49-F238E27FC236}">
                <a16:creationId xmlns:a16="http://schemas.microsoft.com/office/drawing/2014/main" id="{942904F5-B4E3-36C1-BEF7-71B59F84E20B}"/>
              </a:ext>
            </a:extLst>
          </p:cNvPr>
          <p:cNvPicPr>
            <a:picLocks noChangeAspect="1"/>
          </p:cNvPicPr>
          <p:nvPr/>
        </p:nvPicPr>
        <p:blipFill>
          <a:blip r:embed="rId3"/>
          <a:stretch>
            <a:fillRect/>
          </a:stretch>
        </p:blipFill>
        <p:spPr>
          <a:xfrm>
            <a:off x="468630" y="1852347"/>
            <a:ext cx="8652654" cy="4019816"/>
          </a:xfrm>
          <a:prstGeom prst="rect">
            <a:avLst/>
          </a:prstGeom>
        </p:spPr>
      </p:pic>
    </p:spTree>
    <p:extLst>
      <p:ext uri="{BB962C8B-B14F-4D97-AF65-F5344CB8AC3E}">
        <p14:creationId xmlns:p14="http://schemas.microsoft.com/office/powerpoint/2010/main" val="310574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7830-886C-F9B8-210C-E3417CC034D4}"/>
              </a:ext>
            </a:extLst>
          </p:cNvPr>
          <p:cNvSpPr>
            <a:spLocks noGrp="1"/>
          </p:cNvSpPr>
          <p:nvPr>
            <p:ph type="title"/>
          </p:nvPr>
        </p:nvSpPr>
        <p:spPr/>
        <p:txBody>
          <a:bodyPr/>
          <a:lstStyle/>
          <a:p>
            <a:r>
              <a:rPr lang="en-US" dirty="0"/>
              <a:t>Passed Price Category Index Values</a:t>
            </a:r>
          </a:p>
        </p:txBody>
      </p:sp>
      <p:pic>
        <p:nvPicPr>
          <p:cNvPr id="5" name="Content Placeholder 4">
            <a:extLst>
              <a:ext uri="{FF2B5EF4-FFF2-40B4-BE49-F238E27FC236}">
                <a16:creationId xmlns:a16="http://schemas.microsoft.com/office/drawing/2014/main" id="{7AC310DF-9F1B-2126-2F30-9DC86BA2E854}"/>
              </a:ext>
            </a:extLst>
          </p:cNvPr>
          <p:cNvPicPr>
            <a:picLocks noGrp="1" noChangeAspect="1"/>
          </p:cNvPicPr>
          <p:nvPr>
            <p:ph idx="1"/>
          </p:nvPr>
        </p:nvPicPr>
        <p:blipFill>
          <a:blip r:embed="rId2"/>
          <a:stretch>
            <a:fillRect/>
          </a:stretch>
        </p:blipFill>
        <p:spPr>
          <a:xfrm>
            <a:off x="311289" y="1999065"/>
            <a:ext cx="9383434" cy="1009791"/>
          </a:xfrm>
        </p:spPr>
      </p:pic>
      <p:pic>
        <p:nvPicPr>
          <p:cNvPr id="7" name="Picture 6">
            <a:extLst>
              <a:ext uri="{FF2B5EF4-FFF2-40B4-BE49-F238E27FC236}">
                <a16:creationId xmlns:a16="http://schemas.microsoft.com/office/drawing/2014/main" id="{ED7F959A-2776-961D-01B9-39C7E584D70A}"/>
              </a:ext>
            </a:extLst>
          </p:cNvPr>
          <p:cNvPicPr>
            <a:picLocks noChangeAspect="1"/>
          </p:cNvPicPr>
          <p:nvPr/>
        </p:nvPicPr>
        <p:blipFill>
          <a:blip r:embed="rId3"/>
          <a:stretch>
            <a:fillRect/>
          </a:stretch>
        </p:blipFill>
        <p:spPr>
          <a:xfrm>
            <a:off x="311289" y="3190945"/>
            <a:ext cx="7668695" cy="2076740"/>
          </a:xfrm>
          <a:prstGeom prst="rect">
            <a:avLst/>
          </a:prstGeom>
        </p:spPr>
      </p:pic>
      <p:pic>
        <p:nvPicPr>
          <p:cNvPr id="9" name="Picture 8">
            <a:extLst>
              <a:ext uri="{FF2B5EF4-FFF2-40B4-BE49-F238E27FC236}">
                <a16:creationId xmlns:a16="http://schemas.microsoft.com/office/drawing/2014/main" id="{32F967D7-9DDB-8CAB-2976-780B0DA7FF07}"/>
              </a:ext>
            </a:extLst>
          </p:cNvPr>
          <p:cNvPicPr>
            <a:picLocks noChangeAspect="1"/>
          </p:cNvPicPr>
          <p:nvPr/>
        </p:nvPicPr>
        <p:blipFill>
          <a:blip r:embed="rId4"/>
          <a:stretch>
            <a:fillRect/>
          </a:stretch>
        </p:blipFill>
        <p:spPr>
          <a:xfrm>
            <a:off x="8691356" y="2766780"/>
            <a:ext cx="2962688" cy="3324689"/>
          </a:xfrm>
          <a:prstGeom prst="rect">
            <a:avLst/>
          </a:prstGeom>
        </p:spPr>
      </p:pic>
    </p:spTree>
    <p:extLst>
      <p:ext uri="{BB962C8B-B14F-4D97-AF65-F5344CB8AC3E}">
        <p14:creationId xmlns:p14="http://schemas.microsoft.com/office/powerpoint/2010/main" val="256150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4CC3-D59E-04EF-F3B2-C2A3E1B8EAD0}"/>
              </a:ext>
            </a:extLst>
          </p:cNvPr>
          <p:cNvSpPr>
            <a:spLocks noGrp="1"/>
          </p:cNvSpPr>
          <p:nvPr>
            <p:ph type="title"/>
          </p:nvPr>
        </p:nvSpPr>
        <p:spPr>
          <a:xfrm>
            <a:off x="942974" y="479400"/>
            <a:ext cx="10353675" cy="854100"/>
          </a:xfrm>
        </p:spPr>
        <p:txBody>
          <a:bodyPr/>
          <a:lstStyle/>
          <a:p>
            <a:r>
              <a:rPr lang="en-US" dirty="0"/>
              <a:t>Set Train/Test Split</a:t>
            </a:r>
          </a:p>
        </p:txBody>
      </p:sp>
      <p:pic>
        <p:nvPicPr>
          <p:cNvPr id="5" name="Content Placeholder 4">
            <a:extLst>
              <a:ext uri="{FF2B5EF4-FFF2-40B4-BE49-F238E27FC236}">
                <a16:creationId xmlns:a16="http://schemas.microsoft.com/office/drawing/2014/main" id="{B2F55F1E-8CA9-067B-8B01-04B4669B6752}"/>
              </a:ext>
            </a:extLst>
          </p:cNvPr>
          <p:cNvPicPr>
            <a:picLocks noGrp="1" noChangeAspect="1"/>
          </p:cNvPicPr>
          <p:nvPr>
            <p:ph idx="1"/>
          </p:nvPr>
        </p:nvPicPr>
        <p:blipFill>
          <a:blip r:embed="rId2"/>
          <a:stretch>
            <a:fillRect/>
          </a:stretch>
        </p:blipFill>
        <p:spPr>
          <a:xfrm>
            <a:off x="523424" y="1625646"/>
            <a:ext cx="6458851" cy="1190791"/>
          </a:xfrm>
        </p:spPr>
      </p:pic>
      <p:pic>
        <p:nvPicPr>
          <p:cNvPr id="7" name="Picture 6">
            <a:extLst>
              <a:ext uri="{FF2B5EF4-FFF2-40B4-BE49-F238E27FC236}">
                <a16:creationId xmlns:a16="http://schemas.microsoft.com/office/drawing/2014/main" id="{99A00084-8705-D370-21AF-62E2A25AC260}"/>
              </a:ext>
            </a:extLst>
          </p:cNvPr>
          <p:cNvPicPr>
            <a:picLocks noChangeAspect="1"/>
          </p:cNvPicPr>
          <p:nvPr/>
        </p:nvPicPr>
        <p:blipFill>
          <a:blip r:embed="rId3"/>
          <a:stretch>
            <a:fillRect/>
          </a:stretch>
        </p:blipFill>
        <p:spPr>
          <a:xfrm>
            <a:off x="419100" y="3473070"/>
            <a:ext cx="6011114" cy="2905530"/>
          </a:xfrm>
          <a:prstGeom prst="rect">
            <a:avLst/>
          </a:prstGeom>
        </p:spPr>
      </p:pic>
      <p:sp>
        <p:nvSpPr>
          <p:cNvPr id="10" name="TextBox 9">
            <a:extLst>
              <a:ext uri="{FF2B5EF4-FFF2-40B4-BE49-F238E27FC236}">
                <a16:creationId xmlns:a16="http://schemas.microsoft.com/office/drawing/2014/main" id="{552EA6F9-FF39-524E-DE40-63270BB20760}"/>
              </a:ext>
            </a:extLst>
          </p:cNvPr>
          <p:cNvSpPr txBox="1"/>
          <p:nvPr/>
        </p:nvSpPr>
        <p:spPr>
          <a:xfrm>
            <a:off x="419100" y="1328654"/>
            <a:ext cx="3333750" cy="369332"/>
          </a:xfrm>
          <a:prstGeom prst="rect">
            <a:avLst/>
          </a:prstGeom>
          <a:noFill/>
        </p:spPr>
        <p:txBody>
          <a:bodyPr wrap="square" rtlCol="0">
            <a:spAutoFit/>
          </a:bodyPr>
          <a:lstStyle/>
          <a:p>
            <a:r>
              <a:rPr lang="en-US" dirty="0"/>
              <a:t>Selected the data features</a:t>
            </a:r>
          </a:p>
        </p:txBody>
      </p:sp>
      <p:sp>
        <p:nvSpPr>
          <p:cNvPr id="11" name="TextBox 10">
            <a:extLst>
              <a:ext uri="{FF2B5EF4-FFF2-40B4-BE49-F238E27FC236}">
                <a16:creationId xmlns:a16="http://schemas.microsoft.com/office/drawing/2014/main" id="{EF5C5CB9-5653-5438-5E38-23EE105F436D}"/>
              </a:ext>
            </a:extLst>
          </p:cNvPr>
          <p:cNvSpPr txBox="1"/>
          <p:nvPr/>
        </p:nvSpPr>
        <p:spPr>
          <a:xfrm>
            <a:off x="742949" y="3095625"/>
            <a:ext cx="4772025" cy="369332"/>
          </a:xfrm>
          <a:prstGeom prst="rect">
            <a:avLst/>
          </a:prstGeom>
          <a:noFill/>
        </p:spPr>
        <p:txBody>
          <a:bodyPr wrap="square" rtlCol="0">
            <a:spAutoFit/>
          </a:bodyPr>
          <a:lstStyle/>
          <a:p>
            <a:r>
              <a:rPr lang="en-US" dirty="0"/>
              <a:t>Set train/test split 70/30 &amp; run the predictions</a:t>
            </a:r>
          </a:p>
        </p:txBody>
      </p:sp>
    </p:spTree>
    <p:extLst>
      <p:ext uri="{BB962C8B-B14F-4D97-AF65-F5344CB8AC3E}">
        <p14:creationId xmlns:p14="http://schemas.microsoft.com/office/powerpoint/2010/main" val="376547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626C-1441-818A-EF25-88A8A4AF529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7A1DA6C-70C6-1481-410D-736EAD2CC2DD}"/>
              </a:ext>
            </a:extLst>
          </p:cNvPr>
          <p:cNvSpPr>
            <a:spLocks noGrp="1"/>
          </p:cNvSpPr>
          <p:nvPr>
            <p:ph idx="1"/>
          </p:nvPr>
        </p:nvSpPr>
        <p:spPr/>
        <p:txBody>
          <a:bodyPr/>
          <a:lstStyle/>
          <a:p>
            <a:pPr marL="742950" lvl="1" indent="-285750" algn="l">
              <a:buFont typeface="Arial" panose="020B0604020202020204" pitchFamily="34" charset="0"/>
              <a:buChar char="•"/>
            </a:pPr>
            <a:r>
              <a:rPr lang="en-US" b="0" i="0" dirty="0">
                <a:solidFill>
                  <a:srgbClr val="2D3B45"/>
                </a:solidFill>
                <a:effectLst/>
                <a:latin typeface="Lato Extended"/>
              </a:rPr>
              <a:t>Project purpose</a:t>
            </a:r>
          </a:p>
          <a:p>
            <a:pPr marL="742950" lvl="1" indent="-285750" algn="l">
              <a:buFont typeface="Arial" panose="020B0604020202020204" pitchFamily="34" charset="0"/>
              <a:buChar char="•"/>
            </a:pPr>
            <a:r>
              <a:rPr lang="en-US" b="0" i="0" dirty="0">
                <a:solidFill>
                  <a:srgbClr val="2D3B45"/>
                </a:solidFill>
                <a:effectLst/>
                <a:latin typeface="Lato Extended"/>
              </a:rPr>
              <a:t>Components used</a:t>
            </a:r>
          </a:p>
          <a:p>
            <a:pPr marL="742950" lvl="1" indent="-285750">
              <a:buFont typeface="Arial" panose="020B0604020202020204" pitchFamily="34" charset="0"/>
              <a:buChar char="•"/>
            </a:pPr>
            <a:r>
              <a:rPr lang="en-US" dirty="0">
                <a:solidFill>
                  <a:srgbClr val="2D3B45"/>
                </a:solidFill>
                <a:latin typeface="Lato Extended"/>
              </a:rPr>
              <a:t>Data flow model (Excel, Databricks) </a:t>
            </a:r>
          </a:p>
          <a:p>
            <a:pPr marL="742950" lvl="1" indent="-285750">
              <a:buFont typeface="Arial" panose="020B0604020202020204" pitchFamily="34" charset="0"/>
              <a:buChar char="•"/>
            </a:pPr>
            <a:r>
              <a:rPr lang="en-US" dirty="0">
                <a:solidFill>
                  <a:srgbClr val="2D3B45"/>
                </a:solidFill>
                <a:latin typeface="Lato Extended"/>
              </a:rPr>
              <a:t>Source code (</a:t>
            </a:r>
            <a:r>
              <a:rPr lang="en-US" dirty="0" err="1">
                <a:solidFill>
                  <a:srgbClr val="2D3B45"/>
                </a:solidFill>
                <a:latin typeface="Lato Extended"/>
              </a:rPr>
              <a:t>PySpark</a:t>
            </a:r>
            <a:r>
              <a:rPr lang="en-US" dirty="0">
                <a:solidFill>
                  <a:srgbClr val="2D3B45"/>
                </a:solidFill>
                <a:latin typeface="Lato Extended"/>
              </a:rPr>
              <a:t>)</a:t>
            </a:r>
          </a:p>
          <a:p>
            <a:pPr marL="742950" lvl="1" indent="-285750" algn="l">
              <a:buFont typeface="Arial" panose="020B0604020202020204" pitchFamily="34" charset="0"/>
              <a:buChar char="•"/>
            </a:pPr>
            <a:r>
              <a:rPr lang="en-US" b="0" i="0" dirty="0">
                <a:solidFill>
                  <a:srgbClr val="2D3B45"/>
                </a:solidFill>
                <a:effectLst/>
                <a:latin typeface="Lato Extended"/>
              </a:rPr>
              <a:t>Results/Solution</a:t>
            </a:r>
          </a:p>
          <a:p>
            <a:pPr marL="742950" lvl="1" indent="-285750" algn="l">
              <a:buFont typeface="Arial" panose="020B0604020202020204" pitchFamily="34" charset="0"/>
              <a:buChar char="•"/>
            </a:pPr>
            <a:r>
              <a:rPr lang="en-US" b="0" i="0" dirty="0">
                <a:solidFill>
                  <a:srgbClr val="2D3B45"/>
                </a:solidFill>
                <a:effectLst/>
                <a:latin typeface="Lato Extended"/>
              </a:rPr>
              <a:t>Challenges </a:t>
            </a:r>
          </a:p>
          <a:p>
            <a:pPr marL="742950" lvl="1" indent="-285750" algn="l">
              <a:buFont typeface="Arial" panose="020B0604020202020204" pitchFamily="34" charset="0"/>
              <a:buChar char="•"/>
            </a:pPr>
            <a:r>
              <a:rPr lang="en-US" b="0" i="0" dirty="0">
                <a:solidFill>
                  <a:srgbClr val="2D3B45"/>
                </a:solidFill>
                <a:effectLst/>
                <a:latin typeface="Lato Extended"/>
              </a:rPr>
              <a:t>Links </a:t>
            </a:r>
          </a:p>
          <a:p>
            <a:pPr marL="1017270" lvl="2" indent="-285750">
              <a:buFont typeface="Courier New" panose="02070309020205020404" pitchFamily="49" charset="0"/>
              <a:buChar char="o"/>
            </a:pPr>
            <a:r>
              <a:rPr lang="en-US" dirty="0">
                <a:solidFill>
                  <a:srgbClr val="2D3B45"/>
                </a:solidFill>
                <a:latin typeface="Lato Extended"/>
              </a:rPr>
              <a:t>C</a:t>
            </a:r>
            <a:r>
              <a:rPr lang="en-US" b="0" i="0" dirty="0">
                <a:solidFill>
                  <a:srgbClr val="2D3B45"/>
                </a:solidFill>
                <a:effectLst/>
                <a:latin typeface="Lato Extended"/>
              </a:rPr>
              <a:t>ode on GitHub repository (submit the link on Canvas); </a:t>
            </a:r>
            <a:r>
              <a:rPr lang="en-US" dirty="0">
                <a:solidFill>
                  <a:srgbClr val="2D3B45"/>
                </a:solidFill>
                <a:latin typeface="Lato Extended"/>
              </a:rPr>
              <a:t>Be sure to click the -- Green Code -- button to d</a:t>
            </a:r>
            <a:r>
              <a:rPr lang="en-US" b="0" i="0" dirty="0">
                <a:solidFill>
                  <a:srgbClr val="2D3B45"/>
                </a:solidFill>
                <a:effectLst/>
                <a:latin typeface="Lato Extended"/>
              </a:rPr>
              <a:t>ownload the zip file: </a:t>
            </a:r>
            <a:r>
              <a:rPr lang="en-US" dirty="0">
                <a:hlinkClick r:id="rId2"/>
              </a:rPr>
              <a:t>https://github.com/cwells9180/usf6562_bigdata_group5</a:t>
            </a:r>
            <a:endParaRPr lang="en-US" dirty="0">
              <a:solidFill>
                <a:srgbClr val="2D3B45"/>
              </a:solidFill>
              <a:latin typeface="Lato Extended"/>
            </a:endParaRPr>
          </a:p>
          <a:p>
            <a:pPr marL="45720" indent="0">
              <a:buNone/>
            </a:pPr>
            <a:endParaRPr lang="en-US" dirty="0"/>
          </a:p>
        </p:txBody>
      </p:sp>
    </p:spTree>
    <p:extLst>
      <p:ext uri="{BB962C8B-B14F-4D97-AF65-F5344CB8AC3E}">
        <p14:creationId xmlns:p14="http://schemas.microsoft.com/office/powerpoint/2010/main" val="1749687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A712-6FBF-9416-B286-B1FC6A422951}"/>
              </a:ext>
            </a:extLst>
          </p:cNvPr>
          <p:cNvSpPr>
            <a:spLocks noGrp="1"/>
          </p:cNvSpPr>
          <p:nvPr>
            <p:ph type="title"/>
          </p:nvPr>
        </p:nvSpPr>
        <p:spPr>
          <a:xfrm>
            <a:off x="782810" y="443638"/>
            <a:ext cx="9875520" cy="1356360"/>
          </a:xfrm>
        </p:spPr>
        <p:txBody>
          <a:bodyPr/>
          <a:lstStyle/>
          <a:p>
            <a:r>
              <a:rPr lang="en-US" dirty="0"/>
              <a:t>Computed the Test Error</a:t>
            </a:r>
          </a:p>
        </p:txBody>
      </p:sp>
      <p:pic>
        <p:nvPicPr>
          <p:cNvPr id="9" name="Content Placeholder 8">
            <a:extLst>
              <a:ext uri="{FF2B5EF4-FFF2-40B4-BE49-F238E27FC236}">
                <a16:creationId xmlns:a16="http://schemas.microsoft.com/office/drawing/2014/main" id="{DF0224EE-0D1C-ED3E-A827-E134BAFECEAB}"/>
              </a:ext>
            </a:extLst>
          </p:cNvPr>
          <p:cNvPicPr>
            <a:picLocks noGrp="1" noChangeAspect="1"/>
          </p:cNvPicPr>
          <p:nvPr>
            <p:ph idx="1"/>
          </p:nvPr>
        </p:nvPicPr>
        <p:blipFill>
          <a:blip r:embed="rId2"/>
          <a:stretch>
            <a:fillRect/>
          </a:stretch>
        </p:blipFill>
        <p:spPr>
          <a:xfrm>
            <a:off x="782810" y="3429000"/>
            <a:ext cx="8907118" cy="3134162"/>
          </a:xfrm>
        </p:spPr>
      </p:pic>
      <p:pic>
        <p:nvPicPr>
          <p:cNvPr id="10" name="Picture 9">
            <a:extLst>
              <a:ext uri="{FF2B5EF4-FFF2-40B4-BE49-F238E27FC236}">
                <a16:creationId xmlns:a16="http://schemas.microsoft.com/office/drawing/2014/main" id="{C0F6414B-46ED-5D4E-6A6D-02DF334C3859}"/>
              </a:ext>
            </a:extLst>
          </p:cNvPr>
          <p:cNvPicPr>
            <a:picLocks noChangeAspect="1"/>
          </p:cNvPicPr>
          <p:nvPr/>
        </p:nvPicPr>
        <p:blipFill>
          <a:blip r:embed="rId3"/>
          <a:stretch>
            <a:fillRect/>
          </a:stretch>
        </p:blipFill>
        <p:spPr>
          <a:xfrm>
            <a:off x="782810" y="1799998"/>
            <a:ext cx="5801535" cy="1629002"/>
          </a:xfrm>
          <a:prstGeom prst="rect">
            <a:avLst/>
          </a:prstGeom>
        </p:spPr>
      </p:pic>
      <p:pic>
        <p:nvPicPr>
          <p:cNvPr id="12" name="Picture 11">
            <a:extLst>
              <a:ext uri="{FF2B5EF4-FFF2-40B4-BE49-F238E27FC236}">
                <a16:creationId xmlns:a16="http://schemas.microsoft.com/office/drawing/2014/main" id="{6BAB886A-15B2-1EA6-38EE-4C4C29DDEB3F}"/>
              </a:ext>
            </a:extLst>
          </p:cNvPr>
          <p:cNvPicPr>
            <a:picLocks noChangeAspect="1"/>
          </p:cNvPicPr>
          <p:nvPr/>
        </p:nvPicPr>
        <p:blipFill>
          <a:blip r:embed="rId4"/>
          <a:stretch>
            <a:fillRect/>
          </a:stretch>
        </p:blipFill>
        <p:spPr>
          <a:xfrm>
            <a:off x="782810" y="6233361"/>
            <a:ext cx="8259328" cy="362001"/>
          </a:xfrm>
          <a:prstGeom prst="rect">
            <a:avLst/>
          </a:prstGeom>
        </p:spPr>
      </p:pic>
      <p:sp>
        <p:nvSpPr>
          <p:cNvPr id="3" name="TextBox 2">
            <a:extLst>
              <a:ext uri="{FF2B5EF4-FFF2-40B4-BE49-F238E27FC236}">
                <a16:creationId xmlns:a16="http://schemas.microsoft.com/office/drawing/2014/main" id="{8CE360B5-74B3-FC08-68A0-B0AF2A385254}"/>
              </a:ext>
            </a:extLst>
          </p:cNvPr>
          <p:cNvSpPr txBox="1"/>
          <p:nvPr/>
        </p:nvSpPr>
        <p:spPr>
          <a:xfrm>
            <a:off x="7518485" y="1121818"/>
            <a:ext cx="3514725" cy="2031325"/>
          </a:xfrm>
          <a:prstGeom prst="rect">
            <a:avLst/>
          </a:prstGeom>
          <a:noFill/>
        </p:spPr>
        <p:txBody>
          <a:bodyPr wrap="square" rtlCol="0">
            <a:spAutoFit/>
          </a:bodyPr>
          <a:lstStyle/>
          <a:p>
            <a:r>
              <a:rPr lang="en-US" dirty="0"/>
              <a:t>Measured how well the model predicts the price category.  .46 error for the Test group is pretty low. We will need to perform additional analysis to improve the model performance in a subsequent study.</a:t>
            </a:r>
          </a:p>
        </p:txBody>
      </p:sp>
    </p:spTree>
    <p:extLst>
      <p:ext uri="{BB962C8B-B14F-4D97-AF65-F5344CB8AC3E}">
        <p14:creationId xmlns:p14="http://schemas.microsoft.com/office/powerpoint/2010/main" val="171112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DD5-7C95-91AE-14F6-4A7F07A55B5B}"/>
              </a:ext>
            </a:extLst>
          </p:cNvPr>
          <p:cNvSpPr>
            <a:spLocks noGrp="1"/>
          </p:cNvSpPr>
          <p:nvPr>
            <p:ph type="title"/>
          </p:nvPr>
        </p:nvSpPr>
        <p:spPr/>
        <p:txBody>
          <a:bodyPr/>
          <a:lstStyle/>
          <a:p>
            <a:r>
              <a:rPr lang="en-US" dirty="0"/>
              <a:t>Decision Tree Output</a:t>
            </a:r>
          </a:p>
        </p:txBody>
      </p:sp>
      <p:pic>
        <p:nvPicPr>
          <p:cNvPr id="9" name="Picture 8">
            <a:extLst>
              <a:ext uri="{FF2B5EF4-FFF2-40B4-BE49-F238E27FC236}">
                <a16:creationId xmlns:a16="http://schemas.microsoft.com/office/drawing/2014/main" id="{B53116CD-EEDD-3C2F-B532-ED2A60E44132}"/>
              </a:ext>
            </a:extLst>
          </p:cNvPr>
          <p:cNvPicPr>
            <a:picLocks noChangeAspect="1"/>
          </p:cNvPicPr>
          <p:nvPr/>
        </p:nvPicPr>
        <p:blipFill>
          <a:blip r:embed="rId2"/>
          <a:stretch>
            <a:fillRect/>
          </a:stretch>
        </p:blipFill>
        <p:spPr>
          <a:xfrm>
            <a:off x="1173480" y="1743075"/>
            <a:ext cx="8652654" cy="4019816"/>
          </a:xfrm>
          <a:prstGeom prst="rect">
            <a:avLst/>
          </a:prstGeom>
        </p:spPr>
      </p:pic>
    </p:spTree>
    <p:extLst>
      <p:ext uri="{BB962C8B-B14F-4D97-AF65-F5344CB8AC3E}">
        <p14:creationId xmlns:p14="http://schemas.microsoft.com/office/powerpoint/2010/main" val="3544363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0A3D-F153-8240-0440-279ECDCE217D}"/>
              </a:ext>
            </a:extLst>
          </p:cNvPr>
          <p:cNvSpPr>
            <a:spLocks noGrp="1"/>
          </p:cNvSpPr>
          <p:nvPr>
            <p:ph type="title"/>
          </p:nvPr>
        </p:nvSpPr>
        <p:spPr/>
        <p:txBody>
          <a:bodyPr/>
          <a:lstStyle/>
          <a:p>
            <a:r>
              <a:rPr lang="en-US" dirty="0"/>
              <a:t>Decision Tree Output</a:t>
            </a:r>
          </a:p>
        </p:txBody>
      </p:sp>
      <p:pic>
        <p:nvPicPr>
          <p:cNvPr id="5" name="Content Placeholder 4">
            <a:extLst>
              <a:ext uri="{FF2B5EF4-FFF2-40B4-BE49-F238E27FC236}">
                <a16:creationId xmlns:a16="http://schemas.microsoft.com/office/drawing/2014/main" id="{9E6F075E-E77F-B0BB-7D71-CABE307B789A}"/>
              </a:ext>
            </a:extLst>
          </p:cNvPr>
          <p:cNvPicPr>
            <a:picLocks noGrp="1" noChangeAspect="1"/>
          </p:cNvPicPr>
          <p:nvPr>
            <p:ph idx="1"/>
          </p:nvPr>
        </p:nvPicPr>
        <p:blipFill>
          <a:blip r:embed="rId2"/>
          <a:stretch>
            <a:fillRect/>
          </a:stretch>
        </p:blipFill>
        <p:spPr>
          <a:xfrm>
            <a:off x="2523185" y="2057400"/>
            <a:ext cx="7112293" cy="4038600"/>
          </a:xfrm>
        </p:spPr>
      </p:pic>
    </p:spTree>
    <p:extLst>
      <p:ext uri="{BB962C8B-B14F-4D97-AF65-F5344CB8AC3E}">
        <p14:creationId xmlns:p14="http://schemas.microsoft.com/office/powerpoint/2010/main" val="3808123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B791-BF8A-A3EF-5C86-3373FD5C461C}"/>
              </a:ext>
            </a:extLst>
          </p:cNvPr>
          <p:cNvSpPr>
            <a:spLocks noGrp="1"/>
          </p:cNvSpPr>
          <p:nvPr>
            <p:ph type="title"/>
          </p:nvPr>
        </p:nvSpPr>
        <p:spPr/>
        <p:txBody>
          <a:bodyPr/>
          <a:lstStyle/>
          <a:p>
            <a:r>
              <a:rPr lang="en-US" dirty="0"/>
              <a:t>Area Under the Curve and Accuracy</a:t>
            </a:r>
          </a:p>
        </p:txBody>
      </p:sp>
      <p:pic>
        <p:nvPicPr>
          <p:cNvPr id="5" name="Content Placeholder 4">
            <a:extLst>
              <a:ext uri="{FF2B5EF4-FFF2-40B4-BE49-F238E27FC236}">
                <a16:creationId xmlns:a16="http://schemas.microsoft.com/office/drawing/2014/main" id="{6C8448A1-0E21-61E5-D335-F83667C2216C}"/>
              </a:ext>
            </a:extLst>
          </p:cNvPr>
          <p:cNvPicPr>
            <a:picLocks noGrp="1" noChangeAspect="1"/>
          </p:cNvPicPr>
          <p:nvPr>
            <p:ph idx="1"/>
          </p:nvPr>
        </p:nvPicPr>
        <p:blipFill>
          <a:blip r:embed="rId2"/>
          <a:stretch>
            <a:fillRect/>
          </a:stretch>
        </p:blipFill>
        <p:spPr>
          <a:xfrm>
            <a:off x="1006974" y="2443144"/>
            <a:ext cx="4220164" cy="257211"/>
          </a:xfrm>
        </p:spPr>
      </p:pic>
      <p:pic>
        <p:nvPicPr>
          <p:cNvPr id="7" name="Picture 6">
            <a:extLst>
              <a:ext uri="{FF2B5EF4-FFF2-40B4-BE49-F238E27FC236}">
                <a16:creationId xmlns:a16="http://schemas.microsoft.com/office/drawing/2014/main" id="{6253E56C-377C-C19F-AB51-DBB051FCC8DB}"/>
              </a:ext>
            </a:extLst>
          </p:cNvPr>
          <p:cNvPicPr>
            <a:picLocks noChangeAspect="1"/>
          </p:cNvPicPr>
          <p:nvPr/>
        </p:nvPicPr>
        <p:blipFill>
          <a:blip r:embed="rId3"/>
          <a:stretch>
            <a:fillRect/>
          </a:stretch>
        </p:blipFill>
        <p:spPr>
          <a:xfrm>
            <a:off x="914141" y="2786959"/>
            <a:ext cx="3715268" cy="781159"/>
          </a:xfrm>
          <a:prstGeom prst="rect">
            <a:avLst/>
          </a:prstGeom>
        </p:spPr>
      </p:pic>
      <p:pic>
        <p:nvPicPr>
          <p:cNvPr id="9" name="Picture 8">
            <a:extLst>
              <a:ext uri="{FF2B5EF4-FFF2-40B4-BE49-F238E27FC236}">
                <a16:creationId xmlns:a16="http://schemas.microsoft.com/office/drawing/2014/main" id="{AFC34AEA-3CEC-3BD2-5FAE-30ED38A60696}"/>
              </a:ext>
            </a:extLst>
          </p:cNvPr>
          <p:cNvPicPr>
            <a:picLocks noChangeAspect="1"/>
          </p:cNvPicPr>
          <p:nvPr/>
        </p:nvPicPr>
        <p:blipFill>
          <a:blip r:embed="rId4"/>
          <a:stretch>
            <a:fillRect/>
          </a:stretch>
        </p:blipFill>
        <p:spPr>
          <a:xfrm>
            <a:off x="5560151" y="4129158"/>
            <a:ext cx="4448796" cy="295316"/>
          </a:xfrm>
          <a:prstGeom prst="rect">
            <a:avLst/>
          </a:prstGeom>
        </p:spPr>
      </p:pic>
      <p:pic>
        <p:nvPicPr>
          <p:cNvPr id="11" name="Picture 10">
            <a:extLst>
              <a:ext uri="{FF2B5EF4-FFF2-40B4-BE49-F238E27FC236}">
                <a16:creationId xmlns:a16="http://schemas.microsoft.com/office/drawing/2014/main" id="{927F8F45-E86D-DDBB-0B82-8223B7D441D0}"/>
              </a:ext>
            </a:extLst>
          </p:cNvPr>
          <p:cNvPicPr>
            <a:picLocks noChangeAspect="1"/>
          </p:cNvPicPr>
          <p:nvPr/>
        </p:nvPicPr>
        <p:blipFill>
          <a:blip r:embed="rId5"/>
          <a:stretch>
            <a:fillRect/>
          </a:stretch>
        </p:blipFill>
        <p:spPr>
          <a:xfrm>
            <a:off x="5560151" y="4358579"/>
            <a:ext cx="3181794" cy="438211"/>
          </a:xfrm>
          <a:prstGeom prst="rect">
            <a:avLst/>
          </a:prstGeom>
        </p:spPr>
      </p:pic>
      <p:pic>
        <p:nvPicPr>
          <p:cNvPr id="13" name="Picture 12">
            <a:extLst>
              <a:ext uri="{FF2B5EF4-FFF2-40B4-BE49-F238E27FC236}">
                <a16:creationId xmlns:a16="http://schemas.microsoft.com/office/drawing/2014/main" id="{AF1653F1-6786-7A38-947B-83F5F78540FB}"/>
              </a:ext>
            </a:extLst>
          </p:cNvPr>
          <p:cNvPicPr>
            <a:picLocks noChangeAspect="1"/>
          </p:cNvPicPr>
          <p:nvPr/>
        </p:nvPicPr>
        <p:blipFill>
          <a:blip r:embed="rId6"/>
          <a:stretch>
            <a:fillRect/>
          </a:stretch>
        </p:blipFill>
        <p:spPr>
          <a:xfrm>
            <a:off x="5560151" y="4739564"/>
            <a:ext cx="4105848" cy="714475"/>
          </a:xfrm>
          <a:prstGeom prst="rect">
            <a:avLst/>
          </a:prstGeom>
        </p:spPr>
      </p:pic>
      <p:pic>
        <p:nvPicPr>
          <p:cNvPr id="15" name="Picture 14">
            <a:extLst>
              <a:ext uri="{FF2B5EF4-FFF2-40B4-BE49-F238E27FC236}">
                <a16:creationId xmlns:a16="http://schemas.microsoft.com/office/drawing/2014/main" id="{83F4D543-BB72-3EC8-B1FD-2E110B47850E}"/>
              </a:ext>
            </a:extLst>
          </p:cNvPr>
          <p:cNvPicPr>
            <a:picLocks noChangeAspect="1"/>
          </p:cNvPicPr>
          <p:nvPr/>
        </p:nvPicPr>
        <p:blipFill>
          <a:blip r:embed="rId7"/>
          <a:stretch>
            <a:fillRect/>
          </a:stretch>
        </p:blipFill>
        <p:spPr>
          <a:xfrm>
            <a:off x="5469228" y="2576366"/>
            <a:ext cx="5715798" cy="1552792"/>
          </a:xfrm>
          <a:prstGeom prst="rect">
            <a:avLst/>
          </a:prstGeom>
        </p:spPr>
      </p:pic>
      <p:sp>
        <p:nvSpPr>
          <p:cNvPr id="16" name="TextBox 15">
            <a:extLst>
              <a:ext uri="{FF2B5EF4-FFF2-40B4-BE49-F238E27FC236}">
                <a16:creationId xmlns:a16="http://schemas.microsoft.com/office/drawing/2014/main" id="{4BF982FA-4B1F-41A3-D7BA-B142DCAEBF1A}"/>
              </a:ext>
            </a:extLst>
          </p:cNvPr>
          <p:cNvSpPr txBox="1"/>
          <p:nvPr/>
        </p:nvSpPr>
        <p:spPr>
          <a:xfrm>
            <a:off x="2813523" y="5639298"/>
            <a:ext cx="7387751"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Area Under the Curve = .92 </a:t>
            </a:r>
          </a:p>
          <a:p>
            <a:pPr marL="285750" indent="-285750">
              <a:buFont typeface="Wingdings" panose="05000000000000000000" pitchFamily="2" charset="2"/>
              <a:buChar char="Ø"/>
            </a:pPr>
            <a:r>
              <a:rPr lang="en-US" dirty="0"/>
              <a:t>Accuracy (Good) = .92 (Good high accuracy of the model)</a:t>
            </a:r>
          </a:p>
        </p:txBody>
      </p:sp>
      <p:sp>
        <p:nvSpPr>
          <p:cNvPr id="4" name="TextBox 3">
            <a:extLst>
              <a:ext uri="{FF2B5EF4-FFF2-40B4-BE49-F238E27FC236}">
                <a16:creationId xmlns:a16="http://schemas.microsoft.com/office/drawing/2014/main" id="{00BC7DBD-EF2A-1E61-B026-3A6983A42545}"/>
              </a:ext>
            </a:extLst>
          </p:cNvPr>
          <p:cNvSpPr txBox="1"/>
          <p:nvPr/>
        </p:nvSpPr>
        <p:spPr>
          <a:xfrm>
            <a:off x="1143000" y="3800475"/>
            <a:ext cx="3619500" cy="923330"/>
          </a:xfrm>
          <a:prstGeom prst="rect">
            <a:avLst/>
          </a:prstGeom>
          <a:noFill/>
        </p:spPr>
        <p:txBody>
          <a:bodyPr wrap="square" rtlCol="0">
            <a:spAutoFit/>
          </a:bodyPr>
          <a:lstStyle/>
          <a:p>
            <a:r>
              <a:rPr lang="en-US" dirty="0"/>
              <a:t>We have concerns about the high AUC of .92, considering our test error of .46.</a:t>
            </a:r>
          </a:p>
        </p:txBody>
      </p:sp>
    </p:spTree>
    <p:extLst>
      <p:ext uri="{BB962C8B-B14F-4D97-AF65-F5344CB8AC3E}">
        <p14:creationId xmlns:p14="http://schemas.microsoft.com/office/powerpoint/2010/main" val="316237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8C71-DEC4-40CD-5841-D2AE1E763A1B}"/>
              </a:ext>
            </a:extLst>
          </p:cNvPr>
          <p:cNvSpPr>
            <a:spLocks noGrp="1"/>
          </p:cNvSpPr>
          <p:nvPr>
            <p:ph type="title"/>
          </p:nvPr>
        </p:nvSpPr>
        <p:spPr/>
        <p:txBody>
          <a:bodyPr/>
          <a:lstStyle/>
          <a:p>
            <a:r>
              <a:rPr lang="en-US" dirty="0"/>
              <a:t>Confusion Matrix</a:t>
            </a:r>
          </a:p>
        </p:txBody>
      </p:sp>
      <p:pic>
        <p:nvPicPr>
          <p:cNvPr id="5" name="Content Placeholder 4">
            <a:extLst>
              <a:ext uri="{FF2B5EF4-FFF2-40B4-BE49-F238E27FC236}">
                <a16:creationId xmlns:a16="http://schemas.microsoft.com/office/drawing/2014/main" id="{FB0F67D5-7EFC-CEEE-44AA-1467441D2A7D}"/>
              </a:ext>
            </a:extLst>
          </p:cNvPr>
          <p:cNvPicPr>
            <a:picLocks noGrp="1" noChangeAspect="1"/>
          </p:cNvPicPr>
          <p:nvPr>
            <p:ph idx="1"/>
          </p:nvPr>
        </p:nvPicPr>
        <p:blipFill>
          <a:blip r:embed="rId2"/>
          <a:stretch>
            <a:fillRect/>
          </a:stretch>
        </p:blipFill>
        <p:spPr>
          <a:xfrm>
            <a:off x="1211736" y="2628733"/>
            <a:ext cx="6335970" cy="3286291"/>
          </a:xfrm>
        </p:spPr>
      </p:pic>
      <p:sp>
        <p:nvSpPr>
          <p:cNvPr id="6" name="TextBox 5">
            <a:extLst>
              <a:ext uri="{FF2B5EF4-FFF2-40B4-BE49-F238E27FC236}">
                <a16:creationId xmlns:a16="http://schemas.microsoft.com/office/drawing/2014/main" id="{192FC4F9-4D0D-9B82-7D50-01520D21F046}"/>
              </a:ext>
            </a:extLst>
          </p:cNvPr>
          <p:cNvSpPr txBox="1"/>
          <p:nvPr/>
        </p:nvSpPr>
        <p:spPr>
          <a:xfrm>
            <a:off x="4379721" y="5306793"/>
            <a:ext cx="3048000" cy="646331"/>
          </a:xfrm>
          <a:prstGeom prst="rect">
            <a:avLst/>
          </a:prstGeom>
          <a:noFill/>
        </p:spPr>
        <p:txBody>
          <a:bodyPr wrap="square" rtlCol="0">
            <a:spAutoFit/>
          </a:bodyPr>
          <a:lstStyle/>
          <a:p>
            <a:r>
              <a:rPr lang="en-US" dirty="0"/>
              <a:t>True Positive	False Negative</a:t>
            </a:r>
          </a:p>
          <a:p>
            <a:r>
              <a:rPr lang="en-US" dirty="0"/>
              <a:t>False Positive  True Negative</a:t>
            </a:r>
          </a:p>
        </p:txBody>
      </p:sp>
      <p:sp>
        <p:nvSpPr>
          <p:cNvPr id="7" name="TextBox 6">
            <a:extLst>
              <a:ext uri="{FF2B5EF4-FFF2-40B4-BE49-F238E27FC236}">
                <a16:creationId xmlns:a16="http://schemas.microsoft.com/office/drawing/2014/main" id="{397E0ECC-12EF-8DEC-94A1-4DD94881F48F}"/>
              </a:ext>
            </a:extLst>
          </p:cNvPr>
          <p:cNvSpPr txBox="1"/>
          <p:nvPr/>
        </p:nvSpPr>
        <p:spPr>
          <a:xfrm>
            <a:off x="1211736" y="1835682"/>
            <a:ext cx="8741889" cy="369332"/>
          </a:xfrm>
          <a:prstGeom prst="rect">
            <a:avLst/>
          </a:prstGeom>
          <a:noFill/>
        </p:spPr>
        <p:txBody>
          <a:bodyPr wrap="square" rtlCol="0">
            <a:spAutoFit/>
          </a:bodyPr>
          <a:lstStyle/>
          <a:p>
            <a:r>
              <a:rPr lang="en-US" dirty="0"/>
              <a:t>The model is pretty good at predicting the true values as indicated in the Confusion Matrix</a:t>
            </a:r>
          </a:p>
        </p:txBody>
      </p:sp>
    </p:spTree>
    <p:extLst>
      <p:ext uri="{BB962C8B-B14F-4D97-AF65-F5344CB8AC3E}">
        <p14:creationId xmlns:p14="http://schemas.microsoft.com/office/powerpoint/2010/main" val="3104431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3B8C-7AE6-3F7A-61E8-F0E216E13BB0}"/>
              </a:ext>
            </a:extLst>
          </p:cNvPr>
          <p:cNvSpPr>
            <a:spLocks noGrp="1"/>
          </p:cNvSpPr>
          <p:nvPr>
            <p:ph type="title"/>
          </p:nvPr>
        </p:nvSpPr>
        <p:spPr/>
        <p:txBody>
          <a:bodyPr/>
          <a:lstStyle/>
          <a:p>
            <a:r>
              <a:rPr lang="en-US" dirty="0"/>
              <a:t>Plotted the Super Vector Machine Model</a:t>
            </a:r>
          </a:p>
        </p:txBody>
      </p:sp>
      <p:pic>
        <p:nvPicPr>
          <p:cNvPr id="5" name="Content Placeholder 4">
            <a:extLst>
              <a:ext uri="{FF2B5EF4-FFF2-40B4-BE49-F238E27FC236}">
                <a16:creationId xmlns:a16="http://schemas.microsoft.com/office/drawing/2014/main" id="{40F40000-78F9-84C3-AC4A-A9BE547419B3}"/>
              </a:ext>
            </a:extLst>
          </p:cNvPr>
          <p:cNvPicPr>
            <a:picLocks noGrp="1" noChangeAspect="1"/>
          </p:cNvPicPr>
          <p:nvPr>
            <p:ph idx="1"/>
          </p:nvPr>
        </p:nvPicPr>
        <p:blipFill>
          <a:blip r:embed="rId3"/>
          <a:stretch>
            <a:fillRect/>
          </a:stretch>
        </p:blipFill>
        <p:spPr>
          <a:xfrm>
            <a:off x="516451" y="2476367"/>
            <a:ext cx="4020111" cy="1905266"/>
          </a:xfrm>
        </p:spPr>
      </p:pic>
      <p:pic>
        <p:nvPicPr>
          <p:cNvPr id="7" name="Picture 6">
            <a:extLst>
              <a:ext uri="{FF2B5EF4-FFF2-40B4-BE49-F238E27FC236}">
                <a16:creationId xmlns:a16="http://schemas.microsoft.com/office/drawing/2014/main" id="{6424E0BE-9E3E-BE23-63A1-BD46B0CEF182}"/>
              </a:ext>
            </a:extLst>
          </p:cNvPr>
          <p:cNvPicPr>
            <a:picLocks noChangeAspect="1"/>
          </p:cNvPicPr>
          <p:nvPr/>
        </p:nvPicPr>
        <p:blipFill>
          <a:blip r:embed="rId4"/>
          <a:stretch>
            <a:fillRect/>
          </a:stretch>
        </p:blipFill>
        <p:spPr>
          <a:xfrm>
            <a:off x="314325" y="5285451"/>
            <a:ext cx="11601450" cy="436813"/>
          </a:xfrm>
          <a:prstGeom prst="rect">
            <a:avLst/>
          </a:prstGeom>
        </p:spPr>
      </p:pic>
      <p:pic>
        <p:nvPicPr>
          <p:cNvPr id="9" name="Picture 8">
            <a:extLst>
              <a:ext uri="{FF2B5EF4-FFF2-40B4-BE49-F238E27FC236}">
                <a16:creationId xmlns:a16="http://schemas.microsoft.com/office/drawing/2014/main" id="{EE929E9B-CAF9-323D-2F66-5884DA0DE464}"/>
              </a:ext>
            </a:extLst>
          </p:cNvPr>
          <p:cNvPicPr>
            <a:picLocks noChangeAspect="1"/>
          </p:cNvPicPr>
          <p:nvPr/>
        </p:nvPicPr>
        <p:blipFill>
          <a:blip r:embed="rId5"/>
          <a:stretch>
            <a:fillRect/>
          </a:stretch>
        </p:blipFill>
        <p:spPr>
          <a:xfrm>
            <a:off x="345562" y="5722264"/>
            <a:ext cx="1933845" cy="228632"/>
          </a:xfrm>
          <a:prstGeom prst="rect">
            <a:avLst/>
          </a:prstGeom>
        </p:spPr>
      </p:pic>
      <p:pic>
        <p:nvPicPr>
          <p:cNvPr id="11" name="Picture 10">
            <a:extLst>
              <a:ext uri="{FF2B5EF4-FFF2-40B4-BE49-F238E27FC236}">
                <a16:creationId xmlns:a16="http://schemas.microsoft.com/office/drawing/2014/main" id="{7ED23BBD-E8CA-B737-F110-89C2587EB546}"/>
              </a:ext>
            </a:extLst>
          </p:cNvPr>
          <p:cNvPicPr>
            <a:picLocks noChangeAspect="1"/>
          </p:cNvPicPr>
          <p:nvPr/>
        </p:nvPicPr>
        <p:blipFill>
          <a:blip r:embed="rId6"/>
          <a:stretch>
            <a:fillRect/>
          </a:stretch>
        </p:blipFill>
        <p:spPr>
          <a:xfrm>
            <a:off x="6210067" y="2607155"/>
            <a:ext cx="3334215" cy="2152950"/>
          </a:xfrm>
          <a:prstGeom prst="rect">
            <a:avLst/>
          </a:prstGeom>
        </p:spPr>
      </p:pic>
      <p:sp>
        <p:nvSpPr>
          <p:cNvPr id="3" name="TextBox 2">
            <a:extLst>
              <a:ext uri="{FF2B5EF4-FFF2-40B4-BE49-F238E27FC236}">
                <a16:creationId xmlns:a16="http://schemas.microsoft.com/office/drawing/2014/main" id="{C060B6DD-BAD3-6E5E-054D-21D16F24D8D2}"/>
              </a:ext>
            </a:extLst>
          </p:cNvPr>
          <p:cNvSpPr txBox="1"/>
          <p:nvPr/>
        </p:nvSpPr>
        <p:spPr>
          <a:xfrm>
            <a:off x="6543675" y="1965960"/>
            <a:ext cx="4114800" cy="369332"/>
          </a:xfrm>
          <a:prstGeom prst="rect">
            <a:avLst/>
          </a:prstGeom>
          <a:noFill/>
        </p:spPr>
        <p:txBody>
          <a:bodyPr wrap="square" rtlCol="0">
            <a:spAutoFit/>
          </a:bodyPr>
          <a:lstStyle/>
          <a:p>
            <a:r>
              <a:rPr lang="en-US" dirty="0"/>
              <a:t>Plotted the line that best splits the values</a:t>
            </a:r>
          </a:p>
        </p:txBody>
      </p:sp>
      <p:sp>
        <p:nvSpPr>
          <p:cNvPr id="8" name="TextBox 7">
            <a:extLst>
              <a:ext uri="{FF2B5EF4-FFF2-40B4-BE49-F238E27FC236}">
                <a16:creationId xmlns:a16="http://schemas.microsoft.com/office/drawing/2014/main" id="{755039B7-EE35-58F1-7004-12DE346CF98F}"/>
              </a:ext>
            </a:extLst>
          </p:cNvPr>
          <p:cNvSpPr txBox="1"/>
          <p:nvPr/>
        </p:nvSpPr>
        <p:spPr>
          <a:xfrm>
            <a:off x="314325" y="4847302"/>
            <a:ext cx="6446324" cy="369332"/>
          </a:xfrm>
          <a:prstGeom prst="rect">
            <a:avLst/>
          </a:prstGeom>
          <a:noFill/>
        </p:spPr>
        <p:txBody>
          <a:bodyPr wrap="square" rtlCol="0">
            <a:spAutoFit/>
          </a:bodyPr>
          <a:lstStyle/>
          <a:p>
            <a:r>
              <a:rPr lang="en-US" dirty="0"/>
              <a:t>Below are the Intercept and the betas for the SVM</a:t>
            </a:r>
          </a:p>
        </p:txBody>
      </p:sp>
    </p:spTree>
    <p:extLst>
      <p:ext uri="{BB962C8B-B14F-4D97-AF65-F5344CB8AC3E}">
        <p14:creationId xmlns:p14="http://schemas.microsoft.com/office/powerpoint/2010/main" val="2776094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6E28-83E6-8441-41BA-B8C24F7AAFDD}"/>
              </a:ext>
            </a:extLst>
          </p:cNvPr>
          <p:cNvSpPr>
            <a:spLocks noGrp="1"/>
          </p:cNvSpPr>
          <p:nvPr>
            <p:ph type="title"/>
          </p:nvPr>
        </p:nvSpPr>
        <p:spPr/>
        <p:txBody>
          <a:bodyPr/>
          <a:lstStyle/>
          <a:p>
            <a:r>
              <a:rPr lang="en-US" dirty="0"/>
              <a:t>Decision Tree Output Interpretation</a:t>
            </a:r>
          </a:p>
        </p:txBody>
      </p:sp>
      <p:sp>
        <p:nvSpPr>
          <p:cNvPr id="3" name="Content Placeholder 2">
            <a:extLst>
              <a:ext uri="{FF2B5EF4-FFF2-40B4-BE49-F238E27FC236}">
                <a16:creationId xmlns:a16="http://schemas.microsoft.com/office/drawing/2014/main" id="{A752B923-B278-807E-76F9-F291A3A03655}"/>
              </a:ext>
            </a:extLst>
          </p:cNvPr>
          <p:cNvSpPr>
            <a:spLocks noGrp="1"/>
          </p:cNvSpPr>
          <p:nvPr>
            <p:ph idx="1"/>
          </p:nvPr>
        </p:nvSpPr>
        <p:spPr>
          <a:xfrm>
            <a:off x="1143000" y="2057400"/>
            <a:ext cx="6543675" cy="2914650"/>
          </a:xfrm>
        </p:spPr>
        <p:txBody>
          <a:bodyPr>
            <a:normAutofit lnSpcReduction="10000"/>
          </a:bodyPr>
          <a:lstStyle/>
          <a:p>
            <a:pPr marL="45720" indent="0">
              <a:buNone/>
            </a:pPr>
            <a:r>
              <a:rPr lang="en-US" dirty="0" err="1"/>
              <a:t>DecisionTreeClassificationModel</a:t>
            </a:r>
            <a:r>
              <a:rPr lang="en-US" dirty="0"/>
              <a:t>: </a:t>
            </a:r>
            <a:r>
              <a:rPr lang="en-US" dirty="0" err="1"/>
              <a:t>uid</a:t>
            </a:r>
            <a:r>
              <a:rPr lang="en-US" dirty="0"/>
              <a:t>=DecisionTreeClassifier_c9f7ffb49b23, depth=5, </a:t>
            </a:r>
            <a:r>
              <a:rPr lang="en-US" dirty="0" err="1"/>
              <a:t>numNodes</a:t>
            </a:r>
            <a:r>
              <a:rPr lang="en-US" dirty="0"/>
              <a:t>=51, </a:t>
            </a:r>
            <a:r>
              <a:rPr lang="en-US" dirty="0" err="1"/>
              <a:t>numClasses</a:t>
            </a:r>
            <a:r>
              <a:rPr lang="en-US" dirty="0"/>
              <a:t>=5, </a:t>
            </a:r>
            <a:r>
              <a:rPr lang="en-US" dirty="0" err="1"/>
              <a:t>numFeatures</a:t>
            </a:r>
            <a:r>
              <a:rPr lang="en-US" dirty="0"/>
              <a:t>=20</a:t>
            </a:r>
          </a:p>
          <a:p>
            <a:pPr marL="45720" indent="0">
              <a:buNone/>
            </a:pPr>
            <a:r>
              <a:rPr lang="en-US" dirty="0"/>
              <a:t>  If (feature 2 in {0.0})</a:t>
            </a:r>
          </a:p>
          <a:p>
            <a:pPr marL="45720" indent="0">
              <a:buNone/>
            </a:pPr>
            <a:r>
              <a:rPr lang="en-US" dirty="0"/>
              <a:t> Else (feature 2 not in {0.0})</a:t>
            </a:r>
          </a:p>
          <a:p>
            <a:pPr marL="45720" indent="0">
              <a:buNone/>
            </a:pPr>
            <a:r>
              <a:rPr lang="en-US" dirty="0"/>
              <a:t> Else (feature 7 &gt; 42.327788625)</a:t>
            </a:r>
          </a:p>
          <a:p>
            <a:pPr marL="45720" indent="0">
              <a:buNone/>
            </a:pPr>
            <a:r>
              <a:rPr lang="en-US" dirty="0"/>
              <a:t>Predict: 3.0</a:t>
            </a:r>
          </a:p>
        </p:txBody>
      </p:sp>
      <p:sp>
        <p:nvSpPr>
          <p:cNvPr id="4" name="TextBox 3">
            <a:extLst>
              <a:ext uri="{FF2B5EF4-FFF2-40B4-BE49-F238E27FC236}">
                <a16:creationId xmlns:a16="http://schemas.microsoft.com/office/drawing/2014/main" id="{767D0E16-1775-28A4-E1CB-54685D6260EF}"/>
              </a:ext>
            </a:extLst>
          </p:cNvPr>
          <p:cNvSpPr txBox="1"/>
          <p:nvPr/>
        </p:nvSpPr>
        <p:spPr>
          <a:xfrm>
            <a:off x="8029575" y="2352675"/>
            <a:ext cx="3019425" cy="2677656"/>
          </a:xfrm>
          <a:prstGeom prst="rect">
            <a:avLst/>
          </a:prstGeom>
          <a:noFill/>
        </p:spPr>
        <p:txBody>
          <a:bodyPr wrap="square" rtlCol="0">
            <a:spAutoFit/>
          </a:bodyPr>
          <a:lstStyle/>
          <a:p>
            <a:r>
              <a:rPr lang="en-US" dirty="0"/>
              <a:t>Feature 2 = Neighborhood</a:t>
            </a:r>
          </a:p>
          <a:p>
            <a:r>
              <a:rPr lang="en-US" dirty="0"/>
              <a:t>Feature 7 = Latitude</a:t>
            </a:r>
          </a:p>
          <a:p>
            <a:endParaRPr lang="en-US" dirty="0"/>
          </a:p>
          <a:p>
            <a:endParaRPr lang="en-US" dirty="0"/>
          </a:p>
          <a:p>
            <a:r>
              <a:rPr lang="en-US" sz="2400" b="1" dirty="0"/>
              <a:t>Conclusion: </a:t>
            </a:r>
          </a:p>
          <a:p>
            <a:r>
              <a:rPr lang="en-US" dirty="0"/>
              <a:t>The model is predicting based on Neighborhood and Longitude, which aligns with Real Estate practices.</a:t>
            </a:r>
          </a:p>
        </p:txBody>
      </p:sp>
    </p:spTree>
    <p:extLst>
      <p:ext uri="{BB962C8B-B14F-4D97-AF65-F5344CB8AC3E}">
        <p14:creationId xmlns:p14="http://schemas.microsoft.com/office/powerpoint/2010/main" val="3760765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923925" y="213120"/>
            <a:ext cx="9875160" cy="1356120"/>
          </a:xfrm>
          <a:prstGeom prst="rect">
            <a:avLst/>
          </a:prstGeom>
          <a:noFill/>
          <a:ln>
            <a:noFill/>
          </a:ln>
        </p:spPr>
        <p:txBody>
          <a:bodyPr anchor="ctr"/>
          <a:lstStyle/>
          <a:p>
            <a:pPr>
              <a:lnSpc>
                <a:spcPct val="90000"/>
              </a:lnSpc>
            </a:pPr>
            <a:r>
              <a:rPr lang="en-US" sz="4400" b="0" strike="noStrike" spc="-1">
                <a:solidFill>
                  <a:srgbClr val="A6B727"/>
                </a:solidFill>
                <a:latin typeface="Corbel"/>
              </a:rPr>
              <a:t>Challenges and Lessons Learned</a:t>
            </a:r>
            <a:endParaRPr lang="en-US" sz="4400" b="0" strike="noStrike" spc="-1">
              <a:solidFill>
                <a:srgbClr val="000000"/>
              </a:solidFill>
              <a:latin typeface="Corbel"/>
            </a:endParaRPr>
          </a:p>
        </p:txBody>
      </p:sp>
      <p:sp>
        <p:nvSpPr>
          <p:cNvPr id="182" name="TextShape 2"/>
          <p:cNvSpPr txBox="1"/>
          <p:nvPr/>
        </p:nvSpPr>
        <p:spPr>
          <a:xfrm>
            <a:off x="723900" y="1267065"/>
            <a:ext cx="9872640" cy="4038120"/>
          </a:xfrm>
          <a:prstGeom prst="rect">
            <a:avLst/>
          </a:prstGeom>
          <a:noFill/>
          <a:ln>
            <a:noFill/>
          </a:ln>
        </p:spPr>
        <p:txBody>
          <a:bodyPr/>
          <a:lstStyle/>
          <a:p>
            <a:pPr marL="432000" indent="-324000">
              <a:spcBef>
                <a:spcPts val="1417"/>
              </a:spcBef>
              <a:buClr>
                <a:srgbClr val="000000"/>
              </a:buClr>
              <a:buSzPct val="45000"/>
              <a:buFont typeface="Wingdings" charset="2"/>
              <a:buChar char=""/>
            </a:pPr>
            <a:r>
              <a:rPr lang="en-US" sz="2200" b="1" u="sng" strike="noStrike" spc="-1" dirty="0">
                <a:solidFill>
                  <a:srgbClr val="A6B727"/>
                </a:solidFill>
                <a:latin typeface="Corbel"/>
              </a:rPr>
              <a:t>Understanding how data preparation is separated from model building</a:t>
            </a:r>
            <a:r>
              <a:rPr lang="en-US" sz="2200" b="1" strike="noStrike" spc="-1" dirty="0">
                <a:solidFill>
                  <a:srgbClr val="A6B727"/>
                </a:solidFill>
                <a:latin typeface="Corbel"/>
              </a:rPr>
              <a:t>: </a:t>
            </a:r>
            <a:r>
              <a:rPr lang="en-US" sz="2200" b="0" strike="noStrike" spc="-1" dirty="0">
                <a:solidFill>
                  <a:srgbClr val="A6B727"/>
                </a:solidFill>
                <a:latin typeface="Corbel"/>
              </a:rPr>
              <a:t>even though they both use the .fit() / .transform() interfaces (</a:t>
            </a:r>
            <a:r>
              <a:rPr lang="en-US" sz="2200" b="0" strike="noStrike" spc="-1" dirty="0">
                <a:solidFill>
                  <a:srgbClr val="ED1C24"/>
                </a:solidFill>
                <a:latin typeface="Corbel"/>
              </a:rPr>
              <a:t>1</a:t>
            </a:r>
            <a:r>
              <a:rPr lang="en-US" sz="2200" b="0" strike="noStrike" spc="-1" dirty="0">
                <a:solidFill>
                  <a:srgbClr val="A6B727"/>
                </a:solidFill>
                <a:latin typeface="Corbel"/>
              </a:rPr>
              <a:t> is the data prep including string indexers), </a:t>
            </a:r>
            <a:r>
              <a:rPr lang="en-US" sz="2200" b="0" strike="noStrike" spc="-1" dirty="0">
                <a:solidFill>
                  <a:srgbClr val="ED1C24"/>
                </a:solidFill>
                <a:latin typeface="Corbel"/>
              </a:rPr>
              <a:t>2</a:t>
            </a:r>
            <a:r>
              <a:rPr lang="en-US" sz="2200" b="0" strike="noStrike" spc="-1" dirty="0">
                <a:solidFill>
                  <a:srgbClr val="A6B727"/>
                </a:solidFill>
                <a:latin typeface="Corbel"/>
              </a:rPr>
              <a:t> represents just the input necessary for the model</a:t>
            </a:r>
          </a:p>
        </p:txBody>
      </p:sp>
      <p:pic>
        <p:nvPicPr>
          <p:cNvPr id="183" name="Picture 182"/>
          <p:cNvPicPr/>
          <p:nvPr/>
        </p:nvPicPr>
        <p:blipFill>
          <a:blip r:embed="rId2"/>
          <a:stretch/>
        </p:blipFill>
        <p:spPr>
          <a:xfrm>
            <a:off x="1211580" y="2623184"/>
            <a:ext cx="9780270" cy="3735945"/>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1143000" y="609480"/>
            <a:ext cx="9875160" cy="1356120"/>
          </a:xfrm>
          <a:prstGeom prst="rect">
            <a:avLst/>
          </a:prstGeom>
          <a:noFill/>
          <a:ln>
            <a:noFill/>
          </a:ln>
        </p:spPr>
        <p:txBody>
          <a:bodyPr anchor="ctr"/>
          <a:lstStyle/>
          <a:p>
            <a:pPr>
              <a:lnSpc>
                <a:spcPct val="90000"/>
              </a:lnSpc>
            </a:pPr>
            <a:r>
              <a:rPr lang="en-US" sz="4400" b="0" strike="noStrike" spc="-1">
                <a:solidFill>
                  <a:srgbClr val="A6B727"/>
                </a:solidFill>
                <a:latin typeface="Corbel"/>
              </a:rPr>
              <a:t>Challenges and Lessons Learned cont’d</a:t>
            </a:r>
            <a:endParaRPr lang="en-US" sz="4400" b="0" strike="noStrike" spc="-1">
              <a:solidFill>
                <a:srgbClr val="000000"/>
              </a:solidFill>
              <a:latin typeface="Corbel"/>
            </a:endParaRPr>
          </a:p>
        </p:txBody>
      </p:sp>
      <p:sp>
        <p:nvSpPr>
          <p:cNvPr id="185" name="TextShape 2"/>
          <p:cNvSpPr txBox="1"/>
          <p:nvPr/>
        </p:nvSpPr>
        <p:spPr>
          <a:xfrm>
            <a:off x="1143000" y="2057400"/>
            <a:ext cx="9872640" cy="4038120"/>
          </a:xfrm>
          <a:prstGeom prst="rect">
            <a:avLst/>
          </a:prstGeom>
          <a:noFill/>
          <a:ln>
            <a:noFill/>
          </a:ln>
        </p:spPr>
        <p:txBody>
          <a:bodyPr/>
          <a:lstStyle/>
          <a:p>
            <a:pPr marL="108000">
              <a:spcBef>
                <a:spcPts val="1417"/>
              </a:spcBef>
              <a:buClr>
                <a:srgbClr val="000000"/>
              </a:buClr>
              <a:buSzPct val="45000"/>
            </a:pPr>
            <a:r>
              <a:rPr lang="en-US" sz="2200" b="0" strike="noStrike" spc="-1" dirty="0">
                <a:solidFill>
                  <a:srgbClr val="A6B727"/>
                </a:solidFill>
                <a:latin typeface="Corbel"/>
              </a:rPr>
              <a:t>Initially we included Price Category and other Price related columns as inputs.</a:t>
            </a:r>
          </a:p>
          <a:p>
            <a:pPr marL="108000">
              <a:spcBef>
                <a:spcPts val="1417"/>
              </a:spcBef>
              <a:buClr>
                <a:srgbClr val="000000"/>
              </a:buClr>
              <a:buSzPct val="45000"/>
            </a:pPr>
            <a:r>
              <a:rPr lang="en-US" sz="2200" b="0" strike="noStrike" spc="-1" dirty="0">
                <a:solidFill>
                  <a:srgbClr val="A6B727"/>
                </a:solidFill>
                <a:latin typeface="Corbel"/>
              </a:rPr>
              <a:t> Test Accuracy = 1?  Perfect prediction with no error? </a:t>
            </a:r>
          </a:p>
          <a:p>
            <a:pPr marL="432000" indent="-324000">
              <a:spcBef>
                <a:spcPts val="1417"/>
              </a:spcBef>
              <a:buClr>
                <a:srgbClr val="000000"/>
              </a:buClr>
              <a:buSzPct val="45000"/>
              <a:buFont typeface="Wingdings" charset="2"/>
              <a:buChar char=""/>
            </a:pPr>
            <a:r>
              <a:rPr lang="en-US" sz="2200" b="0" strike="noStrike" spc="-1" dirty="0">
                <a:solidFill>
                  <a:srgbClr val="A6B727"/>
                </a:solidFill>
                <a:latin typeface="Corbel"/>
              </a:rPr>
              <a:t>For the SVC and Decision Tree models, Realized that the input vector feature must not include columns which perfectly or strongly correlate to the category used in the label column</a:t>
            </a:r>
          </a:p>
          <a:p>
            <a:pPr marL="432000" indent="-324000">
              <a:spcBef>
                <a:spcPts val="1417"/>
              </a:spcBef>
              <a:buClr>
                <a:srgbClr val="000000"/>
              </a:buClr>
              <a:buSzPct val="45000"/>
              <a:buFont typeface="Wingdings" charset="2"/>
              <a:buChar char=""/>
            </a:pPr>
            <a:r>
              <a:rPr lang="en-US" sz="2200" b="0" strike="noStrike" spc="-1" dirty="0">
                <a:solidFill>
                  <a:srgbClr val="A6B727"/>
                </a:solidFill>
                <a:latin typeface="Corbel"/>
              </a:rPr>
              <a:t>Removing all references to price yielded a model that predicted using geographic location</a:t>
            </a:r>
          </a:p>
          <a:p>
            <a:pPr marL="432000" indent="-324000">
              <a:spcBef>
                <a:spcPts val="1417"/>
              </a:spcBef>
              <a:buClr>
                <a:srgbClr val="000000"/>
              </a:buClr>
              <a:buSzPct val="45000"/>
              <a:buFont typeface="Wingdings" charset="2"/>
              <a:buChar char=""/>
            </a:pPr>
            <a:r>
              <a:rPr lang="en-US" sz="2200" b="0" strike="noStrike" spc="-1" dirty="0">
                <a:solidFill>
                  <a:srgbClr val="A6B727"/>
                </a:solidFill>
                <a:latin typeface="Corbel"/>
              </a:rPr>
              <a:t>We also realized this means that by finetuning the subset of input vectors we can restrict the model in different ways, perhaps increasing our understanding of the data without needing another dataset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CFD0-60D0-0B89-1959-1A0A2BE1792C}"/>
              </a:ext>
            </a:extLst>
          </p:cNvPr>
          <p:cNvSpPr>
            <a:spLocks noGrp="1"/>
          </p:cNvSpPr>
          <p:nvPr>
            <p:ph type="title"/>
          </p:nvPr>
        </p:nvSpPr>
        <p:spPr>
          <a:xfrm>
            <a:off x="1158240" y="2371725"/>
            <a:ext cx="9875520" cy="1356360"/>
          </a:xfrm>
        </p:spPr>
        <p:txBody>
          <a:bodyPr/>
          <a:lstStyle/>
          <a:p>
            <a:pPr algn="ctr"/>
            <a:r>
              <a:rPr lang="en-US" b="1" dirty="0"/>
              <a:t>THANK YOU</a:t>
            </a:r>
          </a:p>
        </p:txBody>
      </p:sp>
    </p:spTree>
    <p:extLst>
      <p:ext uri="{BB962C8B-B14F-4D97-AF65-F5344CB8AC3E}">
        <p14:creationId xmlns:p14="http://schemas.microsoft.com/office/powerpoint/2010/main" val="276622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7F43-0C36-DDA8-BAAC-F7D546B79773}"/>
              </a:ext>
            </a:extLst>
          </p:cNvPr>
          <p:cNvSpPr>
            <a:spLocks noGrp="1"/>
          </p:cNvSpPr>
          <p:nvPr>
            <p:ph type="title"/>
          </p:nvPr>
        </p:nvSpPr>
        <p:spPr/>
        <p:txBody>
          <a:bodyPr/>
          <a:lstStyle/>
          <a:p>
            <a:r>
              <a:rPr lang="en-US" dirty="0"/>
              <a:t>Project Purpose</a:t>
            </a:r>
          </a:p>
        </p:txBody>
      </p:sp>
      <p:sp>
        <p:nvSpPr>
          <p:cNvPr id="3" name="Content Placeholder 2">
            <a:extLst>
              <a:ext uri="{FF2B5EF4-FFF2-40B4-BE49-F238E27FC236}">
                <a16:creationId xmlns:a16="http://schemas.microsoft.com/office/drawing/2014/main" id="{B1AA5B94-7600-77E3-A7C3-00ED05E36D5F}"/>
              </a:ext>
            </a:extLst>
          </p:cNvPr>
          <p:cNvSpPr>
            <a:spLocks noGrp="1"/>
          </p:cNvSpPr>
          <p:nvPr>
            <p:ph idx="1"/>
          </p:nvPr>
        </p:nvSpPr>
        <p:spPr/>
        <p:txBody>
          <a:bodyPr/>
          <a:lstStyle/>
          <a:p>
            <a:pPr marL="45720" indent="0">
              <a:buNone/>
            </a:pPr>
            <a:r>
              <a:rPr lang="en-US" dirty="0"/>
              <a:t>Our team’s objective was to analyze and predict the price of an Airbnb dwelling, using a dataset (see </a:t>
            </a:r>
            <a:r>
              <a:rPr lang="en-US" dirty="0" err="1"/>
              <a:t>Github</a:t>
            </a:r>
            <a:r>
              <a:rPr lang="en-US" dirty="0"/>
              <a:t> link) provided by Dr. </a:t>
            </a:r>
            <a:r>
              <a:rPr lang="en-US" dirty="0" err="1"/>
              <a:t>Varol</a:t>
            </a:r>
            <a:r>
              <a:rPr lang="en-US" dirty="0"/>
              <a:t> </a:t>
            </a:r>
            <a:r>
              <a:rPr lang="en-US" dirty="0" err="1"/>
              <a:t>Kayhan</a:t>
            </a:r>
            <a:r>
              <a:rPr lang="en-US" dirty="0"/>
              <a:t> during a previous Data Science Programming class, part of the Global BAIS program at USF.  </a:t>
            </a:r>
          </a:p>
          <a:p>
            <a:pPr marL="45720" indent="0">
              <a:buNone/>
            </a:pPr>
            <a:endParaRPr lang="en-US" dirty="0"/>
          </a:p>
          <a:p>
            <a:pPr marL="45720" indent="0">
              <a:buNone/>
            </a:pPr>
            <a:r>
              <a:rPr lang="en-US" dirty="0"/>
              <a:t>The purpose of the exercise is to predict a dwelling (i.e., condo, townhouse, timeshare,…) price using a decision tree model and categorical values.</a:t>
            </a:r>
          </a:p>
          <a:p>
            <a:pPr marL="45720" indent="0">
              <a:buNone/>
            </a:pPr>
            <a:endParaRPr lang="en-US" dirty="0"/>
          </a:p>
        </p:txBody>
      </p:sp>
    </p:spTree>
    <p:extLst>
      <p:ext uri="{BB962C8B-B14F-4D97-AF65-F5344CB8AC3E}">
        <p14:creationId xmlns:p14="http://schemas.microsoft.com/office/powerpoint/2010/main" val="880080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F69E-EFE6-053D-99EC-1FE6126FDD9D}"/>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894803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577A-B037-5B8C-04BE-A1D145BD6DED}"/>
              </a:ext>
            </a:extLst>
          </p:cNvPr>
          <p:cNvSpPr>
            <a:spLocks noGrp="1"/>
          </p:cNvSpPr>
          <p:nvPr>
            <p:ph type="title"/>
          </p:nvPr>
        </p:nvSpPr>
        <p:spPr/>
        <p:txBody>
          <a:bodyPr/>
          <a:lstStyle/>
          <a:p>
            <a:r>
              <a:rPr lang="en-US" dirty="0"/>
              <a:t>Decision Tree</a:t>
            </a:r>
          </a:p>
        </p:txBody>
      </p:sp>
      <p:pic>
        <p:nvPicPr>
          <p:cNvPr id="5" name="Content Placeholder 4">
            <a:extLst>
              <a:ext uri="{FF2B5EF4-FFF2-40B4-BE49-F238E27FC236}">
                <a16:creationId xmlns:a16="http://schemas.microsoft.com/office/drawing/2014/main" id="{C56BD1B0-14CE-6DEF-3B25-48C27A8A4AD4}"/>
              </a:ext>
            </a:extLst>
          </p:cNvPr>
          <p:cNvPicPr>
            <a:picLocks noGrp="1" noChangeAspect="1"/>
          </p:cNvPicPr>
          <p:nvPr>
            <p:ph idx="1"/>
          </p:nvPr>
        </p:nvPicPr>
        <p:blipFill>
          <a:blip r:embed="rId2"/>
          <a:stretch>
            <a:fillRect/>
          </a:stretch>
        </p:blipFill>
        <p:spPr>
          <a:xfrm>
            <a:off x="1286970" y="1685925"/>
            <a:ext cx="6003323" cy="4038600"/>
          </a:xfrm>
        </p:spPr>
      </p:pic>
    </p:spTree>
    <p:extLst>
      <p:ext uri="{BB962C8B-B14F-4D97-AF65-F5344CB8AC3E}">
        <p14:creationId xmlns:p14="http://schemas.microsoft.com/office/powerpoint/2010/main" val="3978258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9437-C57D-59EF-12EF-351587B251CA}"/>
              </a:ext>
            </a:extLst>
          </p:cNvPr>
          <p:cNvSpPr>
            <a:spLocks noGrp="1"/>
          </p:cNvSpPr>
          <p:nvPr>
            <p:ph type="title"/>
          </p:nvPr>
        </p:nvSpPr>
        <p:spPr/>
        <p:txBody>
          <a:bodyPr/>
          <a:lstStyle/>
          <a:p>
            <a:r>
              <a:rPr lang="en-US" dirty="0"/>
              <a:t>Decision Tree (continued)</a:t>
            </a:r>
          </a:p>
        </p:txBody>
      </p:sp>
      <p:pic>
        <p:nvPicPr>
          <p:cNvPr id="5" name="Content Placeholder 4">
            <a:extLst>
              <a:ext uri="{FF2B5EF4-FFF2-40B4-BE49-F238E27FC236}">
                <a16:creationId xmlns:a16="http://schemas.microsoft.com/office/drawing/2014/main" id="{3B42F968-90A5-0167-D501-D74DBB50849C}"/>
              </a:ext>
            </a:extLst>
          </p:cNvPr>
          <p:cNvPicPr>
            <a:picLocks noGrp="1" noChangeAspect="1"/>
          </p:cNvPicPr>
          <p:nvPr>
            <p:ph idx="1"/>
          </p:nvPr>
        </p:nvPicPr>
        <p:blipFill>
          <a:blip r:embed="rId2"/>
          <a:stretch>
            <a:fillRect/>
          </a:stretch>
        </p:blipFill>
        <p:spPr>
          <a:xfrm>
            <a:off x="1452494" y="1965960"/>
            <a:ext cx="2071825" cy="4038600"/>
          </a:xfrm>
        </p:spPr>
      </p:pic>
    </p:spTree>
    <p:extLst>
      <p:ext uri="{BB962C8B-B14F-4D97-AF65-F5344CB8AC3E}">
        <p14:creationId xmlns:p14="http://schemas.microsoft.com/office/powerpoint/2010/main" val="315460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4633-F606-2483-CD9B-21A2484CCF25}"/>
              </a:ext>
            </a:extLst>
          </p:cNvPr>
          <p:cNvSpPr>
            <a:spLocks noGrp="1"/>
          </p:cNvSpPr>
          <p:nvPr>
            <p:ph type="title"/>
          </p:nvPr>
        </p:nvSpPr>
        <p:spPr>
          <a:xfrm>
            <a:off x="1025305" y="425513"/>
            <a:ext cx="8598529" cy="798062"/>
          </a:xfrm>
        </p:spPr>
        <p:txBody>
          <a:bodyPr/>
          <a:lstStyle/>
          <a:p>
            <a:r>
              <a:rPr lang="en-US" dirty="0"/>
              <a:t>Input Components Used</a:t>
            </a:r>
          </a:p>
        </p:txBody>
      </p:sp>
      <p:sp>
        <p:nvSpPr>
          <p:cNvPr id="3" name="Content Placeholder 2">
            <a:extLst>
              <a:ext uri="{FF2B5EF4-FFF2-40B4-BE49-F238E27FC236}">
                <a16:creationId xmlns:a16="http://schemas.microsoft.com/office/drawing/2014/main" id="{E4AF902B-CC4F-6562-79D9-430D40FE9CBC}"/>
              </a:ext>
            </a:extLst>
          </p:cNvPr>
          <p:cNvSpPr>
            <a:spLocks noGrp="1"/>
          </p:cNvSpPr>
          <p:nvPr>
            <p:ph idx="1"/>
          </p:nvPr>
        </p:nvSpPr>
        <p:spPr>
          <a:xfrm>
            <a:off x="1025305" y="1088680"/>
            <a:ext cx="9847907" cy="2550813"/>
          </a:xfrm>
        </p:spPr>
        <p:txBody>
          <a:bodyPr>
            <a:normAutofit/>
          </a:bodyPr>
          <a:lstStyle/>
          <a:p>
            <a:r>
              <a:rPr lang="en-US" dirty="0"/>
              <a:t>Excel file which was uploaded into Databricks</a:t>
            </a:r>
          </a:p>
          <a:p>
            <a:r>
              <a:rPr lang="en-US" dirty="0"/>
              <a:t>Created </a:t>
            </a:r>
            <a:r>
              <a:rPr lang="en-US" dirty="0" err="1"/>
              <a:t>Jupyter</a:t>
            </a:r>
            <a:r>
              <a:rPr lang="en-US" dirty="0"/>
              <a:t> Notebooks using HDFS on Databricks Community Edition</a:t>
            </a:r>
          </a:p>
          <a:p>
            <a:r>
              <a:rPr lang="en-US" dirty="0"/>
              <a:t>Dataset inputs/variables included Longitude and Latitude for location, number of bedrooms, Neighborhood, Host Identity Verified, Room Type, Property Type, Number of Reviews, Cancellation,…. </a:t>
            </a:r>
          </a:p>
          <a:p>
            <a:r>
              <a:rPr lang="en-US" dirty="0"/>
              <a:t>Inputs = mix of numerical and string values</a:t>
            </a:r>
          </a:p>
          <a:p>
            <a:pPr marL="45720" indent="0">
              <a:buNone/>
            </a:pPr>
            <a:endParaRPr lang="en-US" dirty="0"/>
          </a:p>
        </p:txBody>
      </p:sp>
      <p:pic>
        <p:nvPicPr>
          <p:cNvPr id="8" name="Picture 7">
            <a:extLst>
              <a:ext uri="{FF2B5EF4-FFF2-40B4-BE49-F238E27FC236}">
                <a16:creationId xmlns:a16="http://schemas.microsoft.com/office/drawing/2014/main" id="{3990D44D-8799-BC4A-23AD-F5F5ACB6468A}"/>
              </a:ext>
            </a:extLst>
          </p:cNvPr>
          <p:cNvPicPr>
            <a:picLocks noChangeAspect="1"/>
          </p:cNvPicPr>
          <p:nvPr/>
        </p:nvPicPr>
        <p:blipFill>
          <a:blip r:embed="rId2"/>
          <a:stretch>
            <a:fillRect/>
          </a:stretch>
        </p:blipFill>
        <p:spPr>
          <a:xfrm>
            <a:off x="2375026" y="3639493"/>
            <a:ext cx="7248808" cy="2738750"/>
          </a:xfrm>
          <a:prstGeom prst="rect">
            <a:avLst/>
          </a:prstGeom>
        </p:spPr>
      </p:pic>
    </p:spTree>
    <p:extLst>
      <p:ext uri="{BB962C8B-B14F-4D97-AF65-F5344CB8AC3E}">
        <p14:creationId xmlns:p14="http://schemas.microsoft.com/office/powerpoint/2010/main" val="181447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4E95-A842-115C-3F0C-FA16E898084F}"/>
              </a:ext>
            </a:extLst>
          </p:cNvPr>
          <p:cNvSpPr>
            <a:spLocks noGrp="1"/>
          </p:cNvSpPr>
          <p:nvPr>
            <p:ph type="title"/>
          </p:nvPr>
        </p:nvSpPr>
        <p:spPr/>
        <p:txBody>
          <a:bodyPr/>
          <a:lstStyle/>
          <a:p>
            <a:r>
              <a:rPr lang="en-US" dirty="0"/>
              <a:t>Design Models</a:t>
            </a:r>
          </a:p>
        </p:txBody>
      </p:sp>
      <p:sp>
        <p:nvSpPr>
          <p:cNvPr id="3" name="Content Placeholder 2">
            <a:extLst>
              <a:ext uri="{FF2B5EF4-FFF2-40B4-BE49-F238E27FC236}">
                <a16:creationId xmlns:a16="http://schemas.microsoft.com/office/drawing/2014/main" id="{883DB297-9A03-A0BE-A2C2-B9EADB8D38FC}"/>
              </a:ext>
            </a:extLst>
          </p:cNvPr>
          <p:cNvSpPr>
            <a:spLocks noGrp="1"/>
          </p:cNvSpPr>
          <p:nvPr>
            <p:ph idx="1"/>
          </p:nvPr>
        </p:nvSpPr>
        <p:spPr/>
        <p:txBody>
          <a:bodyPr/>
          <a:lstStyle/>
          <a:p>
            <a:r>
              <a:rPr lang="en-US" dirty="0" err="1"/>
              <a:t>KMeans</a:t>
            </a:r>
            <a:endParaRPr lang="en-US" dirty="0"/>
          </a:p>
          <a:p>
            <a:r>
              <a:rPr lang="en-US" dirty="0"/>
              <a:t>Decision Tree Classifier</a:t>
            </a:r>
          </a:p>
          <a:p>
            <a:r>
              <a:rPr lang="en-US" dirty="0"/>
              <a:t>Super Vector Machine (SVM)</a:t>
            </a:r>
          </a:p>
          <a:p>
            <a:r>
              <a:rPr lang="en-US" dirty="0"/>
              <a:t>Output = categorical variable for price category</a:t>
            </a:r>
          </a:p>
          <a:p>
            <a:endParaRPr lang="en-US" dirty="0"/>
          </a:p>
          <a:p>
            <a:endParaRPr lang="en-US" dirty="0"/>
          </a:p>
        </p:txBody>
      </p:sp>
    </p:spTree>
    <p:extLst>
      <p:ext uri="{BB962C8B-B14F-4D97-AF65-F5344CB8AC3E}">
        <p14:creationId xmlns:p14="http://schemas.microsoft.com/office/powerpoint/2010/main" val="39920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79FF-95E0-F657-B876-6B26BCE9F071}"/>
              </a:ext>
            </a:extLst>
          </p:cNvPr>
          <p:cNvSpPr>
            <a:spLocks noGrp="1"/>
          </p:cNvSpPr>
          <p:nvPr>
            <p:ph type="title"/>
          </p:nvPr>
        </p:nvSpPr>
        <p:spPr>
          <a:xfrm>
            <a:off x="677174" y="609600"/>
            <a:ext cx="9875520" cy="1356360"/>
          </a:xfrm>
        </p:spPr>
        <p:txBody>
          <a:bodyPr/>
          <a:lstStyle/>
          <a:p>
            <a:r>
              <a:rPr lang="en-US" dirty="0"/>
              <a:t>Data Model</a:t>
            </a:r>
          </a:p>
        </p:txBody>
      </p:sp>
      <p:sp>
        <p:nvSpPr>
          <p:cNvPr id="4" name="TextBox 3">
            <a:extLst>
              <a:ext uri="{FF2B5EF4-FFF2-40B4-BE49-F238E27FC236}">
                <a16:creationId xmlns:a16="http://schemas.microsoft.com/office/drawing/2014/main" id="{E65D576D-8BAA-BF8F-9F68-9396049FB7B5}"/>
              </a:ext>
            </a:extLst>
          </p:cNvPr>
          <p:cNvSpPr txBox="1"/>
          <p:nvPr/>
        </p:nvSpPr>
        <p:spPr>
          <a:xfrm>
            <a:off x="677174" y="1684487"/>
            <a:ext cx="6051430" cy="646331"/>
          </a:xfrm>
          <a:prstGeom prst="rect">
            <a:avLst/>
          </a:prstGeom>
          <a:noFill/>
        </p:spPr>
        <p:txBody>
          <a:bodyPr wrap="square" rtlCol="0">
            <a:spAutoFit/>
          </a:bodyPr>
          <a:lstStyle/>
          <a:p>
            <a:r>
              <a:rPr lang="en-US" dirty="0"/>
              <a:t>Please open the attached drawing in PDF for the Data Model</a:t>
            </a:r>
          </a:p>
          <a:p>
            <a:endParaRPr lang="en-US" dirty="0"/>
          </a:p>
        </p:txBody>
      </p:sp>
      <p:graphicFrame>
        <p:nvGraphicFramePr>
          <p:cNvPr id="3" name="Object 2">
            <a:extLst>
              <a:ext uri="{FF2B5EF4-FFF2-40B4-BE49-F238E27FC236}">
                <a16:creationId xmlns:a16="http://schemas.microsoft.com/office/drawing/2014/main" id="{79BFB23C-28A0-9CC4-1A97-B50AFE0B3441}"/>
              </a:ext>
            </a:extLst>
          </p:cNvPr>
          <p:cNvGraphicFramePr>
            <a:graphicFrameLocks noChangeAspect="1"/>
          </p:cNvGraphicFramePr>
          <p:nvPr>
            <p:extLst>
              <p:ext uri="{D42A27DB-BD31-4B8C-83A1-F6EECF244321}">
                <p14:modId xmlns:p14="http://schemas.microsoft.com/office/powerpoint/2010/main" val="639071712"/>
              </p:ext>
            </p:extLst>
          </p:nvPr>
        </p:nvGraphicFramePr>
        <p:xfrm>
          <a:off x="3174251" y="2321081"/>
          <a:ext cx="528638" cy="349250"/>
        </p:xfrm>
        <a:graphic>
          <a:graphicData uri="http://schemas.openxmlformats.org/presentationml/2006/ole">
            <mc:AlternateContent xmlns:mc="http://schemas.openxmlformats.org/markup-compatibility/2006">
              <mc:Choice xmlns:v="urn:schemas-microsoft-com:vml" Requires="v">
                <p:oleObj name="Packager Shell Object" showAsIcon="1" r:id="rId2" imgW="528840" imgH="349200" progId="Package">
                  <p:embed/>
                </p:oleObj>
              </mc:Choice>
              <mc:Fallback>
                <p:oleObj name="Packager Shell Object" showAsIcon="1" r:id="rId2" imgW="528840" imgH="349200" progId="Package">
                  <p:embed/>
                  <p:pic>
                    <p:nvPicPr>
                      <p:cNvPr id="3" name="Object 2">
                        <a:extLst>
                          <a:ext uri="{FF2B5EF4-FFF2-40B4-BE49-F238E27FC236}">
                            <a16:creationId xmlns:a16="http://schemas.microsoft.com/office/drawing/2014/main" id="{79BFB23C-28A0-9CC4-1A97-B50AFE0B3441}"/>
                          </a:ext>
                        </a:extLst>
                      </p:cNvPr>
                      <p:cNvPicPr/>
                      <p:nvPr/>
                    </p:nvPicPr>
                    <p:blipFill>
                      <a:blip r:embed="rId3"/>
                      <a:stretch>
                        <a:fillRect/>
                      </a:stretch>
                    </p:blipFill>
                    <p:spPr>
                      <a:xfrm>
                        <a:off x="3174251" y="2321081"/>
                        <a:ext cx="528638" cy="34925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E9B90C85-388F-CFEA-16C7-84ED404B2123}"/>
              </a:ext>
            </a:extLst>
          </p:cNvPr>
          <p:cNvPicPr>
            <a:picLocks noChangeAspect="1"/>
          </p:cNvPicPr>
          <p:nvPr/>
        </p:nvPicPr>
        <p:blipFill>
          <a:blip r:embed="rId4"/>
          <a:stretch>
            <a:fillRect/>
          </a:stretch>
        </p:blipFill>
        <p:spPr>
          <a:xfrm>
            <a:off x="8258636" y="254479"/>
            <a:ext cx="2498360" cy="6349041"/>
          </a:xfrm>
          <a:prstGeom prst="rect">
            <a:avLst/>
          </a:prstGeom>
        </p:spPr>
      </p:pic>
    </p:spTree>
    <p:extLst>
      <p:ext uri="{BB962C8B-B14F-4D97-AF65-F5344CB8AC3E}">
        <p14:creationId xmlns:p14="http://schemas.microsoft.com/office/powerpoint/2010/main" val="11127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1140-042E-04EA-2716-9578FFA75900}"/>
              </a:ext>
            </a:extLst>
          </p:cNvPr>
          <p:cNvSpPr>
            <a:spLocks noGrp="1"/>
          </p:cNvSpPr>
          <p:nvPr>
            <p:ph type="title"/>
          </p:nvPr>
        </p:nvSpPr>
        <p:spPr/>
        <p:txBody>
          <a:bodyPr/>
          <a:lstStyle/>
          <a:p>
            <a:r>
              <a:rPr lang="en-US" dirty="0"/>
              <a:t>Dataset (new)</a:t>
            </a:r>
          </a:p>
        </p:txBody>
      </p:sp>
      <p:pic>
        <p:nvPicPr>
          <p:cNvPr id="5" name="Content Placeholder 4">
            <a:extLst>
              <a:ext uri="{FF2B5EF4-FFF2-40B4-BE49-F238E27FC236}">
                <a16:creationId xmlns:a16="http://schemas.microsoft.com/office/drawing/2014/main" id="{A511031D-018E-11F2-C2DF-0F0EA6AAB30A}"/>
              </a:ext>
            </a:extLst>
          </p:cNvPr>
          <p:cNvPicPr>
            <a:picLocks noGrp="1" noChangeAspect="1"/>
          </p:cNvPicPr>
          <p:nvPr>
            <p:ph idx="1"/>
          </p:nvPr>
        </p:nvPicPr>
        <p:blipFill>
          <a:blip r:embed="rId2"/>
          <a:stretch>
            <a:fillRect/>
          </a:stretch>
        </p:blipFill>
        <p:spPr>
          <a:xfrm>
            <a:off x="1173481" y="1687832"/>
            <a:ext cx="5781502" cy="3185349"/>
          </a:xfrm>
        </p:spPr>
      </p:pic>
      <p:pic>
        <p:nvPicPr>
          <p:cNvPr id="7" name="Picture 6">
            <a:extLst>
              <a:ext uri="{FF2B5EF4-FFF2-40B4-BE49-F238E27FC236}">
                <a16:creationId xmlns:a16="http://schemas.microsoft.com/office/drawing/2014/main" id="{BE79B089-1089-E6A0-0E0F-1F68BB486FE7}"/>
              </a:ext>
            </a:extLst>
          </p:cNvPr>
          <p:cNvPicPr>
            <a:picLocks noChangeAspect="1"/>
          </p:cNvPicPr>
          <p:nvPr/>
        </p:nvPicPr>
        <p:blipFill>
          <a:blip r:embed="rId3"/>
          <a:stretch>
            <a:fillRect/>
          </a:stretch>
        </p:blipFill>
        <p:spPr>
          <a:xfrm>
            <a:off x="1064033" y="5371978"/>
            <a:ext cx="6554115" cy="876422"/>
          </a:xfrm>
          <a:prstGeom prst="rect">
            <a:avLst/>
          </a:prstGeom>
        </p:spPr>
      </p:pic>
      <p:sp>
        <p:nvSpPr>
          <p:cNvPr id="9" name="TextBox 8">
            <a:extLst>
              <a:ext uri="{FF2B5EF4-FFF2-40B4-BE49-F238E27FC236}">
                <a16:creationId xmlns:a16="http://schemas.microsoft.com/office/drawing/2014/main" id="{D26133A6-6D3E-A716-7B7E-29AF07D534C4}"/>
              </a:ext>
            </a:extLst>
          </p:cNvPr>
          <p:cNvSpPr txBox="1"/>
          <p:nvPr/>
        </p:nvSpPr>
        <p:spPr>
          <a:xfrm>
            <a:off x="7461849" y="1552755"/>
            <a:ext cx="3556670" cy="923330"/>
          </a:xfrm>
          <a:prstGeom prst="rect">
            <a:avLst/>
          </a:prstGeom>
          <a:noFill/>
        </p:spPr>
        <p:txBody>
          <a:bodyPr wrap="square" rtlCol="0">
            <a:spAutoFit/>
          </a:bodyPr>
          <a:lstStyle/>
          <a:p>
            <a:r>
              <a:rPr lang="en-US" dirty="0"/>
              <a:t>Used Spark to ingest the dataset and remove null values from the dataset</a:t>
            </a:r>
          </a:p>
        </p:txBody>
      </p:sp>
    </p:spTree>
    <p:extLst>
      <p:ext uri="{BB962C8B-B14F-4D97-AF65-F5344CB8AC3E}">
        <p14:creationId xmlns:p14="http://schemas.microsoft.com/office/powerpoint/2010/main" val="407474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D5B2-148A-EEED-ACE8-EB1D922E0823}"/>
              </a:ext>
            </a:extLst>
          </p:cNvPr>
          <p:cNvSpPr>
            <a:spLocks noGrp="1"/>
          </p:cNvSpPr>
          <p:nvPr>
            <p:ph type="title"/>
          </p:nvPr>
        </p:nvSpPr>
        <p:spPr/>
        <p:txBody>
          <a:bodyPr/>
          <a:lstStyle/>
          <a:p>
            <a:r>
              <a:rPr lang="en-US" dirty="0"/>
              <a:t>Printed the Output Schema</a:t>
            </a:r>
          </a:p>
        </p:txBody>
      </p:sp>
      <p:pic>
        <p:nvPicPr>
          <p:cNvPr id="5" name="Content Placeholder 4">
            <a:extLst>
              <a:ext uri="{FF2B5EF4-FFF2-40B4-BE49-F238E27FC236}">
                <a16:creationId xmlns:a16="http://schemas.microsoft.com/office/drawing/2014/main" id="{E7D90CD8-7518-320B-F2A2-831F3D2A9BE3}"/>
              </a:ext>
            </a:extLst>
          </p:cNvPr>
          <p:cNvPicPr>
            <a:picLocks noGrp="1" noChangeAspect="1"/>
          </p:cNvPicPr>
          <p:nvPr>
            <p:ph idx="1"/>
          </p:nvPr>
        </p:nvPicPr>
        <p:blipFill>
          <a:blip r:embed="rId2"/>
          <a:stretch>
            <a:fillRect/>
          </a:stretch>
        </p:blipFill>
        <p:spPr>
          <a:xfrm>
            <a:off x="3540919" y="2057400"/>
            <a:ext cx="5076825" cy="4038600"/>
          </a:xfrm>
        </p:spPr>
      </p:pic>
    </p:spTree>
    <p:extLst>
      <p:ext uri="{BB962C8B-B14F-4D97-AF65-F5344CB8AC3E}">
        <p14:creationId xmlns:p14="http://schemas.microsoft.com/office/powerpoint/2010/main" val="393830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7FBE-BA0B-B37D-D01F-00DD509ABB29}"/>
              </a:ext>
            </a:extLst>
          </p:cNvPr>
          <p:cNvSpPr>
            <a:spLocks noGrp="1"/>
          </p:cNvSpPr>
          <p:nvPr>
            <p:ph type="title"/>
          </p:nvPr>
        </p:nvSpPr>
        <p:spPr>
          <a:xfrm>
            <a:off x="600074" y="512041"/>
            <a:ext cx="10772775" cy="1314450"/>
          </a:xfrm>
        </p:spPr>
        <p:txBody>
          <a:bodyPr/>
          <a:lstStyle/>
          <a:p>
            <a:r>
              <a:rPr lang="en-US" dirty="0"/>
              <a:t>Converted Categorical to Numerical Values</a:t>
            </a:r>
          </a:p>
        </p:txBody>
      </p:sp>
      <p:pic>
        <p:nvPicPr>
          <p:cNvPr id="5" name="Content Placeholder 4">
            <a:extLst>
              <a:ext uri="{FF2B5EF4-FFF2-40B4-BE49-F238E27FC236}">
                <a16:creationId xmlns:a16="http://schemas.microsoft.com/office/drawing/2014/main" id="{5D04DD36-7117-CDDB-23B1-4E6E185E4EA5}"/>
              </a:ext>
            </a:extLst>
          </p:cNvPr>
          <p:cNvPicPr>
            <a:picLocks noGrp="1" noChangeAspect="1"/>
          </p:cNvPicPr>
          <p:nvPr>
            <p:ph idx="1"/>
          </p:nvPr>
        </p:nvPicPr>
        <p:blipFill>
          <a:blip r:embed="rId2"/>
          <a:stretch>
            <a:fillRect/>
          </a:stretch>
        </p:blipFill>
        <p:spPr>
          <a:xfrm>
            <a:off x="1143000" y="2147779"/>
            <a:ext cx="9872663" cy="1659588"/>
          </a:xfrm>
        </p:spPr>
      </p:pic>
      <p:sp>
        <p:nvSpPr>
          <p:cNvPr id="6" name="TextBox 5">
            <a:extLst>
              <a:ext uri="{FF2B5EF4-FFF2-40B4-BE49-F238E27FC236}">
                <a16:creationId xmlns:a16="http://schemas.microsoft.com/office/drawing/2014/main" id="{4465E18A-6736-06D8-6094-91724EDEFF6E}"/>
              </a:ext>
            </a:extLst>
          </p:cNvPr>
          <p:cNvSpPr txBox="1"/>
          <p:nvPr/>
        </p:nvSpPr>
        <p:spPr>
          <a:xfrm>
            <a:off x="1143000" y="4128654"/>
            <a:ext cx="9872663" cy="646331"/>
          </a:xfrm>
          <a:prstGeom prst="rect">
            <a:avLst/>
          </a:prstGeom>
          <a:noFill/>
        </p:spPr>
        <p:txBody>
          <a:bodyPr wrap="square" rtlCol="0">
            <a:spAutoFit/>
          </a:bodyPr>
          <a:lstStyle/>
          <a:p>
            <a:r>
              <a:rPr lang="en-US" dirty="0"/>
              <a:t>The most frequent value in the </a:t>
            </a:r>
            <a:r>
              <a:rPr lang="en-US" dirty="0" err="1"/>
              <a:t>dataframe</a:t>
            </a:r>
            <a:r>
              <a:rPr lang="en-US" dirty="0"/>
              <a:t> received the lowest value index. For instance, if the most frequent number of bedrooms is 3, 3 bedrooms was assigned a value of 0.</a:t>
            </a:r>
          </a:p>
        </p:txBody>
      </p:sp>
    </p:spTree>
    <p:extLst>
      <p:ext uri="{BB962C8B-B14F-4D97-AF65-F5344CB8AC3E}">
        <p14:creationId xmlns:p14="http://schemas.microsoft.com/office/powerpoint/2010/main" val="53773127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670</TotalTime>
  <Words>963</Words>
  <Application>Microsoft Office PowerPoint</Application>
  <PresentationFormat>Widescreen</PresentationFormat>
  <Paragraphs>107</Paragraphs>
  <Slides>32</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Arial</vt:lpstr>
      <vt:lpstr>Calibri</vt:lpstr>
      <vt:lpstr>Corbel</vt:lpstr>
      <vt:lpstr>Courier New</vt:lpstr>
      <vt:lpstr>Lato Extended</vt:lpstr>
      <vt:lpstr>Wingdings</vt:lpstr>
      <vt:lpstr>Basis</vt:lpstr>
      <vt:lpstr>Package</vt:lpstr>
      <vt:lpstr>Final Team 5 Project Big Data for Business Professor – Dr. Kaushik Dutta Spring, 2023</vt:lpstr>
      <vt:lpstr>Agenda</vt:lpstr>
      <vt:lpstr>Project Purpose</vt:lpstr>
      <vt:lpstr>Input Components Used</vt:lpstr>
      <vt:lpstr>Design Models</vt:lpstr>
      <vt:lpstr>Data Model</vt:lpstr>
      <vt:lpstr>Dataset (new)</vt:lpstr>
      <vt:lpstr>Printed the Output Schema</vt:lpstr>
      <vt:lpstr>Converted Categorical to Numerical Values</vt:lpstr>
      <vt:lpstr>List of Pre-Processed Values/Features Using the Vector Assembler</vt:lpstr>
      <vt:lpstr>Data Preparation</vt:lpstr>
      <vt:lpstr>Built K-Means Model to Determine No of Clusters = 5</vt:lpstr>
      <vt:lpstr>Trained the Kmeans Model </vt:lpstr>
      <vt:lpstr>Predicted the Features</vt:lpstr>
      <vt:lpstr>Plotted the Classifications using Pandas</vt:lpstr>
      <vt:lpstr>Plotted the KMeans Cluster in 3D View</vt:lpstr>
      <vt:lpstr>Decision Tree Classifier Model to Predict Price Category</vt:lpstr>
      <vt:lpstr>Passed Price Category Index Values</vt:lpstr>
      <vt:lpstr>Set Train/Test Split</vt:lpstr>
      <vt:lpstr>Computed the Test Error</vt:lpstr>
      <vt:lpstr>Decision Tree Output</vt:lpstr>
      <vt:lpstr>Decision Tree Output</vt:lpstr>
      <vt:lpstr>Area Under the Curve and Accuracy</vt:lpstr>
      <vt:lpstr>Confusion Matrix</vt:lpstr>
      <vt:lpstr>Plotted the Super Vector Machine Model</vt:lpstr>
      <vt:lpstr>Decision Tree Output Interpretation</vt:lpstr>
      <vt:lpstr>PowerPoint Presentation</vt:lpstr>
      <vt:lpstr>PowerPoint Presentation</vt:lpstr>
      <vt:lpstr>THANK YOU</vt:lpstr>
      <vt:lpstr>APPENDIX</vt:lpstr>
      <vt:lpstr>Decision Tree</vt:lpstr>
      <vt:lpstr>Decision Tree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Proyect</dc:title>
  <dc:creator>Francisco Reyes</dc:creator>
  <cp:lastModifiedBy>Sanaa Wehse</cp:lastModifiedBy>
  <cp:revision>5</cp:revision>
  <dcterms:created xsi:type="dcterms:W3CDTF">2023-03-07T14:49:06Z</dcterms:created>
  <dcterms:modified xsi:type="dcterms:W3CDTF">2023-03-13T23:07:46Z</dcterms:modified>
</cp:coreProperties>
</file>