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292" r:id="rId4"/>
    <p:sldId id="287" r:id="rId5"/>
    <p:sldId id="285" r:id="rId6"/>
    <p:sldId id="294" r:id="rId7"/>
    <p:sldId id="293" r:id="rId8"/>
    <p:sldId id="290" r:id="rId9"/>
    <p:sldId id="289" r:id="rId10"/>
    <p:sldId id="272" r:id="rId11"/>
    <p:sldId id="273" r:id="rId12"/>
    <p:sldId id="259" r:id="rId13"/>
    <p:sldId id="261" r:id="rId14"/>
    <p:sldId id="295" r:id="rId15"/>
    <p:sldId id="281" r:id="rId16"/>
    <p:sldId id="288" r:id="rId17"/>
    <p:sldId id="286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30BD4-7B47-4D4E-AB60-DE698FEDA9C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8491B-6BE8-4777-85D2-ADD9233F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oddmotto/angular-styleguide" TargetMode="External"/><Relationship Id="rId4" Type="http://schemas.openxmlformats.org/officeDocument/2006/relationships/hyperlink" Target="https://github.com/Farata/angular2typescri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nisvuyka.github.io/2016/05/29/angular2-atom-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2 with Typescript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Montgomery County Java User Group</a:t>
            </a:r>
          </a:p>
          <a:p>
            <a:endParaRPr lang="en-US" sz="1100" dirty="0"/>
          </a:p>
          <a:p>
            <a:r>
              <a:rPr lang="en-US" sz="1100" dirty="0"/>
              <a:t>Chris Elrod</a:t>
            </a:r>
          </a:p>
          <a:p>
            <a:r>
              <a:rPr lang="en-US" sz="1100" dirty="0"/>
              <a:t>Slides Shout Out to: </a:t>
            </a:r>
            <a:r>
              <a:rPr lang="en-US" sz="1100" dirty="0" err="1"/>
              <a:t>Raghuveer</a:t>
            </a:r>
            <a:r>
              <a:rPr lang="en-US" sz="1100" dirty="0"/>
              <a:t> Rao </a:t>
            </a:r>
          </a:p>
        </p:txBody>
      </p:sp>
    </p:spTree>
    <p:extLst>
      <p:ext uri="{BB962C8B-B14F-4D97-AF65-F5344CB8AC3E}">
        <p14:creationId xmlns:p14="http://schemas.microsoft.com/office/powerpoint/2010/main" val="213414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angular services are singletons</a:t>
            </a:r>
          </a:p>
          <a:p>
            <a:r>
              <a:rPr lang="en-US" dirty="0"/>
              <a:t>Services are similar to factories, so use always use factories for consistency</a:t>
            </a:r>
          </a:p>
          <a:p>
            <a:pPr marL="0" indent="0">
              <a:buNone/>
            </a:pPr>
            <a:r>
              <a:rPr lang="en-US" dirty="0"/>
              <a:t> // service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.module('app')</a:t>
            </a:r>
          </a:p>
          <a:p>
            <a:pPr marL="0" indent="0">
              <a:buNone/>
            </a:pPr>
            <a:r>
              <a:rPr lang="en-US" dirty="0"/>
              <a:t>    .service('logger', logger);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logger()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this.logError</a:t>
            </a:r>
            <a:r>
              <a:rPr lang="en-US" dirty="0"/>
              <a:t> = function(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/* */</a:t>
            </a:r>
          </a:p>
          <a:p>
            <a:pPr marL="0" indent="0">
              <a:buNone/>
            </a:pPr>
            <a:r>
              <a:rPr lang="en-US" dirty="0"/>
              <a:t>  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2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83"/>
          </a:xfrm>
        </p:spPr>
        <p:txBody>
          <a:bodyPr/>
          <a:lstStyle/>
          <a:p>
            <a:r>
              <a:rPr lang="en-US" dirty="0"/>
              <a:t>Data Services </a:t>
            </a:r>
            <a:r>
              <a:rPr lang="en-US" sz="1200" dirty="0"/>
              <a:t>(still applicable spring demo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logic for making data operations and interacting with data to a factory</a:t>
            </a:r>
          </a:p>
          <a:p>
            <a:r>
              <a:rPr lang="en-US" dirty="0"/>
              <a:t>Data services are responsible for XHR calls, local storage</a:t>
            </a:r>
          </a:p>
          <a:p>
            <a:r>
              <a:rPr lang="en-US" dirty="0"/>
              <a:t>The controllers responsibility is to collect information for the view, It should not care on how it gets its data.</a:t>
            </a:r>
          </a:p>
          <a:p>
            <a:r>
              <a:rPr lang="en-US" dirty="0"/>
              <a:t>Data services are easier to mock</a:t>
            </a:r>
          </a:p>
          <a:p>
            <a:r>
              <a:rPr lang="en-US" dirty="0"/>
              <a:t>The handling of headers and $http related code is moved to data services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8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</a:t>
            </a:r>
            <a:r>
              <a:rPr lang="en-US" sz="1200" dirty="0"/>
              <a:t>(still applicable spring demo slide – can breeze)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organize your structure is up to you. There are many </a:t>
            </a:r>
            <a:r>
              <a:rPr lang="en-US" b="1" dirty="0"/>
              <a:t>right </a:t>
            </a:r>
            <a:r>
              <a:rPr lang="en-US" b="1" dirty="0" err="1"/>
              <a:t>ways</a:t>
            </a:r>
            <a:r>
              <a:rPr lang="en-US" dirty="0" err="1"/>
              <a:t>of</a:t>
            </a:r>
            <a:r>
              <a:rPr lang="en-US" dirty="0"/>
              <a:t> doing this, and consistency in your project is key.</a:t>
            </a:r>
          </a:p>
          <a:p>
            <a:r>
              <a:rPr lang="en-US" dirty="0"/>
              <a:t>The LIFT Guidelines</a:t>
            </a:r>
          </a:p>
          <a:p>
            <a:pPr lvl="1"/>
            <a:r>
              <a:rPr lang="en-US" dirty="0"/>
              <a:t>Locating our code is easy</a:t>
            </a:r>
          </a:p>
          <a:p>
            <a:pPr lvl="1"/>
            <a:r>
              <a:rPr lang="en-US" dirty="0"/>
              <a:t>Identify code at a glance</a:t>
            </a:r>
          </a:p>
          <a:p>
            <a:pPr lvl="1"/>
            <a:r>
              <a:rPr lang="en-US" dirty="0"/>
              <a:t>Flat structure as long as we can</a:t>
            </a:r>
          </a:p>
          <a:p>
            <a:pPr lvl="1"/>
            <a:r>
              <a:rPr lang="en-US" dirty="0"/>
              <a:t>Try to stay DRY (Don't Repeat Yourself) or T-DRY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1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</a:t>
            </a:r>
            <a:r>
              <a:rPr lang="en-US" sz="1200" dirty="0"/>
              <a:t>(still applicable spring demo slide – can breeze)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Define 1 component per file, recommended to be less than 400 lines of code.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promotes easier unit testing and mocking.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makes it far easier to read, maintain, and avoid collisions with teams in source control.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avoids hidden bugs that often arise when combining components in a file where they may share variables, create unwanted closures, or unwanted coupling with dependencies.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0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versus System.js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starters, system.js with John Papa’s lite servers safe bet.</a:t>
            </a:r>
          </a:p>
          <a:p>
            <a:r>
              <a:rPr lang="en-US" dirty="0"/>
              <a:t>To do the </a:t>
            </a:r>
            <a:r>
              <a:rPr lang="en-US" dirty="0" err="1"/>
              <a:t>aot</a:t>
            </a:r>
            <a:r>
              <a:rPr lang="en-US" dirty="0"/>
              <a:t> and bundling, moving to </a:t>
            </a:r>
            <a:r>
              <a:rPr lang="en-US" dirty="0" err="1"/>
              <a:t>webpack</a:t>
            </a:r>
            <a:r>
              <a:rPr lang="en-US" dirty="0"/>
              <a:t> (Angular 2 team will be using under the scene).</a:t>
            </a:r>
          </a:p>
        </p:txBody>
      </p:sp>
    </p:spTree>
    <p:extLst>
      <p:ext uri="{BB962C8B-B14F-4D97-AF65-F5344CB8AC3E}">
        <p14:creationId xmlns:p14="http://schemas.microsoft.com/office/powerpoint/2010/main" val="2082654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searching may be misleading, barking up wrong tree.  Lots of past things unrelated to Angular 2, mixed with new Angular 2.</a:t>
            </a:r>
          </a:p>
          <a:p>
            <a:r>
              <a:rPr lang="en-US" dirty="0"/>
              <a:t>Package dependencies and updating</a:t>
            </a:r>
          </a:p>
          <a:p>
            <a:pPr lvl="1"/>
            <a:r>
              <a:rPr lang="en-US" dirty="0"/>
              <a:t>NPM starting, Gulp if needed after NPM </a:t>
            </a:r>
          </a:p>
          <a:p>
            <a:r>
              <a:rPr lang="en-US" dirty="0"/>
              <a:t>Can keep </a:t>
            </a:r>
            <a:r>
              <a:rPr lang="en-US" dirty="0" err="1"/>
              <a:t>npm</a:t>
            </a:r>
            <a:r>
              <a:rPr lang="en-US" dirty="0"/>
              <a:t> install by in project</a:t>
            </a:r>
          </a:p>
          <a:p>
            <a:r>
              <a:rPr lang="en-US" dirty="0"/>
              <a:t>Can start with NPM and Node most straightforward.</a:t>
            </a:r>
          </a:p>
          <a:p>
            <a:pPr lvl="1"/>
            <a:r>
              <a:rPr lang="en-US" dirty="0"/>
              <a:t>Senior and new developers seem to love the terminal…</a:t>
            </a:r>
          </a:p>
          <a:p>
            <a:pPr lvl="2"/>
            <a:r>
              <a:rPr lang="en-US" dirty="0"/>
              <a:t>Throw back for experienced, and “cutting edge” for new developers</a:t>
            </a:r>
          </a:p>
          <a:p>
            <a:r>
              <a:rPr lang="en-US" dirty="0"/>
              <a:t>Variety/amount of </a:t>
            </a:r>
            <a:r>
              <a:rPr lang="en-US" dirty="0" err="1"/>
              <a:t>js</a:t>
            </a:r>
            <a:r>
              <a:rPr lang="en-US" dirty="0"/>
              <a:t> packages on market, overwhelming.  </a:t>
            </a:r>
          </a:p>
          <a:p>
            <a:pPr lvl="1"/>
            <a:r>
              <a:rPr lang="en-US" dirty="0"/>
              <a:t>Thinking of a “ecosystem” and referring to experts john papa, </a:t>
            </a:r>
            <a:r>
              <a:rPr lang="en-US" dirty="0" err="1"/>
              <a:t>yakov</a:t>
            </a:r>
            <a:r>
              <a:rPr lang="en-US" dirty="0"/>
              <a:t> fain, </a:t>
            </a:r>
            <a:r>
              <a:rPr lang="en-US" dirty="0" err="1"/>
              <a:t>anton</a:t>
            </a:r>
            <a:r>
              <a:rPr lang="en-US" dirty="0"/>
              <a:t> </a:t>
            </a:r>
            <a:r>
              <a:rPr lang="en-US" dirty="0" err="1"/>
              <a:t>moiseev</a:t>
            </a:r>
            <a:r>
              <a:rPr lang="en-US" dirty="0"/>
              <a:t> for decision making minimizes consternation about </a:t>
            </a:r>
            <a:r>
              <a:rPr lang="en-US" dirty="0" err="1"/>
              <a:t>js</a:t>
            </a:r>
            <a:r>
              <a:rPr lang="en-US" dirty="0"/>
              <a:t> tools.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2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HUD </a:t>
            </a:r>
            <a:r>
              <a:rPr lang="en-US" sz="1200" dirty="0"/>
              <a:t>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HUD we are using on Greenfield with new team developers.</a:t>
            </a:r>
          </a:p>
          <a:p>
            <a:r>
              <a:rPr lang="en-US" dirty="0"/>
              <a:t>Very enthusiastic response from 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0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Security</a:t>
            </a:r>
          </a:p>
          <a:p>
            <a:r>
              <a:rPr lang="en-US" dirty="0" err="1"/>
              <a:t>Opensource</a:t>
            </a:r>
            <a:endParaRPr lang="en-US" dirty="0"/>
          </a:p>
          <a:p>
            <a:r>
              <a:rPr lang="en-US" dirty="0"/>
              <a:t>Embraced by tech companies </a:t>
            </a:r>
          </a:p>
          <a:p>
            <a:r>
              <a:rPr lang="en-US" dirty="0"/>
              <a:t>ECMA 6 and </a:t>
            </a:r>
            <a:r>
              <a:rPr lang="en-US" dirty="0" err="1"/>
              <a:t>transpilation</a:t>
            </a:r>
            <a:r>
              <a:rPr lang="en-US" dirty="0"/>
              <a:t> allows to </a:t>
            </a:r>
            <a:r>
              <a:rPr lang="en-US" dirty="0" err="1"/>
              <a:t>transpile</a:t>
            </a:r>
            <a:r>
              <a:rPr lang="en-US" dirty="0"/>
              <a:t> to ECMA 5 and 4 (I think)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4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Business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Silverlight apps becoming out of service (deprecated technology).</a:t>
            </a:r>
          </a:p>
          <a:p>
            <a:r>
              <a:rPr lang="en-US" dirty="0"/>
              <a:t>Greenfield project, should have 5 – 8 </a:t>
            </a:r>
            <a:r>
              <a:rPr lang="en-US" dirty="0" err="1"/>
              <a:t>yr</a:t>
            </a:r>
            <a:r>
              <a:rPr lang="en-US" dirty="0"/>
              <a:t> life expectancy until Angular 3 or no Angular</a:t>
            </a:r>
          </a:p>
          <a:p>
            <a:r>
              <a:rPr lang="en-US" dirty="0"/>
              <a:t>Project with new developers</a:t>
            </a:r>
          </a:p>
          <a:p>
            <a:r>
              <a:rPr lang="en-US" dirty="0"/>
              <a:t>Move more to browser, from server.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8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Prereq</a:t>
            </a:r>
            <a:r>
              <a:rPr lang="en-US" dirty="0"/>
              <a:t>: https://nodejs.org/en/</a:t>
            </a:r>
          </a:p>
          <a:p>
            <a:r>
              <a:rPr lang="en-US" dirty="0"/>
              <a:t>DevChat.tv – Adventures in Angular </a:t>
            </a:r>
          </a:p>
          <a:p>
            <a:r>
              <a:rPr lang="en-US" dirty="0"/>
              <a:t>YouTube</a:t>
            </a:r>
          </a:p>
          <a:p>
            <a:r>
              <a:rPr lang="en-US" dirty="0">
                <a:hlinkClick r:id="rId2"/>
              </a:rPr>
              <a:t>https://www.typescriptlang.org/</a:t>
            </a:r>
            <a:endParaRPr lang="en-US" dirty="0"/>
          </a:p>
          <a:p>
            <a:r>
              <a:rPr lang="en-US" dirty="0">
                <a:hlinkClick r:id="rId3"/>
              </a:rPr>
              <a:t>https://angular.io/docs</a:t>
            </a:r>
            <a:endParaRPr lang="en-US" dirty="0"/>
          </a:p>
          <a:p>
            <a:r>
              <a:rPr lang="en-US" dirty="0"/>
              <a:t>Manning Book: Angular 2 </a:t>
            </a:r>
            <a:r>
              <a:rPr lang="en-US" u="sng" dirty="0"/>
              <a:t>Development with Typescript</a:t>
            </a:r>
            <a:r>
              <a:rPr lang="en-US" dirty="0"/>
              <a:t>; </a:t>
            </a:r>
            <a:r>
              <a:rPr lang="en-US" dirty="0" err="1"/>
              <a:t>Yakov</a:t>
            </a:r>
            <a:r>
              <a:rPr lang="en-US" dirty="0"/>
              <a:t> Fain and Anton </a:t>
            </a:r>
            <a:r>
              <a:rPr lang="en-US" dirty="0" err="1"/>
              <a:t>Moiseev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4"/>
              </a:rPr>
              <a:t>https://github.com/Farata/angular2typescript</a:t>
            </a:r>
            <a:endParaRPr lang="en-US" dirty="0"/>
          </a:p>
          <a:p>
            <a:pPr lvl="1"/>
            <a:r>
              <a:rPr lang="en-US" dirty="0"/>
              <a:t>Terrific book, terrific examples, worth buying for personal use.</a:t>
            </a:r>
          </a:p>
          <a:p>
            <a:r>
              <a:rPr lang="en-US" dirty="0"/>
              <a:t>Tod Motto Angular style guide </a:t>
            </a:r>
            <a:r>
              <a:rPr lang="en-US" dirty="0">
                <a:hlinkClick r:id="rId5"/>
              </a:rPr>
              <a:t>https://github.com/toddmotto/angular-styleguide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6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  <a:r>
              <a:rPr lang="en-US" sz="1200" dirty="0"/>
              <a:t> (selling points) ref Fain and </a:t>
            </a:r>
            <a:r>
              <a:rPr lang="en-US" sz="1200" dirty="0" err="1"/>
              <a:t>Moiseev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 err="1"/>
              <a:t>TypeScript</a:t>
            </a:r>
            <a:r>
              <a:rPr lang="en-US" dirty="0"/>
              <a:t> supports types. This allows the </a:t>
            </a:r>
            <a:r>
              <a:rPr lang="en-US" dirty="0" err="1"/>
              <a:t>TypeScript</a:t>
            </a:r>
            <a:r>
              <a:rPr lang="en-US" dirty="0"/>
              <a:t> compiler to help developers by finding and fixing lots of errors during development before even running the app. </a:t>
            </a:r>
          </a:p>
          <a:p>
            <a:r>
              <a:rPr lang="en-US" dirty="0"/>
              <a:t>Great IDE support is one of </a:t>
            </a:r>
            <a:r>
              <a:rPr lang="en-US" dirty="0" err="1"/>
              <a:t>TypeScript’s</a:t>
            </a:r>
            <a:r>
              <a:rPr lang="en-US" dirty="0"/>
              <a:t> main advantages. If you make a mistake in a function or a variable name, it’s displayed in red. If you pass the wrong number of parameters (or wrong types) to a function, the wrong ones show in red. IDEs also offer great context-sensitive help. </a:t>
            </a:r>
            <a:r>
              <a:rPr lang="en-US" dirty="0" err="1"/>
              <a:t>TypeScript</a:t>
            </a:r>
            <a:r>
              <a:rPr lang="en-US" dirty="0"/>
              <a:t> code can be refactored by IDEs, whereas JavaScript has to be refactored manually. If you need to explore a new library, just install its type definitions file, and the IDE will prompt you with available APIs, so you don’t need to read its documentation elsewhere. </a:t>
            </a:r>
          </a:p>
          <a:p>
            <a:r>
              <a:rPr lang="en-US" dirty="0"/>
              <a:t>Angular is bundled with type definitions files, so IDEs perform type checking while using the Angular API and they offer context-sensitive help right out of the box. </a:t>
            </a:r>
          </a:p>
          <a:p>
            <a:r>
              <a:rPr lang="en-US" dirty="0" err="1"/>
              <a:t>TypeScript</a:t>
            </a:r>
            <a:r>
              <a:rPr lang="en-US" dirty="0"/>
              <a:t> follows the ECMAScript 6 standard and adds to it types, interfaces, decorators, class member variables (fields), generics, and the keywords public and private. Future releases of </a:t>
            </a:r>
            <a:r>
              <a:rPr lang="en-US" dirty="0" err="1"/>
              <a:t>TypeScript</a:t>
            </a:r>
            <a:r>
              <a:rPr lang="en-US" dirty="0"/>
              <a:t> will support the missing ES6 features and implement the features of ES7 (see the </a:t>
            </a:r>
            <a:r>
              <a:rPr lang="en-US" dirty="0" err="1"/>
              <a:t>TypeScript</a:t>
            </a:r>
            <a:r>
              <a:rPr lang="en-US" dirty="0"/>
              <a:t> “Roadmap” on GitHub at http://mng.bz/Ri29). </a:t>
            </a:r>
          </a:p>
          <a:p>
            <a:r>
              <a:rPr lang="en-US" dirty="0" err="1"/>
              <a:t>TypeScript</a:t>
            </a:r>
            <a:r>
              <a:rPr lang="en-US" dirty="0"/>
              <a:t> interfaces allow you to declare custom types that will be used in your application. Interfaces help in preventing compile-time errors caused by using objects of the wrong types in your application. The generated JavaScript code is easy to read, and it looks like hand-written code. </a:t>
            </a:r>
          </a:p>
          <a:p>
            <a:r>
              <a:rPr lang="en-US" dirty="0"/>
              <a:t>Most of the code samples in code samples in the Angular documentation are given in </a:t>
            </a:r>
            <a:r>
              <a:rPr lang="en-US" dirty="0" err="1"/>
              <a:t>TypeScript</a:t>
            </a:r>
            <a:r>
              <a:rPr lang="en-US" dirty="0"/>
              <a:t> (see https://angular.io/docs).</a:t>
            </a:r>
          </a:p>
        </p:txBody>
      </p:sp>
    </p:spTree>
    <p:extLst>
      <p:ext uri="{BB962C8B-B14F-4D97-AF65-F5344CB8AC3E}">
        <p14:creationId xmlns:p14="http://schemas.microsoft.com/office/powerpoint/2010/main" val="262339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2490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Atoms with plugins works well.</a:t>
            </a:r>
          </a:p>
          <a:p>
            <a:pPr lvl="1"/>
            <a:r>
              <a:rPr lang="en-US" dirty="0">
                <a:hlinkClick r:id="rId2"/>
              </a:rPr>
              <a:t>https://denisvuyka.github.io/2016/05/29/angular2-atom-quickstart.html</a:t>
            </a:r>
            <a:endParaRPr lang="en-US" dirty="0"/>
          </a:p>
          <a:p>
            <a:r>
              <a:rPr lang="en-US" dirty="0"/>
              <a:t>Visual Studio, if doing MS and </a:t>
            </a:r>
            <a:r>
              <a:rPr lang="en-US" dirty="0" err="1"/>
              <a:t>.Net</a:t>
            </a:r>
            <a:r>
              <a:rPr lang="en-US" dirty="0"/>
              <a:t> is terrific.  </a:t>
            </a:r>
            <a:r>
              <a:rPr lang="en-US" dirty="0" err="1"/>
              <a:t>Kinda</a:t>
            </a:r>
            <a:r>
              <a:rPr lang="en-US" dirty="0"/>
              <a:t> pricey, used to be.</a:t>
            </a:r>
          </a:p>
          <a:p>
            <a:r>
              <a:rPr lang="en-US" dirty="0"/>
              <a:t>Eclipse, </a:t>
            </a:r>
            <a:r>
              <a:rPr lang="en-US" dirty="0" err="1"/>
              <a:t>Netbeans</a:t>
            </a:r>
            <a:r>
              <a:rPr lang="en-US" dirty="0"/>
              <a:t> will do job if want everything in one place.  Also having everything in one place – really start to bonk heads. Eclipse </a:t>
            </a:r>
            <a:r>
              <a:rPr lang="en-US" dirty="0" err="1"/>
              <a:t>Che</a:t>
            </a:r>
            <a:r>
              <a:rPr lang="en-US" dirty="0"/>
              <a:t> little different for the better.</a:t>
            </a:r>
          </a:p>
          <a:p>
            <a:r>
              <a:rPr lang="en-US" dirty="0"/>
              <a:t>Client side work like DB in that, fit for purpose, </a:t>
            </a:r>
            <a:r>
              <a:rPr lang="en-US" dirty="0" err="1"/>
              <a:t>SQLDeveloper</a:t>
            </a:r>
            <a:r>
              <a:rPr lang="en-US" dirty="0"/>
              <a:t> for </a:t>
            </a:r>
            <a:r>
              <a:rPr lang="en-US" dirty="0" err="1"/>
              <a:t>Oralce</a:t>
            </a:r>
            <a:r>
              <a:rPr lang="en-US" dirty="0"/>
              <a:t> DB work</a:t>
            </a:r>
          </a:p>
          <a:p>
            <a:r>
              <a:rPr lang="en-US" dirty="0" err="1"/>
              <a:t>WebStorm</a:t>
            </a:r>
            <a:r>
              <a:rPr lang="en-US" dirty="0"/>
              <a:t> ( personal favorite, really geared towards job) </a:t>
            </a:r>
          </a:p>
          <a:p>
            <a:pPr lvl="1"/>
            <a:r>
              <a:rPr lang="en-US" dirty="0"/>
              <a:t>Probably best one to use for starting out (so 30 day trial worth it)</a:t>
            </a:r>
          </a:p>
          <a:p>
            <a:pPr lvl="1"/>
            <a:r>
              <a:rPr lang="en-US" dirty="0"/>
              <a:t>“the </a:t>
            </a:r>
            <a:r>
              <a:rPr lang="en-US" dirty="0" err="1"/>
              <a:t>intelliJ</a:t>
            </a:r>
            <a:r>
              <a:rPr lang="en-US" dirty="0"/>
              <a:t> People” </a:t>
            </a:r>
          </a:p>
          <a:p>
            <a:pPr lvl="1"/>
            <a:r>
              <a:rPr lang="en-US" dirty="0"/>
              <a:t>And honestly their business is looking a free IDEs and making them better so to merit paying for. </a:t>
            </a:r>
          </a:p>
          <a:p>
            <a:pPr lvl="1"/>
            <a:r>
              <a:rPr lang="en-US" dirty="0"/>
              <a:t>Node baked in</a:t>
            </a:r>
          </a:p>
          <a:p>
            <a:pPr lvl="1"/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2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Single Page Application (Just Data Please!!!)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JavaScript still as live as ever, just being hardened a little a lot.</a:t>
            </a:r>
          </a:p>
          <a:p>
            <a:r>
              <a:rPr lang="en-US" dirty="0"/>
              <a:t>TDD out-of-box Unit Testing </a:t>
            </a:r>
          </a:p>
          <a:p>
            <a:r>
              <a:rPr lang="en-US" dirty="0"/>
              <a:t>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Components (no controllers now) 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More coupling, yes more/not less, of UI (HTML) with JS (Typescript </a:t>
            </a:r>
            <a:r>
              <a:rPr lang="en-US" dirty="0" err="1"/>
              <a:t>transpiler</a:t>
            </a:r>
            <a:r>
              <a:rPr lang="en-US" dirty="0"/>
              <a:t> created </a:t>
            </a:r>
            <a:r>
              <a:rPr lang="en-US" dirty="0" err="1"/>
              <a:t>js</a:t>
            </a:r>
            <a:r>
              <a:rPr lang="en-US" dirty="0"/>
              <a:t>) for performance</a:t>
            </a:r>
          </a:p>
          <a:p>
            <a:r>
              <a:rPr lang="en-US" dirty="0"/>
              <a:t>Typescript – “</a:t>
            </a:r>
            <a:r>
              <a:rPr lang="en-US" dirty="0" err="1"/>
              <a:t>transpiling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Angular Team choose typescript for guest of honor</a:t>
            </a:r>
          </a:p>
          <a:p>
            <a:r>
              <a:rPr lang="en-US" dirty="0"/>
              <a:t>AOT Compiling – ahead of time  </a:t>
            </a:r>
            <a:r>
              <a:rPr lang="en-US" i="1" dirty="0">
                <a:solidFill>
                  <a:srgbClr val="FFC000"/>
                </a:solidFill>
              </a:rPr>
              <a:t>(next important)</a:t>
            </a:r>
          </a:p>
          <a:p>
            <a:r>
              <a:rPr lang="en-US" dirty="0"/>
              <a:t>One way binding, getting rid of Angular 1, two-way data binding</a:t>
            </a:r>
          </a:p>
          <a:p>
            <a:r>
              <a:rPr lang="en-US" dirty="0"/>
              <a:t>Microsoft is now your friend</a:t>
            </a:r>
          </a:p>
          <a:p>
            <a:r>
              <a:rPr lang="en-US" dirty="0"/>
              <a:t>Material Design (the </a:t>
            </a:r>
            <a:r>
              <a:rPr lang="en-US" dirty="0" err="1"/>
              <a:t>Angulars</a:t>
            </a:r>
            <a:r>
              <a:rPr lang="en-US" dirty="0"/>
              <a:t> team Bootstrap alternative!!!)</a:t>
            </a:r>
          </a:p>
          <a:p>
            <a:r>
              <a:rPr lang="en-US" dirty="0"/>
              <a:t>Scaffolding with CLI (new for Angular) lets see CLI! </a:t>
            </a:r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)</a:t>
            </a:r>
          </a:p>
          <a:p>
            <a:pPr lvl="1"/>
            <a:endParaRPr lang="en-US" i="1" dirty="0">
              <a:solidFill>
                <a:srgbClr val="FFC000"/>
              </a:solidFill>
            </a:endParaRPr>
          </a:p>
          <a:p>
            <a:pPr lvl="1"/>
            <a:endParaRPr lang="en-US" i="1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https://github.com/angular/angular-cli</a:t>
            </a:r>
          </a:p>
          <a:p>
            <a:r>
              <a:rPr lang="en-US" dirty="0"/>
              <a:t>command-line interface for automating an application’s creation, testing, and deployment. </a:t>
            </a:r>
          </a:p>
          <a:p>
            <a:r>
              <a:rPr lang="en-US" dirty="0"/>
              <a:t>Angular CLI uses </a:t>
            </a:r>
            <a:r>
              <a:rPr lang="en-US" dirty="0" err="1"/>
              <a:t>Webpack</a:t>
            </a:r>
            <a:r>
              <a:rPr lang="en-US" dirty="0"/>
              <a:t> bundler.</a:t>
            </a:r>
          </a:p>
          <a:p>
            <a:r>
              <a:rPr lang="en-US" dirty="0" err="1">
                <a:solidFill>
                  <a:schemeClr val="tx1"/>
                </a:solidFill>
              </a:rPr>
              <a:t>npm</a:t>
            </a:r>
            <a:r>
              <a:rPr lang="en-US" dirty="0">
                <a:solidFill>
                  <a:schemeClr val="tx1"/>
                </a:solidFill>
              </a:rPr>
              <a:t> install -g angular-cli</a:t>
            </a:r>
          </a:p>
          <a:p>
            <a:r>
              <a:rPr lang="en-US" dirty="0">
                <a:solidFill>
                  <a:schemeClr val="tx1"/>
                </a:solidFill>
              </a:rPr>
              <a:t>generate new Angular projects, components, services, and routes, as well as build the application for deployment.</a:t>
            </a:r>
          </a:p>
          <a:p>
            <a:r>
              <a:rPr lang="en-US" dirty="0"/>
              <a:t>Scaffolding</a:t>
            </a:r>
          </a:p>
          <a:p>
            <a:r>
              <a:rPr lang="en-US" dirty="0"/>
              <a:t>To quickly start your development in Angular and </a:t>
            </a:r>
            <a:r>
              <a:rPr lang="en-US" dirty="0" err="1"/>
              <a:t>TypeScript</a:t>
            </a:r>
            <a:r>
              <a:rPr lang="en-US" dirty="0"/>
              <a:t>, generate your first projects with Angular </a:t>
            </a:r>
            <a:r>
              <a:rPr lang="en-US"/>
              <a:t>CLI.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2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Concepts cont. - with AUT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Ahead of Time Compilation (very important to go prod)</a:t>
            </a:r>
          </a:p>
          <a:p>
            <a:r>
              <a:rPr lang="en-US" dirty="0"/>
              <a:t>w/o it performance worse, security worse</a:t>
            </a:r>
          </a:p>
          <a:p>
            <a:r>
              <a:rPr lang="en-US" dirty="0"/>
              <a:t>compiles to factory (lower level than React and Angular to work together) so that can instantiate your app</a:t>
            </a:r>
          </a:p>
          <a:p>
            <a:r>
              <a:rPr lang="en-US" dirty="0"/>
              <a:t>wanted for  Angular 1 but couldn’t so onto Angular 2</a:t>
            </a:r>
          </a:p>
          <a:p>
            <a:r>
              <a:rPr lang="en-US" dirty="0"/>
              <a:t>will always be being optimized (faster, code produced smaller) by Angular team </a:t>
            </a:r>
          </a:p>
          <a:p>
            <a:r>
              <a:rPr lang="en-US" dirty="0"/>
              <a:t>App bootstrap faster (already compiled component) </a:t>
            </a:r>
          </a:p>
          <a:p>
            <a:r>
              <a:rPr lang="en-US" dirty="0"/>
              <a:t>Bandwidth need  lowered</a:t>
            </a:r>
          </a:p>
          <a:p>
            <a:r>
              <a:rPr lang="en-US" dirty="0"/>
              <a:t>Security increase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Eval</a:t>
            </a:r>
            <a:r>
              <a:rPr lang="en-US" dirty="0"/>
              <a:t> in browser (open to attacks inject, </a:t>
            </a:r>
            <a:r>
              <a:rPr lang="en-US" dirty="0" err="1"/>
              <a:t>eval</a:t>
            </a:r>
            <a:r>
              <a:rPr lang="en-US" dirty="0"/>
              <a:t> attackers code)</a:t>
            </a:r>
          </a:p>
          <a:p>
            <a:pPr lvl="1"/>
            <a:r>
              <a:rPr lang="en-US" dirty="0"/>
              <a:t>With AUT no </a:t>
            </a:r>
            <a:r>
              <a:rPr lang="en-US" dirty="0" err="1"/>
              <a:t>Eval</a:t>
            </a:r>
            <a:r>
              <a:rPr lang="en-US" dirty="0"/>
              <a:t> in browser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4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Protractor (testing in actual browser)</a:t>
            </a:r>
          </a:p>
          <a:p>
            <a:pPr lvl="1"/>
            <a:r>
              <a:rPr lang="en-US" dirty="0" err="1"/>
              <a:t>PhantomJS</a:t>
            </a:r>
            <a:r>
              <a:rPr lang="en-US" dirty="0"/>
              <a:t> (super cool, but based on version on </a:t>
            </a:r>
            <a:r>
              <a:rPr lang="en-US" dirty="0" err="1"/>
              <a:t>Webkit</a:t>
            </a:r>
            <a:r>
              <a:rPr lang="en-US" dirty="0"/>
              <a:t> that cannot </a:t>
            </a:r>
            <a:r>
              <a:rPr lang="en-US" dirty="0" err="1"/>
              <a:t>polyfill</a:t>
            </a:r>
            <a:r>
              <a:rPr lang="en-US" dirty="0"/>
              <a:t> for web components)</a:t>
            </a:r>
          </a:p>
          <a:p>
            <a:r>
              <a:rPr lang="en-US" dirty="0"/>
              <a:t>Standard Mocha, Jasmine</a:t>
            </a:r>
          </a:p>
          <a:p>
            <a:r>
              <a:rPr lang="en-US" dirty="0"/>
              <a:t>E2E – its (selenium underneath!) but written in JS</a:t>
            </a:r>
            <a:endParaRPr lang="en-US" i="1" dirty="0">
              <a:solidFill>
                <a:srgbClr val="FFC000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Note: start with ready made (auction/tour of </a:t>
            </a:r>
            <a:r>
              <a:rPr lang="en-US" i="1" dirty="0" err="1">
                <a:solidFill>
                  <a:schemeClr val="tx1"/>
                </a:solidFill>
              </a:rPr>
              <a:t>hereos</a:t>
            </a:r>
            <a:r>
              <a:rPr lang="en-US" i="1" dirty="0">
                <a:solidFill>
                  <a:schemeClr val="tx1"/>
                </a:solidFill>
              </a:rPr>
              <a:t>) and work from back point to demo points and back to original point</a:t>
            </a:r>
          </a:p>
          <a:p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 – show </a:t>
            </a:r>
            <a:r>
              <a:rPr lang="en-US" i="1" dirty="0" err="1">
                <a:solidFill>
                  <a:srgbClr val="FFC000"/>
                </a:solidFill>
              </a:rPr>
              <a:t>ut</a:t>
            </a:r>
            <a:r>
              <a:rPr lang="en-US" i="1" dirty="0">
                <a:solidFill>
                  <a:srgbClr val="FFC000"/>
                </a:solidFill>
              </a:rPr>
              <a:t>, e2e)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8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Lets scaffold our component with CLI.</a:t>
            </a:r>
          </a:p>
          <a:p>
            <a:r>
              <a:rPr lang="en-US" i="1" dirty="0">
                <a:solidFill>
                  <a:schemeClr val="tx1"/>
                </a:solidFill>
              </a:rPr>
              <a:t>Lets unit test.</a:t>
            </a:r>
          </a:p>
          <a:p>
            <a:r>
              <a:rPr lang="en-US" i="1" dirty="0">
                <a:solidFill>
                  <a:schemeClr val="tx1"/>
                </a:solidFill>
              </a:rPr>
              <a:t>Lets write the component.</a:t>
            </a:r>
          </a:p>
          <a:p>
            <a:r>
              <a:rPr lang="en-US" i="1" dirty="0">
                <a:solidFill>
                  <a:srgbClr val="FFC000"/>
                </a:solidFill>
              </a:rPr>
              <a:t>(interactive go to </a:t>
            </a:r>
            <a:r>
              <a:rPr lang="en-US" i="1" dirty="0" err="1">
                <a:solidFill>
                  <a:srgbClr val="FFC000"/>
                </a:solidFill>
              </a:rPr>
              <a:t>WebStorm</a:t>
            </a:r>
            <a:r>
              <a:rPr lang="en-US" i="1" dirty="0">
                <a:solidFill>
                  <a:srgbClr val="FFC000"/>
                </a:solidFill>
              </a:rPr>
              <a:t> – show </a:t>
            </a:r>
            <a:r>
              <a:rPr lang="en-US" i="1" dirty="0" err="1">
                <a:solidFill>
                  <a:srgbClr val="FFC000"/>
                </a:solidFill>
              </a:rPr>
              <a:t>ut</a:t>
            </a:r>
            <a:r>
              <a:rPr lang="en-US" i="1" dirty="0">
                <a:solidFill>
                  <a:srgbClr val="FFC000"/>
                </a:solidFill>
              </a:rPr>
              <a:t>, e2e)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73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11151</TotalTime>
  <Words>1424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Angular 2 with Typescript </vt:lpstr>
      <vt:lpstr>Typescript (selling points) ref Fain and Moiseev</vt:lpstr>
      <vt:lpstr>IDEs</vt:lpstr>
      <vt:lpstr>Same Concepts</vt:lpstr>
      <vt:lpstr>New Concepts</vt:lpstr>
      <vt:lpstr>CLI</vt:lpstr>
      <vt:lpstr>New Concepts cont. - with AUT</vt:lpstr>
      <vt:lpstr>Testing</vt:lpstr>
      <vt:lpstr>Components</vt:lpstr>
      <vt:lpstr>Services</vt:lpstr>
      <vt:lpstr>Data Services (still applicable spring demo slide)</vt:lpstr>
      <vt:lpstr>Directory Structure (still applicable spring demo slide – can breeze)</vt:lpstr>
      <vt:lpstr>Single Responsibility (still applicable spring demo slide – can breeze)</vt:lpstr>
      <vt:lpstr>Webpack versus System.js</vt:lpstr>
      <vt:lpstr>Starting Challenge</vt:lpstr>
      <vt:lpstr>At HUD (example)</vt:lpstr>
      <vt:lpstr>Sales points</vt:lpstr>
      <vt:lpstr>Possible Business Opportunities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Papas AngularJS Coding Standards</dc:title>
  <dc:creator>raghuveer rao</dc:creator>
  <cp:lastModifiedBy>Telework</cp:lastModifiedBy>
  <cp:revision>119</cp:revision>
  <dcterms:created xsi:type="dcterms:W3CDTF">2016-04-11T18:55:17Z</dcterms:created>
  <dcterms:modified xsi:type="dcterms:W3CDTF">2016-11-15T11:44:10Z</dcterms:modified>
</cp:coreProperties>
</file>