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5.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6.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7.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8.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charts/chart5.xml" ContentType="application/vnd.openxmlformats-officedocument.drawingml.chart+xml"/>
  <Override PartName="/ppt/drawings/drawing1.xml" ContentType="application/vnd.openxmlformats-officedocument.drawingml.chartshapes+xml"/>
  <Override PartName="/ppt/charts/chart6.xml" ContentType="application/vnd.openxmlformats-officedocument.drawingml.chart+xml"/>
  <Override PartName="/ppt/drawings/drawing2.xml" ContentType="application/vnd.openxmlformats-officedocument.drawingml.chartshapes+xml"/>
  <Override PartName="/ppt/notesSlides/notesSlide81.xml" ContentType="application/vnd.openxmlformats-officedocument.presentationml.notesSlide+xml"/>
  <Override PartName="/ppt/charts/chart7.xml" ContentType="application/vnd.openxmlformats-officedocument.drawingml.chart+xml"/>
  <Override PartName="/ppt/drawings/drawing3.xml" ContentType="application/vnd.openxmlformats-officedocument.drawingml.chartshapes+xml"/>
  <Override PartName="/ppt/notesSlides/notesSlide82.xml" ContentType="application/vnd.openxmlformats-officedocument.presentationml.notesSlide+xml"/>
  <Override PartName="/ppt/charts/chart8.xml" ContentType="application/vnd.openxmlformats-officedocument.drawingml.chart+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99" r:id="rId3"/>
    <p:sldMasterId id="2147483711" r:id="rId4"/>
    <p:sldMasterId id="2147483716" r:id="rId5"/>
    <p:sldMasterId id="2147483720" r:id="rId6"/>
    <p:sldMasterId id="2147483739" r:id="rId7"/>
    <p:sldMasterId id="2147483745" r:id="rId8"/>
    <p:sldMasterId id="2147483758" r:id="rId9"/>
  </p:sldMasterIdLst>
  <p:notesMasterIdLst>
    <p:notesMasterId r:id="rId97"/>
  </p:notesMasterIdLst>
  <p:handoutMasterIdLst>
    <p:handoutMasterId r:id="rId98"/>
  </p:handoutMasterIdLst>
  <p:sldIdLst>
    <p:sldId id="286" r:id="rId10"/>
    <p:sldId id="277" r:id="rId11"/>
    <p:sldId id="290" r:id="rId12"/>
    <p:sldId id="288" r:id="rId13"/>
    <p:sldId id="524" r:id="rId14"/>
    <p:sldId id="258" r:id="rId15"/>
    <p:sldId id="525" r:id="rId16"/>
    <p:sldId id="523" r:id="rId17"/>
    <p:sldId id="300" r:id="rId18"/>
    <p:sldId id="606" r:id="rId19"/>
    <p:sldId id="301" r:id="rId20"/>
    <p:sldId id="302" r:id="rId21"/>
    <p:sldId id="279" r:id="rId22"/>
    <p:sldId id="280" r:id="rId23"/>
    <p:sldId id="281" r:id="rId24"/>
    <p:sldId id="282" r:id="rId25"/>
    <p:sldId id="283" r:id="rId26"/>
    <p:sldId id="284" r:id="rId27"/>
    <p:sldId id="285" r:id="rId28"/>
    <p:sldId id="448" r:id="rId29"/>
    <p:sldId id="450" r:id="rId30"/>
    <p:sldId id="451" r:id="rId31"/>
    <p:sldId id="413" r:id="rId32"/>
    <p:sldId id="270" r:id="rId33"/>
    <p:sldId id="264" r:id="rId34"/>
    <p:sldId id="267" r:id="rId35"/>
    <p:sldId id="268" r:id="rId36"/>
    <p:sldId id="269" r:id="rId37"/>
    <p:sldId id="399" r:id="rId38"/>
    <p:sldId id="608" r:id="rId39"/>
    <p:sldId id="486" r:id="rId40"/>
    <p:sldId id="487" r:id="rId41"/>
    <p:sldId id="488" r:id="rId42"/>
    <p:sldId id="456" r:id="rId43"/>
    <p:sldId id="571" r:id="rId44"/>
    <p:sldId id="569" r:id="rId45"/>
    <p:sldId id="570" r:id="rId46"/>
    <p:sldId id="504" r:id="rId47"/>
    <p:sldId id="537" r:id="rId48"/>
    <p:sldId id="538" r:id="rId49"/>
    <p:sldId id="539" r:id="rId50"/>
    <p:sldId id="540" r:id="rId51"/>
    <p:sldId id="541" r:id="rId52"/>
    <p:sldId id="543" r:id="rId53"/>
    <p:sldId id="547" r:id="rId54"/>
    <p:sldId id="549" r:id="rId55"/>
    <p:sldId id="550" r:id="rId56"/>
    <p:sldId id="551" r:id="rId57"/>
    <p:sldId id="555" r:id="rId58"/>
    <p:sldId id="568" r:id="rId59"/>
    <p:sldId id="577" r:id="rId60"/>
    <p:sldId id="601" r:id="rId61"/>
    <p:sldId id="602" r:id="rId62"/>
    <p:sldId id="603" r:id="rId63"/>
    <p:sldId id="604" r:id="rId64"/>
    <p:sldId id="605" r:id="rId65"/>
    <p:sldId id="583" r:id="rId66"/>
    <p:sldId id="584" r:id="rId67"/>
    <p:sldId id="595" r:id="rId68"/>
    <p:sldId id="596" r:id="rId69"/>
    <p:sldId id="597" r:id="rId70"/>
    <p:sldId id="598" r:id="rId71"/>
    <p:sldId id="599" r:id="rId72"/>
    <p:sldId id="585" r:id="rId73"/>
    <p:sldId id="600" r:id="rId74"/>
    <p:sldId id="587" r:id="rId75"/>
    <p:sldId id="588" r:id="rId76"/>
    <p:sldId id="589" r:id="rId77"/>
    <p:sldId id="590" r:id="rId78"/>
    <p:sldId id="591" r:id="rId79"/>
    <p:sldId id="592" r:id="rId80"/>
    <p:sldId id="593" r:id="rId81"/>
    <p:sldId id="594" r:id="rId82"/>
    <p:sldId id="526" r:id="rId83"/>
    <p:sldId id="527" r:id="rId84"/>
    <p:sldId id="529" r:id="rId85"/>
    <p:sldId id="530" r:id="rId86"/>
    <p:sldId id="531" r:id="rId87"/>
    <p:sldId id="532" r:id="rId88"/>
    <p:sldId id="533" r:id="rId89"/>
    <p:sldId id="534" r:id="rId90"/>
    <p:sldId id="535" r:id="rId91"/>
    <p:sldId id="536" r:id="rId92"/>
    <p:sldId id="607" r:id="rId93"/>
    <p:sldId id="578" r:id="rId94"/>
    <p:sldId id="579" r:id="rId95"/>
    <p:sldId id="398" r:id="rId9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87279" autoAdjust="0"/>
  </p:normalViewPr>
  <p:slideViewPr>
    <p:cSldViewPr>
      <p:cViewPr varScale="1">
        <p:scale>
          <a:sx n="101" d="100"/>
          <a:sy n="101" d="100"/>
        </p:scale>
        <p:origin x="1914" y="1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84" Type="http://schemas.openxmlformats.org/officeDocument/2006/relationships/slide" Target="slides/slide75.xml"/><Relationship Id="rId89" Type="http://schemas.openxmlformats.org/officeDocument/2006/relationships/slide" Target="slides/slide80.xml"/><Relationship Id="rId16" Type="http://schemas.openxmlformats.org/officeDocument/2006/relationships/slide" Target="slides/slide7.xml"/><Relationship Id="rId11" Type="http://schemas.openxmlformats.org/officeDocument/2006/relationships/slide" Target="slides/slide2.xml"/><Relationship Id="rId32" Type="http://schemas.openxmlformats.org/officeDocument/2006/relationships/slide" Target="slides/slide23.xml"/><Relationship Id="rId37" Type="http://schemas.openxmlformats.org/officeDocument/2006/relationships/slide" Target="slides/slide28.xml"/><Relationship Id="rId53" Type="http://schemas.openxmlformats.org/officeDocument/2006/relationships/slide" Target="slides/slide44.xml"/><Relationship Id="rId58" Type="http://schemas.openxmlformats.org/officeDocument/2006/relationships/slide" Target="slides/slide49.xml"/><Relationship Id="rId74" Type="http://schemas.openxmlformats.org/officeDocument/2006/relationships/slide" Target="slides/slide65.xml"/><Relationship Id="rId79" Type="http://schemas.openxmlformats.org/officeDocument/2006/relationships/slide" Target="slides/slide70.xml"/><Relationship Id="rId102" Type="http://schemas.openxmlformats.org/officeDocument/2006/relationships/tableStyles" Target="tableStyles.xml"/><Relationship Id="rId5" Type="http://schemas.openxmlformats.org/officeDocument/2006/relationships/slideMaster" Target="slideMasters/slideMaster5.xml"/><Relationship Id="rId90" Type="http://schemas.openxmlformats.org/officeDocument/2006/relationships/slide" Target="slides/slide81.xml"/><Relationship Id="rId95" Type="http://schemas.openxmlformats.org/officeDocument/2006/relationships/slide" Target="slides/slide86.xml"/><Relationship Id="rId22" Type="http://schemas.openxmlformats.org/officeDocument/2006/relationships/slide" Target="slides/slide13.xml"/><Relationship Id="rId27" Type="http://schemas.openxmlformats.org/officeDocument/2006/relationships/slide" Target="slides/slide18.xml"/><Relationship Id="rId43" Type="http://schemas.openxmlformats.org/officeDocument/2006/relationships/slide" Target="slides/slide34.xml"/><Relationship Id="rId48" Type="http://schemas.openxmlformats.org/officeDocument/2006/relationships/slide" Target="slides/slide39.xml"/><Relationship Id="rId64" Type="http://schemas.openxmlformats.org/officeDocument/2006/relationships/slide" Target="slides/slide55.xml"/><Relationship Id="rId69" Type="http://schemas.openxmlformats.org/officeDocument/2006/relationships/slide" Target="slides/slide60.xml"/><Relationship Id="rId80" Type="http://schemas.openxmlformats.org/officeDocument/2006/relationships/slide" Target="slides/slide71.xml"/><Relationship Id="rId85" Type="http://schemas.openxmlformats.org/officeDocument/2006/relationships/slide" Target="slides/slide76.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slide" Target="slides/slide74.xml"/><Relationship Id="rId88" Type="http://schemas.openxmlformats.org/officeDocument/2006/relationships/slide" Target="slides/slide79.xml"/><Relationship Id="rId91" Type="http://schemas.openxmlformats.org/officeDocument/2006/relationships/slide" Target="slides/slide82.xml"/><Relationship Id="rId96" Type="http://schemas.openxmlformats.org/officeDocument/2006/relationships/slide" Target="slides/slide87.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slide" Target="slides/slide72.xml"/><Relationship Id="rId86" Type="http://schemas.openxmlformats.org/officeDocument/2006/relationships/slide" Target="slides/slide77.xml"/><Relationship Id="rId94" Type="http://schemas.openxmlformats.org/officeDocument/2006/relationships/slide" Target="slides/slide85.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slide" Target="slides/slide67.xml"/><Relationship Id="rId97" Type="http://schemas.openxmlformats.org/officeDocument/2006/relationships/notesMaster" Target="notesMasters/notesMaster1.xml"/><Relationship Id="rId7" Type="http://schemas.openxmlformats.org/officeDocument/2006/relationships/slideMaster" Target="slideMasters/slideMaster7.xml"/><Relationship Id="rId71" Type="http://schemas.openxmlformats.org/officeDocument/2006/relationships/slide" Target="slides/slide62.xml"/><Relationship Id="rId92" Type="http://schemas.openxmlformats.org/officeDocument/2006/relationships/slide" Target="slides/slide83.xml"/><Relationship Id="rId2" Type="http://schemas.openxmlformats.org/officeDocument/2006/relationships/slideMaster" Target="slideMasters/slideMaster2.xml"/><Relationship Id="rId29" Type="http://schemas.openxmlformats.org/officeDocument/2006/relationships/slide" Target="slides/slide20.xml"/><Relationship Id="rId24" Type="http://schemas.openxmlformats.org/officeDocument/2006/relationships/slide" Target="slides/slide15.xml"/><Relationship Id="rId40" Type="http://schemas.openxmlformats.org/officeDocument/2006/relationships/slide" Target="slides/slide31.xml"/><Relationship Id="rId45" Type="http://schemas.openxmlformats.org/officeDocument/2006/relationships/slide" Target="slides/slide36.xml"/><Relationship Id="rId66" Type="http://schemas.openxmlformats.org/officeDocument/2006/relationships/slide" Target="slides/slide57.xml"/><Relationship Id="rId87" Type="http://schemas.openxmlformats.org/officeDocument/2006/relationships/slide" Target="slides/slide78.xml"/><Relationship Id="rId61" Type="http://schemas.openxmlformats.org/officeDocument/2006/relationships/slide" Target="slides/slide52.xml"/><Relationship Id="rId82" Type="http://schemas.openxmlformats.org/officeDocument/2006/relationships/slide" Target="slides/slide73.xml"/><Relationship Id="rId19" Type="http://schemas.openxmlformats.org/officeDocument/2006/relationships/slide" Target="slides/slide10.xml"/><Relationship Id="rId14" Type="http://schemas.openxmlformats.org/officeDocument/2006/relationships/slide" Target="slides/slide5.xml"/><Relationship Id="rId30" Type="http://schemas.openxmlformats.org/officeDocument/2006/relationships/slide" Target="slides/slide21.xml"/><Relationship Id="rId35" Type="http://schemas.openxmlformats.org/officeDocument/2006/relationships/slide" Target="slides/slide26.xml"/><Relationship Id="rId56" Type="http://schemas.openxmlformats.org/officeDocument/2006/relationships/slide" Target="slides/slide47.xml"/><Relationship Id="rId77" Type="http://schemas.openxmlformats.org/officeDocument/2006/relationships/slide" Target="slides/slide68.xml"/><Relationship Id="rId100"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93" Type="http://schemas.openxmlformats.org/officeDocument/2006/relationships/slide" Target="slides/slide84.xml"/><Relationship Id="rId98" Type="http://schemas.openxmlformats.org/officeDocument/2006/relationships/handoutMaster" Target="handoutMasters/handoutMaster1.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1" Type="http://schemas.openxmlformats.org/officeDocument/2006/relationships/oleObject" Target="file:///\\mzhomedir-v\homedir\mzconbrowk\Power%20Point%20Presentations\Graphs%20for%20PCHH%20Clinical%20Results%20Power%20Poin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mzhomedir-v\homedir\mzconbrowk\Power%20Point%20Presentations\Graphs%20for%20PCHH%20Clinical%20Results%20Power%20Point.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mzhomedir-v\homedir\mzconbrowk\Power%20Point%20Presentations\Graphs%20for%20PCHH%20Clinical%20Results%20Power%20Point.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mzhomedir-v\homedir\mzconbrowk\Power%20Point%20Presentations\Graphs%20for%20PCHH%20Clinical%20Results%20Power%20Point.xlsx"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mzhomedir-v\homedir\mzconbrowk\Power%20Point%20Presentations\Graphs%20for%20PCHH%20Clinical%20Results%20Power%20Point.xlsx" TargetMode="Externa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mzhomedir-v\homedir\mzconbrowk\Power%20Point%20Presentations\Graphs%20for%20PCHH%20Clinical%20Results%20Power%20Point.xlsx" TargetMode="External"/></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mzhomedir-v\homedir\mzconbrowk\Power%20Point%20Presentations\Graphs%20for%20PCHH%20Clinical%20Results%20Power%20Point.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parkv1z\AppData\Local\Microsoft\Windows\Temporary%20Internet%20Files\Content.Outlook\0RDBDBCV\Hospitalizations_2.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lineChart>
        <c:grouping val="stacked"/>
        <c:varyColors val="0"/>
        <c:ser>
          <c:idx val="0"/>
          <c:order val="0"/>
          <c:marker>
            <c:symbol val="none"/>
          </c:marker>
          <c:dLbls>
            <c:spPr>
              <a:noFill/>
              <a:ln>
                <a:noFill/>
              </a:ln>
              <a:effectLst/>
            </c:spPr>
            <c:dLblPos val="b"/>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Sheet4!$A$1:$A$3</c:f>
              <c:strCache>
                <c:ptCount val="3"/>
                <c:pt idx="0">
                  <c:v>Baseline</c:v>
                </c:pt>
                <c:pt idx="1">
                  <c:v>Year 1</c:v>
                </c:pt>
                <c:pt idx="2">
                  <c:v>Year 2</c:v>
                </c:pt>
              </c:strCache>
            </c:strRef>
          </c:cat>
          <c:val>
            <c:numRef>
              <c:f>Sheet4!$B$1:$B$3</c:f>
              <c:numCache>
                <c:formatCode>0.00</c:formatCode>
                <c:ptCount val="3"/>
                <c:pt idx="0">
                  <c:v>9.81</c:v>
                </c:pt>
                <c:pt idx="1">
                  <c:v>9.2000000000000011</c:v>
                </c:pt>
                <c:pt idx="2">
                  <c:v>9.07</c:v>
                </c:pt>
              </c:numCache>
            </c:numRef>
          </c:val>
          <c:smooth val="0"/>
        </c:ser>
        <c:dLbls>
          <c:showLegendKey val="0"/>
          <c:showVal val="1"/>
          <c:showCatName val="0"/>
          <c:showSerName val="0"/>
          <c:showPercent val="0"/>
          <c:showBubbleSize val="0"/>
        </c:dLbls>
        <c:smooth val="0"/>
        <c:axId val="-745391904"/>
        <c:axId val="-745394080"/>
      </c:lineChart>
      <c:catAx>
        <c:axId val="-745391904"/>
        <c:scaling>
          <c:orientation val="minMax"/>
        </c:scaling>
        <c:delete val="0"/>
        <c:axPos val="b"/>
        <c:numFmt formatCode="General" sourceLinked="0"/>
        <c:majorTickMark val="out"/>
        <c:minorTickMark val="none"/>
        <c:tickLblPos val="nextTo"/>
        <c:crossAx val="-745394080"/>
        <c:crosses val="autoZero"/>
        <c:auto val="1"/>
        <c:lblAlgn val="ctr"/>
        <c:lblOffset val="100"/>
        <c:noMultiLvlLbl val="0"/>
      </c:catAx>
      <c:valAx>
        <c:axId val="-745394080"/>
        <c:scaling>
          <c:orientation val="minMax"/>
          <c:max val="11"/>
          <c:min val="8"/>
        </c:scaling>
        <c:delete val="0"/>
        <c:axPos val="l"/>
        <c:numFmt formatCode="0.0" sourceLinked="0"/>
        <c:majorTickMark val="out"/>
        <c:minorTickMark val="none"/>
        <c:tickLblPos val="nextTo"/>
        <c:crossAx val="-745391904"/>
        <c:crosses val="autoZero"/>
        <c:crossBetween val="between"/>
      </c:valAx>
    </c:plotArea>
    <c:plotVisOnly val="1"/>
    <c:dispBlanksAs val="zero"/>
    <c:showDLblsOverMax val="0"/>
  </c:chart>
  <c:txPr>
    <a:bodyPr/>
    <a:lstStyle/>
    <a:p>
      <a:pPr>
        <a:defRPr sz="1100" b="1">
          <a:latin typeface="Arial" panose="020B0604020202020204" pitchFamily="34" charset="0"/>
          <a:cs typeface="Arial" panose="020B0604020202020204" pitchFamily="34"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cked"/>
        <c:varyColors val="0"/>
        <c:ser>
          <c:idx val="0"/>
          <c:order val="0"/>
          <c:marker>
            <c:symbol val="none"/>
          </c:marker>
          <c:dLbls>
            <c:spPr>
              <a:noFill/>
              <a:ln>
                <a:noFill/>
              </a:ln>
              <a:effectLst/>
            </c:spPr>
            <c:dLblPos val="b"/>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Sheet4!$A$18:$A$20</c:f>
              <c:strCache>
                <c:ptCount val="3"/>
                <c:pt idx="0">
                  <c:v>Baseline</c:v>
                </c:pt>
                <c:pt idx="1">
                  <c:v>Year 1</c:v>
                </c:pt>
                <c:pt idx="2">
                  <c:v>Year 2</c:v>
                </c:pt>
              </c:strCache>
            </c:strRef>
          </c:cat>
          <c:val>
            <c:numRef>
              <c:f>Sheet4!$B$18:$B$20</c:f>
              <c:numCache>
                <c:formatCode>General</c:formatCode>
                <c:ptCount val="3"/>
                <c:pt idx="0">
                  <c:v>10.01</c:v>
                </c:pt>
                <c:pt idx="1">
                  <c:v>8.9600000000000026</c:v>
                </c:pt>
                <c:pt idx="2">
                  <c:v>8.58</c:v>
                </c:pt>
              </c:numCache>
            </c:numRef>
          </c:val>
          <c:smooth val="0"/>
        </c:ser>
        <c:dLbls>
          <c:showLegendKey val="0"/>
          <c:showVal val="1"/>
          <c:showCatName val="0"/>
          <c:showSerName val="0"/>
          <c:showPercent val="0"/>
          <c:showBubbleSize val="0"/>
        </c:dLbls>
        <c:smooth val="0"/>
        <c:axId val="-745393536"/>
        <c:axId val="-745389184"/>
      </c:lineChart>
      <c:catAx>
        <c:axId val="-745393536"/>
        <c:scaling>
          <c:orientation val="minMax"/>
        </c:scaling>
        <c:delete val="0"/>
        <c:axPos val="b"/>
        <c:numFmt formatCode="General" sourceLinked="0"/>
        <c:majorTickMark val="out"/>
        <c:minorTickMark val="none"/>
        <c:tickLblPos val="nextTo"/>
        <c:crossAx val="-745389184"/>
        <c:crosses val="autoZero"/>
        <c:auto val="1"/>
        <c:lblAlgn val="ctr"/>
        <c:lblOffset val="100"/>
        <c:noMultiLvlLbl val="0"/>
      </c:catAx>
      <c:valAx>
        <c:axId val="-745389184"/>
        <c:scaling>
          <c:orientation val="minMax"/>
          <c:max val="11"/>
          <c:min val="8"/>
        </c:scaling>
        <c:delete val="0"/>
        <c:axPos val="l"/>
        <c:numFmt formatCode="#,##0.0" sourceLinked="0"/>
        <c:majorTickMark val="out"/>
        <c:minorTickMark val="none"/>
        <c:tickLblPos val="nextTo"/>
        <c:crossAx val="-745393536"/>
        <c:crosses val="autoZero"/>
        <c:crossBetween val="between"/>
      </c:valAx>
    </c:plotArea>
    <c:plotVisOnly val="1"/>
    <c:dispBlanksAs val="zero"/>
    <c:showDLblsOverMax val="0"/>
  </c:chart>
  <c:txPr>
    <a:bodyPr/>
    <a:lstStyle/>
    <a:p>
      <a:pPr algn="ctr">
        <a:defRPr lang="en-US" sz="1100" b="1" i="0" u="none" strike="noStrike" kern="1200" baseline="0">
          <a:solidFill>
            <a:prstClr val="black"/>
          </a:solidFill>
          <a:latin typeface="Arial" panose="020B0604020202020204" pitchFamily="34" charset="0"/>
          <a:ea typeface="+mn-ea"/>
          <a:cs typeface="Arial" panose="020B0604020202020204" pitchFamily="34"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lineChart>
        <c:grouping val="stacked"/>
        <c:varyColors val="0"/>
        <c:ser>
          <c:idx val="0"/>
          <c:order val="0"/>
          <c:marker>
            <c:symbol val="none"/>
          </c:marker>
          <c:dLbls>
            <c:spPr>
              <a:noFill/>
              <a:ln>
                <a:noFill/>
              </a:ln>
              <a:effectLst/>
            </c:spPr>
            <c:dLblPos val="b"/>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Sheet5!$A$1:$A$3</c:f>
              <c:strCache>
                <c:ptCount val="3"/>
                <c:pt idx="0">
                  <c:v>Baseline</c:v>
                </c:pt>
                <c:pt idx="1">
                  <c:v>Year 1</c:v>
                </c:pt>
                <c:pt idx="2">
                  <c:v>Year 2</c:v>
                </c:pt>
              </c:strCache>
            </c:strRef>
          </c:cat>
          <c:val>
            <c:numRef>
              <c:f>Sheet5!$B$1:$B$3</c:f>
              <c:numCache>
                <c:formatCode>General</c:formatCode>
                <c:ptCount val="3"/>
                <c:pt idx="0">
                  <c:v>130.28</c:v>
                </c:pt>
                <c:pt idx="1">
                  <c:v>121.53</c:v>
                </c:pt>
                <c:pt idx="2">
                  <c:v>117.19</c:v>
                </c:pt>
              </c:numCache>
            </c:numRef>
          </c:val>
          <c:smooth val="0"/>
        </c:ser>
        <c:dLbls>
          <c:showLegendKey val="0"/>
          <c:showVal val="1"/>
          <c:showCatName val="0"/>
          <c:showSerName val="0"/>
          <c:showPercent val="0"/>
          <c:showBubbleSize val="0"/>
        </c:dLbls>
        <c:smooth val="0"/>
        <c:axId val="-745387008"/>
        <c:axId val="-745392448"/>
      </c:lineChart>
      <c:catAx>
        <c:axId val="-745387008"/>
        <c:scaling>
          <c:orientation val="minMax"/>
        </c:scaling>
        <c:delete val="0"/>
        <c:axPos val="b"/>
        <c:numFmt formatCode="General" sourceLinked="0"/>
        <c:majorTickMark val="out"/>
        <c:minorTickMark val="none"/>
        <c:tickLblPos val="nextTo"/>
        <c:crossAx val="-745392448"/>
        <c:crosses val="autoZero"/>
        <c:auto val="1"/>
        <c:lblAlgn val="ctr"/>
        <c:lblOffset val="100"/>
        <c:noMultiLvlLbl val="0"/>
      </c:catAx>
      <c:valAx>
        <c:axId val="-745392448"/>
        <c:scaling>
          <c:orientation val="minMax"/>
          <c:min val="100"/>
        </c:scaling>
        <c:delete val="0"/>
        <c:axPos val="l"/>
        <c:numFmt formatCode="General" sourceLinked="1"/>
        <c:majorTickMark val="out"/>
        <c:minorTickMark val="none"/>
        <c:tickLblPos val="nextTo"/>
        <c:crossAx val="-745387008"/>
        <c:crosses val="autoZero"/>
        <c:crossBetween val="between"/>
      </c:valAx>
    </c:plotArea>
    <c:plotVisOnly val="1"/>
    <c:dispBlanksAs val="zero"/>
    <c:showDLblsOverMax val="0"/>
  </c:chart>
  <c:txPr>
    <a:bodyPr/>
    <a:lstStyle/>
    <a:p>
      <a:pPr>
        <a:defRPr sz="1100" b="1">
          <a:latin typeface="Arial" panose="020B0604020202020204" pitchFamily="34" charset="0"/>
          <a:cs typeface="Arial" panose="020B0604020202020204" pitchFamily="34"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cked"/>
        <c:varyColors val="0"/>
        <c:ser>
          <c:idx val="0"/>
          <c:order val="0"/>
          <c:marker>
            <c:symbol val="none"/>
          </c:marker>
          <c:dLbls>
            <c:spPr>
              <a:noFill/>
              <a:ln>
                <a:noFill/>
              </a:ln>
              <a:effectLst/>
            </c:spPr>
            <c:txPr>
              <a:bodyPr/>
              <a:lstStyle/>
              <a:p>
                <a:pPr algn="ctr">
                  <a:defRPr sz="1100"/>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Sheet5!$A$19:$A$21</c:f>
              <c:strCache>
                <c:ptCount val="3"/>
                <c:pt idx="0">
                  <c:v>Baseline</c:v>
                </c:pt>
                <c:pt idx="1">
                  <c:v>Year 1</c:v>
                </c:pt>
                <c:pt idx="2">
                  <c:v>Year 2</c:v>
                </c:pt>
              </c:strCache>
            </c:strRef>
          </c:cat>
          <c:val>
            <c:numRef>
              <c:f>Sheet5!$B$19:$B$21</c:f>
              <c:numCache>
                <c:formatCode>General</c:formatCode>
                <c:ptCount val="3"/>
                <c:pt idx="0">
                  <c:v>130.25</c:v>
                </c:pt>
                <c:pt idx="1">
                  <c:v>115</c:v>
                </c:pt>
                <c:pt idx="2">
                  <c:v>111.5</c:v>
                </c:pt>
              </c:numCache>
            </c:numRef>
          </c:val>
          <c:smooth val="0"/>
        </c:ser>
        <c:dLbls>
          <c:showLegendKey val="0"/>
          <c:showVal val="1"/>
          <c:showCatName val="0"/>
          <c:showSerName val="0"/>
          <c:showPercent val="0"/>
          <c:showBubbleSize val="0"/>
        </c:dLbls>
        <c:smooth val="0"/>
        <c:axId val="-745389728"/>
        <c:axId val="-742595712"/>
      </c:lineChart>
      <c:catAx>
        <c:axId val="-745389728"/>
        <c:scaling>
          <c:orientation val="minMax"/>
        </c:scaling>
        <c:delete val="0"/>
        <c:axPos val="b"/>
        <c:numFmt formatCode="General" sourceLinked="0"/>
        <c:majorTickMark val="out"/>
        <c:minorTickMark val="none"/>
        <c:tickLblPos val="nextTo"/>
        <c:txPr>
          <a:bodyPr/>
          <a:lstStyle/>
          <a:p>
            <a:pPr>
              <a:defRPr sz="1100"/>
            </a:pPr>
            <a:endParaRPr lang="en-US"/>
          </a:p>
        </c:txPr>
        <c:crossAx val="-742595712"/>
        <c:crosses val="autoZero"/>
        <c:auto val="1"/>
        <c:lblAlgn val="ctr"/>
        <c:lblOffset val="100"/>
        <c:noMultiLvlLbl val="0"/>
      </c:catAx>
      <c:valAx>
        <c:axId val="-742595712"/>
        <c:scaling>
          <c:orientation val="minMax"/>
          <c:min val="100"/>
        </c:scaling>
        <c:delete val="0"/>
        <c:axPos val="l"/>
        <c:numFmt formatCode="General" sourceLinked="1"/>
        <c:majorTickMark val="out"/>
        <c:minorTickMark val="none"/>
        <c:tickLblPos val="nextTo"/>
        <c:txPr>
          <a:bodyPr/>
          <a:lstStyle/>
          <a:p>
            <a:pPr>
              <a:defRPr sz="1100"/>
            </a:pPr>
            <a:endParaRPr lang="en-US"/>
          </a:p>
        </c:txPr>
        <c:crossAx val="-745389728"/>
        <c:crosses val="autoZero"/>
        <c:crossBetween val="between"/>
      </c:valAx>
    </c:plotArea>
    <c:plotVisOnly val="1"/>
    <c:dispBlanksAs val="zero"/>
    <c:showDLblsOverMax val="0"/>
  </c:chart>
  <c:txPr>
    <a:bodyPr/>
    <a:lstStyle/>
    <a:p>
      <a:pPr algn="ctr">
        <a:defRPr lang="en-US" sz="1050" b="1" i="0" u="none" strike="noStrike" kern="1200" baseline="0">
          <a:solidFill>
            <a:prstClr val="black"/>
          </a:solidFill>
          <a:latin typeface="Arial" panose="020B0604020202020204" pitchFamily="34" charset="0"/>
          <a:ea typeface="+mn-ea"/>
          <a:cs typeface="Arial" panose="020B0604020202020204" pitchFamily="34" charset="0"/>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Sheet6!$B$30</c:f>
              <c:strCache>
                <c:ptCount val="1"/>
                <c:pt idx="0">
                  <c:v>Systolic</c:v>
                </c:pt>
              </c:strCache>
            </c:strRef>
          </c:tx>
          <c:marker>
            <c:symbol val="none"/>
          </c:marker>
          <c:dLbls>
            <c:dLbl>
              <c:idx val="0"/>
              <c:layout>
                <c:manualLayout>
                  <c:x val="-6.2326552930883891E-2"/>
                  <c:y val="7.3599445902595484E-2"/>
                </c:manualLayout>
              </c:layout>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6.2326552930883912E-2"/>
                  <c:y val="6.4340186643336433E-2"/>
                </c:manualLayout>
              </c:layout>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6.2326552930883891E-2"/>
                  <c:y val="5.0451297754447524E-2"/>
                </c:manualLayout>
              </c:layout>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Sheet6!$A$31:$A$33</c:f>
              <c:strCache>
                <c:ptCount val="3"/>
                <c:pt idx="0">
                  <c:v>Baseline</c:v>
                </c:pt>
                <c:pt idx="1">
                  <c:v>Year 1</c:v>
                </c:pt>
                <c:pt idx="2">
                  <c:v>Year 2</c:v>
                </c:pt>
              </c:strCache>
            </c:strRef>
          </c:cat>
          <c:val>
            <c:numRef>
              <c:f>Sheet6!$B$31:$B$33</c:f>
              <c:numCache>
                <c:formatCode>0.00</c:formatCode>
                <c:ptCount val="3"/>
                <c:pt idx="0">
                  <c:v>144.75</c:v>
                </c:pt>
                <c:pt idx="1">
                  <c:v>133.35000000000042</c:v>
                </c:pt>
                <c:pt idx="2">
                  <c:v>131.5</c:v>
                </c:pt>
              </c:numCache>
            </c:numRef>
          </c:val>
          <c:smooth val="0"/>
        </c:ser>
        <c:ser>
          <c:idx val="1"/>
          <c:order val="1"/>
          <c:tx>
            <c:strRef>
              <c:f>Sheet6!$C$30</c:f>
              <c:strCache>
                <c:ptCount val="1"/>
                <c:pt idx="0">
                  <c:v>Diastolic</c:v>
                </c:pt>
              </c:strCache>
            </c:strRef>
          </c:tx>
          <c:marker>
            <c:symbol val="none"/>
          </c:marker>
          <c:dLbls>
            <c:dLbl>
              <c:idx val="0"/>
              <c:layout>
                <c:manualLayout>
                  <c:x val="-4.1395888013998232E-2"/>
                  <c:y val="6.8969816272965875E-2"/>
                </c:manualLayout>
              </c:layout>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5.5284776902887162E-2"/>
                  <c:y val="5.9710557013706964E-2"/>
                </c:manualLayout>
              </c:layout>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5.5284776902887162E-2"/>
                  <c:y val="6.4340186643336433E-2"/>
                </c:manualLayout>
              </c:layout>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Sheet6!$A$31:$A$33</c:f>
              <c:strCache>
                <c:ptCount val="3"/>
                <c:pt idx="0">
                  <c:v>Baseline</c:v>
                </c:pt>
                <c:pt idx="1">
                  <c:v>Year 1</c:v>
                </c:pt>
                <c:pt idx="2">
                  <c:v>Year 2</c:v>
                </c:pt>
              </c:strCache>
            </c:strRef>
          </c:cat>
          <c:val>
            <c:numRef>
              <c:f>Sheet6!$C$31:$C$33</c:f>
              <c:numCache>
                <c:formatCode>0.00</c:formatCode>
                <c:ptCount val="3"/>
                <c:pt idx="0">
                  <c:v>90</c:v>
                </c:pt>
                <c:pt idx="1">
                  <c:v>83</c:v>
                </c:pt>
                <c:pt idx="2">
                  <c:v>82</c:v>
                </c:pt>
              </c:numCache>
            </c:numRef>
          </c:val>
          <c:smooth val="0"/>
        </c:ser>
        <c:dLbls>
          <c:showLegendKey val="0"/>
          <c:showVal val="1"/>
          <c:showCatName val="0"/>
          <c:showSerName val="0"/>
          <c:showPercent val="0"/>
          <c:showBubbleSize val="0"/>
        </c:dLbls>
        <c:smooth val="0"/>
        <c:axId val="-742600608"/>
        <c:axId val="-742594624"/>
      </c:lineChart>
      <c:catAx>
        <c:axId val="-742600608"/>
        <c:scaling>
          <c:orientation val="minMax"/>
        </c:scaling>
        <c:delete val="0"/>
        <c:axPos val="b"/>
        <c:numFmt formatCode="General" sourceLinked="0"/>
        <c:majorTickMark val="out"/>
        <c:minorTickMark val="none"/>
        <c:tickLblPos val="nextTo"/>
        <c:crossAx val="-742594624"/>
        <c:crosses val="autoZero"/>
        <c:auto val="1"/>
        <c:lblAlgn val="ctr"/>
        <c:lblOffset val="100"/>
        <c:noMultiLvlLbl val="0"/>
      </c:catAx>
      <c:valAx>
        <c:axId val="-742594624"/>
        <c:scaling>
          <c:orientation val="minMax"/>
        </c:scaling>
        <c:delete val="0"/>
        <c:axPos val="l"/>
        <c:numFmt formatCode="0.00" sourceLinked="1"/>
        <c:majorTickMark val="out"/>
        <c:minorTickMark val="none"/>
        <c:tickLblPos val="nextTo"/>
        <c:crossAx val="-742600608"/>
        <c:crosses val="autoZero"/>
        <c:crossBetween val="between"/>
      </c:valAx>
    </c:plotArea>
    <c:legend>
      <c:legendPos val="r"/>
      <c:layout>
        <c:manualLayout>
          <c:xMode val="edge"/>
          <c:yMode val="edge"/>
          <c:x val="0.71060929883764534"/>
          <c:y val="0.64295993661169715"/>
          <c:w val="0.2567976659167604"/>
          <c:h val="0.16743438320210058"/>
        </c:manualLayout>
      </c:layout>
      <c:overlay val="0"/>
    </c:legend>
    <c:plotVisOnly val="1"/>
    <c:dispBlanksAs val="gap"/>
    <c:showDLblsOverMax val="0"/>
  </c:chart>
  <c:txPr>
    <a:bodyPr/>
    <a:lstStyle/>
    <a:p>
      <a:pPr>
        <a:defRPr sz="1000" b="1">
          <a:latin typeface="Arial" panose="020B0604020202020204" pitchFamily="34" charset="0"/>
          <a:cs typeface="Arial" panose="020B0604020202020204" pitchFamily="34" charset="0"/>
        </a:defRPr>
      </a:pPr>
      <a:endParaRPr lang="en-US"/>
    </a:p>
  </c:txPr>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Sheet6!$B$2</c:f>
              <c:strCache>
                <c:ptCount val="1"/>
                <c:pt idx="0">
                  <c:v>Systolic</c:v>
                </c:pt>
              </c:strCache>
            </c:strRef>
          </c:tx>
          <c:marker>
            <c:symbol val="none"/>
          </c:marker>
          <c:dLbls>
            <c:dLbl>
              <c:idx val="0"/>
              <c:tx>
                <c:rich>
                  <a:bodyPr/>
                  <a:lstStyle/>
                  <a:p>
                    <a:r>
                      <a:rPr lang="en-US" sz="1000" b="1" i="0" u="none" strike="noStrike" kern="1200" baseline="0">
                        <a:solidFill>
                          <a:prstClr val="black"/>
                        </a:solidFill>
                        <a:latin typeface="Arial" panose="020B0604020202020204" pitchFamily="34" charset="0"/>
                        <a:ea typeface="+mn-ea"/>
                        <a:cs typeface="Arial" panose="020B0604020202020204" pitchFamily="34" charset="0"/>
                      </a:rPr>
                      <a:t>149.38</a:t>
                    </a:r>
                    <a:endParaRPr lang="en-US"/>
                  </a:p>
                </c:rich>
              </c:tx>
              <c:dLblPos val="b"/>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000" b="1" i="0" u="none" strike="noStrike" kern="1200" baseline="0">
                        <a:solidFill>
                          <a:prstClr val="black"/>
                        </a:solidFill>
                        <a:latin typeface="Arial" panose="020B0604020202020204" pitchFamily="34" charset="0"/>
                        <a:ea typeface="+mn-ea"/>
                        <a:cs typeface="Arial" panose="020B0604020202020204" pitchFamily="34" charset="0"/>
                      </a:rPr>
                      <a:t>142..40</a:t>
                    </a:r>
                    <a:endParaRPr lang="en-US"/>
                  </a:p>
                </c:rich>
              </c:tx>
              <c:dLblPos val="b"/>
              <c:showLegendKey val="0"/>
              <c:showVal val="1"/>
              <c:showCatName val="0"/>
              <c:showSerName val="0"/>
              <c:showPercent val="0"/>
              <c:showBubbleSize val="0"/>
              <c:extLst>
                <c:ext xmlns:c15="http://schemas.microsoft.com/office/drawing/2012/chart" uri="{CE6537A1-D6FC-4f65-9D91-7224C49458BB}"/>
              </c:extLst>
            </c:dLbl>
            <c:dLbl>
              <c:idx val="2"/>
              <c:tx>
                <c:rich>
                  <a:bodyPr/>
                  <a:lstStyle/>
                  <a:p>
                    <a:r>
                      <a:rPr lang="en-US" sz="1000" b="1" i="0" u="none" strike="noStrike" kern="1200" baseline="0">
                        <a:solidFill>
                          <a:prstClr val="black"/>
                        </a:solidFill>
                        <a:latin typeface="Arial" panose="020B0604020202020204" pitchFamily="34" charset="0"/>
                        <a:ea typeface="+mn-ea"/>
                        <a:cs typeface="Arial" panose="020B0604020202020204" pitchFamily="34" charset="0"/>
                      </a:rPr>
                      <a:t>143.87</a:t>
                    </a:r>
                    <a:endParaRPr lang="en-US"/>
                  </a:p>
                </c:rich>
              </c:tx>
              <c:dLblPos val="b"/>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lgn="ctr">
                  <a:defRPr lang="en-US" sz="1000" b="1" i="0" u="none" strike="noStrike" kern="1200" baseline="0">
                    <a:solidFill>
                      <a:prstClr val="black"/>
                    </a:solidFill>
                    <a:latin typeface="Arial" panose="020B0604020202020204" pitchFamily="34" charset="0"/>
                    <a:ea typeface="+mn-ea"/>
                    <a:cs typeface="Arial" panose="020B0604020202020204" pitchFamily="34" charset="0"/>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Sheet6!$A$3:$A$5</c:f>
              <c:strCache>
                <c:ptCount val="3"/>
                <c:pt idx="0">
                  <c:v>Baseline</c:v>
                </c:pt>
                <c:pt idx="1">
                  <c:v>Year 1</c:v>
                </c:pt>
                <c:pt idx="2">
                  <c:v>Year 2</c:v>
                </c:pt>
              </c:strCache>
            </c:strRef>
          </c:cat>
          <c:val>
            <c:numRef>
              <c:f>Sheet6!$B$3:$B$5</c:f>
              <c:numCache>
                <c:formatCode>0.00</c:formatCode>
                <c:ptCount val="3"/>
                <c:pt idx="0">
                  <c:v>149.38000000000042</c:v>
                </c:pt>
                <c:pt idx="1">
                  <c:v>142.4</c:v>
                </c:pt>
                <c:pt idx="2">
                  <c:v>143.87</c:v>
                </c:pt>
              </c:numCache>
            </c:numRef>
          </c:val>
          <c:smooth val="0"/>
        </c:ser>
        <c:ser>
          <c:idx val="1"/>
          <c:order val="1"/>
          <c:tx>
            <c:strRef>
              <c:f>Sheet6!$C$2</c:f>
              <c:strCache>
                <c:ptCount val="1"/>
                <c:pt idx="0">
                  <c:v>Diastolic</c:v>
                </c:pt>
              </c:strCache>
            </c:strRef>
          </c:tx>
          <c:marker>
            <c:symbol val="none"/>
          </c:marker>
          <c:dLbls>
            <c:dLbl>
              <c:idx val="0"/>
              <c:tx>
                <c:rich>
                  <a:bodyPr/>
                  <a:lstStyle/>
                  <a:p>
                    <a:r>
                      <a:rPr lang="en-US" sz="1000" b="1" i="0" u="none" strike="noStrike" kern="1200" baseline="0">
                        <a:solidFill>
                          <a:prstClr val="black"/>
                        </a:solidFill>
                        <a:latin typeface="Arial" panose="020B0604020202020204" pitchFamily="34" charset="0"/>
                        <a:ea typeface="+mn-ea"/>
                        <a:cs typeface="Arial" panose="020B0604020202020204" pitchFamily="34" charset="0"/>
                      </a:rPr>
                      <a:t>89.22</a:t>
                    </a:r>
                    <a:endParaRPr lang="en-US"/>
                  </a:p>
                </c:rich>
              </c:tx>
              <c:dLblPos val="b"/>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000" b="1" i="0" u="none" strike="noStrike" kern="1200" baseline="0">
                        <a:solidFill>
                          <a:prstClr val="black"/>
                        </a:solidFill>
                        <a:latin typeface="Arial" panose="020B0604020202020204" pitchFamily="34" charset="0"/>
                        <a:ea typeface="+mn-ea"/>
                        <a:cs typeface="Arial" panose="020B0604020202020204" pitchFamily="34" charset="0"/>
                      </a:rPr>
                      <a:t>84.84</a:t>
                    </a:r>
                    <a:endParaRPr lang="en-US"/>
                  </a:p>
                </c:rich>
              </c:tx>
              <c:dLblPos val="b"/>
              <c:showLegendKey val="0"/>
              <c:showVal val="1"/>
              <c:showCatName val="0"/>
              <c:showSerName val="0"/>
              <c:showPercent val="0"/>
              <c:showBubbleSize val="0"/>
              <c:extLst>
                <c:ext xmlns:c15="http://schemas.microsoft.com/office/drawing/2012/chart" uri="{CE6537A1-D6FC-4f65-9D91-7224C49458BB}"/>
              </c:extLst>
            </c:dLbl>
            <c:dLbl>
              <c:idx val="2"/>
              <c:tx>
                <c:rich>
                  <a:bodyPr/>
                  <a:lstStyle/>
                  <a:p>
                    <a:r>
                      <a:rPr lang="en-US" sz="1000" b="1" i="0" u="none" strike="noStrike" kern="1200" baseline="0">
                        <a:solidFill>
                          <a:prstClr val="black"/>
                        </a:solidFill>
                        <a:latin typeface="Arial" panose="020B0604020202020204" pitchFamily="34" charset="0"/>
                        <a:ea typeface="+mn-ea"/>
                        <a:cs typeface="Arial" panose="020B0604020202020204" pitchFamily="34" charset="0"/>
                      </a:rPr>
                      <a:t>84.4</a:t>
                    </a:r>
                    <a:endParaRPr lang="en-US"/>
                  </a:p>
                </c:rich>
              </c:tx>
              <c:dLblPos val="b"/>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lgn="ctr">
                  <a:defRPr lang="en-US" sz="1000" b="1" i="0" u="none" strike="noStrike" kern="1200" baseline="0">
                    <a:solidFill>
                      <a:prstClr val="black"/>
                    </a:solidFill>
                    <a:latin typeface="Arial" panose="020B0604020202020204" pitchFamily="34" charset="0"/>
                    <a:ea typeface="+mn-ea"/>
                    <a:cs typeface="Arial" panose="020B0604020202020204" pitchFamily="34" charset="0"/>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Sheet6!$A$3:$A$5</c:f>
              <c:strCache>
                <c:ptCount val="3"/>
                <c:pt idx="0">
                  <c:v>Baseline</c:v>
                </c:pt>
                <c:pt idx="1">
                  <c:v>Year 1</c:v>
                </c:pt>
                <c:pt idx="2">
                  <c:v>Year 2</c:v>
                </c:pt>
              </c:strCache>
            </c:strRef>
          </c:cat>
          <c:val>
            <c:numRef>
              <c:f>Sheet6!$C$3:$C$5</c:f>
              <c:numCache>
                <c:formatCode>0.00</c:formatCode>
                <c:ptCount val="3"/>
                <c:pt idx="0">
                  <c:v>89.22</c:v>
                </c:pt>
                <c:pt idx="1">
                  <c:v>84.84</c:v>
                </c:pt>
                <c:pt idx="2">
                  <c:v>84.4</c:v>
                </c:pt>
              </c:numCache>
            </c:numRef>
          </c:val>
          <c:smooth val="0"/>
        </c:ser>
        <c:dLbls>
          <c:showLegendKey val="0"/>
          <c:showVal val="1"/>
          <c:showCatName val="0"/>
          <c:showSerName val="0"/>
          <c:showPercent val="0"/>
          <c:showBubbleSize val="0"/>
        </c:dLbls>
        <c:smooth val="0"/>
        <c:axId val="-742600064"/>
        <c:axId val="-742599520"/>
      </c:lineChart>
      <c:catAx>
        <c:axId val="-742600064"/>
        <c:scaling>
          <c:orientation val="minMax"/>
        </c:scaling>
        <c:delete val="0"/>
        <c:axPos val="b"/>
        <c:numFmt formatCode="General" sourceLinked="0"/>
        <c:majorTickMark val="out"/>
        <c:minorTickMark val="none"/>
        <c:tickLblPos val="nextTo"/>
        <c:crossAx val="-742599520"/>
        <c:crosses val="autoZero"/>
        <c:auto val="1"/>
        <c:lblAlgn val="ctr"/>
        <c:lblOffset val="100"/>
        <c:noMultiLvlLbl val="0"/>
      </c:catAx>
      <c:valAx>
        <c:axId val="-742599520"/>
        <c:scaling>
          <c:orientation val="minMax"/>
        </c:scaling>
        <c:delete val="0"/>
        <c:axPos val="l"/>
        <c:numFmt formatCode="0.00" sourceLinked="1"/>
        <c:majorTickMark val="out"/>
        <c:minorTickMark val="none"/>
        <c:tickLblPos val="nextTo"/>
        <c:crossAx val="-742600064"/>
        <c:crosses val="autoZero"/>
        <c:crossBetween val="between"/>
      </c:valAx>
    </c:plotArea>
    <c:legend>
      <c:legendPos val="r"/>
      <c:layout>
        <c:manualLayout>
          <c:xMode val="edge"/>
          <c:yMode val="edge"/>
          <c:x val="0.7366652852603951"/>
          <c:y val="0.63230148509407358"/>
          <c:w val="0.23204816503200254"/>
          <c:h val="0.16743438320210063"/>
        </c:manualLayout>
      </c:layout>
      <c:overlay val="0"/>
    </c:legend>
    <c:plotVisOnly val="1"/>
    <c:dispBlanksAs val="gap"/>
    <c:showDLblsOverMax val="0"/>
  </c:chart>
  <c:txPr>
    <a:bodyPr/>
    <a:lstStyle/>
    <a:p>
      <a:pPr>
        <a:defRPr b="1">
          <a:latin typeface="Arial" panose="020B0604020202020204" pitchFamily="34" charset="0"/>
          <a:cs typeface="Arial" panose="020B0604020202020204" pitchFamily="34" charset="0"/>
        </a:defRPr>
      </a:pPr>
      <a:endParaRPr lang="en-US"/>
    </a:p>
  </c:txPr>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Sheet6!$B$2</c:f>
              <c:strCache>
                <c:ptCount val="1"/>
                <c:pt idx="0">
                  <c:v>Systolic</c:v>
                </c:pt>
              </c:strCache>
            </c:strRef>
          </c:tx>
          <c:marker>
            <c:symbol val="none"/>
          </c:marker>
          <c:dLbls>
            <c:dLbl>
              <c:idx val="0"/>
              <c:tx>
                <c:rich>
                  <a:bodyPr/>
                  <a:lstStyle/>
                  <a:p>
                    <a:r>
                      <a:rPr lang="en-US"/>
                      <a:t>149.38</a:t>
                    </a:r>
                  </a:p>
                </c:rich>
              </c:tx>
              <c:dLblPos val="b"/>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a:t>142..40</a:t>
                    </a:r>
                  </a:p>
                </c:rich>
              </c:tx>
              <c:dLblPos val="b"/>
              <c:showLegendKey val="0"/>
              <c:showVal val="1"/>
              <c:showCatName val="0"/>
              <c:showSerName val="0"/>
              <c:showPercent val="0"/>
              <c:showBubbleSize val="0"/>
              <c:extLst>
                <c:ext xmlns:c15="http://schemas.microsoft.com/office/drawing/2012/chart" uri="{CE6537A1-D6FC-4f65-9D91-7224C49458BB}"/>
              </c:extLst>
            </c:dLbl>
            <c:dLbl>
              <c:idx val="2"/>
              <c:tx>
                <c:rich>
                  <a:bodyPr/>
                  <a:lstStyle/>
                  <a:p>
                    <a:r>
                      <a:rPr lang="en-US"/>
                      <a:t>143.87</a:t>
                    </a:r>
                  </a:p>
                </c:rich>
              </c:tx>
              <c:dLblPos val="b"/>
              <c:showLegendKey val="0"/>
              <c:showVal val="1"/>
              <c:showCatName val="0"/>
              <c:showSerName val="0"/>
              <c:showPercent val="0"/>
              <c:showBubbleSize val="0"/>
              <c:extLst>
                <c:ext xmlns:c15="http://schemas.microsoft.com/office/drawing/2012/chart" uri="{CE6537A1-D6FC-4f65-9D91-7224C49458BB}"/>
              </c:extLst>
            </c:dLbl>
            <c:spPr>
              <a:noFill/>
              <a:ln>
                <a:noFill/>
              </a:ln>
              <a:effectLst/>
            </c:spPr>
            <c:dLblPos val="b"/>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Sheet6!$A$3:$A$5</c:f>
              <c:strCache>
                <c:ptCount val="3"/>
                <c:pt idx="0">
                  <c:v>Baseline</c:v>
                </c:pt>
                <c:pt idx="1">
                  <c:v>Year 1</c:v>
                </c:pt>
                <c:pt idx="2">
                  <c:v>Year 2</c:v>
                </c:pt>
              </c:strCache>
            </c:strRef>
          </c:cat>
          <c:val>
            <c:numRef>
              <c:f>Sheet6!$B$3:$B$5</c:f>
              <c:numCache>
                <c:formatCode>0.00</c:formatCode>
                <c:ptCount val="3"/>
                <c:pt idx="0">
                  <c:v>149.38</c:v>
                </c:pt>
                <c:pt idx="1">
                  <c:v>142.4</c:v>
                </c:pt>
                <c:pt idx="2">
                  <c:v>143.87</c:v>
                </c:pt>
              </c:numCache>
            </c:numRef>
          </c:val>
          <c:smooth val="0"/>
        </c:ser>
        <c:ser>
          <c:idx val="1"/>
          <c:order val="1"/>
          <c:tx>
            <c:strRef>
              <c:f>Sheet6!$C$2</c:f>
              <c:strCache>
                <c:ptCount val="1"/>
                <c:pt idx="0">
                  <c:v>Diastolic</c:v>
                </c:pt>
              </c:strCache>
            </c:strRef>
          </c:tx>
          <c:marker>
            <c:symbol val="none"/>
          </c:marker>
          <c:dLbls>
            <c:dLbl>
              <c:idx val="0"/>
              <c:tx>
                <c:rich>
                  <a:bodyPr/>
                  <a:lstStyle/>
                  <a:p>
                    <a:r>
                      <a:rPr lang="en-US"/>
                      <a:t>89.22</a:t>
                    </a:r>
                  </a:p>
                </c:rich>
              </c:tx>
              <c:dLblPos val="b"/>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a:t>84.84</a:t>
                    </a:r>
                  </a:p>
                </c:rich>
              </c:tx>
              <c:dLblPos val="b"/>
              <c:showLegendKey val="0"/>
              <c:showVal val="1"/>
              <c:showCatName val="0"/>
              <c:showSerName val="0"/>
              <c:showPercent val="0"/>
              <c:showBubbleSize val="0"/>
              <c:extLst>
                <c:ext xmlns:c15="http://schemas.microsoft.com/office/drawing/2012/chart" uri="{CE6537A1-D6FC-4f65-9D91-7224C49458BB}"/>
              </c:extLst>
            </c:dLbl>
            <c:dLbl>
              <c:idx val="2"/>
              <c:tx>
                <c:rich>
                  <a:bodyPr/>
                  <a:lstStyle/>
                  <a:p>
                    <a:r>
                      <a:rPr lang="en-US"/>
                      <a:t>84.4</a:t>
                    </a:r>
                  </a:p>
                </c:rich>
              </c:tx>
              <c:dLblPos val="b"/>
              <c:showLegendKey val="0"/>
              <c:showVal val="1"/>
              <c:showCatName val="0"/>
              <c:showSerName val="0"/>
              <c:showPercent val="0"/>
              <c:showBubbleSize val="0"/>
              <c:extLst>
                <c:ext xmlns:c15="http://schemas.microsoft.com/office/drawing/2012/chart" uri="{CE6537A1-D6FC-4f65-9D91-7224C49458BB}"/>
              </c:extLst>
            </c:dLbl>
            <c:spPr>
              <a:noFill/>
              <a:ln>
                <a:noFill/>
              </a:ln>
              <a:effectLst/>
            </c:spPr>
            <c:dLblPos val="b"/>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Sheet6!$A$3:$A$5</c:f>
              <c:strCache>
                <c:ptCount val="3"/>
                <c:pt idx="0">
                  <c:v>Baseline</c:v>
                </c:pt>
                <c:pt idx="1">
                  <c:v>Year 1</c:v>
                </c:pt>
                <c:pt idx="2">
                  <c:v>Year 2</c:v>
                </c:pt>
              </c:strCache>
            </c:strRef>
          </c:cat>
          <c:val>
            <c:numRef>
              <c:f>Sheet6!$C$3:$C$5</c:f>
              <c:numCache>
                <c:formatCode>0.00</c:formatCode>
                <c:ptCount val="3"/>
                <c:pt idx="0">
                  <c:v>89.22</c:v>
                </c:pt>
                <c:pt idx="1">
                  <c:v>84.84</c:v>
                </c:pt>
                <c:pt idx="2">
                  <c:v>84.4</c:v>
                </c:pt>
              </c:numCache>
            </c:numRef>
          </c:val>
          <c:smooth val="0"/>
        </c:ser>
        <c:dLbls>
          <c:showLegendKey val="0"/>
          <c:showVal val="1"/>
          <c:showCatName val="0"/>
          <c:showSerName val="0"/>
          <c:showPercent val="0"/>
          <c:showBubbleSize val="0"/>
        </c:dLbls>
        <c:smooth val="0"/>
        <c:axId val="-742597888"/>
        <c:axId val="-742597344"/>
      </c:lineChart>
      <c:catAx>
        <c:axId val="-742597888"/>
        <c:scaling>
          <c:orientation val="minMax"/>
        </c:scaling>
        <c:delete val="0"/>
        <c:axPos val="b"/>
        <c:numFmt formatCode="General" sourceLinked="0"/>
        <c:majorTickMark val="out"/>
        <c:minorTickMark val="none"/>
        <c:tickLblPos val="nextTo"/>
        <c:crossAx val="-742597344"/>
        <c:crosses val="autoZero"/>
        <c:auto val="1"/>
        <c:lblAlgn val="ctr"/>
        <c:lblOffset val="100"/>
        <c:noMultiLvlLbl val="0"/>
      </c:catAx>
      <c:valAx>
        <c:axId val="-742597344"/>
        <c:scaling>
          <c:orientation val="minMax"/>
        </c:scaling>
        <c:delete val="0"/>
        <c:axPos val="l"/>
        <c:majorGridlines/>
        <c:numFmt formatCode="0.00" sourceLinked="1"/>
        <c:majorTickMark val="out"/>
        <c:minorTickMark val="none"/>
        <c:tickLblPos val="nextTo"/>
        <c:crossAx val="-742597888"/>
        <c:crosses val="autoZero"/>
        <c:crossBetween val="between"/>
      </c:valAx>
    </c:plotArea>
    <c:legend>
      <c:legendPos val="r"/>
      <c:layout>
        <c:manualLayout>
          <c:xMode val="edge"/>
          <c:yMode val="edge"/>
          <c:x val="0.87506639110458262"/>
          <c:y val="0.66628280839895015"/>
          <c:w val="0.12493360889541737"/>
          <c:h val="0.16743438320209991"/>
        </c:manualLayout>
      </c:layout>
      <c:overlay val="0"/>
    </c:legend>
    <c:plotVisOnly val="1"/>
    <c:dispBlanksAs val="gap"/>
    <c:showDLblsOverMax val="0"/>
  </c:chart>
  <c:externalData r:id="rId1">
    <c:autoUpdate val="0"/>
  </c:externalData>
  <c:userShapes r:id="rId2"/>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800">
                <a:latin typeface="Arial" panose="020B0604020202020204" pitchFamily="34" charset="0"/>
                <a:cs typeface="Arial" panose="020B0604020202020204" pitchFamily="34" charset="0"/>
              </a:defRPr>
            </a:pPr>
            <a:r>
              <a:rPr lang="en-US" sz="1800">
                <a:latin typeface="Arial" panose="020B0604020202020204" pitchFamily="34" charset="0"/>
                <a:cs typeface="Arial" panose="020B0604020202020204" pitchFamily="34" charset="0"/>
              </a:rPr>
              <a:t>% of patients with at least 1 hospitalization </a:t>
            </a:r>
          </a:p>
          <a:p>
            <a:pPr>
              <a:defRPr sz="1800">
                <a:latin typeface="Arial" panose="020B0604020202020204" pitchFamily="34" charset="0"/>
                <a:cs typeface="Arial" panose="020B0604020202020204" pitchFamily="34" charset="0"/>
              </a:defRPr>
            </a:pPr>
            <a:r>
              <a:rPr lang="en-US" sz="1800">
                <a:latin typeface="Arial" panose="020B0604020202020204" pitchFamily="34" charset="0"/>
                <a:cs typeface="Arial" panose="020B0604020202020204" pitchFamily="34" charset="0"/>
              </a:rPr>
              <a:t>(non-duals, 9+ attestations)</a:t>
            </a:r>
          </a:p>
        </c:rich>
      </c:tx>
      <c:overlay val="0"/>
    </c:title>
    <c:autoTitleDeleted val="0"/>
    <c:plotArea>
      <c:layout>
        <c:manualLayout>
          <c:layoutTarget val="inner"/>
          <c:xMode val="edge"/>
          <c:yMode val="edge"/>
          <c:x val="9.2282665580044498E-2"/>
          <c:y val="0.18847870276202"/>
          <c:w val="0.83067007035079599"/>
          <c:h val="0.71508587835819315"/>
        </c:manualLayout>
      </c:layout>
      <c:barChart>
        <c:barDir val="col"/>
        <c:grouping val="clustered"/>
        <c:varyColors val="0"/>
        <c:ser>
          <c:idx val="0"/>
          <c:order val="0"/>
          <c:tx>
            <c:strRef>
              <c:f>Sheet3!$A$2</c:f>
              <c:strCache>
                <c:ptCount val="1"/>
                <c:pt idx="0">
                  <c:v>Baseline</c:v>
                </c:pt>
              </c:strCache>
            </c:strRef>
          </c:tx>
          <c:invertIfNegative val="0"/>
          <c:dPt>
            <c:idx val="1"/>
            <c:invertIfNegative val="0"/>
            <c:bubble3D val="0"/>
          </c:dPt>
          <c:dLbls>
            <c:spPr>
              <a:noFill/>
              <a:ln>
                <a:noFill/>
              </a:ln>
              <a:effectLst/>
            </c:spPr>
            <c:txPr>
              <a:bodyPr/>
              <a:lstStyle/>
              <a:p>
                <a:pPr>
                  <a:defRPr>
                    <a:latin typeface="Arial" panose="020B0604020202020204" pitchFamily="34" charset="0"/>
                    <a:cs typeface="Arial" panose="020B0604020202020204" pitchFamily="34" charset="0"/>
                  </a:defRPr>
                </a:pPr>
                <a:endParaRPr lang="en-US"/>
              </a:p>
            </c:txPr>
            <c:dLblPos val="outEnd"/>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Sheet3!$B$1:$C$1</c:f>
              <c:strCache>
                <c:ptCount val="2"/>
                <c:pt idx="0">
                  <c:v>CHMC</c:v>
                </c:pt>
                <c:pt idx="1">
                  <c:v>PC</c:v>
                </c:pt>
              </c:strCache>
            </c:strRef>
          </c:cat>
          <c:val>
            <c:numRef>
              <c:f>Sheet3!$B$2:$C$2</c:f>
              <c:numCache>
                <c:formatCode>General</c:formatCode>
                <c:ptCount val="2"/>
                <c:pt idx="0">
                  <c:v>35.85</c:v>
                </c:pt>
                <c:pt idx="1">
                  <c:v>27.47</c:v>
                </c:pt>
              </c:numCache>
            </c:numRef>
          </c:val>
        </c:ser>
        <c:ser>
          <c:idx val="1"/>
          <c:order val="1"/>
          <c:tx>
            <c:strRef>
              <c:f>Sheet3!$A$3</c:f>
              <c:strCache>
                <c:ptCount val="1"/>
                <c:pt idx="0">
                  <c:v>Yr1</c:v>
                </c:pt>
              </c:strCache>
            </c:strRef>
          </c:tx>
          <c:invertIfNegative val="0"/>
          <c:dPt>
            <c:idx val="1"/>
            <c:invertIfNegative val="0"/>
            <c:bubble3D val="0"/>
          </c:dPt>
          <c:dLbls>
            <c:spPr>
              <a:noFill/>
              <a:ln>
                <a:noFill/>
              </a:ln>
              <a:effectLst/>
            </c:spPr>
            <c:txPr>
              <a:bodyPr/>
              <a:lstStyle/>
              <a:p>
                <a:pPr>
                  <a:defRPr>
                    <a:latin typeface="Arial" panose="020B0604020202020204" pitchFamily="34" charset="0"/>
                    <a:cs typeface="Arial" panose="020B0604020202020204" pitchFamily="34" charset="0"/>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Sheet3!$B$1:$C$1</c:f>
              <c:strCache>
                <c:ptCount val="2"/>
                <c:pt idx="0">
                  <c:v>CHMC</c:v>
                </c:pt>
                <c:pt idx="1">
                  <c:v>PC</c:v>
                </c:pt>
              </c:strCache>
            </c:strRef>
          </c:cat>
          <c:val>
            <c:numRef>
              <c:f>Sheet3!$B$3:$C$3</c:f>
              <c:numCache>
                <c:formatCode>General</c:formatCode>
                <c:ptCount val="2"/>
                <c:pt idx="0">
                  <c:v>30.35</c:v>
                </c:pt>
                <c:pt idx="1">
                  <c:v>23.52</c:v>
                </c:pt>
              </c:numCache>
            </c:numRef>
          </c:val>
        </c:ser>
        <c:ser>
          <c:idx val="2"/>
          <c:order val="2"/>
          <c:tx>
            <c:strRef>
              <c:f>Sheet3!$A$4</c:f>
              <c:strCache>
                <c:ptCount val="1"/>
                <c:pt idx="0">
                  <c:v>Yr2</c:v>
                </c:pt>
              </c:strCache>
            </c:strRef>
          </c:tx>
          <c:invertIfNegative val="0"/>
          <c:dPt>
            <c:idx val="1"/>
            <c:invertIfNegative val="0"/>
            <c:bubble3D val="0"/>
          </c:dPt>
          <c:dLbls>
            <c:spPr>
              <a:noFill/>
              <a:ln>
                <a:noFill/>
              </a:ln>
              <a:effectLst/>
            </c:spPr>
            <c:txPr>
              <a:bodyPr/>
              <a:lstStyle/>
              <a:p>
                <a:pPr>
                  <a:defRPr>
                    <a:latin typeface="Arial" panose="020B0604020202020204" pitchFamily="34" charset="0"/>
                    <a:cs typeface="Arial" panose="020B0604020202020204" pitchFamily="34" charset="0"/>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Sheet3!$B$1:$C$1</c:f>
              <c:strCache>
                <c:ptCount val="2"/>
                <c:pt idx="0">
                  <c:v>CHMC</c:v>
                </c:pt>
                <c:pt idx="1">
                  <c:v>PC</c:v>
                </c:pt>
              </c:strCache>
            </c:strRef>
          </c:cat>
          <c:val>
            <c:numRef>
              <c:f>Sheet3!$B$4:$C$4</c:f>
              <c:numCache>
                <c:formatCode>General</c:formatCode>
                <c:ptCount val="2"/>
                <c:pt idx="0">
                  <c:v>28.34</c:v>
                </c:pt>
                <c:pt idx="1">
                  <c:v>22.56</c:v>
                </c:pt>
              </c:numCache>
            </c:numRef>
          </c:val>
        </c:ser>
        <c:ser>
          <c:idx val="3"/>
          <c:order val="3"/>
          <c:tx>
            <c:strRef>
              <c:f>Sheet3!$A$5</c:f>
              <c:strCache>
                <c:ptCount val="1"/>
                <c:pt idx="0">
                  <c:v>Y3</c:v>
                </c:pt>
              </c:strCache>
            </c:strRef>
          </c:tx>
          <c:spPr>
            <a:solidFill>
              <a:schemeClr val="accent5"/>
            </a:solidFill>
          </c:spPr>
          <c:invertIfNegative val="0"/>
          <c:dPt>
            <c:idx val="1"/>
            <c:invertIfNegative val="0"/>
            <c:bubble3D val="0"/>
          </c:dPt>
          <c:dLbls>
            <c:spPr>
              <a:noFill/>
              <a:ln>
                <a:noFill/>
              </a:ln>
              <a:effectLst/>
            </c:spPr>
            <c:txPr>
              <a:bodyPr/>
              <a:lstStyle/>
              <a:p>
                <a:pPr>
                  <a:defRPr>
                    <a:latin typeface="Arial" panose="020B0604020202020204" pitchFamily="34" charset="0"/>
                    <a:cs typeface="Arial" panose="020B0604020202020204" pitchFamily="34" charset="0"/>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Sheet3!$B$1:$C$1</c:f>
              <c:strCache>
                <c:ptCount val="2"/>
                <c:pt idx="0">
                  <c:v>CHMC</c:v>
                </c:pt>
                <c:pt idx="1">
                  <c:v>PC</c:v>
                </c:pt>
              </c:strCache>
            </c:strRef>
          </c:cat>
          <c:val>
            <c:numRef>
              <c:f>Sheet3!$B$5:$C$5</c:f>
              <c:numCache>
                <c:formatCode>General</c:formatCode>
                <c:ptCount val="2"/>
                <c:pt idx="0">
                  <c:v>18.54</c:v>
                </c:pt>
                <c:pt idx="1">
                  <c:v>12.62</c:v>
                </c:pt>
              </c:numCache>
            </c:numRef>
          </c:val>
        </c:ser>
        <c:dLbls>
          <c:showLegendKey val="0"/>
          <c:showVal val="0"/>
          <c:showCatName val="0"/>
          <c:showSerName val="0"/>
          <c:showPercent val="0"/>
          <c:showBubbleSize val="0"/>
        </c:dLbls>
        <c:gapWidth val="150"/>
        <c:axId val="-743658448"/>
        <c:axId val="-743659536"/>
      </c:barChart>
      <c:catAx>
        <c:axId val="-743658448"/>
        <c:scaling>
          <c:orientation val="minMax"/>
        </c:scaling>
        <c:delete val="0"/>
        <c:axPos val="b"/>
        <c:numFmt formatCode="General" sourceLinked="1"/>
        <c:majorTickMark val="out"/>
        <c:minorTickMark val="none"/>
        <c:tickLblPos val="nextTo"/>
        <c:txPr>
          <a:bodyPr/>
          <a:lstStyle/>
          <a:p>
            <a:pPr>
              <a:defRPr>
                <a:latin typeface="Arial Black" panose="020B0A04020102020204" pitchFamily="34" charset="0"/>
                <a:cs typeface="Arial" panose="020B0604020202020204" pitchFamily="34" charset="0"/>
              </a:defRPr>
            </a:pPr>
            <a:endParaRPr lang="en-US"/>
          </a:p>
        </c:txPr>
        <c:crossAx val="-743659536"/>
        <c:crosses val="autoZero"/>
        <c:auto val="1"/>
        <c:lblAlgn val="ctr"/>
        <c:lblOffset val="100"/>
        <c:noMultiLvlLbl val="0"/>
      </c:catAx>
      <c:valAx>
        <c:axId val="-743659536"/>
        <c:scaling>
          <c:orientation val="minMax"/>
        </c:scaling>
        <c:delete val="0"/>
        <c:axPos val="l"/>
        <c:majorGridlines/>
        <c:title>
          <c:tx>
            <c:rich>
              <a:bodyPr rot="0" vert="wordArtVert"/>
              <a:lstStyle/>
              <a:p>
                <a:pPr>
                  <a:defRPr/>
                </a:pPr>
                <a:r>
                  <a:rPr lang="en-US"/>
                  <a:t>%</a:t>
                </a:r>
              </a:p>
            </c:rich>
          </c:tx>
          <c:overlay val="0"/>
        </c:title>
        <c:numFmt formatCode="General" sourceLinked="1"/>
        <c:majorTickMark val="out"/>
        <c:minorTickMark val="none"/>
        <c:tickLblPos val="nextTo"/>
        <c:txPr>
          <a:bodyPr/>
          <a:lstStyle/>
          <a:p>
            <a:pPr>
              <a:defRPr sz="1600" b="1">
                <a:latin typeface="Arial" panose="020B0604020202020204" pitchFamily="34" charset="0"/>
                <a:cs typeface="Arial" panose="020B0604020202020204" pitchFamily="34" charset="0"/>
              </a:defRPr>
            </a:pPr>
            <a:endParaRPr lang="en-US"/>
          </a:p>
        </c:txPr>
        <c:crossAx val="-74365844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EA9330-CAE8-4124-B4F5-713AAF3E2A3A}" type="doc">
      <dgm:prSet loTypeId="urn:microsoft.com/office/officeart/2005/8/layout/chart3" loCatId="cycle" qsTypeId="urn:microsoft.com/office/officeart/2005/8/quickstyle/simple1" qsCatId="simple" csTypeId="urn:microsoft.com/office/officeart/2005/8/colors/colorful5" csCatId="colorful" phldr="1"/>
      <dgm:spPr/>
    </dgm:pt>
    <dgm:pt modelId="{808303BC-DD2C-489C-B6E4-0EDE6E4181A6}">
      <dgm:prSet phldrT="[Text]"/>
      <dgm:spPr>
        <a:solidFill>
          <a:schemeClr val="accent6"/>
        </a:solidFill>
      </dgm:spPr>
      <dgm:t>
        <a:bodyPr anchor="t"/>
        <a:lstStyle/>
        <a:p>
          <a:r>
            <a:rPr lang="en-US" dirty="0" smtClean="0"/>
            <a:t>STRUCTURED DATA</a:t>
          </a:r>
          <a:endParaRPr lang="en-US" dirty="0"/>
        </a:p>
      </dgm:t>
    </dgm:pt>
    <dgm:pt modelId="{9C22BF55-E303-457C-A857-FC50C26A6451}" type="parTrans" cxnId="{02FCBFA5-D4CA-4C8B-AA3C-3F31AA58A79D}">
      <dgm:prSet/>
      <dgm:spPr/>
      <dgm:t>
        <a:bodyPr/>
        <a:lstStyle/>
        <a:p>
          <a:endParaRPr lang="en-US"/>
        </a:p>
      </dgm:t>
    </dgm:pt>
    <dgm:pt modelId="{420C9CD8-6842-42F5-B5A1-7C80AC4644FB}" type="sibTrans" cxnId="{02FCBFA5-D4CA-4C8B-AA3C-3F31AA58A79D}">
      <dgm:prSet/>
      <dgm:spPr/>
      <dgm:t>
        <a:bodyPr/>
        <a:lstStyle/>
        <a:p>
          <a:endParaRPr lang="en-US"/>
        </a:p>
      </dgm:t>
    </dgm:pt>
    <dgm:pt modelId="{662DD637-CBFD-4F27-95FC-720AA2E48B2A}">
      <dgm:prSet phldrT="[Text]"/>
      <dgm:spPr>
        <a:solidFill>
          <a:schemeClr val="accent2"/>
        </a:solidFill>
      </dgm:spPr>
      <dgm:t>
        <a:bodyPr anchor="t"/>
        <a:lstStyle/>
        <a:p>
          <a:r>
            <a:rPr lang="en-US" dirty="0" smtClean="0"/>
            <a:t>UNSTRUCTURED DATA</a:t>
          </a:r>
          <a:endParaRPr lang="en-US" dirty="0"/>
        </a:p>
      </dgm:t>
    </dgm:pt>
    <dgm:pt modelId="{2F4892B7-34A1-4C86-A993-C8605ABCB861}" type="parTrans" cxnId="{61687085-6E4A-4473-A0A4-2F1F963BFC48}">
      <dgm:prSet/>
      <dgm:spPr/>
      <dgm:t>
        <a:bodyPr/>
        <a:lstStyle/>
        <a:p>
          <a:endParaRPr lang="en-US"/>
        </a:p>
      </dgm:t>
    </dgm:pt>
    <dgm:pt modelId="{7183F975-8B64-48F3-B8B3-D120DE87286F}" type="sibTrans" cxnId="{61687085-6E4A-4473-A0A4-2F1F963BFC48}">
      <dgm:prSet/>
      <dgm:spPr/>
      <dgm:t>
        <a:bodyPr/>
        <a:lstStyle/>
        <a:p>
          <a:endParaRPr lang="en-US"/>
        </a:p>
      </dgm:t>
    </dgm:pt>
    <dgm:pt modelId="{749E6FFA-DFF0-4CBB-893E-55C98FACA821}" type="pres">
      <dgm:prSet presAssocID="{4FEA9330-CAE8-4124-B4F5-713AAF3E2A3A}" presName="compositeShape" presStyleCnt="0">
        <dgm:presLayoutVars>
          <dgm:chMax val="7"/>
          <dgm:dir/>
          <dgm:resizeHandles val="exact"/>
        </dgm:presLayoutVars>
      </dgm:prSet>
      <dgm:spPr/>
    </dgm:pt>
    <dgm:pt modelId="{AD743D43-15C9-4748-AFA2-1621821FC3FA}" type="pres">
      <dgm:prSet presAssocID="{4FEA9330-CAE8-4124-B4F5-713AAF3E2A3A}" presName="wedge1" presStyleLbl="node1" presStyleIdx="0" presStyleCnt="2"/>
      <dgm:spPr/>
      <dgm:t>
        <a:bodyPr/>
        <a:lstStyle/>
        <a:p>
          <a:endParaRPr lang="en-US"/>
        </a:p>
      </dgm:t>
    </dgm:pt>
    <dgm:pt modelId="{2521785D-CD8E-4568-9F9D-5119FDF97E58}" type="pres">
      <dgm:prSet presAssocID="{4FEA9330-CAE8-4124-B4F5-713AAF3E2A3A}" presName="wedge1Tx" presStyleLbl="node1" presStyleIdx="0" presStyleCnt="2">
        <dgm:presLayoutVars>
          <dgm:chMax val="0"/>
          <dgm:chPref val="0"/>
          <dgm:bulletEnabled val="1"/>
        </dgm:presLayoutVars>
      </dgm:prSet>
      <dgm:spPr/>
      <dgm:t>
        <a:bodyPr/>
        <a:lstStyle/>
        <a:p>
          <a:endParaRPr lang="en-US"/>
        </a:p>
      </dgm:t>
    </dgm:pt>
    <dgm:pt modelId="{97A4D9B8-1ABA-4FCF-9BF1-769FDC771D09}" type="pres">
      <dgm:prSet presAssocID="{4FEA9330-CAE8-4124-B4F5-713AAF3E2A3A}" presName="wedge2" presStyleLbl="node1" presStyleIdx="1" presStyleCnt="2"/>
      <dgm:spPr/>
      <dgm:t>
        <a:bodyPr/>
        <a:lstStyle/>
        <a:p>
          <a:endParaRPr lang="en-US"/>
        </a:p>
      </dgm:t>
    </dgm:pt>
    <dgm:pt modelId="{06E2A1B4-2A36-42FB-85E9-D651F16A1F5D}" type="pres">
      <dgm:prSet presAssocID="{4FEA9330-CAE8-4124-B4F5-713AAF3E2A3A}" presName="wedge2Tx" presStyleLbl="node1" presStyleIdx="1" presStyleCnt="2">
        <dgm:presLayoutVars>
          <dgm:chMax val="0"/>
          <dgm:chPref val="0"/>
          <dgm:bulletEnabled val="1"/>
        </dgm:presLayoutVars>
      </dgm:prSet>
      <dgm:spPr/>
      <dgm:t>
        <a:bodyPr/>
        <a:lstStyle/>
        <a:p>
          <a:endParaRPr lang="en-US"/>
        </a:p>
      </dgm:t>
    </dgm:pt>
  </dgm:ptLst>
  <dgm:cxnLst>
    <dgm:cxn modelId="{02FCBFA5-D4CA-4C8B-AA3C-3F31AA58A79D}" srcId="{4FEA9330-CAE8-4124-B4F5-713AAF3E2A3A}" destId="{808303BC-DD2C-489C-B6E4-0EDE6E4181A6}" srcOrd="0" destOrd="0" parTransId="{9C22BF55-E303-457C-A857-FC50C26A6451}" sibTransId="{420C9CD8-6842-42F5-B5A1-7C80AC4644FB}"/>
    <dgm:cxn modelId="{A31D90E8-353F-4B03-B0ED-213767CA4D63}" type="presOf" srcId="{662DD637-CBFD-4F27-95FC-720AA2E48B2A}" destId="{97A4D9B8-1ABA-4FCF-9BF1-769FDC771D09}" srcOrd="0" destOrd="0" presId="urn:microsoft.com/office/officeart/2005/8/layout/chart3"/>
    <dgm:cxn modelId="{61687085-6E4A-4473-A0A4-2F1F963BFC48}" srcId="{4FEA9330-CAE8-4124-B4F5-713AAF3E2A3A}" destId="{662DD637-CBFD-4F27-95FC-720AA2E48B2A}" srcOrd="1" destOrd="0" parTransId="{2F4892B7-34A1-4C86-A993-C8605ABCB861}" sibTransId="{7183F975-8B64-48F3-B8B3-D120DE87286F}"/>
    <dgm:cxn modelId="{4C41D916-32D8-4C99-B8D5-E7087874D180}" type="presOf" srcId="{808303BC-DD2C-489C-B6E4-0EDE6E4181A6}" destId="{2521785D-CD8E-4568-9F9D-5119FDF97E58}" srcOrd="1" destOrd="0" presId="urn:microsoft.com/office/officeart/2005/8/layout/chart3"/>
    <dgm:cxn modelId="{C72ACEBA-2FE7-46A6-824C-C70C3EFB1829}" type="presOf" srcId="{808303BC-DD2C-489C-B6E4-0EDE6E4181A6}" destId="{AD743D43-15C9-4748-AFA2-1621821FC3FA}" srcOrd="0" destOrd="0" presId="urn:microsoft.com/office/officeart/2005/8/layout/chart3"/>
    <dgm:cxn modelId="{3CA4D727-CAEF-453B-AACC-5EE6C973E96C}" type="presOf" srcId="{662DD637-CBFD-4F27-95FC-720AA2E48B2A}" destId="{06E2A1B4-2A36-42FB-85E9-D651F16A1F5D}" srcOrd="1" destOrd="0" presId="urn:microsoft.com/office/officeart/2005/8/layout/chart3"/>
    <dgm:cxn modelId="{7AE213EE-4B3D-4023-9B44-9E6AEFDDD16D}" type="presOf" srcId="{4FEA9330-CAE8-4124-B4F5-713AAF3E2A3A}" destId="{749E6FFA-DFF0-4CBB-893E-55C98FACA821}" srcOrd="0" destOrd="0" presId="urn:microsoft.com/office/officeart/2005/8/layout/chart3"/>
    <dgm:cxn modelId="{53024616-A0BD-46DA-B5BA-F1623FC618A6}" type="presParOf" srcId="{749E6FFA-DFF0-4CBB-893E-55C98FACA821}" destId="{AD743D43-15C9-4748-AFA2-1621821FC3FA}" srcOrd="0" destOrd="0" presId="urn:microsoft.com/office/officeart/2005/8/layout/chart3"/>
    <dgm:cxn modelId="{C34DBD83-134C-4C8C-9DC3-73A9E1EDD5B1}" type="presParOf" srcId="{749E6FFA-DFF0-4CBB-893E-55C98FACA821}" destId="{2521785D-CD8E-4568-9F9D-5119FDF97E58}" srcOrd="1" destOrd="0" presId="urn:microsoft.com/office/officeart/2005/8/layout/chart3"/>
    <dgm:cxn modelId="{9CA5BDBD-F246-4A37-93EA-F75D73C51593}" type="presParOf" srcId="{749E6FFA-DFF0-4CBB-893E-55C98FACA821}" destId="{97A4D9B8-1ABA-4FCF-9BF1-769FDC771D09}" srcOrd="2" destOrd="0" presId="urn:microsoft.com/office/officeart/2005/8/layout/chart3"/>
    <dgm:cxn modelId="{445F67E3-B2E3-4A6F-B197-3E3B18D23015}" type="presParOf" srcId="{749E6FFA-DFF0-4CBB-893E-55C98FACA821}" destId="{06E2A1B4-2A36-42FB-85E9-D651F16A1F5D}" srcOrd="3"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275AC0-30F9-46A6-9AC8-C6357289F16F}" type="doc">
      <dgm:prSet loTypeId="urn:microsoft.com/office/officeart/2005/8/layout/hProcess6" loCatId="process" qsTypeId="urn:microsoft.com/office/officeart/2005/8/quickstyle/simple1" qsCatId="simple" csTypeId="urn:microsoft.com/office/officeart/2005/8/colors/accent1_2" csCatId="accent1" phldr="1"/>
      <dgm:spPr/>
    </dgm:pt>
    <dgm:pt modelId="{3717E292-FD37-4623-8167-E621F4A81680}">
      <dgm:prSet phldrT="[Text]"/>
      <dgm:spPr/>
      <dgm:t>
        <a:bodyPr/>
        <a:lstStyle/>
        <a:p>
          <a:r>
            <a:rPr lang="en-US" dirty="0"/>
            <a:t>Last day to </a:t>
          </a:r>
          <a:r>
            <a:rPr lang="en-US" dirty="0" smtClean="0"/>
            <a:t>access scorecard in DRVS without </a:t>
          </a:r>
          <a:r>
            <a:rPr lang="en-US" dirty="0"/>
            <a:t>notifying MHD</a:t>
          </a:r>
        </a:p>
      </dgm:t>
    </dgm:pt>
    <dgm:pt modelId="{D09FFDFB-FF1A-4CFD-B3DB-044FD4D23C6D}" type="parTrans" cxnId="{E80EB1AF-3158-4733-9B74-836B5BA8DF32}">
      <dgm:prSet/>
      <dgm:spPr/>
      <dgm:t>
        <a:bodyPr/>
        <a:lstStyle/>
        <a:p>
          <a:endParaRPr lang="en-US"/>
        </a:p>
      </dgm:t>
    </dgm:pt>
    <dgm:pt modelId="{CA047AAE-292C-4BBB-97FE-99AA7E233AEF}" type="sibTrans" cxnId="{E80EB1AF-3158-4733-9B74-836B5BA8DF32}">
      <dgm:prSet/>
      <dgm:spPr/>
      <dgm:t>
        <a:bodyPr/>
        <a:lstStyle/>
        <a:p>
          <a:endParaRPr lang="en-US"/>
        </a:p>
      </dgm:t>
    </dgm:pt>
    <dgm:pt modelId="{BCEE6C5E-21F8-473F-BB0F-9AA0CEE5A93A}">
      <dgm:prSet phldrT="[Text]"/>
      <dgm:spPr/>
      <dgm:t>
        <a:bodyPr/>
        <a:lstStyle/>
        <a:p>
          <a:r>
            <a:rPr lang="en-US" dirty="0" smtClean="0"/>
            <a:t>Access PCHH SPA scorecard in DRVS</a:t>
          </a:r>
          <a:endParaRPr lang="en-US" dirty="0"/>
        </a:p>
      </dgm:t>
    </dgm:pt>
    <dgm:pt modelId="{A2E1AFB9-EB43-454F-B9B7-7DC336D31AAE}" type="parTrans" cxnId="{2F75A906-8219-4147-9E9C-397C08DE3C0B}">
      <dgm:prSet/>
      <dgm:spPr/>
      <dgm:t>
        <a:bodyPr/>
        <a:lstStyle/>
        <a:p>
          <a:endParaRPr lang="en-US"/>
        </a:p>
      </dgm:t>
    </dgm:pt>
    <dgm:pt modelId="{23148DDC-FEE5-4FCD-A008-EBD804289D33}" type="sibTrans" cxnId="{2F75A906-8219-4147-9E9C-397C08DE3C0B}">
      <dgm:prSet/>
      <dgm:spPr/>
      <dgm:t>
        <a:bodyPr/>
        <a:lstStyle/>
        <a:p>
          <a:endParaRPr lang="en-US"/>
        </a:p>
      </dgm:t>
    </dgm:pt>
    <dgm:pt modelId="{049DCA69-43E6-4C80-989D-9061D367745C}">
      <dgm:prSet phldrT="[Text]"/>
      <dgm:spPr/>
      <dgm:t>
        <a:bodyPr/>
        <a:lstStyle/>
        <a:p>
          <a:r>
            <a:rPr lang="en-US" dirty="0" smtClean="0"/>
            <a:t>15th</a:t>
          </a:r>
          <a:endParaRPr lang="en-US" dirty="0"/>
        </a:p>
      </dgm:t>
    </dgm:pt>
    <dgm:pt modelId="{919144FA-03AD-420B-BAEF-3FAA8517E9E1}" type="parTrans" cxnId="{259AE166-BD73-4DFF-A03D-008D87F1AA17}">
      <dgm:prSet/>
      <dgm:spPr/>
      <dgm:t>
        <a:bodyPr/>
        <a:lstStyle/>
        <a:p>
          <a:endParaRPr lang="en-US"/>
        </a:p>
      </dgm:t>
    </dgm:pt>
    <dgm:pt modelId="{1295F6EC-DEDE-490A-BB3D-9F81A15B00A5}" type="sibTrans" cxnId="{259AE166-BD73-4DFF-A03D-008D87F1AA17}">
      <dgm:prSet/>
      <dgm:spPr/>
      <dgm:t>
        <a:bodyPr/>
        <a:lstStyle/>
        <a:p>
          <a:endParaRPr lang="en-US"/>
        </a:p>
      </dgm:t>
    </dgm:pt>
    <dgm:pt modelId="{B18C3908-9520-4EB6-9903-307896ABAF21}">
      <dgm:prSet phldrT="[Text]"/>
      <dgm:spPr/>
      <dgm:t>
        <a:bodyPr/>
        <a:lstStyle/>
        <a:p>
          <a:r>
            <a:rPr lang="en-US" dirty="0" smtClean="0"/>
            <a:t>25th</a:t>
          </a:r>
          <a:endParaRPr lang="en-US" dirty="0"/>
        </a:p>
      </dgm:t>
    </dgm:pt>
    <dgm:pt modelId="{88CF2CD1-B576-4024-B2E3-BB9D23813F9A}" type="parTrans" cxnId="{4229FD12-16B0-4D6B-A172-3A61EEE6C4C6}">
      <dgm:prSet/>
      <dgm:spPr/>
      <dgm:t>
        <a:bodyPr/>
        <a:lstStyle/>
        <a:p>
          <a:endParaRPr lang="en-US"/>
        </a:p>
      </dgm:t>
    </dgm:pt>
    <dgm:pt modelId="{3D4E9767-3530-4657-8D79-384EB7641251}" type="sibTrans" cxnId="{4229FD12-16B0-4D6B-A172-3A61EEE6C4C6}">
      <dgm:prSet/>
      <dgm:spPr/>
      <dgm:t>
        <a:bodyPr/>
        <a:lstStyle/>
        <a:p>
          <a:endParaRPr lang="en-US"/>
        </a:p>
      </dgm:t>
    </dgm:pt>
    <dgm:pt modelId="{C8101378-32C2-4603-A2C2-6065639AF04C}">
      <dgm:prSet phldrT="[Text]"/>
      <dgm:spPr/>
      <dgm:t>
        <a:bodyPr/>
        <a:lstStyle/>
        <a:p>
          <a:r>
            <a:rPr lang="en-US" dirty="0" smtClean="0"/>
            <a:t>16th</a:t>
          </a:r>
          <a:endParaRPr lang="en-US" dirty="0"/>
        </a:p>
      </dgm:t>
    </dgm:pt>
    <dgm:pt modelId="{96857DC3-AE98-484C-A137-C8DCE78F7F21}" type="parTrans" cxnId="{C2EC813A-2995-4496-AF01-7FD9DED45F72}">
      <dgm:prSet/>
      <dgm:spPr/>
      <dgm:t>
        <a:bodyPr/>
        <a:lstStyle/>
        <a:p>
          <a:endParaRPr lang="en-US"/>
        </a:p>
      </dgm:t>
    </dgm:pt>
    <dgm:pt modelId="{ADE6B358-AF9E-4C27-BCDD-208AC0F57045}" type="sibTrans" cxnId="{C2EC813A-2995-4496-AF01-7FD9DED45F72}">
      <dgm:prSet/>
      <dgm:spPr/>
      <dgm:t>
        <a:bodyPr/>
        <a:lstStyle/>
        <a:p>
          <a:endParaRPr lang="en-US"/>
        </a:p>
      </dgm:t>
    </dgm:pt>
    <dgm:pt modelId="{6E36B893-2A85-4760-B146-2C3597395417}">
      <dgm:prSet phldrT="[Text]"/>
      <dgm:spPr/>
      <dgm:t>
        <a:bodyPr/>
        <a:lstStyle/>
        <a:p>
          <a:r>
            <a:rPr lang="en-US" dirty="0"/>
            <a:t>MPCA checks </a:t>
          </a:r>
          <a:r>
            <a:rPr lang="en-US" dirty="0" smtClean="0"/>
            <a:t>usage in DRVS to see if scorecard was accessed</a:t>
          </a:r>
          <a:endParaRPr lang="en-US" dirty="0"/>
        </a:p>
      </dgm:t>
    </dgm:pt>
    <dgm:pt modelId="{DA0DD335-A717-4A87-8121-057C953F6CC4}" type="parTrans" cxnId="{2F3D3D08-CAEA-4591-ABFA-AEC4AAB4E8F6}">
      <dgm:prSet/>
      <dgm:spPr/>
      <dgm:t>
        <a:bodyPr/>
        <a:lstStyle/>
        <a:p>
          <a:endParaRPr lang="en-US"/>
        </a:p>
      </dgm:t>
    </dgm:pt>
    <dgm:pt modelId="{B9CF1904-CDD5-4E8E-8870-F6973CD250CB}" type="sibTrans" cxnId="{2F3D3D08-CAEA-4591-ABFA-AEC4AAB4E8F6}">
      <dgm:prSet/>
      <dgm:spPr/>
      <dgm:t>
        <a:bodyPr/>
        <a:lstStyle/>
        <a:p>
          <a:endParaRPr lang="en-US"/>
        </a:p>
      </dgm:t>
    </dgm:pt>
    <dgm:pt modelId="{D9FF35FE-4522-4278-8704-4ACDA0BD5457}" type="pres">
      <dgm:prSet presAssocID="{65275AC0-30F9-46A6-9AC8-C6357289F16F}" presName="theList" presStyleCnt="0">
        <dgm:presLayoutVars>
          <dgm:dir/>
          <dgm:animLvl val="lvl"/>
          <dgm:resizeHandles val="exact"/>
        </dgm:presLayoutVars>
      </dgm:prSet>
      <dgm:spPr/>
    </dgm:pt>
    <dgm:pt modelId="{82F5A8AA-3411-489C-ADEE-ECEC9ED9AECA}" type="pres">
      <dgm:prSet presAssocID="{049DCA69-43E6-4C80-989D-9061D367745C}" presName="compNode" presStyleCnt="0"/>
      <dgm:spPr/>
    </dgm:pt>
    <dgm:pt modelId="{D9267B4C-8D39-4E83-845E-BE4150E3F5F3}" type="pres">
      <dgm:prSet presAssocID="{049DCA69-43E6-4C80-989D-9061D367745C}" presName="noGeometry" presStyleCnt="0"/>
      <dgm:spPr/>
    </dgm:pt>
    <dgm:pt modelId="{BAFED57B-4505-4A80-8AFE-99BB7D740469}" type="pres">
      <dgm:prSet presAssocID="{049DCA69-43E6-4C80-989D-9061D367745C}" presName="childTextVisible" presStyleLbl="bgAccFollowNode1" presStyleIdx="0" presStyleCnt="3">
        <dgm:presLayoutVars>
          <dgm:bulletEnabled val="1"/>
        </dgm:presLayoutVars>
      </dgm:prSet>
      <dgm:spPr/>
      <dgm:t>
        <a:bodyPr/>
        <a:lstStyle/>
        <a:p>
          <a:endParaRPr lang="en-US"/>
        </a:p>
      </dgm:t>
    </dgm:pt>
    <dgm:pt modelId="{847EB602-BF6E-40E2-9B7D-FB5A62965FBE}" type="pres">
      <dgm:prSet presAssocID="{049DCA69-43E6-4C80-989D-9061D367745C}" presName="childTextHidden" presStyleLbl="bgAccFollowNode1" presStyleIdx="0" presStyleCnt="3"/>
      <dgm:spPr/>
      <dgm:t>
        <a:bodyPr/>
        <a:lstStyle/>
        <a:p>
          <a:endParaRPr lang="en-US"/>
        </a:p>
      </dgm:t>
    </dgm:pt>
    <dgm:pt modelId="{9C5C8223-D815-4197-9253-4802C4937D2E}" type="pres">
      <dgm:prSet presAssocID="{049DCA69-43E6-4C80-989D-9061D367745C}" presName="parentText" presStyleLbl="node1" presStyleIdx="0" presStyleCnt="3">
        <dgm:presLayoutVars>
          <dgm:chMax val="1"/>
          <dgm:bulletEnabled val="1"/>
        </dgm:presLayoutVars>
      </dgm:prSet>
      <dgm:spPr/>
      <dgm:t>
        <a:bodyPr/>
        <a:lstStyle/>
        <a:p>
          <a:endParaRPr lang="en-US"/>
        </a:p>
      </dgm:t>
    </dgm:pt>
    <dgm:pt modelId="{ECEFD986-9122-4202-A060-5F76C5F9B4D3}" type="pres">
      <dgm:prSet presAssocID="{049DCA69-43E6-4C80-989D-9061D367745C}" presName="aSpace" presStyleCnt="0"/>
      <dgm:spPr/>
    </dgm:pt>
    <dgm:pt modelId="{FA1C1EC7-8C99-4A6E-97EF-75C2FE6A4B17}" type="pres">
      <dgm:prSet presAssocID="{C8101378-32C2-4603-A2C2-6065639AF04C}" presName="compNode" presStyleCnt="0"/>
      <dgm:spPr/>
    </dgm:pt>
    <dgm:pt modelId="{11FF3CB9-4261-4077-B834-BB68EC02E68A}" type="pres">
      <dgm:prSet presAssocID="{C8101378-32C2-4603-A2C2-6065639AF04C}" presName="noGeometry" presStyleCnt="0"/>
      <dgm:spPr/>
    </dgm:pt>
    <dgm:pt modelId="{89568094-CEBD-4B87-90E7-8B43667320E6}" type="pres">
      <dgm:prSet presAssocID="{C8101378-32C2-4603-A2C2-6065639AF04C}" presName="childTextVisible" presStyleLbl="bgAccFollowNode1" presStyleIdx="1" presStyleCnt="3">
        <dgm:presLayoutVars>
          <dgm:bulletEnabled val="1"/>
        </dgm:presLayoutVars>
      </dgm:prSet>
      <dgm:spPr/>
      <dgm:t>
        <a:bodyPr/>
        <a:lstStyle/>
        <a:p>
          <a:endParaRPr lang="en-US"/>
        </a:p>
      </dgm:t>
    </dgm:pt>
    <dgm:pt modelId="{B34763F4-B12C-4D90-9B8F-6647CEABC80D}" type="pres">
      <dgm:prSet presAssocID="{C8101378-32C2-4603-A2C2-6065639AF04C}" presName="childTextHidden" presStyleLbl="bgAccFollowNode1" presStyleIdx="1" presStyleCnt="3"/>
      <dgm:spPr/>
      <dgm:t>
        <a:bodyPr/>
        <a:lstStyle/>
        <a:p>
          <a:endParaRPr lang="en-US"/>
        </a:p>
      </dgm:t>
    </dgm:pt>
    <dgm:pt modelId="{C1C9F9DC-9B40-4838-9C78-69A1F7AF67A8}" type="pres">
      <dgm:prSet presAssocID="{C8101378-32C2-4603-A2C2-6065639AF04C}" presName="parentText" presStyleLbl="node1" presStyleIdx="1" presStyleCnt="3">
        <dgm:presLayoutVars>
          <dgm:chMax val="1"/>
          <dgm:bulletEnabled val="1"/>
        </dgm:presLayoutVars>
      </dgm:prSet>
      <dgm:spPr/>
      <dgm:t>
        <a:bodyPr/>
        <a:lstStyle/>
        <a:p>
          <a:endParaRPr lang="en-US"/>
        </a:p>
      </dgm:t>
    </dgm:pt>
    <dgm:pt modelId="{13659D8C-B0E2-4C83-A685-C913EE38E8AA}" type="pres">
      <dgm:prSet presAssocID="{C8101378-32C2-4603-A2C2-6065639AF04C}" presName="aSpace" presStyleCnt="0"/>
      <dgm:spPr/>
    </dgm:pt>
    <dgm:pt modelId="{0A2A31A8-B62F-4659-B301-2FA62DA2650F}" type="pres">
      <dgm:prSet presAssocID="{B18C3908-9520-4EB6-9903-307896ABAF21}" presName="compNode" presStyleCnt="0"/>
      <dgm:spPr/>
    </dgm:pt>
    <dgm:pt modelId="{D99FBDDF-ADB4-46F4-AD07-31E7848FBB8C}" type="pres">
      <dgm:prSet presAssocID="{B18C3908-9520-4EB6-9903-307896ABAF21}" presName="noGeometry" presStyleCnt="0"/>
      <dgm:spPr/>
    </dgm:pt>
    <dgm:pt modelId="{A21DFA00-EDB5-4DA1-A6AB-EA34C0B4E4AC}" type="pres">
      <dgm:prSet presAssocID="{B18C3908-9520-4EB6-9903-307896ABAF21}" presName="childTextVisible" presStyleLbl="bgAccFollowNode1" presStyleIdx="2" presStyleCnt="3">
        <dgm:presLayoutVars>
          <dgm:bulletEnabled val="1"/>
        </dgm:presLayoutVars>
      </dgm:prSet>
      <dgm:spPr/>
      <dgm:t>
        <a:bodyPr/>
        <a:lstStyle/>
        <a:p>
          <a:endParaRPr lang="en-US"/>
        </a:p>
      </dgm:t>
    </dgm:pt>
    <dgm:pt modelId="{9B7689AF-E28A-4BF7-A935-82EFA6E82ACB}" type="pres">
      <dgm:prSet presAssocID="{B18C3908-9520-4EB6-9903-307896ABAF21}" presName="childTextHidden" presStyleLbl="bgAccFollowNode1" presStyleIdx="2" presStyleCnt="3"/>
      <dgm:spPr/>
      <dgm:t>
        <a:bodyPr/>
        <a:lstStyle/>
        <a:p>
          <a:endParaRPr lang="en-US"/>
        </a:p>
      </dgm:t>
    </dgm:pt>
    <dgm:pt modelId="{EA6E4C45-F32D-40B8-9A00-D7D3883D90CA}" type="pres">
      <dgm:prSet presAssocID="{B18C3908-9520-4EB6-9903-307896ABAF21}" presName="parentText" presStyleLbl="node1" presStyleIdx="2" presStyleCnt="3">
        <dgm:presLayoutVars>
          <dgm:chMax val="1"/>
          <dgm:bulletEnabled val="1"/>
        </dgm:presLayoutVars>
      </dgm:prSet>
      <dgm:spPr/>
      <dgm:t>
        <a:bodyPr/>
        <a:lstStyle/>
        <a:p>
          <a:endParaRPr lang="en-US"/>
        </a:p>
      </dgm:t>
    </dgm:pt>
  </dgm:ptLst>
  <dgm:cxnLst>
    <dgm:cxn modelId="{259AE166-BD73-4DFF-A03D-008D87F1AA17}" srcId="{65275AC0-30F9-46A6-9AC8-C6357289F16F}" destId="{049DCA69-43E6-4C80-989D-9061D367745C}" srcOrd="0" destOrd="0" parTransId="{919144FA-03AD-420B-BAEF-3FAA8517E9E1}" sibTransId="{1295F6EC-DEDE-490A-BB3D-9F81A15B00A5}"/>
    <dgm:cxn modelId="{13555990-3A1D-437B-94F2-932220658F24}" type="presOf" srcId="{6E36B893-2A85-4760-B146-2C3597395417}" destId="{B34763F4-B12C-4D90-9B8F-6647CEABC80D}" srcOrd="1" destOrd="0" presId="urn:microsoft.com/office/officeart/2005/8/layout/hProcess6"/>
    <dgm:cxn modelId="{C04E45F3-A30D-45D7-ADD4-104CCD973056}" type="presOf" srcId="{BCEE6C5E-21F8-473F-BB0F-9AA0CEE5A93A}" destId="{BAFED57B-4505-4A80-8AFE-99BB7D740469}" srcOrd="0" destOrd="0" presId="urn:microsoft.com/office/officeart/2005/8/layout/hProcess6"/>
    <dgm:cxn modelId="{4229FD12-16B0-4D6B-A172-3A61EEE6C4C6}" srcId="{65275AC0-30F9-46A6-9AC8-C6357289F16F}" destId="{B18C3908-9520-4EB6-9903-307896ABAF21}" srcOrd="2" destOrd="0" parTransId="{88CF2CD1-B576-4024-B2E3-BB9D23813F9A}" sibTransId="{3D4E9767-3530-4657-8D79-384EB7641251}"/>
    <dgm:cxn modelId="{1D52F585-858D-4FBA-AD56-82D071446A5A}" type="presOf" srcId="{6E36B893-2A85-4760-B146-2C3597395417}" destId="{89568094-CEBD-4B87-90E7-8B43667320E6}" srcOrd="0" destOrd="0" presId="urn:microsoft.com/office/officeart/2005/8/layout/hProcess6"/>
    <dgm:cxn modelId="{64BB58D7-2BAD-440A-8A8E-89D4AC049134}" type="presOf" srcId="{3717E292-FD37-4623-8167-E621F4A81680}" destId="{A21DFA00-EDB5-4DA1-A6AB-EA34C0B4E4AC}" srcOrd="0" destOrd="0" presId="urn:microsoft.com/office/officeart/2005/8/layout/hProcess6"/>
    <dgm:cxn modelId="{C2EC813A-2995-4496-AF01-7FD9DED45F72}" srcId="{65275AC0-30F9-46A6-9AC8-C6357289F16F}" destId="{C8101378-32C2-4603-A2C2-6065639AF04C}" srcOrd="1" destOrd="0" parTransId="{96857DC3-AE98-484C-A137-C8DCE78F7F21}" sibTransId="{ADE6B358-AF9E-4C27-BCDD-208AC0F57045}"/>
    <dgm:cxn modelId="{86F37E57-3399-4930-8F58-7C69F34645D8}" type="presOf" srcId="{3717E292-FD37-4623-8167-E621F4A81680}" destId="{9B7689AF-E28A-4BF7-A935-82EFA6E82ACB}" srcOrd="1" destOrd="0" presId="urn:microsoft.com/office/officeart/2005/8/layout/hProcess6"/>
    <dgm:cxn modelId="{B7CEC64B-7F83-4AAD-B80C-B1485ADFAB7C}" type="presOf" srcId="{65275AC0-30F9-46A6-9AC8-C6357289F16F}" destId="{D9FF35FE-4522-4278-8704-4ACDA0BD5457}" srcOrd="0" destOrd="0" presId="urn:microsoft.com/office/officeart/2005/8/layout/hProcess6"/>
    <dgm:cxn modelId="{E80EB1AF-3158-4733-9B74-836B5BA8DF32}" srcId="{B18C3908-9520-4EB6-9903-307896ABAF21}" destId="{3717E292-FD37-4623-8167-E621F4A81680}" srcOrd="0" destOrd="0" parTransId="{D09FFDFB-FF1A-4CFD-B3DB-044FD4D23C6D}" sibTransId="{CA047AAE-292C-4BBB-97FE-99AA7E233AEF}"/>
    <dgm:cxn modelId="{2F3D3D08-CAEA-4591-ABFA-AEC4AAB4E8F6}" srcId="{C8101378-32C2-4603-A2C2-6065639AF04C}" destId="{6E36B893-2A85-4760-B146-2C3597395417}" srcOrd="0" destOrd="0" parTransId="{DA0DD335-A717-4A87-8121-057C953F6CC4}" sibTransId="{B9CF1904-CDD5-4E8E-8870-F6973CD250CB}"/>
    <dgm:cxn modelId="{2F75A906-8219-4147-9E9C-397C08DE3C0B}" srcId="{049DCA69-43E6-4C80-989D-9061D367745C}" destId="{BCEE6C5E-21F8-473F-BB0F-9AA0CEE5A93A}" srcOrd="0" destOrd="0" parTransId="{A2E1AFB9-EB43-454F-B9B7-7DC336D31AAE}" sibTransId="{23148DDC-FEE5-4FCD-A008-EBD804289D33}"/>
    <dgm:cxn modelId="{318C2D4E-E27A-43CC-8167-B68A76D93443}" type="presOf" srcId="{049DCA69-43E6-4C80-989D-9061D367745C}" destId="{9C5C8223-D815-4197-9253-4802C4937D2E}" srcOrd="0" destOrd="0" presId="urn:microsoft.com/office/officeart/2005/8/layout/hProcess6"/>
    <dgm:cxn modelId="{CB2E9D80-D6E5-4C93-A3CE-B7AFBEADE029}" type="presOf" srcId="{BCEE6C5E-21F8-473F-BB0F-9AA0CEE5A93A}" destId="{847EB602-BF6E-40E2-9B7D-FB5A62965FBE}" srcOrd="1" destOrd="0" presId="urn:microsoft.com/office/officeart/2005/8/layout/hProcess6"/>
    <dgm:cxn modelId="{C40B4DD7-A696-49CE-AB69-7636A64B30E4}" type="presOf" srcId="{B18C3908-9520-4EB6-9903-307896ABAF21}" destId="{EA6E4C45-F32D-40B8-9A00-D7D3883D90CA}" srcOrd="0" destOrd="0" presId="urn:microsoft.com/office/officeart/2005/8/layout/hProcess6"/>
    <dgm:cxn modelId="{017341A0-0FF4-44E0-9F68-9D4843B39972}" type="presOf" srcId="{C8101378-32C2-4603-A2C2-6065639AF04C}" destId="{C1C9F9DC-9B40-4838-9C78-69A1F7AF67A8}" srcOrd="0" destOrd="0" presId="urn:microsoft.com/office/officeart/2005/8/layout/hProcess6"/>
    <dgm:cxn modelId="{60C04A47-3379-4A8E-A151-CCE599CCCA08}" type="presParOf" srcId="{D9FF35FE-4522-4278-8704-4ACDA0BD5457}" destId="{82F5A8AA-3411-489C-ADEE-ECEC9ED9AECA}" srcOrd="0" destOrd="0" presId="urn:microsoft.com/office/officeart/2005/8/layout/hProcess6"/>
    <dgm:cxn modelId="{67900513-4714-4C72-9266-EA91D950A214}" type="presParOf" srcId="{82F5A8AA-3411-489C-ADEE-ECEC9ED9AECA}" destId="{D9267B4C-8D39-4E83-845E-BE4150E3F5F3}" srcOrd="0" destOrd="0" presId="urn:microsoft.com/office/officeart/2005/8/layout/hProcess6"/>
    <dgm:cxn modelId="{8037AA5C-073F-4554-86FA-2F12A8B29865}" type="presParOf" srcId="{82F5A8AA-3411-489C-ADEE-ECEC9ED9AECA}" destId="{BAFED57B-4505-4A80-8AFE-99BB7D740469}" srcOrd="1" destOrd="0" presId="urn:microsoft.com/office/officeart/2005/8/layout/hProcess6"/>
    <dgm:cxn modelId="{6B1E3C42-AA8F-4E13-A6CA-85EB0E942D6D}" type="presParOf" srcId="{82F5A8AA-3411-489C-ADEE-ECEC9ED9AECA}" destId="{847EB602-BF6E-40E2-9B7D-FB5A62965FBE}" srcOrd="2" destOrd="0" presId="urn:microsoft.com/office/officeart/2005/8/layout/hProcess6"/>
    <dgm:cxn modelId="{A25B63F1-6CC7-4286-9A66-E7DF2EEDEFB5}" type="presParOf" srcId="{82F5A8AA-3411-489C-ADEE-ECEC9ED9AECA}" destId="{9C5C8223-D815-4197-9253-4802C4937D2E}" srcOrd="3" destOrd="0" presId="urn:microsoft.com/office/officeart/2005/8/layout/hProcess6"/>
    <dgm:cxn modelId="{1FD912AB-2455-43D4-B4B3-AA9DFAD967B0}" type="presParOf" srcId="{D9FF35FE-4522-4278-8704-4ACDA0BD5457}" destId="{ECEFD986-9122-4202-A060-5F76C5F9B4D3}" srcOrd="1" destOrd="0" presId="urn:microsoft.com/office/officeart/2005/8/layout/hProcess6"/>
    <dgm:cxn modelId="{33A2AC72-DE17-4C63-BF56-30C9C5F05095}" type="presParOf" srcId="{D9FF35FE-4522-4278-8704-4ACDA0BD5457}" destId="{FA1C1EC7-8C99-4A6E-97EF-75C2FE6A4B17}" srcOrd="2" destOrd="0" presId="urn:microsoft.com/office/officeart/2005/8/layout/hProcess6"/>
    <dgm:cxn modelId="{F44FD4E8-1186-44C6-B146-A6288826220F}" type="presParOf" srcId="{FA1C1EC7-8C99-4A6E-97EF-75C2FE6A4B17}" destId="{11FF3CB9-4261-4077-B834-BB68EC02E68A}" srcOrd="0" destOrd="0" presId="urn:microsoft.com/office/officeart/2005/8/layout/hProcess6"/>
    <dgm:cxn modelId="{9C79EACB-098E-4A09-9BA3-3EE3943EE538}" type="presParOf" srcId="{FA1C1EC7-8C99-4A6E-97EF-75C2FE6A4B17}" destId="{89568094-CEBD-4B87-90E7-8B43667320E6}" srcOrd="1" destOrd="0" presId="urn:microsoft.com/office/officeart/2005/8/layout/hProcess6"/>
    <dgm:cxn modelId="{A14A01B7-5485-4459-B41D-DDA33D0A52C8}" type="presParOf" srcId="{FA1C1EC7-8C99-4A6E-97EF-75C2FE6A4B17}" destId="{B34763F4-B12C-4D90-9B8F-6647CEABC80D}" srcOrd="2" destOrd="0" presId="urn:microsoft.com/office/officeart/2005/8/layout/hProcess6"/>
    <dgm:cxn modelId="{1842E0A3-0D15-418C-B036-B021DB166F49}" type="presParOf" srcId="{FA1C1EC7-8C99-4A6E-97EF-75C2FE6A4B17}" destId="{C1C9F9DC-9B40-4838-9C78-69A1F7AF67A8}" srcOrd="3" destOrd="0" presId="urn:microsoft.com/office/officeart/2005/8/layout/hProcess6"/>
    <dgm:cxn modelId="{85CDC837-EC3E-4CFA-B4D3-1CE6B221BD93}" type="presParOf" srcId="{D9FF35FE-4522-4278-8704-4ACDA0BD5457}" destId="{13659D8C-B0E2-4C83-A685-C913EE38E8AA}" srcOrd="3" destOrd="0" presId="urn:microsoft.com/office/officeart/2005/8/layout/hProcess6"/>
    <dgm:cxn modelId="{E73FA2C9-24B8-4A9B-80A2-AC37066AEE2A}" type="presParOf" srcId="{D9FF35FE-4522-4278-8704-4ACDA0BD5457}" destId="{0A2A31A8-B62F-4659-B301-2FA62DA2650F}" srcOrd="4" destOrd="0" presId="urn:microsoft.com/office/officeart/2005/8/layout/hProcess6"/>
    <dgm:cxn modelId="{E1C3D6E1-32C5-47D6-9238-EC24F7DA530C}" type="presParOf" srcId="{0A2A31A8-B62F-4659-B301-2FA62DA2650F}" destId="{D99FBDDF-ADB4-46F4-AD07-31E7848FBB8C}" srcOrd="0" destOrd="0" presId="urn:microsoft.com/office/officeart/2005/8/layout/hProcess6"/>
    <dgm:cxn modelId="{8F40EEEC-E8E6-4CEB-9570-ED6D93C9A989}" type="presParOf" srcId="{0A2A31A8-B62F-4659-B301-2FA62DA2650F}" destId="{A21DFA00-EDB5-4DA1-A6AB-EA34C0B4E4AC}" srcOrd="1" destOrd="0" presId="urn:microsoft.com/office/officeart/2005/8/layout/hProcess6"/>
    <dgm:cxn modelId="{458EE320-6AE7-498B-92A5-F16C314F0C07}" type="presParOf" srcId="{0A2A31A8-B62F-4659-B301-2FA62DA2650F}" destId="{9B7689AF-E28A-4BF7-A935-82EFA6E82ACB}" srcOrd="2" destOrd="0" presId="urn:microsoft.com/office/officeart/2005/8/layout/hProcess6"/>
    <dgm:cxn modelId="{C3C0A08D-8A25-4074-B7E3-DBBC31411F1C}" type="presParOf" srcId="{0A2A31A8-B62F-4659-B301-2FA62DA2650F}" destId="{EA6E4C45-F32D-40B8-9A00-D7D3883D90CA}"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275AC0-30F9-46A6-9AC8-C6357289F16F}" type="doc">
      <dgm:prSet loTypeId="urn:microsoft.com/office/officeart/2005/8/layout/hProcess6" loCatId="process" qsTypeId="urn:microsoft.com/office/officeart/2005/8/quickstyle/simple1" qsCatId="simple" csTypeId="urn:microsoft.com/office/officeart/2005/8/colors/accent1_2" csCatId="accent1" phldr="1"/>
      <dgm:spPr/>
    </dgm:pt>
    <dgm:pt modelId="{3717E292-FD37-4623-8167-E621F4A81680}">
      <dgm:prSet phldrT="[Text]"/>
      <dgm:spPr/>
      <dgm:t>
        <a:bodyPr/>
        <a:lstStyle/>
        <a:p>
          <a:r>
            <a:rPr lang="en-US" dirty="0"/>
            <a:t>Last day to submit late data to Azara without notifying MHD</a:t>
          </a:r>
        </a:p>
      </dgm:t>
    </dgm:pt>
    <dgm:pt modelId="{D09FFDFB-FF1A-4CFD-B3DB-044FD4D23C6D}" type="parTrans" cxnId="{E80EB1AF-3158-4733-9B74-836B5BA8DF32}">
      <dgm:prSet/>
      <dgm:spPr/>
      <dgm:t>
        <a:bodyPr/>
        <a:lstStyle/>
        <a:p>
          <a:endParaRPr lang="en-US"/>
        </a:p>
      </dgm:t>
    </dgm:pt>
    <dgm:pt modelId="{CA047AAE-292C-4BBB-97FE-99AA7E233AEF}" type="sibTrans" cxnId="{E80EB1AF-3158-4733-9B74-836B5BA8DF32}">
      <dgm:prSet/>
      <dgm:spPr/>
      <dgm:t>
        <a:bodyPr/>
        <a:lstStyle/>
        <a:p>
          <a:endParaRPr lang="en-US"/>
        </a:p>
      </dgm:t>
    </dgm:pt>
    <dgm:pt modelId="{BCEE6C5E-21F8-473F-BB0F-9AA0CEE5A93A}">
      <dgm:prSet phldrT="[Text]"/>
      <dgm:spPr/>
      <dgm:t>
        <a:bodyPr/>
        <a:lstStyle/>
        <a:p>
          <a:r>
            <a:rPr lang="en-US" dirty="0"/>
            <a:t>Flat File uploaded  and submitted to Azara</a:t>
          </a:r>
        </a:p>
      </dgm:t>
    </dgm:pt>
    <dgm:pt modelId="{A2E1AFB9-EB43-454F-B9B7-7DC336D31AAE}" type="parTrans" cxnId="{2F75A906-8219-4147-9E9C-397C08DE3C0B}">
      <dgm:prSet/>
      <dgm:spPr/>
      <dgm:t>
        <a:bodyPr/>
        <a:lstStyle/>
        <a:p>
          <a:endParaRPr lang="en-US"/>
        </a:p>
      </dgm:t>
    </dgm:pt>
    <dgm:pt modelId="{23148DDC-FEE5-4FCD-A008-EBD804289D33}" type="sibTrans" cxnId="{2F75A906-8219-4147-9E9C-397C08DE3C0B}">
      <dgm:prSet/>
      <dgm:spPr/>
      <dgm:t>
        <a:bodyPr/>
        <a:lstStyle/>
        <a:p>
          <a:endParaRPr lang="en-US"/>
        </a:p>
      </dgm:t>
    </dgm:pt>
    <dgm:pt modelId="{049DCA69-43E6-4C80-989D-9061D367745C}">
      <dgm:prSet phldrT="[Text]"/>
      <dgm:spPr/>
      <dgm:t>
        <a:bodyPr/>
        <a:lstStyle/>
        <a:p>
          <a:r>
            <a:rPr lang="en-US" dirty="0" smtClean="0"/>
            <a:t>7th</a:t>
          </a:r>
          <a:endParaRPr lang="en-US" dirty="0"/>
        </a:p>
      </dgm:t>
    </dgm:pt>
    <dgm:pt modelId="{919144FA-03AD-420B-BAEF-3FAA8517E9E1}" type="parTrans" cxnId="{259AE166-BD73-4DFF-A03D-008D87F1AA17}">
      <dgm:prSet/>
      <dgm:spPr/>
      <dgm:t>
        <a:bodyPr/>
        <a:lstStyle/>
        <a:p>
          <a:endParaRPr lang="en-US"/>
        </a:p>
      </dgm:t>
    </dgm:pt>
    <dgm:pt modelId="{1295F6EC-DEDE-490A-BB3D-9F81A15B00A5}" type="sibTrans" cxnId="{259AE166-BD73-4DFF-A03D-008D87F1AA17}">
      <dgm:prSet/>
      <dgm:spPr/>
      <dgm:t>
        <a:bodyPr/>
        <a:lstStyle/>
        <a:p>
          <a:endParaRPr lang="en-US"/>
        </a:p>
      </dgm:t>
    </dgm:pt>
    <dgm:pt modelId="{B18C3908-9520-4EB6-9903-307896ABAF21}">
      <dgm:prSet phldrT="[Text]"/>
      <dgm:spPr/>
      <dgm:t>
        <a:bodyPr/>
        <a:lstStyle/>
        <a:p>
          <a:r>
            <a:rPr lang="en-US" dirty="0" smtClean="0"/>
            <a:t>24th</a:t>
          </a:r>
          <a:endParaRPr lang="en-US" dirty="0"/>
        </a:p>
      </dgm:t>
    </dgm:pt>
    <dgm:pt modelId="{88CF2CD1-B576-4024-B2E3-BB9D23813F9A}" type="parTrans" cxnId="{4229FD12-16B0-4D6B-A172-3A61EEE6C4C6}">
      <dgm:prSet/>
      <dgm:spPr/>
      <dgm:t>
        <a:bodyPr/>
        <a:lstStyle/>
        <a:p>
          <a:endParaRPr lang="en-US"/>
        </a:p>
      </dgm:t>
    </dgm:pt>
    <dgm:pt modelId="{3D4E9767-3530-4657-8D79-384EB7641251}" type="sibTrans" cxnId="{4229FD12-16B0-4D6B-A172-3A61EEE6C4C6}">
      <dgm:prSet/>
      <dgm:spPr/>
      <dgm:t>
        <a:bodyPr/>
        <a:lstStyle/>
        <a:p>
          <a:endParaRPr lang="en-US"/>
        </a:p>
      </dgm:t>
    </dgm:pt>
    <dgm:pt modelId="{C8101378-32C2-4603-A2C2-6065639AF04C}">
      <dgm:prSet phldrT="[Text]"/>
      <dgm:spPr/>
      <dgm:t>
        <a:bodyPr/>
        <a:lstStyle/>
        <a:p>
          <a:r>
            <a:rPr lang="en-US" dirty="0" smtClean="0"/>
            <a:t>8th</a:t>
          </a:r>
          <a:endParaRPr lang="en-US" dirty="0"/>
        </a:p>
      </dgm:t>
    </dgm:pt>
    <dgm:pt modelId="{96857DC3-AE98-484C-A137-C8DCE78F7F21}" type="parTrans" cxnId="{C2EC813A-2995-4496-AF01-7FD9DED45F72}">
      <dgm:prSet/>
      <dgm:spPr/>
      <dgm:t>
        <a:bodyPr/>
        <a:lstStyle/>
        <a:p>
          <a:endParaRPr lang="en-US"/>
        </a:p>
      </dgm:t>
    </dgm:pt>
    <dgm:pt modelId="{ADE6B358-AF9E-4C27-BCDD-208AC0F57045}" type="sibTrans" cxnId="{C2EC813A-2995-4496-AF01-7FD9DED45F72}">
      <dgm:prSet/>
      <dgm:spPr/>
      <dgm:t>
        <a:bodyPr/>
        <a:lstStyle/>
        <a:p>
          <a:endParaRPr lang="en-US"/>
        </a:p>
      </dgm:t>
    </dgm:pt>
    <dgm:pt modelId="{6E36B893-2A85-4760-B146-2C3597395417}">
      <dgm:prSet phldrT="[Text]"/>
      <dgm:spPr/>
      <dgm:t>
        <a:bodyPr/>
        <a:lstStyle/>
        <a:p>
          <a:r>
            <a:rPr lang="en-US" dirty="0"/>
            <a:t>MPCA checks reports to see if data is available  </a:t>
          </a:r>
        </a:p>
      </dgm:t>
    </dgm:pt>
    <dgm:pt modelId="{DA0DD335-A717-4A87-8121-057C953F6CC4}" type="parTrans" cxnId="{2F3D3D08-CAEA-4591-ABFA-AEC4AAB4E8F6}">
      <dgm:prSet/>
      <dgm:spPr/>
      <dgm:t>
        <a:bodyPr/>
        <a:lstStyle/>
        <a:p>
          <a:endParaRPr lang="en-US"/>
        </a:p>
      </dgm:t>
    </dgm:pt>
    <dgm:pt modelId="{B9CF1904-CDD5-4E8E-8870-F6973CD250CB}" type="sibTrans" cxnId="{2F3D3D08-CAEA-4591-ABFA-AEC4AAB4E8F6}">
      <dgm:prSet/>
      <dgm:spPr/>
      <dgm:t>
        <a:bodyPr/>
        <a:lstStyle/>
        <a:p>
          <a:endParaRPr lang="en-US"/>
        </a:p>
      </dgm:t>
    </dgm:pt>
    <dgm:pt modelId="{D9FF35FE-4522-4278-8704-4ACDA0BD5457}" type="pres">
      <dgm:prSet presAssocID="{65275AC0-30F9-46A6-9AC8-C6357289F16F}" presName="theList" presStyleCnt="0">
        <dgm:presLayoutVars>
          <dgm:dir/>
          <dgm:animLvl val="lvl"/>
          <dgm:resizeHandles val="exact"/>
        </dgm:presLayoutVars>
      </dgm:prSet>
      <dgm:spPr/>
    </dgm:pt>
    <dgm:pt modelId="{82F5A8AA-3411-489C-ADEE-ECEC9ED9AECA}" type="pres">
      <dgm:prSet presAssocID="{049DCA69-43E6-4C80-989D-9061D367745C}" presName="compNode" presStyleCnt="0"/>
      <dgm:spPr/>
    </dgm:pt>
    <dgm:pt modelId="{D9267B4C-8D39-4E83-845E-BE4150E3F5F3}" type="pres">
      <dgm:prSet presAssocID="{049DCA69-43E6-4C80-989D-9061D367745C}" presName="noGeometry" presStyleCnt="0"/>
      <dgm:spPr/>
    </dgm:pt>
    <dgm:pt modelId="{BAFED57B-4505-4A80-8AFE-99BB7D740469}" type="pres">
      <dgm:prSet presAssocID="{049DCA69-43E6-4C80-989D-9061D367745C}" presName="childTextVisible" presStyleLbl="bgAccFollowNode1" presStyleIdx="0" presStyleCnt="3">
        <dgm:presLayoutVars>
          <dgm:bulletEnabled val="1"/>
        </dgm:presLayoutVars>
      </dgm:prSet>
      <dgm:spPr/>
      <dgm:t>
        <a:bodyPr/>
        <a:lstStyle/>
        <a:p>
          <a:endParaRPr lang="en-US"/>
        </a:p>
      </dgm:t>
    </dgm:pt>
    <dgm:pt modelId="{847EB602-BF6E-40E2-9B7D-FB5A62965FBE}" type="pres">
      <dgm:prSet presAssocID="{049DCA69-43E6-4C80-989D-9061D367745C}" presName="childTextHidden" presStyleLbl="bgAccFollowNode1" presStyleIdx="0" presStyleCnt="3"/>
      <dgm:spPr/>
      <dgm:t>
        <a:bodyPr/>
        <a:lstStyle/>
        <a:p>
          <a:endParaRPr lang="en-US"/>
        </a:p>
      </dgm:t>
    </dgm:pt>
    <dgm:pt modelId="{9C5C8223-D815-4197-9253-4802C4937D2E}" type="pres">
      <dgm:prSet presAssocID="{049DCA69-43E6-4C80-989D-9061D367745C}" presName="parentText" presStyleLbl="node1" presStyleIdx="0" presStyleCnt="3">
        <dgm:presLayoutVars>
          <dgm:chMax val="1"/>
          <dgm:bulletEnabled val="1"/>
        </dgm:presLayoutVars>
      </dgm:prSet>
      <dgm:spPr/>
      <dgm:t>
        <a:bodyPr/>
        <a:lstStyle/>
        <a:p>
          <a:endParaRPr lang="en-US"/>
        </a:p>
      </dgm:t>
    </dgm:pt>
    <dgm:pt modelId="{ECEFD986-9122-4202-A060-5F76C5F9B4D3}" type="pres">
      <dgm:prSet presAssocID="{049DCA69-43E6-4C80-989D-9061D367745C}" presName="aSpace" presStyleCnt="0"/>
      <dgm:spPr/>
    </dgm:pt>
    <dgm:pt modelId="{FA1C1EC7-8C99-4A6E-97EF-75C2FE6A4B17}" type="pres">
      <dgm:prSet presAssocID="{C8101378-32C2-4603-A2C2-6065639AF04C}" presName="compNode" presStyleCnt="0"/>
      <dgm:spPr/>
    </dgm:pt>
    <dgm:pt modelId="{11FF3CB9-4261-4077-B834-BB68EC02E68A}" type="pres">
      <dgm:prSet presAssocID="{C8101378-32C2-4603-A2C2-6065639AF04C}" presName="noGeometry" presStyleCnt="0"/>
      <dgm:spPr/>
    </dgm:pt>
    <dgm:pt modelId="{89568094-CEBD-4B87-90E7-8B43667320E6}" type="pres">
      <dgm:prSet presAssocID="{C8101378-32C2-4603-A2C2-6065639AF04C}" presName="childTextVisible" presStyleLbl="bgAccFollowNode1" presStyleIdx="1" presStyleCnt="3">
        <dgm:presLayoutVars>
          <dgm:bulletEnabled val="1"/>
        </dgm:presLayoutVars>
      </dgm:prSet>
      <dgm:spPr/>
      <dgm:t>
        <a:bodyPr/>
        <a:lstStyle/>
        <a:p>
          <a:endParaRPr lang="en-US"/>
        </a:p>
      </dgm:t>
    </dgm:pt>
    <dgm:pt modelId="{B34763F4-B12C-4D90-9B8F-6647CEABC80D}" type="pres">
      <dgm:prSet presAssocID="{C8101378-32C2-4603-A2C2-6065639AF04C}" presName="childTextHidden" presStyleLbl="bgAccFollowNode1" presStyleIdx="1" presStyleCnt="3"/>
      <dgm:spPr/>
      <dgm:t>
        <a:bodyPr/>
        <a:lstStyle/>
        <a:p>
          <a:endParaRPr lang="en-US"/>
        </a:p>
      </dgm:t>
    </dgm:pt>
    <dgm:pt modelId="{C1C9F9DC-9B40-4838-9C78-69A1F7AF67A8}" type="pres">
      <dgm:prSet presAssocID="{C8101378-32C2-4603-A2C2-6065639AF04C}" presName="parentText" presStyleLbl="node1" presStyleIdx="1" presStyleCnt="3">
        <dgm:presLayoutVars>
          <dgm:chMax val="1"/>
          <dgm:bulletEnabled val="1"/>
        </dgm:presLayoutVars>
      </dgm:prSet>
      <dgm:spPr/>
      <dgm:t>
        <a:bodyPr/>
        <a:lstStyle/>
        <a:p>
          <a:endParaRPr lang="en-US"/>
        </a:p>
      </dgm:t>
    </dgm:pt>
    <dgm:pt modelId="{13659D8C-B0E2-4C83-A685-C913EE38E8AA}" type="pres">
      <dgm:prSet presAssocID="{C8101378-32C2-4603-A2C2-6065639AF04C}" presName="aSpace" presStyleCnt="0"/>
      <dgm:spPr/>
    </dgm:pt>
    <dgm:pt modelId="{0A2A31A8-B62F-4659-B301-2FA62DA2650F}" type="pres">
      <dgm:prSet presAssocID="{B18C3908-9520-4EB6-9903-307896ABAF21}" presName="compNode" presStyleCnt="0"/>
      <dgm:spPr/>
    </dgm:pt>
    <dgm:pt modelId="{D99FBDDF-ADB4-46F4-AD07-31E7848FBB8C}" type="pres">
      <dgm:prSet presAssocID="{B18C3908-9520-4EB6-9903-307896ABAF21}" presName="noGeometry" presStyleCnt="0"/>
      <dgm:spPr/>
    </dgm:pt>
    <dgm:pt modelId="{A21DFA00-EDB5-4DA1-A6AB-EA34C0B4E4AC}" type="pres">
      <dgm:prSet presAssocID="{B18C3908-9520-4EB6-9903-307896ABAF21}" presName="childTextVisible" presStyleLbl="bgAccFollowNode1" presStyleIdx="2" presStyleCnt="3">
        <dgm:presLayoutVars>
          <dgm:bulletEnabled val="1"/>
        </dgm:presLayoutVars>
      </dgm:prSet>
      <dgm:spPr/>
      <dgm:t>
        <a:bodyPr/>
        <a:lstStyle/>
        <a:p>
          <a:endParaRPr lang="en-US"/>
        </a:p>
      </dgm:t>
    </dgm:pt>
    <dgm:pt modelId="{9B7689AF-E28A-4BF7-A935-82EFA6E82ACB}" type="pres">
      <dgm:prSet presAssocID="{B18C3908-9520-4EB6-9903-307896ABAF21}" presName="childTextHidden" presStyleLbl="bgAccFollowNode1" presStyleIdx="2" presStyleCnt="3"/>
      <dgm:spPr/>
      <dgm:t>
        <a:bodyPr/>
        <a:lstStyle/>
        <a:p>
          <a:endParaRPr lang="en-US"/>
        </a:p>
      </dgm:t>
    </dgm:pt>
    <dgm:pt modelId="{EA6E4C45-F32D-40B8-9A00-D7D3883D90CA}" type="pres">
      <dgm:prSet presAssocID="{B18C3908-9520-4EB6-9903-307896ABAF21}" presName="parentText" presStyleLbl="node1" presStyleIdx="2" presStyleCnt="3">
        <dgm:presLayoutVars>
          <dgm:chMax val="1"/>
          <dgm:bulletEnabled val="1"/>
        </dgm:presLayoutVars>
      </dgm:prSet>
      <dgm:spPr/>
      <dgm:t>
        <a:bodyPr/>
        <a:lstStyle/>
        <a:p>
          <a:endParaRPr lang="en-US"/>
        </a:p>
      </dgm:t>
    </dgm:pt>
  </dgm:ptLst>
  <dgm:cxnLst>
    <dgm:cxn modelId="{0436F826-340B-4AAF-859F-3322EE293BF6}" type="presOf" srcId="{C8101378-32C2-4603-A2C2-6065639AF04C}" destId="{C1C9F9DC-9B40-4838-9C78-69A1F7AF67A8}" srcOrd="0" destOrd="0" presId="urn:microsoft.com/office/officeart/2005/8/layout/hProcess6"/>
    <dgm:cxn modelId="{259AE166-BD73-4DFF-A03D-008D87F1AA17}" srcId="{65275AC0-30F9-46A6-9AC8-C6357289F16F}" destId="{049DCA69-43E6-4C80-989D-9061D367745C}" srcOrd="0" destOrd="0" parTransId="{919144FA-03AD-420B-BAEF-3FAA8517E9E1}" sibTransId="{1295F6EC-DEDE-490A-BB3D-9F81A15B00A5}"/>
    <dgm:cxn modelId="{4229FD12-16B0-4D6B-A172-3A61EEE6C4C6}" srcId="{65275AC0-30F9-46A6-9AC8-C6357289F16F}" destId="{B18C3908-9520-4EB6-9903-307896ABAF21}" srcOrd="2" destOrd="0" parTransId="{88CF2CD1-B576-4024-B2E3-BB9D23813F9A}" sibTransId="{3D4E9767-3530-4657-8D79-384EB7641251}"/>
    <dgm:cxn modelId="{BBA6238D-27B5-4350-96E1-EC7AAB9B205D}" type="presOf" srcId="{B18C3908-9520-4EB6-9903-307896ABAF21}" destId="{EA6E4C45-F32D-40B8-9A00-D7D3883D90CA}" srcOrd="0" destOrd="0" presId="urn:microsoft.com/office/officeart/2005/8/layout/hProcess6"/>
    <dgm:cxn modelId="{E804A863-D978-4BFE-8545-8E32536C02EC}" type="presOf" srcId="{3717E292-FD37-4623-8167-E621F4A81680}" destId="{9B7689AF-E28A-4BF7-A935-82EFA6E82ACB}" srcOrd="1" destOrd="0" presId="urn:microsoft.com/office/officeart/2005/8/layout/hProcess6"/>
    <dgm:cxn modelId="{AF631841-D501-4DC1-B193-40FB93DBA934}" type="presOf" srcId="{6E36B893-2A85-4760-B146-2C3597395417}" destId="{89568094-CEBD-4B87-90E7-8B43667320E6}" srcOrd="0" destOrd="0" presId="urn:microsoft.com/office/officeart/2005/8/layout/hProcess6"/>
    <dgm:cxn modelId="{C2EC813A-2995-4496-AF01-7FD9DED45F72}" srcId="{65275AC0-30F9-46A6-9AC8-C6357289F16F}" destId="{C8101378-32C2-4603-A2C2-6065639AF04C}" srcOrd="1" destOrd="0" parTransId="{96857DC3-AE98-484C-A137-C8DCE78F7F21}" sibTransId="{ADE6B358-AF9E-4C27-BCDD-208AC0F57045}"/>
    <dgm:cxn modelId="{71A67BD1-BBC0-4255-AA9E-E1DAAB7D2D39}" type="presOf" srcId="{BCEE6C5E-21F8-473F-BB0F-9AA0CEE5A93A}" destId="{847EB602-BF6E-40E2-9B7D-FB5A62965FBE}" srcOrd="1" destOrd="0" presId="urn:microsoft.com/office/officeart/2005/8/layout/hProcess6"/>
    <dgm:cxn modelId="{2F3D3D08-CAEA-4591-ABFA-AEC4AAB4E8F6}" srcId="{C8101378-32C2-4603-A2C2-6065639AF04C}" destId="{6E36B893-2A85-4760-B146-2C3597395417}" srcOrd="0" destOrd="0" parTransId="{DA0DD335-A717-4A87-8121-057C953F6CC4}" sibTransId="{B9CF1904-CDD5-4E8E-8870-F6973CD250CB}"/>
    <dgm:cxn modelId="{E80EB1AF-3158-4733-9B74-836B5BA8DF32}" srcId="{B18C3908-9520-4EB6-9903-307896ABAF21}" destId="{3717E292-FD37-4623-8167-E621F4A81680}" srcOrd="0" destOrd="0" parTransId="{D09FFDFB-FF1A-4CFD-B3DB-044FD4D23C6D}" sibTransId="{CA047AAE-292C-4BBB-97FE-99AA7E233AEF}"/>
    <dgm:cxn modelId="{0E82B11D-306F-4248-B137-8251543F450C}" type="presOf" srcId="{6E36B893-2A85-4760-B146-2C3597395417}" destId="{B34763F4-B12C-4D90-9B8F-6647CEABC80D}" srcOrd="1" destOrd="0" presId="urn:microsoft.com/office/officeart/2005/8/layout/hProcess6"/>
    <dgm:cxn modelId="{413D9917-A83F-4524-84B8-8CE6C890B776}" type="presOf" srcId="{3717E292-FD37-4623-8167-E621F4A81680}" destId="{A21DFA00-EDB5-4DA1-A6AB-EA34C0B4E4AC}" srcOrd="0" destOrd="0" presId="urn:microsoft.com/office/officeart/2005/8/layout/hProcess6"/>
    <dgm:cxn modelId="{2F75A906-8219-4147-9E9C-397C08DE3C0B}" srcId="{049DCA69-43E6-4C80-989D-9061D367745C}" destId="{BCEE6C5E-21F8-473F-BB0F-9AA0CEE5A93A}" srcOrd="0" destOrd="0" parTransId="{A2E1AFB9-EB43-454F-B9B7-7DC336D31AAE}" sibTransId="{23148DDC-FEE5-4FCD-A008-EBD804289D33}"/>
    <dgm:cxn modelId="{8D5032EA-6F6B-4BFB-81AD-940E72186E81}" type="presOf" srcId="{049DCA69-43E6-4C80-989D-9061D367745C}" destId="{9C5C8223-D815-4197-9253-4802C4937D2E}" srcOrd="0" destOrd="0" presId="urn:microsoft.com/office/officeart/2005/8/layout/hProcess6"/>
    <dgm:cxn modelId="{97DB00A6-10E8-4B1B-B54F-F18FE74254DD}" type="presOf" srcId="{BCEE6C5E-21F8-473F-BB0F-9AA0CEE5A93A}" destId="{BAFED57B-4505-4A80-8AFE-99BB7D740469}" srcOrd="0" destOrd="0" presId="urn:microsoft.com/office/officeart/2005/8/layout/hProcess6"/>
    <dgm:cxn modelId="{2C3DC261-3424-41F0-AE6F-B6E6C4014B6E}" type="presOf" srcId="{65275AC0-30F9-46A6-9AC8-C6357289F16F}" destId="{D9FF35FE-4522-4278-8704-4ACDA0BD5457}" srcOrd="0" destOrd="0" presId="urn:microsoft.com/office/officeart/2005/8/layout/hProcess6"/>
    <dgm:cxn modelId="{D2D677AE-1B5A-49AD-9606-52E2F51AFF16}" type="presParOf" srcId="{D9FF35FE-4522-4278-8704-4ACDA0BD5457}" destId="{82F5A8AA-3411-489C-ADEE-ECEC9ED9AECA}" srcOrd="0" destOrd="0" presId="urn:microsoft.com/office/officeart/2005/8/layout/hProcess6"/>
    <dgm:cxn modelId="{60BF7282-172B-4E51-B468-263980961A57}" type="presParOf" srcId="{82F5A8AA-3411-489C-ADEE-ECEC9ED9AECA}" destId="{D9267B4C-8D39-4E83-845E-BE4150E3F5F3}" srcOrd="0" destOrd="0" presId="urn:microsoft.com/office/officeart/2005/8/layout/hProcess6"/>
    <dgm:cxn modelId="{BC354572-BD3F-4D19-9E07-04EF807B3833}" type="presParOf" srcId="{82F5A8AA-3411-489C-ADEE-ECEC9ED9AECA}" destId="{BAFED57B-4505-4A80-8AFE-99BB7D740469}" srcOrd="1" destOrd="0" presId="urn:microsoft.com/office/officeart/2005/8/layout/hProcess6"/>
    <dgm:cxn modelId="{10D7D65D-96B0-4455-A51C-8F601289DD0A}" type="presParOf" srcId="{82F5A8AA-3411-489C-ADEE-ECEC9ED9AECA}" destId="{847EB602-BF6E-40E2-9B7D-FB5A62965FBE}" srcOrd="2" destOrd="0" presId="urn:microsoft.com/office/officeart/2005/8/layout/hProcess6"/>
    <dgm:cxn modelId="{6D8C8ECD-6762-4146-86A2-2BE4D12AABB8}" type="presParOf" srcId="{82F5A8AA-3411-489C-ADEE-ECEC9ED9AECA}" destId="{9C5C8223-D815-4197-9253-4802C4937D2E}" srcOrd="3" destOrd="0" presId="urn:microsoft.com/office/officeart/2005/8/layout/hProcess6"/>
    <dgm:cxn modelId="{6BF275F0-33B4-4A42-AC85-6A0D8F08121A}" type="presParOf" srcId="{D9FF35FE-4522-4278-8704-4ACDA0BD5457}" destId="{ECEFD986-9122-4202-A060-5F76C5F9B4D3}" srcOrd="1" destOrd="0" presId="urn:microsoft.com/office/officeart/2005/8/layout/hProcess6"/>
    <dgm:cxn modelId="{6C2480E4-4B49-4C2C-B3B2-64D053230005}" type="presParOf" srcId="{D9FF35FE-4522-4278-8704-4ACDA0BD5457}" destId="{FA1C1EC7-8C99-4A6E-97EF-75C2FE6A4B17}" srcOrd="2" destOrd="0" presId="urn:microsoft.com/office/officeart/2005/8/layout/hProcess6"/>
    <dgm:cxn modelId="{5200DEBA-2D7C-4D22-BF28-589DE2DE8835}" type="presParOf" srcId="{FA1C1EC7-8C99-4A6E-97EF-75C2FE6A4B17}" destId="{11FF3CB9-4261-4077-B834-BB68EC02E68A}" srcOrd="0" destOrd="0" presId="urn:microsoft.com/office/officeart/2005/8/layout/hProcess6"/>
    <dgm:cxn modelId="{DFC972F9-311C-4508-B0E6-F0E91C0E3BB9}" type="presParOf" srcId="{FA1C1EC7-8C99-4A6E-97EF-75C2FE6A4B17}" destId="{89568094-CEBD-4B87-90E7-8B43667320E6}" srcOrd="1" destOrd="0" presId="urn:microsoft.com/office/officeart/2005/8/layout/hProcess6"/>
    <dgm:cxn modelId="{AF213215-ADA9-4A7A-A1F7-B13F7B22E8DB}" type="presParOf" srcId="{FA1C1EC7-8C99-4A6E-97EF-75C2FE6A4B17}" destId="{B34763F4-B12C-4D90-9B8F-6647CEABC80D}" srcOrd="2" destOrd="0" presId="urn:microsoft.com/office/officeart/2005/8/layout/hProcess6"/>
    <dgm:cxn modelId="{D4FC2D58-5E86-4DC1-AAA7-B36711AC9712}" type="presParOf" srcId="{FA1C1EC7-8C99-4A6E-97EF-75C2FE6A4B17}" destId="{C1C9F9DC-9B40-4838-9C78-69A1F7AF67A8}" srcOrd="3" destOrd="0" presId="urn:microsoft.com/office/officeart/2005/8/layout/hProcess6"/>
    <dgm:cxn modelId="{44A041C4-559E-4943-8336-F71908FA7618}" type="presParOf" srcId="{D9FF35FE-4522-4278-8704-4ACDA0BD5457}" destId="{13659D8C-B0E2-4C83-A685-C913EE38E8AA}" srcOrd="3" destOrd="0" presId="urn:microsoft.com/office/officeart/2005/8/layout/hProcess6"/>
    <dgm:cxn modelId="{E2FE1FA6-C6C0-4AAF-B8DB-CDFFF1F1C95C}" type="presParOf" srcId="{D9FF35FE-4522-4278-8704-4ACDA0BD5457}" destId="{0A2A31A8-B62F-4659-B301-2FA62DA2650F}" srcOrd="4" destOrd="0" presId="urn:microsoft.com/office/officeart/2005/8/layout/hProcess6"/>
    <dgm:cxn modelId="{6A6D1C6F-1C52-41BE-9303-5EAA01D60330}" type="presParOf" srcId="{0A2A31A8-B62F-4659-B301-2FA62DA2650F}" destId="{D99FBDDF-ADB4-46F4-AD07-31E7848FBB8C}" srcOrd="0" destOrd="0" presId="urn:microsoft.com/office/officeart/2005/8/layout/hProcess6"/>
    <dgm:cxn modelId="{A1534BF4-0D60-41F5-A096-F9E97003C70A}" type="presParOf" srcId="{0A2A31A8-B62F-4659-B301-2FA62DA2650F}" destId="{A21DFA00-EDB5-4DA1-A6AB-EA34C0B4E4AC}" srcOrd="1" destOrd="0" presId="urn:microsoft.com/office/officeart/2005/8/layout/hProcess6"/>
    <dgm:cxn modelId="{897D2F51-324F-4B6E-935C-CEE0E3C8DDA7}" type="presParOf" srcId="{0A2A31A8-B62F-4659-B301-2FA62DA2650F}" destId="{9B7689AF-E28A-4BF7-A935-82EFA6E82ACB}" srcOrd="2" destOrd="0" presId="urn:microsoft.com/office/officeart/2005/8/layout/hProcess6"/>
    <dgm:cxn modelId="{9EF24D03-E315-4E52-8D99-C451AAD4FD7C}" type="presParOf" srcId="{0A2A31A8-B62F-4659-B301-2FA62DA2650F}" destId="{EA6E4C45-F32D-40B8-9A00-D7D3883D90CA}" srcOrd="3" destOrd="0" presId="urn:microsoft.com/office/officeart/2005/8/layout/hProcess6"/>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EF65DCC-556D-401B-8B20-ED3C643FCC0B}"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4832E3C7-E33B-4BF1-9A1B-DF34C6F7580E}">
      <dgm:prSet phldrT="[Text]" custT="1"/>
      <dgm:spPr>
        <a:xfrm>
          <a:off x="2776346" y="1917382"/>
          <a:ext cx="2379726" cy="1278255"/>
        </a:xfrm>
        <a:solidFill>
          <a:srgbClr val="92D050"/>
        </a:solidFill>
        <a:ln w="25400" cap="flat" cmpd="sng" algn="ctr">
          <a:solidFill>
            <a:sysClr val="window" lastClr="FFFFFF">
              <a:hueOff val="0"/>
              <a:satOff val="0"/>
              <a:lumOff val="0"/>
              <a:alphaOff val="0"/>
            </a:sysClr>
          </a:solidFill>
          <a:prstDash val="solid"/>
        </a:ln>
        <a:effectLst/>
      </dgm:spPr>
      <dgm:t>
        <a:bodyPr/>
        <a:lstStyle/>
        <a:p>
          <a:r>
            <a:rPr lang="en-US" sz="2800" b="1" dirty="0">
              <a:solidFill>
                <a:sysClr val="windowText" lastClr="000000">
                  <a:hueOff val="0"/>
                  <a:satOff val="0"/>
                  <a:lumOff val="0"/>
                  <a:alphaOff val="0"/>
                </a:sysClr>
              </a:solidFill>
              <a:latin typeface="Arial Black" panose="020B0A04020102020204" pitchFamily="34" charset="0"/>
              <a:ea typeface="+mn-ea"/>
              <a:cs typeface="+mn-cs"/>
            </a:rPr>
            <a:t>Quality Coaching</a:t>
          </a:r>
        </a:p>
      </dgm:t>
    </dgm:pt>
    <dgm:pt modelId="{D679ECC2-EF94-4661-9D94-81282248EFC7}" type="parTrans" cxnId="{53863C14-6CDF-4850-A6F5-BFE8C55570AC}">
      <dgm:prSet/>
      <dgm:spPr/>
      <dgm:t>
        <a:bodyPr/>
        <a:lstStyle/>
        <a:p>
          <a:endParaRPr lang="en-US"/>
        </a:p>
      </dgm:t>
    </dgm:pt>
    <dgm:pt modelId="{C683A06F-CFE4-4B28-86C7-394C405153F5}" type="sibTrans" cxnId="{53863C14-6CDF-4850-A6F5-BFE8C55570AC}">
      <dgm:prSet/>
      <dgm:spPr/>
      <dgm:t>
        <a:bodyPr/>
        <a:lstStyle/>
        <a:p>
          <a:endParaRPr lang="en-US"/>
        </a:p>
      </dgm:t>
    </dgm:pt>
    <dgm:pt modelId="{C1794688-7919-4EBE-9BE1-9443F9EA4CF6}">
      <dgm:prSet phldrT="[Text]" custT="1"/>
      <dgm:spPr>
        <a:xfrm rot="16200000">
          <a:off x="704850" y="-704850"/>
          <a:ext cx="2556510" cy="3966210"/>
        </a:xfrm>
        <a:solidFill>
          <a:srgbClr val="00B0F0"/>
        </a:solidFill>
        <a:ln w="25400" cap="flat" cmpd="sng" algn="ctr">
          <a:solidFill>
            <a:sysClr val="window" lastClr="FFFFFF">
              <a:hueOff val="0"/>
              <a:satOff val="0"/>
              <a:lumOff val="0"/>
              <a:alphaOff val="0"/>
            </a:sysClr>
          </a:solidFill>
          <a:prstDash val="solid"/>
        </a:ln>
        <a:effectLst/>
      </dgm:spPr>
      <dgm:t>
        <a:bodyPr/>
        <a:lstStyle/>
        <a:p>
          <a:r>
            <a:rPr lang="en-US" sz="2400" b="1" baseline="0" dirty="0">
              <a:solidFill>
                <a:sysClr val="windowText" lastClr="000000"/>
              </a:solidFill>
              <a:latin typeface="Arial Black" panose="020B0A04020102020204" pitchFamily="34" charset="0"/>
              <a:ea typeface="+mn-ea"/>
              <a:cs typeface="+mn-cs"/>
            </a:rPr>
            <a:t>Data Quality, Integrity and Performance Improvement</a:t>
          </a:r>
        </a:p>
      </dgm:t>
    </dgm:pt>
    <dgm:pt modelId="{1E388F0C-7A31-42A4-9C4F-5AB9CCC8603E}" type="parTrans" cxnId="{B0A981E4-EAAC-4BE3-8BC3-C002E96A522F}">
      <dgm:prSet/>
      <dgm:spPr/>
      <dgm:t>
        <a:bodyPr/>
        <a:lstStyle/>
        <a:p>
          <a:endParaRPr lang="en-US"/>
        </a:p>
      </dgm:t>
    </dgm:pt>
    <dgm:pt modelId="{A41F9880-9ACC-4B08-ABD3-E64503093F45}" type="sibTrans" cxnId="{B0A981E4-EAAC-4BE3-8BC3-C002E96A522F}">
      <dgm:prSet/>
      <dgm:spPr/>
      <dgm:t>
        <a:bodyPr/>
        <a:lstStyle/>
        <a:p>
          <a:endParaRPr lang="en-US"/>
        </a:p>
      </dgm:t>
    </dgm:pt>
    <dgm:pt modelId="{A97737E9-F66A-42B1-B43F-0A902A5A75EE}">
      <dgm:prSet phldrT="[Text]" custT="1"/>
      <dgm:spPr>
        <a:xfrm>
          <a:off x="3966210" y="0"/>
          <a:ext cx="3966210" cy="2556510"/>
        </a:xfrm>
        <a:solidFill>
          <a:srgbClr val="F79646"/>
        </a:solidFill>
        <a:ln w="25400" cap="flat" cmpd="sng" algn="ctr">
          <a:solidFill>
            <a:sysClr val="window" lastClr="FFFFFF">
              <a:hueOff val="0"/>
              <a:satOff val="0"/>
              <a:lumOff val="0"/>
              <a:alphaOff val="0"/>
            </a:sysClr>
          </a:solidFill>
          <a:prstDash val="solid"/>
        </a:ln>
        <a:effectLst/>
      </dgm:spPr>
      <dgm:t>
        <a:bodyPr/>
        <a:lstStyle/>
        <a:p>
          <a:r>
            <a:rPr lang="en-US" sz="2400" b="1" baseline="0" dirty="0" smtClean="0">
              <a:solidFill>
                <a:sysClr val="windowText" lastClr="000000"/>
              </a:solidFill>
              <a:latin typeface="Arial Black" panose="020B0A04020102020204" pitchFamily="34" charset="0"/>
              <a:ea typeface="+mn-ea"/>
              <a:cs typeface="+mn-cs"/>
            </a:rPr>
            <a:t>High Utilizers and Population Health Management </a:t>
          </a:r>
          <a:endParaRPr lang="en-US" sz="2400" b="1" baseline="0" dirty="0">
            <a:solidFill>
              <a:sysClr val="windowText" lastClr="000000"/>
            </a:solidFill>
            <a:latin typeface="Arial Black" panose="020B0A04020102020204" pitchFamily="34" charset="0"/>
            <a:ea typeface="+mn-ea"/>
            <a:cs typeface="+mn-cs"/>
          </a:endParaRPr>
        </a:p>
      </dgm:t>
    </dgm:pt>
    <dgm:pt modelId="{FC426607-F7B9-4D97-805E-9E529205B3CF}" type="parTrans" cxnId="{6CE5EA9E-3B91-4355-BFC3-988458C10CAF}">
      <dgm:prSet/>
      <dgm:spPr/>
      <dgm:t>
        <a:bodyPr/>
        <a:lstStyle/>
        <a:p>
          <a:endParaRPr lang="en-US"/>
        </a:p>
      </dgm:t>
    </dgm:pt>
    <dgm:pt modelId="{62220CD7-0284-4662-B42E-14A6557FD951}" type="sibTrans" cxnId="{6CE5EA9E-3B91-4355-BFC3-988458C10CAF}">
      <dgm:prSet/>
      <dgm:spPr/>
      <dgm:t>
        <a:bodyPr/>
        <a:lstStyle/>
        <a:p>
          <a:endParaRPr lang="en-US"/>
        </a:p>
      </dgm:t>
    </dgm:pt>
    <dgm:pt modelId="{CFCFE46B-62F6-415A-867D-EF5C6C6D8AF0}">
      <dgm:prSet phldrT="[Text]"/>
      <dgm:spPr>
        <a:xfrm rot="10800000">
          <a:off x="0" y="2556510"/>
          <a:ext cx="3966210" cy="2556510"/>
        </a:xfrm>
        <a:solidFill>
          <a:srgbClr val="FFFF66"/>
        </a:solidFill>
        <a:ln w="25400" cap="flat" cmpd="sng" algn="ctr">
          <a:solidFill>
            <a:sysClr val="window" lastClr="FFFFFF">
              <a:hueOff val="0"/>
              <a:satOff val="0"/>
              <a:lumOff val="0"/>
              <a:alphaOff val="0"/>
            </a:sysClr>
          </a:solidFill>
          <a:prstDash val="solid"/>
        </a:ln>
        <a:effectLst/>
      </dgm:spPr>
      <dgm:t>
        <a:bodyPr/>
        <a:lstStyle/>
        <a:p>
          <a:r>
            <a:rPr lang="en-US" b="1" baseline="0" dirty="0">
              <a:solidFill>
                <a:sysClr val="windowText" lastClr="000000"/>
              </a:solidFill>
              <a:latin typeface="Arial Black" panose="020B0A04020102020204" pitchFamily="34" charset="0"/>
              <a:ea typeface="+mn-ea"/>
              <a:cs typeface="+mn-cs"/>
            </a:rPr>
            <a:t>NCQA PCMH Recognition Application and </a:t>
          </a:r>
          <a:r>
            <a:rPr lang="en-US" b="1" baseline="0" dirty="0" smtClean="0">
              <a:solidFill>
                <a:sysClr val="windowText" lastClr="000000"/>
              </a:solidFill>
              <a:latin typeface="Arial Black" panose="020B0A04020102020204" pitchFamily="34" charset="0"/>
              <a:ea typeface="+mn-ea"/>
              <a:cs typeface="+mn-cs"/>
            </a:rPr>
            <a:t>Renewal Assistance</a:t>
          </a:r>
          <a:endParaRPr lang="en-US" b="1" baseline="0" dirty="0">
            <a:solidFill>
              <a:sysClr val="windowText" lastClr="000000"/>
            </a:solidFill>
            <a:latin typeface="Arial Black" panose="020B0A04020102020204" pitchFamily="34" charset="0"/>
            <a:ea typeface="+mn-ea"/>
            <a:cs typeface="+mn-cs"/>
          </a:endParaRPr>
        </a:p>
      </dgm:t>
    </dgm:pt>
    <dgm:pt modelId="{7DE7CB74-8C00-4C9B-BF0A-230DA6F3C80B}" type="parTrans" cxnId="{DAA4ED68-232D-49D3-8DBB-99265CC624F6}">
      <dgm:prSet/>
      <dgm:spPr/>
      <dgm:t>
        <a:bodyPr/>
        <a:lstStyle/>
        <a:p>
          <a:endParaRPr lang="en-US"/>
        </a:p>
      </dgm:t>
    </dgm:pt>
    <dgm:pt modelId="{71A0E5CF-97D2-47B0-BFA1-7F84B6AF12BA}" type="sibTrans" cxnId="{DAA4ED68-232D-49D3-8DBB-99265CC624F6}">
      <dgm:prSet/>
      <dgm:spPr/>
      <dgm:t>
        <a:bodyPr/>
        <a:lstStyle/>
        <a:p>
          <a:endParaRPr lang="en-US"/>
        </a:p>
      </dgm:t>
    </dgm:pt>
    <dgm:pt modelId="{18A41128-A79A-4386-9087-62343B88B0DB}">
      <dgm:prSet phldrT="[Text]"/>
      <dgm:spPr>
        <a:xfrm rot="5400000">
          <a:off x="4671060" y="1851660"/>
          <a:ext cx="2556510" cy="3966210"/>
        </a:xfrm>
        <a:solidFill>
          <a:srgbClr val="D38DEF"/>
        </a:solidFill>
        <a:ln w="25400" cap="flat" cmpd="sng" algn="ctr">
          <a:solidFill>
            <a:sysClr val="window" lastClr="FFFFFF">
              <a:hueOff val="0"/>
              <a:satOff val="0"/>
              <a:lumOff val="0"/>
              <a:alphaOff val="0"/>
            </a:sysClr>
          </a:solidFill>
          <a:prstDash val="solid"/>
        </a:ln>
        <a:effectLst/>
      </dgm:spPr>
      <dgm:t>
        <a:bodyPr/>
        <a:lstStyle/>
        <a:p>
          <a:r>
            <a:rPr lang="en-US" b="1" baseline="0" dirty="0">
              <a:solidFill>
                <a:sysClr val="windowText" lastClr="000000"/>
              </a:solidFill>
              <a:latin typeface="Arial Black" panose="020B0A04020102020204" pitchFamily="34" charset="0"/>
              <a:ea typeface="+mn-ea"/>
              <a:cs typeface="+mn-cs"/>
            </a:rPr>
            <a:t>Quality </a:t>
          </a:r>
          <a:r>
            <a:rPr lang="en-US" b="1" baseline="0" dirty="0" smtClean="0">
              <a:solidFill>
                <a:sysClr val="windowText" lastClr="000000"/>
              </a:solidFill>
              <a:latin typeface="Arial Black" panose="020B0A04020102020204" pitchFamily="34" charset="0"/>
              <a:ea typeface="+mn-ea"/>
              <a:cs typeface="+mn-cs"/>
            </a:rPr>
            <a:t>Improvement and </a:t>
          </a:r>
          <a:r>
            <a:rPr lang="en-US" b="1" baseline="0" dirty="0">
              <a:solidFill>
                <a:sysClr val="windowText" lastClr="000000"/>
              </a:solidFill>
              <a:latin typeface="Arial Black" panose="020B0A04020102020204" pitchFamily="34" charset="0"/>
              <a:ea typeface="+mn-ea"/>
              <a:cs typeface="+mn-cs"/>
            </a:rPr>
            <a:t>Practice Transformation</a:t>
          </a:r>
        </a:p>
      </dgm:t>
    </dgm:pt>
    <dgm:pt modelId="{8922E9E8-C3C8-4145-8060-A0C4D74D461C}" type="parTrans" cxnId="{40CCAB95-4913-4BB6-AE22-041F49E34863}">
      <dgm:prSet/>
      <dgm:spPr/>
      <dgm:t>
        <a:bodyPr/>
        <a:lstStyle/>
        <a:p>
          <a:endParaRPr lang="en-US"/>
        </a:p>
      </dgm:t>
    </dgm:pt>
    <dgm:pt modelId="{EE0F0549-249F-4212-9ECF-E989E5E0415C}" type="sibTrans" cxnId="{40CCAB95-4913-4BB6-AE22-041F49E34863}">
      <dgm:prSet/>
      <dgm:spPr/>
      <dgm:t>
        <a:bodyPr/>
        <a:lstStyle/>
        <a:p>
          <a:endParaRPr lang="en-US"/>
        </a:p>
      </dgm:t>
    </dgm:pt>
    <dgm:pt modelId="{9FE3E02B-F734-4140-8203-C64BD92FFF46}" type="pres">
      <dgm:prSet presAssocID="{EEF65DCC-556D-401B-8B20-ED3C643FCC0B}" presName="diagram" presStyleCnt="0">
        <dgm:presLayoutVars>
          <dgm:chMax val="1"/>
          <dgm:dir/>
          <dgm:animLvl val="ctr"/>
          <dgm:resizeHandles val="exact"/>
        </dgm:presLayoutVars>
      </dgm:prSet>
      <dgm:spPr/>
      <dgm:t>
        <a:bodyPr/>
        <a:lstStyle/>
        <a:p>
          <a:endParaRPr lang="en-US"/>
        </a:p>
      </dgm:t>
    </dgm:pt>
    <dgm:pt modelId="{42624AF4-6738-4231-A43E-461F33FB031B}" type="pres">
      <dgm:prSet presAssocID="{EEF65DCC-556D-401B-8B20-ED3C643FCC0B}" presName="matrix" presStyleCnt="0"/>
      <dgm:spPr/>
    </dgm:pt>
    <dgm:pt modelId="{81906354-A8EA-4A86-BB51-EDDD1A96E532}" type="pres">
      <dgm:prSet presAssocID="{EEF65DCC-556D-401B-8B20-ED3C643FCC0B}" presName="tile1" presStyleLbl="node1" presStyleIdx="0" presStyleCnt="4"/>
      <dgm:spPr>
        <a:prstGeom prst="round1Rect">
          <a:avLst/>
        </a:prstGeom>
      </dgm:spPr>
      <dgm:t>
        <a:bodyPr/>
        <a:lstStyle/>
        <a:p>
          <a:endParaRPr lang="en-US"/>
        </a:p>
      </dgm:t>
    </dgm:pt>
    <dgm:pt modelId="{D14DBD41-E69C-4005-B268-3F68E287916B}" type="pres">
      <dgm:prSet presAssocID="{EEF65DCC-556D-401B-8B20-ED3C643FCC0B}" presName="tile1text" presStyleLbl="node1" presStyleIdx="0" presStyleCnt="4">
        <dgm:presLayoutVars>
          <dgm:chMax val="0"/>
          <dgm:chPref val="0"/>
          <dgm:bulletEnabled val="1"/>
        </dgm:presLayoutVars>
      </dgm:prSet>
      <dgm:spPr/>
      <dgm:t>
        <a:bodyPr/>
        <a:lstStyle/>
        <a:p>
          <a:endParaRPr lang="en-US"/>
        </a:p>
      </dgm:t>
    </dgm:pt>
    <dgm:pt modelId="{EE4F21E8-A98F-47D7-B3F9-2A2FD662CB40}" type="pres">
      <dgm:prSet presAssocID="{EEF65DCC-556D-401B-8B20-ED3C643FCC0B}" presName="tile2" presStyleLbl="node1" presStyleIdx="1" presStyleCnt="4" custLinFactNeighborX="1921" custLinFactNeighborY="-1341"/>
      <dgm:spPr>
        <a:prstGeom prst="round1Rect">
          <a:avLst/>
        </a:prstGeom>
      </dgm:spPr>
      <dgm:t>
        <a:bodyPr/>
        <a:lstStyle/>
        <a:p>
          <a:endParaRPr lang="en-US"/>
        </a:p>
      </dgm:t>
    </dgm:pt>
    <dgm:pt modelId="{EA11624D-8B6F-4A84-93BF-338DCD8B456B}" type="pres">
      <dgm:prSet presAssocID="{EEF65DCC-556D-401B-8B20-ED3C643FCC0B}" presName="tile2text" presStyleLbl="node1" presStyleIdx="1" presStyleCnt="4">
        <dgm:presLayoutVars>
          <dgm:chMax val="0"/>
          <dgm:chPref val="0"/>
          <dgm:bulletEnabled val="1"/>
        </dgm:presLayoutVars>
      </dgm:prSet>
      <dgm:spPr/>
      <dgm:t>
        <a:bodyPr/>
        <a:lstStyle/>
        <a:p>
          <a:endParaRPr lang="en-US"/>
        </a:p>
      </dgm:t>
    </dgm:pt>
    <dgm:pt modelId="{4C5E0F01-A34F-415D-8382-38F22B560BF6}" type="pres">
      <dgm:prSet presAssocID="{EEF65DCC-556D-401B-8B20-ED3C643FCC0B}" presName="tile3" presStyleLbl="node1" presStyleIdx="2" presStyleCnt="4"/>
      <dgm:spPr>
        <a:prstGeom prst="round1Rect">
          <a:avLst/>
        </a:prstGeom>
      </dgm:spPr>
      <dgm:t>
        <a:bodyPr/>
        <a:lstStyle/>
        <a:p>
          <a:endParaRPr lang="en-US"/>
        </a:p>
      </dgm:t>
    </dgm:pt>
    <dgm:pt modelId="{EF084CEB-B30D-4816-ABF6-BD64ED279057}" type="pres">
      <dgm:prSet presAssocID="{EEF65DCC-556D-401B-8B20-ED3C643FCC0B}" presName="tile3text" presStyleLbl="node1" presStyleIdx="2" presStyleCnt="4">
        <dgm:presLayoutVars>
          <dgm:chMax val="0"/>
          <dgm:chPref val="0"/>
          <dgm:bulletEnabled val="1"/>
        </dgm:presLayoutVars>
      </dgm:prSet>
      <dgm:spPr/>
      <dgm:t>
        <a:bodyPr/>
        <a:lstStyle/>
        <a:p>
          <a:endParaRPr lang="en-US"/>
        </a:p>
      </dgm:t>
    </dgm:pt>
    <dgm:pt modelId="{BF760480-CEE9-4D3C-BEBB-362460009D72}" type="pres">
      <dgm:prSet presAssocID="{EEF65DCC-556D-401B-8B20-ED3C643FCC0B}" presName="tile4" presStyleLbl="node1" presStyleIdx="3" presStyleCnt="4"/>
      <dgm:spPr>
        <a:prstGeom prst="round1Rect">
          <a:avLst/>
        </a:prstGeom>
      </dgm:spPr>
      <dgm:t>
        <a:bodyPr/>
        <a:lstStyle/>
        <a:p>
          <a:endParaRPr lang="en-US"/>
        </a:p>
      </dgm:t>
    </dgm:pt>
    <dgm:pt modelId="{E916AD38-46D0-42F0-9DD1-3A30B668672C}" type="pres">
      <dgm:prSet presAssocID="{EEF65DCC-556D-401B-8B20-ED3C643FCC0B}" presName="tile4text" presStyleLbl="node1" presStyleIdx="3" presStyleCnt="4">
        <dgm:presLayoutVars>
          <dgm:chMax val="0"/>
          <dgm:chPref val="0"/>
          <dgm:bulletEnabled val="1"/>
        </dgm:presLayoutVars>
      </dgm:prSet>
      <dgm:spPr/>
      <dgm:t>
        <a:bodyPr/>
        <a:lstStyle/>
        <a:p>
          <a:endParaRPr lang="en-US"/>
        </a:p>
      </dgm:t>
    </dgm:pt>
    <dgm:pt modelId="{65EBF0D8-8759-48B8-AE91-757BEB8177A7}" type="pres">
      <dgm:prSet presAssocID="{EEF65DCC-556D-401B-8B20-ED3C643FCC0B}" presName="centerTile" presStyleLbl="fgShp" presStyleIdx="0" presStyleCnt="1">
        <dgm:presLayoutVars>
          <dgm:chMax val="0"/>
          <dgm:chPref val="0"/>
        </dgm:presLayoutVars>
      </dgm:prSet>
      <dgm:spPr>
        <a:prstGeom prst="roundRect">
          <a:avLst/>
        </a:prstGeom>
      </dgm:spPr>
      <dgm:t>
        <a:bodyPr/>
        <a:lstStyle/>
        <a:p>
          <a:endParaRPr lang="en-US"/>
        </a:p>
      </dgm:t>
    </dgm:pt>
  </dgm:ptLst>
  <dgm:cxnLst>
    <dgm:cxn modelId="{6CE5EA9E-3B91-4355-BFC3-988458C10CAF}" srcId="{4832E3C7-E33B-4BF1-9A1B-DF34C6F7580E}" destId="{A97737E9-F66A-42B1-B43F-0A902A5A75EE}" srcOrd="1" destOrd="0" parTransId="{FC426607-F7B9-4D97-805E-9E529205B3CF}" sibTransId="{62220CD7-0284-4662-B42E-14A6557FD951}"/>
    <dgm:cxn modelId="{DAA4ED68-232D-49D3-8DBB-99265CC624F6}" srcId="{4832E3C7-E33B-4BF1-9A1B-DF34C6F7580E}" destId="{CFCFE46B-62F6-415A-867D-EF5C6C6D8AF0}" srcOrd="2" destOrd="0" parTransId="{7DE7CB74-8C00-4C9B-BF0A-230DA6F3C80B}" sibTransId="{71A0E5CF-97D2-47B0-BFA1-7F84B6AF12BA}"/>
    <dgm:cxn modelId="{7086E862-BC35-4390-AE0B-FC815F339C21}" type="presOf" srcId="{18A41128-A79A-4386-9087-62343B88B0DB}" destId="{E916AD38-46D0-42F0-9DD1-3A30B668672C}" srcOrd="1" destOrd="0" presId="urn:microsoft.com/office/officeart/2005/8/layout/matrix1"/>
    <dgm:cxn modelId="{4F276985-E57D-4419-A690-03C18BEC1FB7}" type="presOf" srcId="{EEF65DCC-556D-401B-8B20-ED3C643FCC0B}" destId="{9FE3E02B-F734-4140-8203-C64BD92FFF46}" srcOrd="0" destOrd="0" presId="urn:microsoft.com/office/officeart/2005/8/layout/matrix1"/>
    <dgm:cxn modelId="{76494D00-7426-4A25-B5AF-A347AB7A99DB}" type="presOf" srcId="{18A41128-A79A-4386-9087-62343B88B0DB}" destId="{BF760480-CEE9-4D3C-BEBB-362460009D72}" srcOrd="0" destOrd="0" presId="urn:microsoft.com/office/officeart/2005/8/layout/matrix1"/>
    <dgm:cxn modelId="{22ED044B-8B95-49F3-8F88-5B464A5D7E9D}" type="presOf" srcId="{CFCFE46B-62F6-415A-867D-EF5C6C6D8AF0}" destId="{4C5E0F01-A34F-415D-8382-38F22B560BF6}" srcOrd="0" destOrd="0" presId="urn:microsoft.com/office/officeart/2005/8/layout/matrix1"/>
    <dgm:cxn modelId="{B0A981E4-EAAC-4BE3-8BC3-C002E96A522F}" srcId="{4832E3C7-E33B-4BF1-9A1B-DF34C6F7580E}" destId="{C1794688-7919-4EBE-9BE1-9443F9EA4CF6}" srcOrd="0" destOrd="0" parTransId="{1E388F0C-7A31-42A4-9C4F-5AB9CCC8603E}" sibTransId="{A41F9880-9ACC-4B08-ABD3-E64503093F45}"/>
    <dgm:cxn modelId="{8D46FC54-C3F6-40DA-9001-672A8D6C3CC8}" type="presOf" srcId="{A97737E9-F66A-42B1-B43F-0A902A5A75EE}" destId="{EE4F21E8-A98F-47D7-B3F9-2A2FD662CB40}" srcOrd="0" destOrd="0" presId="urn:microsoft.com/office/officeart/2005/8/layout/matrix1"/>
    <dgm:cxn modelId="{10E3D5B8-15F8-4506-9A95-EE54E14C260B}" type="presOf" srcId="{C1794688-7919-4EBE-9BE1-9443F9EA4CF6}" destId="{81906354-A8EA-4A86-BB51-EDDD1A96E532}" srcOrd="0" destOrd="0" presId="urn:microsoft.com/office/officeart/2005/8/layout/matrix1"/>
    <dgm:cxn modelId="{40CCAB95-4913-4BB6-AE22-041F49E34863}" srcId="{4832E3C7-E33B-4BF1-9A1B-DF34C6F7580E}" destId="{18A41128-A79A-4386-9087-62343B88B0DB}" srcOrd="3" destOrd="0" parTransId="{8922E9E8-C3C8-4145-8060-A0C4D74D461C}" sibTransId="{EE0F0549-249F-4212-9ECF-E989E5E0415C}"/>
    <dgm:cxn modelId="{4B55F606-B27B-473A-9F63-AE637EDF86F5}" type="presOf" srcId="{CFCFE46B-62F6-415A-867D-EF5C6C6D8AF0}" destId="{EF084CEB-B30D-4816-ABF6-BD64ED279057}" srcOrd="1" destOrd="0" presId="urn:microsoft.com/office/officeart/2005/8/layout/matrix1"/>
    <dgm:cxn modelId="{01F9F962-50BB-4FAB-B45D-BA70F119C175}" type="presOf" srcId="{A97737E9-F66A-42B1-B43F-0A902A5A75EE}" destId="{EA11624D-8B6F-4A84-93BF-338DCD8B456B}" srcOrd="1" destOrd="0" presId="urn:microsoft.com/office/officeart/2005/8/layout/matrix1"/>
    <dgm:cxn modelId="{53863C14-6CDF-4850-A6F5-BFE8C55570AC}" srcId="{EEF65DCC-556D-401B-8B20-ED3C643FCC0B}" destId="{4832E3C7-E33B-4BF1-9A1B-DF34C6F7580E}" srcOrd="0" destOrd="0" parTransId="{D679ECC2-EF94-4661-9D94-81282248EFC7}" sibTransId="{C683A06F-CFE4-4B28-86C7-394C405153F5}"/>
    <dgm:cxn modelId="{06BAE487-A5FD-452F-BD89-3245AA3B6D78}" type="presOf" srcId="{4832E3C7-E33B-4BF1-9A1B-DF34C6F7580E}" destId="{65EBF0D8-8759-48B8-AE91-757BEB8177A7}" srcOrd="0" destOrd="0" presId="urn:microsoft.com/office/officeart/2005/8/layout/matrix1"/>
    <dgm:cxn modelId="{B224228B-EB86-43D9-AB13-5E20F618B426}" type="presOf" srcId="{C1794688-7919-4EBE-9BE1-9443F9EA4CF6}" destId="{D14DBD41-E69C-4005-B268-3F68E287916B}" srcOrd="1" destOrd="0" presId="urn:microsoft.com/office/officeart/2005/8/layout/matrix1"/>
    <dgm:cxn modelId="{B4D3961B-0885-482A-9336-F9E252576F51}" type="presParOf" srcId="{9FE3E02B-F734-4140-8203-C64BD92FFF46}" destId="{42624AF4-6738-4231-A43E-461F33FB031B}" srcOrd="0" destOrd="0" presId="urn:microsoft.com/office/officeart/2005/8/layout/matrix1"/>
    <dgm:cxn modelId="{CC790B32-D6DA-45C2-B2BE-1380CF0FE679}" type="presParOf" srcId="{42624AF4-6738-4231-A43E-461F33FB031B}" destId="{81906354-A8EA-4A86-BB51-EDDD1A96E532}" srcOrd="0" destOrd="0" presId="urn:microsoft.com/office/officeart/2005/8/layout/matrix1"/>
    <dgm:cxn modelId="{1EB53FA6-E25F-4957-B0F4-9E09ECF9DDA2}" type="presParOf" srcId="{42624AF4-6738-4231-A43E-461F33FB031B}" destId="{D14DBD41-E69C-4005-B268-3F68E287916B}" srcOrd="1" destOrd="0" presId="urn:microsoft.com/office/officeart/2005/8/layout/matrix1"/>
    <dgm:cxn modelId="{344ED5B5-629E-4AE2-88AF-2EF67A19CE0D}" type="presParOf" srcId="{42624AF4-6738-4231-A43E-461F33FB031B}" destId="{EE4F21E8-A98F-47D7-B3F9-2A2FD662CB40}" srcOrd="2" destOrd="0" presId="urn:microsoft.com/office/officeart/2005/8/layout/matrix1"/>
    <dgm:cxn modelId="{B2C57206-8D49-46A8-BD4F-0FD0643374E0}" type="presParOf" srcId="{42624AF4-6738-4231-A43E-461F33FB031B}" destId="{EA11624D-8B6F-4A84-93BF-338DCD8B456B}" srcOrd="3" destOrd="0" presId="urn:microsoft.com/office/officeart/2005/8/layout/matrix1"/>
    <dgm:cxn modelId="{ABFB39F5-94B0-410E-AA7E-7B4B6A575303}" type="presParOf" srcId="{42624AF4-6738-4231-A43E-461F33FB031B}" destId="{4C5E0F01-A34F-415D-8382-38F22B560BF6}" srcOrd="4" destOrd="0" presId="urn:microsoft.com/office/officeart/2005/8/layout/matrix1"/>
    <dgm:cxn modelId="{CFB1AE55-EECC-4E31-BCDF-1EE43279B5E6}" type="presParOf" srcId="{42624AF4-6738-4231-A43E-461F33FB031B}" destId="{EF084CEB-B30D-4816-ABF6-BD64ED279057}" srcOrd="5" destOrd="0" presId="urn:microsoft.com/office/officeart/2005/8/layout/matrix1"/>
    <dgm:cxn modelId="{8F2C118B-83C9-4DD6-9338-117C4646B9F6}" type="presParOf" srcId="{42624AF4-6738-4231-A43E-461F33FB031B}" destId="{BF760480-CEE9-4D3C-BEBB-362460009D72}" srcOrd="6" destOrd="0" presId="urn:microsoft.com/office/officeart/2005/8/layout/matrix1"/>
    <dgm:cxn modelId="{BC787DA5-EA8F-4A86-99A9-AD43A31B2F7F}" type="presParOf" srcId="{42624AF4-6738-4231-A43E-461F33FB031B}" destId="{E916AD38-46D0-42F0-9DD1-3A30B668672C}" srcOrd="7" destOrd="0" presId="urn:microsoft.com/office/officeart/2005/8/layout/matrix1"/>
    <dgm:cxn modelId="{C1716F14-60FD-4610-829B-1F18F6769CA3}" type="presParOf" srcId="{9FE3E02B-F734-4140-8203-C64BD92FFF46}" destId="{65EBF0D8-8759-48B8-AE91-757BEB8177A7}"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0.77193</cdr:x>
      <cdr:y>0.13542</cdr:y>
    </cdr:from>
    <cdr:to>
      <cdr:x>0.96491</cdr:x>
      <cdr:y>0.23611</cdr:y>
    </cdr:to>
    <cdr:sp macro="" textlink="">
      <cdr:nvSpPr>
        <cdr:cNvPr id="2" name="TextBox 1"/>
        <cdr:cNvSpPr txBox="1"/>
      </cdr:nvSpPr>
      <cdr:spPr>
        <a:xfrm xmlns:a="http://schemas.openxmlformats.org/drawingml/2006/main">
          <a:off x="3352800" y="479404"/>
          <a:ext cx="838199" cy="35645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1200" b="1" dirty="0"/>
            <a:t>-</a:t>
          </a:r>
          <a:r>
            <a:rPr lang="en-US" sz="900" b="1" dirty="0"/>
            <a:t>13.25</a:t>
          </a:r>
          <a:r>
            <a:rPr lang="en-US" sz="900" b="1" baseline="0" dirty="0"/>
            <a:t> </a:t>
          </a:r>
          <a:r>
            <a:rPr lang="en-US" sz="900" b="1" dirty="0"/>
            <a:t>mm Hg</a:t>
          </a:r>
        </a:p>
      </cdr:txBody>
    </cdr:sp>
  </cdr:relSizeAnchor>
  <cdr:relSizeAnchor xmlns:cdr="http://schemas.openxmlformats.org/drawingml/2006/chartDrawing">
    <cdr:from>
      <cdr:x>0.80208</cdr:x>
      <cdr:y>0.39583</cdr:y>
    </cdr:from>
    <cdr:to>
      <cdr:x>0.96666</cdr:x>
      <cdr:y>0.48611</cdr:y>
    </cdr:to>
    <cdr:sp macro="" textlink="">
      <cdr:nvSpPr>
        <cdr:cNvPr id="3" name="TextBox 1"/>
        <cdr:cNvSpPr txBox="1"/>
      </cdr:nvSpPr>
      <cdr:spPr>
        <a:xfrm xmlns:a="http://schemas.openxmlformats.org/drawingml/2006/main">
          <a:off x="3667125" y="1085850"/>
          <a:ext cx="752460" cy="247656"/>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900" b="1" dirty="0"/>
            <a:t>-8</a:t>
          </a:r>
          <a:r>
            <a:rPr lang="en-US" sz="900" b="1" baseline="0" dirty="0"/>
            <a:t> </a:t>
          </a:r>
          <a:r>
            <a:rPr lang="en-US" sz="900" b="1" dirty="0"/>
            <a:t>mm</a:t>
          </a:r>
          <a:r>
            <a:rPr lang="en-US" sz="900" b="1" baseline="0" dirty="0"/>
            <a:t> Hg</a:t>
          </a:r>
          <a:endParaRPr lang="en-US" sz="900" b="1" dirty="0"/>
        </a:p>
      </cdr:txBody>
    </cdr:sp>
  </cdr:relSizeAnchor>
</c:userShapes>
</file>

<file path=ppt/drawings/drawing2.xml><?xml version="1.0" encoding="utf-8"?>
<c:userShapes xmlns:c="http://schemas.openxmlformats.org/drawingml/2006/chart">
  <cdr:relSizeAnchor xmlns:cdr="http://schemas.openxmlformats.org/drawingml/2006/chartDrawing">
    <cdr:from>
      <cdr:x>0.76786</cdr:x>
      <cdr:y>0.14931</cdr:y>
    </cdr:from>
    <cdr:to>
      <cdr:x>0.96429</cdr:x>
      <cdr:y>0.25</cdr:y>
    </cdr:to>
    <cdr:sp macro="" textlink="">
      <cdr:nvSpPr>
        <cdr:cNvPr id="2" name="TextBox 1"/>
        <cdr:cNvSpPr txBox="1"/>
      </cdr:nvSpPr>
      <cdr:spPr>
        <a:xfrm xmlns:a="http://schemas.openxmlformats.org/drawingml/2006/main">
          <a:off x="3276600" y="528576"/>
          <a:ext cx="838200" cy="35645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200" b="1" dirty="0"/>
            <a:t>-</a:t>
          </a:r>
          <a:r>
            <a:rPr lang="en-US" sz="900" b="1" dirty="0"/>
            <a:t>5.51</a:t>
          </a:r>
          <a:r>
            <a:rPr lang="en-US" sz="900" b="1" baseline="0" dirty="0"/>
            <a:t> </a:t>
          </a:r>
          <a:r>
            <a:rPr lang="en-US" sz="900" b="1" dirty="0"/>
            <a:t>mm Hg</a:t>
          </a:r>
        </a:p>
      </cdr:txBody>
    </cdr:sp>
  </cdr:relSizeAnchor>
  <cdr:relSizeAnchor xmlns:cdr="http://schemas.openxmlformats.org/drawingml/2006/chartDrawing">
    <cdr:from>
      <cdr:x>0.78571</cdr:x>
      <cdr:y>0.45139</cdr:y>
    </cdr:from>
    <cdr:to>
      <cdr:x>0.98246</cdr:x>
      <cdr:y>0.54167</cdr:y>
    </cdr:to>
    <cdr:sp macro="" textlink="">
      <cdr:nvSpPr>
        <cdr:cNvPr id="3" name="TextBox 2"/>
        <cdr:cNvSpPr txBox="1"/>
      </cdr:nvSpPr>
      <cdr:spPr>
        <a:xfrm xmlns:a="http://schemas.openxmlformats.org/drawingml/2006/main">
          <a:off x="3412652" y="1788588"/>
          <a:ext cx="854547" cy="35772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900" b="1" dirty="0"/>
            <a:t>-4.82</a:t>
          </a:r>
          <a:r>
            <a:rPr lang="en-US" sz="900" b="1" baseline="0" dirty="0"/>
            <a:t> </a:t>
          </a:r>
          <a:r>
            <a:rPr lang="en-US" sz="900" b="1" dirty="0"/>
            <a:t>mm</a:t>
          </a:r>
          <a:r>
            <a:rPr lang="en-US" sz="900" b="1" baseline="0" dirty="0"/>
            <a:t> Hg</a:t>
          </a:r>
          <a:endParaRPr lang="en-US" sz="900" b="1" dirty="0"/>
        </a:p>
      </cdr:txBody>
    </cdr:sp>
  </cdr:relSizeAnchor>
</c:userShapes>
</file>

<file path=ppt/drawings/drawing3.xml><?xml version="1.0" encoding="utf-8"?>
<c:userShapes xmlns:c="http://schemas.openxmlformats.org/drawingml/2006/chart">
  <cdr:relSizeAnchor xmlns:cdr="http://schemas.openxmlformats.org/drawingml/2006/chartDrawing">
    <cdr:from>
      <cdr:x>0.76786</cdr:x>
      <cdr:y>0.14931</cdr:y>
    </cdr:from>
    <cdr:to>
      <cdr:x>0.96429</cdr:x>
      <cdr:y>0.25</cdr:y>
    </cdr:to>
    <cdr:sp macro="" textlink="">
      <cdr:nvSpPr>
        <cdr:cNvPr id="2" name="TextBox 1"/>
        <cdr:cNvSpPr txBox="1"/>
      </cdr:nvSpPr>
      <cdr:spPr>
        <a:xfrm xmlns:a="http://schemas.openxmlformats.org/drawingml/2006/main">
          <a:off x="3276600" y="528576"/>
          <a:ext cx="838200" cy="35645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a:t>
          </a:r>
          <a:r>
            <a:rPr lang="en-US" sz="800" dirty="0"/>
            <a:t>5.51</a:t>
          </a:r>
          <a:r>
            <a:rPr lang="en-US" sz="800" baseline="0" dirty="0"/>
            <a:t> </a:t>
          </a:r>
          <a:r>
            <a:rPr lang="en-US" sz="800" dirty="0"/>
            <a:t>mm Hg</a:t>
          </a:r>
        </a:p>
      </cdr:txBody>
    </cdr:sp>
  </cdr:relSizeAnchor>
  <cdr:relSizeAnchor xmlns:cdr="http://schemas.openxmlformats.org/drawingml/2006/chartDrawing">
    <cdr:from>
      <cdr:x>0.78571</cdr:x>
      <cdr:y>0.45139</cdr:y>
    </cdr:from>
    <cdr:to>
      <cdr:x>0.96458</cdr:x>
      <cdr:y>0.54167</cdr:y>
    </cdr:to>
    <cdr:sp macro="" textlink="">
      <cdr:nvSpPr>
        <cdr:cNvPr id="3" name="TextBox 2"/>
        <cdr:cNvSpPr txBox="1"/>
      </cdr:nvSpPr>
      <cdr:spPr>
        <a:xfrm xmlns:a="http://schemas.openxmlformats.org/drawingml/2006/main">
          <a:off x="3352800" y="1597977"/>
          <a:ext cx="763256" cy="31960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800" dirty="0"/>
            <a:t>-4.82</a:t>
          </a:r>
          <a:r>
            <a:rPr lang="en-US" sz="800" baseline="0" dirty="0"/>
            <a:t> </a:t>
          </a:r>
          <a:r>
            <a:rPr lang="en-US" sz="800" dirty="0"/>
            <a:t>mm</a:t>
          </a:r>
          <a:r>
            <a:rPr lang="en-US" sz="800" baseline="0" dirty="0"/>
            <a:t> Hg</a:t>
          </a:r>
          <a:endParaRPr lang="en-US" sz="8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E7C18535-18A9-4B53-9606-0C3A72705FDC}" type="datetimeFigureOut">
              <a:rPr lang="en-US" smtClean="0"/>
              <a:pPr/>
              <a:t>6/21/2017</a:t>
            </a:fld>
            <a:endParaRPr 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81033D95-7033-4663-AE60-159E596833D5}" type="slidenum">
              <a:rPr lang="en-US" smtClean="0"/>
              <a:pPr/>
              <a:t>‹#›</a:t>
            </a:fld>
            <a:endParaRPr lang="en-US" dirty="0"/>
          </a:p>
        </p:txBody>
      </p:sp>
    </p:spTree>
    <p:extLst>
      <p:ext uri="{BB962C8B-B14F-4D97-AF65-F5344CB8AC3E}">
        <p14:creationId xmlns:p14="http://schemas.microsoft.com/office/powerpoint/2010/main" val="3747967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0AB4F581-E44B-4F11-923D-B8B156675324}" type="datetimeFigureOut">
              <a:rPr lang="en-US" smtClean="0"/>
              <a:pPr/>
              <a:t>6/21/2017</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CEED937C-0030-4081-81B8-27E36FE26DB7}" type="slidenum">
              <a:rPr lang="en-US" smtClean="0"/>
              <a:pPr/>
              <a:t>‹#›</a:t>
            </a:fld>
            <a:endParaRPr lang="en-US" dirty="0"/>
          </a:p>
        </p:txBody>
      </p:sp>
    </p:spTree>
    <p:extLst>
      <p:ext uri="{BB962C8B-B14F-4D97-AF65-F5344CB8AC3E}">
        <p14:creationId xmlns:p14="http://schemas.microsoft.com/office/powerpoint/2010/main" val="1850640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mailto:ask.mhd@dss.mo.gov"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mailto:ask.mhd@dss.mo.gov"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Kathy B</a:t>
            </a:r>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1B3A69-D202-4C7B-A3D8-6915A843C6A4}" type="slidenum">
              <a:rPr lang="en-US"/>
              <a:pPr fontAlgn="base">
                <a:spcBef>
                  <a:spcPct val="0"/>
                </a:spcBef>
                <a:spcAft>
                  <a:spcPct val="0"/>
                </a:spcAft>
                <a:defRPr/>
              </a:pPr>
              <a:t>1</a:t>
            </a:fld>
            <a:endParaRPr lang="en-US" dirty="0"/>
          </a:p>
        </p:txBody>
      </p:sp>
    </p:spTree>
    <p:extLst>
      <p:ext uri="{BB962C8B-B14F-4D97-AF65-F5344CB8AC3E}">
        <p14:creationId xmlns:p14="http://schemas.microsoft.com/office/powerpoint/2010/main" val="2023149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Kathy B</a:t>
            </a:r>
            <a:endParaRPr lang="en-US" dirty="0"/>
          </a:p>
        </p:txBody>
      </p:sp>
      <p:sp>
        <p:nvSpPr>
          <p:cNvPr id="4" name="Slide Number Placeholder 3"/>
          <p:cNvSpPr>
            <a:spLocks noGrp="1"/>
          </p:cNvSpPr>
          <p:nvPr>
            <p:ph type="sldNum" sz="quarter" idx="10"/>
          </p:nvPr>
        </p:nvSpPr>
        <p:spPr/>
        <p:txBody>
          <a:bodyPr/>
          <a:lstStyle/>
          <a:p>
            <a:fld id="{CEED937C-0030-4081-81B8-27E36FE26DB7}" type="slidenum">
              <a:rPr lang="en-US" smtClean="0"/>
              <a:pPr/>
              <a:t>10</a:t>
            </a:fld>
            <a:endParaRPr lang="en-US" dirty="0"/>
          </a:p>
        </p:txBody>
      </p:sp>
    </p:spTree>
    <p:extLst>
      <p:ext uri="{BB962C8B-B14F-4D97-AF65-F5344CB8AC3E}">
        <p14:creationId xmlns:p14="http://schemas.microsoft.com/office/powerpoint/2010/main" val="2112754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marL="0" indent="0" defTabSz="931774">
              <a:spcBef>
                <a:spcPct val="0"/>
              </a:spcBef>
              <a:buFont typeface="Arial" pitchFamily="34" charset="0"/>
              <a:buNone/>
              <a:defRPr/>
            </a:pPr>
            <a:r>
              <a:rPr lang="en-US" dirty="0" smtClean="0"/>
              <a:t>Kathy B</a:t>
            </a:r>
          </a:p>
          <a:p>
            <a:pPr marL="174708" indent="-174708" defTabSz="931774">
              <a:spcBef>
                <a:spcPct val="0"/>
              </a:spcBef>
              <a:buFont typeface="Arial" pitchFamily="34" charset="0"/>
              <a:buChar char="•"/>
              <a:defRPr/>
            </a:pPr>
            <a:r>
              <a:rPr lang="en-US" dirty="0" smtClean="0"/>
              <a:t>MO </a:t>
            </a:r>
            <a:r>
              <a:rPr lang="en-US" dirty="0"/>
              <a:t>HealthNet (“MHN”) maintains a web-based electronic health record (EHR) accessible to enrolled Medicaid providers, including primary care practices, CMHCs, pharmacies and schools.</a:t>
            </a:r>
          </a:p>
          <a:p>
            <a:pPr marL="174708" indent="-174708" defTabSz="931774">
              <a:spcBef>
                <a:spcPct val="0"/>
              </a:spcBef>
              <a:buFont typeface="Arial" pitchFamily="34" charset="0"/>
              <a:buChar char="•"/>
              <a:defRPr/>
            </a:pPr>
            <a:r>
              <a:rPr lang="en-US" dirty="0"/>
              <a:t>A module of the CyberAccess allows enrollees to look up their own healthcare utilization and receive the same content in laypersons’ terms. The information facilitates self-management and monitoring necessary for an enrollee to attain the highest levels of health and functioning. 	</a:t>
            </a:r>
          </a:p>
          <a:p>
            <a:pPr defTabSz="931774">
              <a:spcBef>
                <a:spcPct val="0"/>
              </a:spcBef>
              <a:defRPr/>
            </a:pPr>
            <a:endParaRPr lang="en-US" dirty="0"/>
          </a:p>
          <a:p>
            <a:pPr eaLnBrk="1" hangingPunct="1">
              <a:spcBef>
                <a:spcPct val="0"/>
              </a:spcBef>
            </a:pPr>
            <a:endParaRPr lang="en-US" dirty="0" smtClean="0"/>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C5EF1B6-833F-48D9-B3F2-1FB99C5C876B}" type="slidenum">
              <a:rPr lang="en-US"/>
              <a:pPr fontAlgn="base">
                <a:spcBef>
                  <a:spcPct val="0"/>
                </a:spcBef>
                <a:spcAft>
                  <a:spcPct val="0"/>
                </a:spcAft>
                <a:defRPr/>
              </a:pPr>
              <a:t>11</a:t>
            </a:fld>
            <a:endParaRPr lang="en-US" dirty="0"/>
          </a:p>
        </p:txBody>
      </p:sp>
    </p:spTree>
    <p:extLst>
      <p:ext uri="{BB962C8B-B14F-4D97-AF65-F5344CB8AC3E}">
        <p14:creationId xmlns:p14="http://schemas.microsoft.com/office/powerpoint/2010/main" val="1861347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Kathy B</a:t>
            </a:r>
          </a:p>
          <a:p>
            <a:r>
              <a:rPr lang="en-US" dirty="0" smtClean="0"/>
              <a:t>The</a:t>
            </a:r>
            <a:r>
              <a:rPr lang="en-US" baseline="0" dirty="0" smtClean="0"/>
              <a:t> Data Management, Analytics, and reporting will be covered in more detail on a series of webinars that will be hosted by MHN.</a:t>
            </a:r>
            <a:endParaRPr lang="en-US" dirty="0"/>
          </a:p>
        </p:txBody>
      </p:sp>
      <p:sp>
        <p:nvSpPr>
          <p:cNvPr id="4" name="Slide Number Placeholder 3"/>
          <p:cNvSpPr>
            <a:spLocks noGrp="1"/>
          </p:cNvSpPr>
          <p:nvPr>
            <p:ph type="sldNum" sz="quarter" idx="10"/>
          </p:nvPr>
        </p:nvSpPr>
        <p:spPr/>
        <p:txBody>
          <a:bodyPr/>
          <a:lstStyle/>
          <a:p>
            <a:fld id="{CEED937C-0030-4081-81B8-27E36FE26DB7}" type="slidenum">
              <a:rPr lang="en-US" smtClean="0"/>
              <a:pPr/>
              <a:t>12</a:t>
            </a:fld>
            <a:endParaRPr lang="en-US" dirty="0"/>
          </a:p>
        </p:txBody>
      </p:sp>
    </p:spTree>
    <p:extLst>
      <p:ext uri="{BB962C8B-B14F-4D97-AF65-F5344CB8AC3E}">
        <p14:creationId xmlns:p14="http://schemas.microsoft.com/office/powerpoint/2010/main" val="1622063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Kathy B</a:t>
            </a:r>
          </a:p>
          <a:p>
            <a:pPr marL="174708" indent="-174708">
              <a:buFont typeface="Arial" pitchFamily="34" charset="0"/>
              <a:buChar char="•"/>
            </a:pPr>
            <a:r>
              <a:rPr lang="en-US" dirty="0" smtClean="0"/>
              <a:t>Section 2703 of</a:t>
            </a:r>
            <a:r>
              <a:rPr lang="en-US" baseline="0" dirty="0" smtClean="0"/>
              <a:t> the ACA outlined the health home services</a:t>
            </a:r>
          </a:p>
          <a:p>
            <a:pPr marL="174708" indent="-174708">
              <a:buFont typeface="Arial" pitchFamily="34" charset="0"/>
              <a:buChar char="•"/>
            </a:pPr>
            <a:r>
              <a:rPr lang="en-US" baseline="0" dirty="0" smtClean="0"/>
              <a:t>Definitions for each Health Home Service is provided in the next set of slides in the presentation</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CEED937C-0030-4081-81B8-27E36FE26DB7}" type="slidenum">
              <a:rPr lang="en-US" smtClean="0"/>
              <a:pPr/>
              <a:t>13</a:t>
            </a:fld>
            <a:endParaRPr lang="en-US" dirty="0"/>
          </a:p>
        </p:txBody>
      </p:sp>
    </p:spTree>
    <p:extLst>
      <p:ext uri="{BB962C8B-B14F-4D97-AF65-F5344CB8AC3E}">
        <p14:creationId xmlns:p14="http://schemas.microsoft.com/office/powerpoint/2010/main" val="3876985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Kathy B</a:t>
            </a:r>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C5EF1B6-833F-48D9-B3F2-1FB99C5C876B}" type="slidenum">
              <a:rPr lang="en-US"/>
              <a:pPr fontAlgn="base">
                <a:spcBef>
                  <a:spcPct val="0"/>
                </a:spcBef>
                <a:spcAft>
                  <a:spcPct val="0"/>
                </a:spcAft>
                <a:defRPr/>
              </a:pPr>
              <a:t>14</a:t>
            </a:fld>
            <a:endParaRPr lang="en-US" dirty="0"/>
          </a:p>
        </p:txBody>
      </p:sp>
    </p:spTree>
    <p:extLst>
      <p:ext uri="{BB962C8B-B14F-4D97-AF65-F5344CB8AC3E}">
        <p14:creationId xmlns:p14="http://schemas.microsoft.com/office/powerpoint/2010/main" val="634621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Kathy B</a:t>
            </a:r>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C5EF1B6-833F-48D9-B3F2-1FB99C5C876B}" type="slidenum">
              <a:rPr lang="en-US"/>
              <a:pPr fontAlgn="base">
                <a:spcBef>
                  <a:spcPct val="0"/>
                </a:spcBef>
                <a:spcAft>
                  <a:spcPct val="0"/>
                </a:spcAft>
                <a:defRPr/>
              </a:pPr>
              <a:t>15</a:t>
            </a:fld>
            <a:endParaRPr lang="en-US" dirty="0"/>
          </a:p>
        </p:txBody>
      </p:sp>
    </p:spTree>
    <p:extLst>
      <p:ext uri="{BB962C8B-B14F-4D97-AF65-F5344CB8AC3E}">
        <p14:creationId xmlns:p14="http://schemas.microsoft.com/office/powerpoint/2010/main" val="1690534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Kathy</a:t>
            </a:r>
            <a:r>
              <a:rPr lang="en-US" baseline="0" dirty="0" smtClean="0"/>
              <a:t> B</a:t>
            </a:r>
            <a:endParaRPr lang="en-US" dirty="0" smtClean="0"/>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C5EF1B6-833F-48D9-B3F2-1FB99C5C876B}" type="slidenum">
              <a:rPr lang="en-US"/>
              <a:pPr fontAlgn="base">
                <a:spcBef>
                  <a:spcPct val="0"/>
                </a:spcBef>
                <a:spcAft>
                  <a:spcPct val="0"/>
                </a:spcAft>
                <a:defRPr/>
              </a:pPr>
              <a:t>16</a:t>
            </a:fld>
            <a:endParaRPr lang="en-US" dirty="0"/>
          </a:p>
        </p:txBody>
      </p:sp>
    </p:spTree>
    <p:extLst>
      <p:ext uri="{BB962C8B-B14F-4D97-AF65-F5344CB8AC3E}">
        <p14:creationId xmlns:p14="http://schemas.microsoft.com/office/powerpoint/2010/main" val="1796792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Kathy B</a:t>
            </a:r>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C5EF1B6-833F-48D9-B3F2-1FB99C5C876B}" type="slidenum">
              <a:rPr lang="en-US"/>
              <a:pPr fontAlgn="base">
                <a:spcBef>
                  <a:spcPct val="0"/>
                </a:spcBef>
                <a:spcAft>
                  <a:spcPct val="0"/>
                </a:spcAft>
                <a:defRPr/>
              </a:pPr>
              <a:t>17</a:t>
            </a:fld>
            <a:endParaRPr lang="en-US" dirty="0"/>
          </a:p>
        </p:txBody>
      </p:sp>
    </p:spTree>
    <p:extLst>
      <p:ext uri="{BB962C8B-B14F-4D97-AF65-F5344CB8AC3E}">
        <p14:creationId xmlns:p14="http://schemas.microsoft.com/office/powerpoint/2010/main" val="4078477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Kathy B</a:t>
            </a:r>
          </a:p>
          <a:p>
            <a:pPr eaLnBrk="1" hangingPunct="1">
              <a:spcBef>
                <a:spcPct val="0"/>
              </a:spcBef>
            </a:pPr>
            <a:r>
              <a:rPr lang="en-US" dirty="0" smtClean="0"/>
              <a:t>Examples of Resources and Supports: </a:t>
            </a:r>
            <a:r>
              <a:rPr lang="en-US" dirty="0">
                <a:latin typeface="Calibri" pitchFamily="34" charset="0"/>
              </a:rPr>
              <a:t>including transportation to medically necessary services. A primary focus will be increasing health literacy, ability to self manage their care and facilitate participation in the ongoing revision of their care/treatment plan. </a:t>
            </a:r>
            <a:endParaRPr lang="en-US" dirty="0" smtClean="0"/>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C5EF1B6-833F-48D9-B3F2-1FB99C5C876B}" type="slidenum">
              <a:rPr lang="en-US"/>
              <a:pPr fontAlgn="base">
                <a:spcBef>
                  <a:spcPct val="0"/>
                </a:spcBef>
                <a:spcAft>
                  <a:spcPct val="0"/>
                </a:spcAft>
                <a:defRPr/>
              </a:pPr>
              <a:t>18</a:t>
            </a:fld>
            <a:endParaRPr lang="en-US" dirty="0"/>
          </a:p>
        </p:txBody>
      </p:sp>
    </p:spTree>
    <p:extLst>
      <p:ext uri="{BB962C8B-B14F-4D97-AF65-F5344CB8AC3E}">
        <p14:creationId xmlns:p14="http://schemas.microsoft.com/office/powerpoint/2010/main" val="38958691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Kathy B</a:t>
            </a:r>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C5EF1B6-833F-48D9-B3F2-1FB99C5C876B}" type="slidenum">
              <a:rPr lang="en-US"/>
              <a:pPr fontAlgn="base">
                <a:spcBef>
                  <a:spcPct val="0"/>
                </a:spcBef>
                <a:spcAft>
                  <a:spcPct val="0"/>
                </a:spcAft>
                <a:defRPr/>
              </a:pPr>
              <a:t>19</a:t>
            </a:fld>
            <a:endParaRPr lang="en-US" dirty="0"/>
          </a:p>
        </p:txBody>
      </p:sp>
    </p:spTree>
    <p:extLst>
      <p:ext uri="{BB962C8B-B14F-4D97-AF65-F5344CB8AC3E}">
        <p14:creationId xmlns:p14="http://schemas.microsoft.com/office/powerpoint/2010/main" val="1938872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Kathy B</a:t>
            </a:r>
            <a:endParaRPr lang="en-US" dirty="0"/>
          </a:p>
        </p:txBody>
      </p:sp>
      <p:sp>
        <p:nvSpPr>
          <p:cNvPr id="4" name="Slide Number Placeholder 3"/>
          <p:cNvSpPr>
            <a:spLocks noGrp="1"/>
          </p:cNvSpPr>
          <p:nvPr>
            <p:ph type="sldNum" sz="quarter" idx="10"/>
          </p:nvPr>
        </p:nvSpPr>
        <p:spPr/>
        <p:txBody>
          <a:bodyPr/>
          <a:lstStyle/>
          <a:p>
            <a:pPr>
              <a:defRPr/>
            </a:pPr>
            <a:fld id="{374E99A0-393A-43AB-8AC0-33CD305639A4}" type="slidenum">
              <a:rPr lang="en-US" smtClean="0"/>
              <a:pPr>
                <a:defRPr/>
              </a:pPr>
              <a:t>2</a:t>
            </a:fld>
            <a:endParaRPr lang="en-US" dirty="0"/>
          </a:p>
        </p:txBody>
      </p:sp>
    </p:spTree>
    <p:extLst>
      <p:ext uri="{BB962C8B-B14F-4D97-AF65-F5344CB8AC3E}">
        <p14:creationId xmlns:p14="http://schemas.microsoft.com/office/powerpoint/2010/main" val="22379276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lgn="l" eaLnBrk="1" hangingPunct="1">
              <a:spcBef>
                <a:spcPct val="0"/>
              </a:spcBef>
            </a:pPr>
            <a:r>
              <a:rPr lang="en-US" dirty="0" smtClean="0"/>
              <a:t>Kathy B – history of “cost of living” increase annually</a:t>
            </a: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15219D7-2144-4F6A-9993-5688901A412E}" type="slidenum">
              <a:rPr lang="en-US">
                <a:solidFill>
                  <a:prstClr val="black"/>
                </a:solidFill>
              </a:rPr>
              <a:pPr fontAlgn="base">
                <a:spcBef>
                  <a:spcPct val="0"/>
                </a:spcBef>
                <a:spcAft>
                  <a:spcPct val="0"/>
                </a:spcAft>
                <a:defRPr/>
              </a:pPr>
              <a:t>20</a:t>
            </a:fld>
            <a:endParaRPr lang="en-US" dirty="0">
              <a:solidFill>
                <a:prstClr val="black"/>
              </a:solidFill>
            </a:endParaRPr>
          </a:p>
        </p:txBody>
      </p:sp>
    </p:spTree>
    <p:extLst>
      <p:ext uri="{BB962C8B-B14F-4D97-AF65-F5344CB8AC3E}">
        <p14:creationId xmlns:p14="http://schemas.microsoft.com/office/powerpoint/2010/main" val="3270478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marL="0" indent="0" algn="l" eaLnBrk="1" hangingPunct="1">
              <a:spcBef>
                <a:spcPct val="0"/>
              </a:spcBef>
              <a:buFont typeface="Arial" pitchFamily="34" charset="0"/>
              <a:buNone/>
            </a:pPr>
            <a:r>
              <a:rPr lang="en-US" dirty="0" smtClean="0"/>
              <a:t>Kathy B</a:t>
            </a:r>
          </a:p>
          <a:p>
            <a:pPr marL="171450" indent="-171450" algn="l" eaLnBrk="1" hangingPunct="1">
              <a:spcBef>
                <a:spcPct val="0"/>
              </a:spcBef>
              <a:buFont typeface="Arial" pitchFamily="34" charset="0"/>
              <a:buChar char="•"/>
            </a:pPr>
            <a:r>
              <a:rPr lang="en-US" dirty="0" smtClean="0"/>
              <a:t>Additional detail</a:t>
            </a:r>
            <a:r>
              <a:rPr lang="en-US" baseline="0" dirty="0" smtClean="0"/>
              <a:t> regarding the auto enrollment process used can be found on MO HealthNet Division’s Health Home website: </a:t>
            </a:r>
            <a:r>
              <a:rPr lang="en-US" u="sng" baseline="0" dirty="0" smtClean="0">
                <a:solidFill>
                  <a:schemeClr val="tx2">
                    <a:lumMod val="60000"/>
                    <a:lumOff val="40000"/>
                  </a:schemeClr>
                </a:solidFill>
              </a:rPr>
              <a:t>http://dss.mo.gov/mhd/faq/pages/health-homes-implementation-patient-auto-assignment.htm </a:t>
            </a:r>
          </a:p>
          <a:p>
            <a:pPr marL="171450" indent="-171450" algn="l" eaLnBrk="1" hangingPunct="1">
              <a:spcBef>
                <a:spcPct val="0"/>
              </a:spcBef>
              <a:buFont typeface="Arial" pitchFamily="34" charset="0"/>
              <a:buChar char="•"/>
            </a:pPr>
            <a:r>
              <a:rPr lang="en-US" u="none" baseline="0" dirty="0" smtClean="0">
                <a:solidFill>
                  <a:schemeClr val="tx2">
                    <a:lumMod val="60000"/>
                    <a:lumOff val="40000"/>
                  </a:schemeClr>
                </a:solidFill>
              </a:rPr>
              <a:t>The procedure for adding, discharging, or transferring patients to the health home will be shared on conference calls and webinars hosted by MHD as well as e-mail correspondence from MHD</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u="none" baseline="0" dirty="0" smtClean="0">
                <a:solidFill>
                  <a:schemeClr val="tx2">
                    <a:lumMod val="60000"/>
                    <a:lumOff val="40000"/>
                  </a:schemeClr>
                </a:solidFill>
              </a:rPr>
              <a:t>Questions can be addressed to MHD via e-mail at: </a:t>
            </a:r>
            <a:r>
              <a:rPr lang="en-US" sz="1200" u="sng" dirty="0" smtClean="0">
                <a:hlinkClick r:id="rId3"/>
              </a:rPr>
              <a:t>ask.mhd@dss.mo.gov</a:t>
            </a:r>
            <a:endParaRPr lang="en-US" sz="1200" dirty="0" smtClean="0">
              <a:cs typeface="Arial" pitchFamily="34" charset="0"/>
            </a:endParaRPr>
          </a:p>
          <a:p>
            <a:pPr marL="171450" indent="-171450">
              <a:buFont typeface="Arial" pitchFamily="34" charset="0"/>
              <a:buChar char="•"/>
            </a:pPr>
            <a:endParaRPr lang="en-US" u="none" dirty="0" smtClean="0">
              <a:solidFill>
                <a:schemeClr val="tx2">
                  <a:lumMod val="60000"/>
                  <a:lumOff val="40000"/>
                </a:schemeClr>
              </a:solidFill>
            </a:endParaRP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15219D7-2144-4F6A-9993-5688901A412E}" type="slidenum">
              <a:rPr lang="en-US">
                <a:solidFill>
                  <a:prstClr val="black"/>
                </a:solidFill>
              </a:rPr>
              <a:pPr fontAlgn="base">
                <a:spcBef>
                  <a:spcPct val="0"/>
                </a:spcBef>
                <a:spcAft>
                  <a:spcPct val="0"/>
                </a:spcAft>
                <a:defRPr/>
              </a:pPr>
              <a:t>21</a:t>
            </a:fld>
            <a:endParaRPr lang="en-US" dirty="0">
              <a:solidFill>
                <a:prstClr val="black"/>
              </a:solidFill>
            </a:endParaRPr>
          </a:p>
        </p:txBody>
      </p:sp>
    </p:spTree>
    <p:extLst>
      <p:ext uri="{BB962C8B-B14F-4D97-AF65-F5344CB8AC3E}">
        <p14:creationId xmlns:p14="http://schemas.microsoft.com/office/powerpoint/2010/main" val="42378953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marL="0" indent="0" algn="l" eaLnBrk="1" hangingPunct="1">
              <a:spcBef>
                <a:spcPct val="0"/>
              </a:spcBef>
              <a:buFont typeface="Arial" pitchFamily="34" charset="0"/>
              <a:buNone/>
            </a:pPr>
            <a:r>
              <a:rPr lang="en-US" dirty="0" smtClean="0"/>
              <a:t>Kathy B</a:t>
            </a:r>
          </a:p>
          <a:p>
            <a:pPr marL="171450" indent="-171450" algn="l" eaLnBrk="1" hangingPunct="1">
              <a:spcBef>
                <a:spcPct val="0"/>
              </a:spcBef>
              <a:buFont typeface="Arial" pitchFamily="34" charset="0"/>
              <a:buChar char="•"/>
            </a:pPr>
            <a:r>
              <a:rPr lang="en-US" dirty="0" smtClean="0"/>
              <a:t>Webinar on enrollment forms will be August 30</a:t>
            </a:r>
            <a:r>
              <a:rPr lang="en-US" baseline="30000" dirty="0" smtClean="0"/>
              <a:t>th</a:t>
            </a:r>
            <a:r>
              <a:rPr lang="en-US" dirty="0" smtClean="0"/>
              <a:t>; processing enrollment/discharge and transfer forms will also be addressed in New Provider Webinar in September.</a:t>
            </a:r>
            <a:endParaRPr lang="en-US" u="none" baseline="0" dirty="0" smtClean="0">
              <a:solidFill>
                <a:schemeClr val="tx2">
                  <a:lumMod val="60000"/>
                  <a:lumOff val="40000"/>
                </a:schemeClr>
              </a:solidFill>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u="none" baseline="0" dirty="0" smtClean="0">
                <a:solidFill>
                  <a:schemeClr val="tx2">
                    <a:lumMod val="60000"/>
                    <a:lumOff val="40000"/>
                  </a:schemeClr>
                </a:solidFill>
              </a:rPr>
              <a:t>Questions can be addressed to MHD via e-mail at: </a:t>
            </a:r>
            <a:r>
              <a:rPr lang="en-US" sz="1200" u="sng" dirty="0" smtClean="0">
                <a:hlinkClick r:id="rId3"/>
              </a:rPr>
              <a:t>ask.mhd@dss.mo.gov</a:t>
            </a:r>
            <a:endParaRPr lang="en-US" sz="1200" dirty="0" smtClean="0">
              <a:cs typeface="Arial" pitchFamily="34" charset="0"/>
            </a:endParaRPr>
          </a:p>
          <a:p>
            <a:pPr marL="171450" indent="-171450">
              <a:buFont typeface="Arial" pitchFamily="34" charset="0"/>
              <a:buChar char="•"/>
            </a:pPr>
            <a:endParaRPr lang="en-US" u="none" dirty="0" smtClean="0">
              <a:solidFill>
                <a:schemeClr val="tx2">
                  <a:lumMod val="60000"/>
                  <a:lumOff val="40000"/>
                </a:schemeClr>
              </a:solidFill>
            </a:endParaRP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15219D7-2144-4F6A-9993-5688901A412E}" type="slidenum">
              <a:rPr lang="en-US">
                <a:solidFill>
                  <a:prstClr val="black"/>
                </a:solidFill>
              </a:rPr>
              <a:pPr fontAlgn="base">
                <a:spcBef>
                  <a:spcPct val="0"/>
                </a:spcBef>
                <a:spcAft>
                  <a:spcPct val="0"/>
                </a:spcAft>
                <a:defRPr/>
              </a:pPr>
              <a:t>22</a:t>
            </a:fld>
            <a:endParaRPr lang="en-US" dirty="0">
              <a:solidFill>
                <a:prstClr val="black"/>
              </a:solidFill>
            </a:endParaRPr>
          </a:p>
        </p:txBody>
      </p:sp>
    </p:spTree>
    <p:extLst>
      <p:ext uri="{BB962C8B-B14F-4D97-AF65-F5344CB8AC3E}">
        <p14:creationId xmlns:p14="http://schemas.microsoft.com/office/powerpoint/2010/main" val="1103469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Kathy: The Primary Care Health Home Initiative focused on utilizing the patient centered</a:t>
            </a:r>
            <a:r>
              <a:rPr lang="en-US" baseline="0" dirty="0" smtClean="0"/>
              <a:t> medical home model as the foundation for improvement.  </a:t>
            </a:r>
            <a:endParaRPr lang="en-US" sz="1200" b="0" i="0" kern="1200" baseline="0" dirty="0" smtClean="0">
              <a:solidFill>
                <a:schemeClr val="tx1"/>
              </a:solidFill>
              <a:effectLst/>
              <a:latin typeface="+mn-lt"/>
              <a:ea typeface="+mn-ea"/>
              <a:cs typeface="+mn-cs"/>
            </a:endParaRPr>
          </a:p>
          <a:p>
            <a:r>
              <a:rPr lang="en-US" baseline="0" dirty="0" smtClean="0"/>
              <a:t>In order to meet this movement, it required addition and sometimes restructuring of the care teams. </a:t>
            </a:r>
          </a:p>
          <a:p>
            <a:endParaRPr lang="en-US" dirty="0" smtClean="0"/>
          </a:p>
          <a:p>
            <a:pPr marL="171450" indent="-171450">
              <a:buFont typeface="Arial" panose="020B0604020202020204" pitchFamily="34" charset="0"/>
              <a:buChar char="•"/>
            </a:pPr>
            <a:r>
              <a:rPr lang="en-US" baseline="0" dirty="0" smtClean="0"/>
              <a:t>In the redesigned care teams, the patient is the center of care, receiving a full range of comprehensive services provided by a team of health professionals where the patient is engaged in their own care.   </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The initiative also identified four distinct positions to be included in the care team which are noted in the yellow highlighted boxes on the graph.  The funding for the staff positions is supported by the large Per Member Per Month Payment Angela discussed in the previous section of the presentation.  </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E3869119-A659-4F4A-ADED-89DACB954777}" type="slidenum">
              <a:rPr lang="en-US">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2832304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Kathy:</a:t>
            </a:r>
            <a:r>
              <a:rPr lang="en-US" baseline="0" dirty="0" smtClean="0"/>
              <a:t> </a:t>
            </a:r>
            <a:r>
              <a:rPr lang="en-US" dirty="0" smtClean="0"/>
              <a:t>Health Home Team Member</a:t>
            </a:r>
            <a:r>
              <a:rPr lang="en-US" baseline="0" dirty="0" smtClean="0"/>
              <a:t> roles were outlined in the State Plan Amendment approved by CMS.  Detailed information regarding the roles for each health home team member will be outlined in the next group of slides.</a:t>
            </a:r>
            <a:endParaRPr lang="en-US" dirty="0"/>
          </a:p>
        </p:txBody>
      </p:sp>
      <p:sp>
        <p:nvSpPr>
          <p:cNvPr id="4" name="Slide Number Placeholder 3"/>
          <p:cNvSpPr>
            <a:spLocks noGrp="1"/>
          </p:cNvSpPr>
          <p:nvPr>
            <p:ph type="sldNum" sz="quarter" idx="10"/>
          </p:nvPr>
        </p:nvSpPr>
        <p:spPr/>
        <p:txBody>
          <a:bodyPr/>
          <a:lstStyle/>
          <a:p>
            <a:pPr>
              <a:defRPr/>
            </a:pPr>
            <a:fld id="{374E99A0-393A-43AB-8AC0-33CD305639A4}" type="slidenum">
              <a:rPr lang="en-US" smtClean="0"/>
              <a:pPr>
                <a:defRPr/>
              </a:pPr>
              <a:t>24</a:t>
            </a:fld>
            <a:endParaRPr lang="en-US" dirty="0"/>
          </a:p>
        </p:txBody>
      </p:sp>
    </p:spTree>
    <p:extLst>
      <p:ext uri="{BB962C8B-B14F-4D97-AF65-F5344CB8AC3E}">
        <p14:creationId xmlns:p14="http://schemas.microsoft.com/office/powerpoint/2010/main" val="35609133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Kathy</a:t>
            </a:r>
          </a:p>
        </p:txBody>
      </p:sp>
      <p:sp>
        <p:nvSpPr>
          <p:cNvPr id="399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7AA450F-C6F5-410B-B05F-A318818735FA}" type="slidenum">
              <a:rPr lang="en-US"/>
              <a:pPr fontAlgn="base">
                <a:spcBef>
                  <a:spcPct val="0"/>
                </a:spcBef>
                <a:spcAft>
                  <a:spcPct val="0"/>
                </a:spcAft>
                <a:defRPr/>
              </a:pPr>
              <a:t>25</a:t>
            </a:fld>
            <a:endParaRPr lang="en-US" dirty="0"/>
          </a:p>
        </p:txBody>
      </p:sp>
    </p:spTree>
    <p:extLst>
      <p:ext uri="{BB962C8B-B14F-4D97-AF65-F5344CB8AC3E}">
        <p14:creationId xmlns:p14="http://schemas.microsoft.com/office/powerpoint/2010/main" val="1604025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pPr algn="l" eaLnBrk="1" hangingPunct="1">
              <a:spcBef>
                <a:spcPct val="0"/>
              </a:spcBef>
            </a:pPr>
            <a:r>
              <a:rPr lang="en-US" dirty="0" smtClean="0"/>
              <a:t>Kathy</a:t>
            </a:r>
          </a:p>
        </p:txBody>
      </p:sp>
      <p:sp>
        <p:nvSpPr>
          <p:cNvPr id="419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FB24E5C-E001-42B6-9A5A-3ABAD23CB225}" type="slidenum">
              <a:rPr lang="en-US"/>
              <a:pPr fontAlgn="base">
                <a:spcBef>
                  <a:spcPct val="0"/>
                </a:spcBef>
                <a:spcAft>
                  <a:spcPct val="0"/>
                </a:spcAft>
                <a:defRPr/>
              </a:pPr>
              <a:t>26</a:t>
            </a:fld>
            <a:endParaRPr lang="en-US" dirty="0"/>
          </a:p>
        </p:txBody>
      </p:sp>
    </p:spTree>
    <p:extLst>
      <p:ext uri="{BB962C8B-B14F-4D97-AF65-F5344CB8AC3E}">
        <p14:creationId xmlns:p14="http://schemas.microsoft.com/office/powerpoint/2010/main" val="15630161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defTabSz="911967">
              <a:spcBef>
                <a:spcPct val="0"/>
              </a:spcBef>
            </a:pPr>
            <a:r>
              <a:rPr lang="en-US" dirty="0" smtClean="0"/>
              <a:t>Kathy</a:t>
            </a:r>
          </a:p>
        </p:txBody>
      </p:sp>
      <p:sp>
        <p:nvSpPr>
          <p:cNvPr id="419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9BEE77B-DB6F-41FB-94E9-FC49EA6FA30B}" type="slidenum">
              <a:rPr lang="en-US"/>
              <a:pPr fontAlgn="base">
                <a:spcBef>
                  <a:spcPct val="0"/>
                </a:spcBef>
                <a:spcAft>
                  <a:spcPct val="0"/>
                </a:spcAft>
                <a:defRPr/>
              </a:pPr>
              <a:t>27</a:t>
            </a:fld>
            <a:endParaRPr lang="en-US" dirty="0"/>
          </a:p>
        </p:txBody>
      </p:sp>
    </p:spTree>
    <p:extLst>
      <p:ext uri="{BB962C8B-B14F-4D97-AF65-F5344CB8AC3E}">
        <p14:creationId xmlns:p14="http://schemas.microsoft.com/office/powerpoint/2010/main" val="25150729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defTabSz="911967">
              <a:spcBef>
                <a:spcPct val="0"/>
              </a:spcBef>
            </a:pPr>
            <a:r>
              <a:rPr lang="en-US" dirty="0" smtClean="0"/>
              <a:t>Kathy</a:t>
            </a:r>
          </a:p>
        </p:txBody>
      </p:sp>
      <p:sp>
        <p:nvSpPr>
          <p:cNvPr id="419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9BEE77B-DB6F-41FB-94E9-FC49EA6FA30B}" type="slidenum">
              <a:rPr lang="en-US"/>
              <a:pPr fontAlgn="base">
                <a:spcBef>
                  <a:spcPct val="0"/>
                </a:spcBef>
                <a:spcAft>
                  <a:spcPct val="0"/>
                </a:spcAft>
                <a:defRPr/>
              </a:pPr>
              <a:t>28</a:t>
            </a:fld>
            <a:endParaRPr lang="en-US" dirty="0"/>
          </a:p>
        </p:txBody>
      </p:sp>
    </p:spTree>
    <p:extLst>
      <p:ext uri="{BB962C8B-B14F-4D97-AF65-F5344CB8AC3E}">
        <p14:creationId xmlns:p14="http://schemas.microsoft.com/office/powerpoint/2010/main" val="34024526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Kathy</a:t>
            </a:r>
            <a:endParaRPr lang="en-US" dirty="0"/>
          </a:p>
        </p:txBody>
      </p:sp>
      <p:sp>
        <p:nvSpPr>
          <p:cNvPr id="4" name="Slide Number Placeholder 3"/>
          <p:cNvSpPr>
            <a:spLocks noGrp="1"/>
          </p:cNvSpPr>
          <p:nvPr>
            <p:ph type="sldNum" sz="quarter" idx="10"/>
          </p:nvPr>
        </p:nvSpPr>
        <p:spPr/>
        <p:txBody>
          <a:bodyPr/>
          <a:lstStyle/>
          <a:p>
            <a:fld id="{CEED937C-0030-4081-81B8-27E36FE26DB7}" type="slidenum">
              <a:rPr lang="en-US" smtClean="0"/>
              <a:pPr/>
              <a:t>29</a:t>
            </a:fld>
            <a:endParaRPr lang="en-US" dirty="0"/>
          </a:p>
        </p:txBody>
      </p:sp>
    </p:spTree>
    <p:extLst>
      <p:ext uri="{BB962C8B-B14F-4D97-AF65-F5344CB8AC3E}">
        <p14:creationId xmlns:p14="http://schemas.microsoft.com/office/powerpoint/2010/main" val="2721543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dirty="0" smtClean="0"/>
              <a:t>Kathy B: Medical</a:t>
            </a:r>
            <a:r>
              <a:rPr lang="en-US" baseline="0" dirty="0" smtClean="0"/>
              <a:t> Homes have their roots in Community Oriented Primary Care, Services for Children with Special Healthcare Needs, and the Care Model. </a:t>
            </a:r>
            <a:r>
              <a:rPr lang="en-US" dirty="0" smtClean="0"/>
              <a:t>Many</a:t>
            </a:r>
            <a:r>
              <a:rPr lang="en-US" baseline="0" dirty="0" smtClean="0"/>
              <a:t> different definitions.  This is the one adopted by many primary care organizations in Missouri. </a:t>
            </a:r>
            <a:r>
              <a:rPr lang="en-US" dirty="0" smtClean="0"/>
              <a:t>The Health Home defers from a Patient Centered</a:t>
            </a:r>
            <a:r>
              <a:rPr lang="en-US" baseline="0" dirty="0" smtClean="0"/>
              <a:t> Medical Home in the fact that a Patient Centered Medical Home is your entire practice and your way of doing business and the health home is designed to provide more intensive services to a subset of a practices population that has more disease and is more costly to the system.</a:t>
            </a:r>
            <a:endParaRPr lang="en-US" dirty="0" smtClean="0"/>
          </a:p>
          <a:p>
            <a:pPr marL="0" marR="0" indent="0" algn="l" defTabSz="914400" rtl="0" eaLnBrk="1" fontAlgn="auto" latinLnBrk="0" hangingPunct="1">
              <a:lnSpc>
                <a:spcPct val="100000"/>
              </a:lnSpc>
              <a:spcBef>
                <a:spcPct val="0"/>
              </a:spcBef>
              <a:spcAft>
                <a:spcPts val="0"/>
              </a:spcAft>
              <a:buClrTx/>
              <a:buSzTx/>
              <a:buFontTx/>
              <a:buNone/>
              <a:tabLst/>
              <a:defRPr/>
            </a:pPr>
            <a:endParaRPr lang="en-US" dirty="0" smtClean="0"/>
          </a:p>
        </p:txBody>
      </p:sp>
      <p:sp>
        <p:nvSpPr>
          <p:cNvPr id="215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735AC07-888B-4163-B723-EB195ED3282F}" type="slidenum">
              <a:rPr lang="en-US"/>
              <a:pPr fontAlgn="base">
                <a:spcBef>
                  <a:spcPct val="0"/>
                </a:spcBef>
                <a:spcAft>
                  <a:spcPct val="0"/>
                </a:spcAft>
                <a:defRPr/>
              </a:pPr>
              <a:t>3</a:t>
            </a:fld>
            <a:endParaRPr lang="en-US" dirty="0"/>
          </a:p>
        </p:txBody>
      </p:sp>
    </p:spTree>
    <p:extLst>
      <p:ext uri="{BB962C8B-B14F-4D97-AF65-F5344CB8AC3E}">
        <p14:creationId xmlns:p14="http://schemas.microsoft.com/office/powerpoint/2010/main" val="28613352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Kathy</a:t>
            </a:r>
            <a:endParaRPr lang="en-US" dirty="0"/>
          </a:p>
        </p:txBody>
      </p:sp>
      <p:sp>
        <p:nvSpPr>
          <p:cNvPr id="4" name="Slide Number Placeholder 3"/>
          <p:cNvSpPr>
            <a:spLocks noGrp="1"/>
          </p:cNvSpPr>
          <p:nvPr>
            <p:ph type="sldNum" sz="quarter" idx="10"/>
          </p:nvPr>
        </p:nvSpPr>
        <p:spPr/>
        <p:txBody>
          <a:bodyPr/>
          <a:lstStyle/>
          <a:p>
            <a:fld id="{CEED937C-0030-4081-81B8-27E36FE26DB7}" type="slidenum">
              <a:rPr lang="en-US" smtClean="0"/>
              <a:pPr/>
              <a:t>30</a:t>
            </a:fld>
            <a:endParaRPr lang="en-US" dirty="0"/>
          </a:p>
        </p:txBody>
      </p:sp>
    </p:spTree>
    <p:extLst>
      <p:ext uri="{BB962C8B-B14F-4D97-AF65-F5344CB8AC3E}">
        <p14:creationId xmlns:p14="http://schemas.microsoft.com/office/powerpoint/2010/main" val="27215437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Angela</a:t>
            </a:r>
            <a:endParaRPr lang="en-US" dirty="0"/>
          </a:p>
        </p:txBody>
      </p:sp>
      <p:sp>
        <p:nvSpPr>
          <p:cNvPr id="4" name="Slide Number Placeholder 3"/>
          <p:cNvSpPr>
            <a:spLocks noGrp="1"/>
          </p:cNvSpPr>
          <p:nvPr>
            <p:ph type="sldNum" sz="quarter" idx="10"/>
          </p:nvPr>
        </p:nvSpPr>
        <p:spPr/>
        <p:txBody>
          <a:bodyPr/>
          <a:lstStyle/>
          <a:p>
            <a:fld id="{CEED937C-0030-4081-81B8-27E36FE26DB7}" type="slidenum">
              <a:rPr lang="en-US" smtClean="0"/>
              <a:pPr/>
              <a:t>31</a:t>
            </a:fld>
            <a:endParaRPr lang="en-US" dirty="0"/>
          </a:p>
        </p:txBody>
      </p:sp>
    </p:spTree>
    <p:extLst>
      <p:ext uri="{BB962C8B-B14F-4D97-AF65-F5344CB8AC3E}">
        <p14:creationId xmlns:p14="http://schemas.microsoft.com/office/powerpoint/2010/main" val="27215437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Angela</a:t>
            </a:r>
            <a:endParaRPr lang="en-US" dirty="0"/>
          </a:p>
        </p:txBody>
      </p:sp>
      <p:sp>
        <p:nvSpPr>
          <p:cNvPr id="4" name="Slide Number Placeholder 3"/>
          <p:cNvSpPr>
            <a:spLocks noGrp="1"/>
          </p:cNvSpPr>
          <p:nvPr>
            <p:ph type="sldNum" sz="quarter" idx="10"/>
          </p:nvPr>
        </p:nvSpPr>
        <p:spPr/>
        <p:txBody>
          <a:bodyPr/>
          <a:lstStyle/>
          <a:p>
            <a:fld id="{CEED937C-0030-4081-81B8-27E36FE26DB7}" type="slidenum">
              <a:rPr lang="en-US" smtClean="0"/>
              <a:pPr/>
              <a:t>32</a:t>
            </a:fld>
            <a:endParaRPr lang="en-US" dirty="0"/>
          </a:p>
        </p:txBody>
      </p:sp>
    </p:spTree>
    <p:extLst>
      <p:ext uri="{BB962C8B-B14F-4D97-AF65-F5344CB8AC3E}">
        <p14:creationId xmlns:p14="http://schemas.microsoft.com/office/powerpoint/2010/main" val="27215437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Angela</a:t>
            </a:r>
            <a:endParaRPr lang="en-US" dirty="0"/>
          </a:p>
        </p:txBody>
      </p:sp>
      <p:sp>
        <p:nvSpPr>
          <p:cNvPr id="4" name="Slide Number Placeholder 3"/>
          <p:cNvSpPr>
            <a:spLocks noGrp="1"/>
          </p:cNvSpPr>
          <p:nvPr>
            <p:ph type="sldNum" sz="quarter" idx="10"/>
          </p:nvPr>
        </p:nvSpPr>
        <p:spPr/>
        <p:txBody>
          <a:bodyPr/>
          <a:lstStyle/>
          <a:p>
            <a:fld id="{CEED937C-0030-4081-81B8-27E36FE26DB7}"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21740999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Angela</a:t>
            </a:r>
            <a:endParaRPr lang="en-US" dirty="0"/>
          </a:p>
        </p:txBody>
      </p:sp>
      <p:sp>
        <p:nvSpPr>
          <p:cNvPr id="4" name="Slide Number Placeholder 3"/>
          <p:cNvSpPr>
            <a:spLocks noGrp="1"/>
          </p:cNvSpPr>
          <p:nvPr>
            <p:ph type="sldNum" sz="quarter" idx="10"/>
          </p:nvPr>
        </p:nvSpPr>
        <p:spPr/>
        <p:txBody>
          <a:bodyPr/>
          <a:lstStyle/>
          <a:p>
            <a:fld id="{CEED937C-0030-4081-81B8-27E36FE26DB7}" type="slidenum">
              <a:rPr lang="en-US" smtClean="0"/>
              <a:pPr/>
              <a:t>34</a:t>
            </a:fld>
            <a:endParaRPr lang="en-US" dirty="0"/>
          </a:p>
        </p:txBody>
      </p:sp>
    </p:spTree>
    <p:extLst>
      <p:ext uri="{BB962C8B-B14F-4D97-AF65-F5344CB8AC3E}">
        <p14:creationId xmlns:p14="http://schemas.microsoft.com/office/powerpoint/2010/main" val="14268584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Angela: This</a:t>
            </a:r>
            <a:r>
              <a:rPr lang="en-US" baseline="0" dirty="0" smtClean="0"/>
              <a:t> slide shows the data flow process for the performance measures for the Primary Care Health Home Initiative.  There are two mechanisms for how the data gets into the Azara data warehouse: For FQHCs and Directly connected Primary Care Clinics data is pulled nightly from the Electronic Health Record and Practice Management System.  Due to the direct connection reports are available directly out of DRVS.  For Standard Primary Care Clinics data is submitted via a flat file on a monthly basis.  MPCA supplies reports out of the Azara Data warehouse on the performance measures to MO </a:t>
            </a:r>
            <a:r>
              <a:rPr lang="en-US" baseline="0" dirty="0" err="1" smtClean="0"/>
              <a:t>HealthNet</a:t>
            </a:r>
            <a:r>
              <a:rPr lang="en-US" baseline="0" dirty="0" smtClean="0"/>
              <a:t> on a monthly on behalf of all the health homes.</a:t>
            </a:r>
            <a:endParaRPr lang="en-US" dirty="0"/>
          </a:p>
        </p:txBody>
      </p:sp>
      <p:sp>
        <p:nvSpPr>
          <p:cNvPr id="4" name="Slide Number Placeholder 3"/>
          <p:cNvSpPr>
            <a:spLocks noGrp="1"/>
          </p:cNvSpPr>
          <p:nvPr>
            <p:ph type="sldNum" sz="quarter" idx="10"/>
          </p:nvPr>
        </p:nvSpPr>
        <p:spPr/>
        <p:txBody>
          <a:bodyPr/>
          <a:lstStyle/>
          <a:p>
            <a:fld id="{CEED937C-0030-4081-81B8-27E36FE26DB7}" type="slidenum">
              <a:rPr lang="en-US" smtClean="0"/>
              <a:pPr/>
              <a:t>35</a:t>
            </a:fld>
            <a:endParaRPr lang="en-US" dirty="0"/>
          </a:p>
        </p:txBody>
      </p:sp>
    </p:spTree>
    <p:extLst>
      <p:ext uri="{BB962C8B-B14F-4D97-AF65-F5344CB8AC3E}">
        <p14:creationId xmlns:p14="http://schemas.microsoft.com/office/powerpoint/2010/main" val="39006930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Angela</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Slide Number Placeholder 3"/>
          <p:cNvSpPr>
            <a:spLocks noGrp="1"/>
          </p:cNvSpPr>
          <p:nvPr>
            <p:ph type="sldNum" sz="quarter" idx="10"/>
          </p:nvPr>
        </p:nvSpPr>
        <p:spPr/>
        <p:txBody>
          <a:bodyPr/>
          <a:lstStyle/>
          <a:p>
            <a:fld id="{CEED937C-0030-4081-81B8-27E36FE26DB7}" type="slidenum">
              <a:rPr lang="en-US" smtClean="0"/>
              <a:pPr/>
              <a:t>36</a:t>
            </a:fld>
            <a:endParaRPr lang="en-US" dirty="0"/>
          </a:p>
        </p:txBody>
      </p:sp>
    </p:spTree>
    <p:extLst>
      <p:ext uri="{BB962C8B-B14F-4D97-AF65-F5344CB8AC3E}">
        <p14:creationId xmlns:p14="http://schemas.microsoft.com/office/powerpoint/2010/main" val="33241077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Angela</a:t>
            </a:r>
          </a:p>
          <a:p>
            <a:endParaRPr lang="en-US" dirty="0"/>
          </a:p>
        </p:txBody>
      </p:sp>
      <p:sp>
        <p:nvSpPr>
          <p:cNvPr id="4" name="Slide Number Placeholder 3"/>
          <p:cNvSpPr>
            <a:spLocks noGrp="1"/>
          </p:cNvSpPr>
          <p:nvPr>
            <p:ph type="sldNum" sz="quarter" idx="10"/>
          </p:nvPr>
        </p:nvSpPr>
        <p:spPr/>
        <p:txBody>
          <a:bodyPr/>
          <a:lstStyle/>
          <a:p>
            <a:fld id="{CEED937C-0030-4081-81B8-27E36FE26DB7}" type="slidenum">
              <a:rPr lang="en-US" smtClean="0"/>
              <a:pPr/>
              <a:t>37</a:t>
            </a:fld>
            <a:endParaRPr lang="en-US" dirty="0"/>
          </a:p>
        </p:txBody>
      </p:sp>
    </p:spTree>
    <p:extLst>
      <p:ext uri="{BB962C8B-B14F-4D97-AF65-F5344CB8AC3E}">
        <p14:creationId xmlns:p14="http://schemas.microsoft.com/office/powerpoint/2010/main" val="27325637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marR="0" indent="-174708"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Angela</a:t>
            </a:r>
          </a:p>
          <a:p>
            <a:pPr marL="174708" indent="-174708">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CEED937C-0030-4081-81B8-27E36FE26DB7}"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2666760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Angela</a:t>
            </a:r>
          </a:p>
          <a:p>
            <a:r>
              <a:rPr lang="en-US" dirty="0" smtClean="0"/>
              <a:t>14 performance</a:t>
            </a:r>
            <a:r>
              <a:rPr lang="en-US" baseline="0" dirty="0" smtClean="0"/>
              <a:t> measures with two having age or component breakdown.  Measures in bold apply to both Pediatric and Adult practices .  As you can see the majority of the measures are NQF or modified NQF measures.  In the future we will be adding age breakdown to the screening for clinical depression and care coordination.</a:t>
            </a:r>
            <a:endParaRPr lang="en-US" dirty="0"/>
          </a:p>
        </p:txBody>
      </p:sp>
      <p:sp>
        <p:nvSpPr>
          <p:cNvPr id="4" name="Slide Number Placeholder 3"/>
          <p:cNvSpPr>
            <a:spLocks noGrp="1"/>
          </p:cNvSpPr>
          <p:nvPr>
            <p:ph type="sldNum" sz="quarter" idx="10"/>
          </p:nvPr>
        </p:nvSpPr>
        <p:spPr/>
        <p:txBody>
          <a:bodyPr/>
          <a:lstStyle/>
          <a:p>
            <a:fld id="{08720FC9-5B74-4EAD-B91B-C13DC469F213}" type="slidenum">
              <a:rPr lang="en-US" smtClean="0">
                <a:solidFill>
                  <a:prstClr val="black"/>
                </a:solidFill>
              </a:rPr>
              <a:pPr/>
              <a:t>39</a:t>
            </a:fld>
            <a:endParaRPr lang="en-US">
              <a:solidFill>
                <a:prstClr val="black"/>
              </a:solidFill>
            </a:endParaRPr>
          </a:p>
        </p:txBody>
      </p:sp>
    </p:spTree>
    <p:extLst>
      <p:ext uri="{BB962C8B-B14F-4D97-AF65-F5344CB8AC3E}">
        <p14:creationId xmlns:p14="http://schemas.microsoft.com/office/powerpoint/2010/main" val="445930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marL="0" indent="0">
              <a:spcBef>
                <a:spcPct val="0"/>
              </a:spcBef>
              <a:buFont typeface="Arial" pitchFamily="34" charset="0"/>
              <a:buNone/>
            </a:pPr>
            <a:r>
              <a:rPr lang="en-US" dirty="0" smtClean="0"/>
              <a:t>Kathy B</a:t>
            </a:r>
          </a:p>
          <a:p>
            <a:pPr marL="174708" indent="-174708">
              <a:spcBef>
                <a:spcPct val="0"/>
              </a:spcBef>
              <a:buFont typeface="Arial" pitchFamily="34" charset="0"/>
              <a:buChar char="•"/>
            </a:pPr>
            <a:r>
              <a:rPr lang="en-US" dirty="0" smtClean="0"/>
              <a:t>Enhanced</a:t>
            </a:r>
            <a:r>
              <a:rPr lang="en-US" baseline="0" dirty="0" smtClean="0"/>
              <a:t> Federal Match requires 10% State Match to receive 90% Federal Match ($1 of state money leverages $9 of federal money)</a:t>
            </a:r>
          </a:p>
          <a:p>
            <a:pPr marL="174708" indent="-174708">
              <a:spcBef>
                <a:spcPct val="0"/>
              </a:spcBef>
              <a:buFont typeface="Arial" pitchFamily="34" charset="0"/>
              <a:buChar char="•"/>
            </a:pPr>
            <a:r>
              <a:rPr lang="en-US" baseline="0" dirty="0" smtClean="0"/>
              <a:t>Missouri will have three types of health homes: </a:t>
            </a:r>
          </a:p>
          <a:p>
            <a:pPr marL="640594" lvl="1" indent="-174708">
              <a:spcBef>
                <a:spcPct val="0"/>
              </a:spcBef>
              <a:buFont typeface="Arial" pitchFamily="34" charset="0"/>
              <a:buChar char="•"/>
            </a:pPr>
            <a:r>
              <a:rPr lang="en-US" baseline="0" dirty="0" smtClean="0"/>
              <a:t>Primary Care Health Home for individuals with chronic disease: CMS Approval 12-23-11 Effective Date 1/1/12 </a:t>
            </a:r>
          </a:p>
          <a:p>
            <a:pPr marL="640594" lvl="1" indent="-174708">
              <a:spcBef>
                <a:spcPct val="0"/>
              </a:spcBef>
              <a:buFont typeface="Arial" pitchFamily="34" charset="0"/>
              <a:buChar char="•"/>
            </a:pPr>
            <a:r>
              <a:rPr lang="en-US" baseline="0" dirty="0" smtClean="0"/>
              <a:t>Community Mental Health Center Health Home for individuals with serious and persistent mental illness: CMS approval 10-20-11 Effective date 12-1-11</a:t>
            </a:r>
          </a:p>
          <a:p>
            <a:pPr marL="640594" lvl="1" indent="-174708">
              <a:spcBef>
                <a:spcPct val="0"/>
              </a:spcBef>
              <a:buFont typeface="Arial" pitchFamily="34" charset="0"/>
              <a:buChar char="•"/>
            </a:pPr>
            <a:r>
              <a:rPr lang="en-US" baseline="0" dirty="0" smtClean="0"/>
              <a:t>Multi-payer Health Home for the entire population of Anthem covered lives in the 84 county MFH Region </a:t>
            </a:r>
          </a:p>
          <a:p>
            <a:pPr>
              <a:spcBef>
                <a:spcPct val="0"/>
              </a:spcBef>
            </a:pPr>
            <a:endParaRPr lang="en-US" dirty="0" smtClean="0"/>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15219D7-2144-4F6A-9993-5688901A412E}" type="slidenum">
              <a:rPr lang="en-US"/>
              <a:pPr fontAlgn="base">
                <a:spcBef>
                  <a:spcPct val="0"/>
                </a:spcBef>
                <a:spcAft>
                  <a:spcPct val="0"/>
                </a:spcAft>
                <a:defRPr/>
              </a:pPr>
              <a:t>4</a:t>
            </a:fld>
            <a:endParaRPr lang="en-US" dirty="0"/>
          </a:p>
        </p:txBody>
      </p:sp>
    </p:spTree>
    <p:extLst>
      <p:ext uri="{BB962C8B-B14F-4D97-AF65-F5344CB8AC3E}">
        <p14:creationId xmlns:p14="http://schemas.microsoft.com/office/powerpoint/2010/main" val="23563323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Angela</a:t>
            </a:r>
          </a:p>
          <a:p>
            <a:endParaRPr lang="en-US" dirty="0"/>
          </a:p>
        </p:txBody>
      </p:sp>
      <p:sp>
        <p:nvSpPr>
          <p:cNvPr id="4" name="Slide Number Placeholder 3"/>
          <p:cNvSpPr>
            <a:spLocks noGrp="1"/>
          </p:cNvSpPr>
          <p:nvPr>
            <p:ph type="sldNum" sz="quarter" idx="10"/>
          </p:nvPr>
        </p:nvSpPr>
        <p:spPr/>
        <p:txBody>
          <a:bodyPr/>
          <a:lstStyle/>
          <a:p>
            <a:fld id="{CEED937C-0030-4081-81B8-27E36FE26DB7}"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27215437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Angela</a:t>
            </a:r>
          </a:p>
          <a:p>
            <a:endParaRPr lang="en-US" dirty="0" smtClean="0"/>
          </a:p>
          <a:p>
            <a:pPr marL="171441" indent="-171441">
              <a:buFont typeface="Arial" panose="020B0604020202020204" pitchFamily="34" charset="0"/>
              <a:buChar char="•"/>
            </a:pPr>
            <a:r>
              <a:rPr lang="en-US" dirty="0" smtClean="0"/>
              <a:t>Key to</a:t>
            </a:r>
            <a:r>
              <a:rPr lang="en-US" baseline="0" dirty="0" smtClean="0"/>
              <a:t> successfully </a:t>
            </a:r>
            <a:r>
              <a:rPr lang="en-US" dirty="0" smtClean="0"/>
              <a:t>capturing quality data</a:t>
            </a:r>
            <a:r>
              <a:rPr lang="en-US" baseline="0" dirty="0" smtClean="0"/>
              <a:t> is to ensure data is entered into structured data.</a:t>
            </a:r>
          </a:p>
          <a:p>
            <a:pPr marL="171441" indent="-171441">
              <a:buFont typeface="Arial" panose="020B0604020202020204" pitchFamily="34" charset="0"/>
              <a:buChar char="•"/>
            </a:pPr>
            <a:r>
              <a:rPr lang="en-US" baseline="0" dirty="0" smtClean="0"/>
              <a:t>Structured data vs unstructured. </a:t>
            </a:r>
            <a:endParaRPr lang="en-US" dirty="0" smtClean="0"/>
          </a:p>
          <a:p>
            <a:endParaRPr lang="en-US" dirty="0"/>
          </a:p>
        </p:txBody>
      </p:sp>
      <p:sp>
        <p:nvSpPr>
          <p:cNvPr id="4" name="Slide Number Placeholder 3"/>
          <p:cNvSpPr>
            <a:spLocks noGrp="1"/>
          </p:cNvSpPr>
          <p:nvPr>
            <p:ph type="sldNum" sz="quarter" idx="10"/>
          </p:nvPr>
        </p:nvSpPr>
        <p:spPr/>
        <p:txBody>
          <a:bodyPr/>
          <a:lstStyle/>
          <a:p>
            <a:fld id="{F6798E46-F88F-462C-ADAC-7DC3D06CB214}"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1040446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41" marR="0" indent="-171441"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Angela</a:t>
            </a:r>
          </a:p>
          <a:p>
            <a:pPr marL="171441" indent="-171441">
              <a:buFont typeface="Arial" panose="020B0604020202020204" pitchFamily="34" charset="0"/>
              <a:buChar char="•"/>
            </a:pPr>
            <a:r>
              <a:rPr lang="en-US" dirty="0" smtClean="0"/>
              <a:t>Data specs will be reviewed</a:t>
            </a:r>
            <a:r>
              <a:rPr lang="en-US" baseline="0" dirty="0" smtClean="0"/>
              <a:t> twice a year in June and December to evaluate if any changes need to be made to make reports calculate properly.  </a:t>
            </a:r>
          </a:p>
          <a:p>
            <a:pPr marL="171441" indent="-171441">
              <a:buFont typeface="Arial" panose="020B0604020202020204" pitchFamily="34" charset="0"/>
              <a:buChar char="•"/>
            </a:pPr>
            <a:r>
              <a:rPr lang="en-US" baseline="0" dirty="0" smtClean="0"/>
              <a:t>When ICD10 went live in October there were some impacts to measures with Asthma severity now being included as code and the asthma measures now require the organization utilize the codes that specify asthma severity for patients with asthma to be included in their numbers.  Impacts all age groups.  Childhood BMI requires: BMI percentile, Height, and Weight otherwise will show zeros for childhood BMI measure.</a:t>
            </a:r>
          </a:p>
          <a:p>
            <a:pPr marL="171441" indent="-171441">
              <a:buFont typeface="Arial" panose="020B0604020202020204" pitchFamily="34" charset="0"/>
              <a:buChar char="•"/>
            </a:pPr>
            <a:r>
              <a:rPr lang="en-US" baseline="0" dirty="0" smtClean="0"/>
              <a:t>Azara and MPCA are currently updating the data specs for the PCCs.  Majority of changes were removal of duplicate requirements in various data sets.  Primary additions are to the childhood BMI requiring BMI percentile, height, weight, and asthma severity (ICD 10 codes associated with asthma severity.</a:t>
            </a:r>
            <a:endParaRPr lang="en-US" dirty="0"/>
          </a:p>
        </p:txBody>
      </p:sp>
      <p:sp>
        <p:nvSpPr>
          <p:cNvPr id="4" name="Slide Number Placeholder 3"/>
          <p:cNvSpPr>
            <a:spLocks noGrp="1"/>
          </p:cNvSpPr>
          <p:nvPr>
            <p:ph type="sldNum" sz="quarter" idx="10"/>
          </p:nvPr>
        </p:nvSpPr>
        <p:spPr/>
        <p:txBody>
          <a:bodyPr/>
          <a:lstStyle/>
          <a:p>
            <a:fld id="{59730AFF-45D5-46CC-87A5-9F2BE517EAEA}"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15555222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Angela</a:t>
            </a:r>
          </a:p>
          <a:p>
            <a:r>
              <a:rPr lang="en-US" dirty="0" smtClean="0"/>
              <a:t>Daily notification</a:t>
            </a:r>
            <a:r>
              <a:rPr lang="en-US" baseline="0" dirty="0" smtClean="0"/>
              <a:t> reports for ER visits or prior authorizations for inpatient admissions from </a:t>
            </a:r>
            <a:r>
              <a:rPr lang="en-US" baseline="0" dirty="0" err="1" smtClean="0"/>
              <a:t>MOHealthNet</a:t>
            </a:r>
            <a:r>
              <a:rPr lang="en-US" baseline="0" dirty="0" smtClean="0"/>
              <a:t> are for the PCHH use and not provided to MPCA/Azara.  For most organizations (PCHHs associated with hospitals may be different) the discharge date must be manually entered into a structured field in a date format-discharge date shouldn’t be entered until the patient is actually discharged.  The discharge date is what starts the clock on the three days for the completion of the care coordination including contact by the nurse care manager via phone or in person and the completion of the medication reconciliation with the patient and input from PCP.  The medication reconciliation should be a reconciliation of the medications prescribed and/or changed during the ER visit or inpatient admission.</a:t>
            </a:r>
            <a:endParaRPr lang="en-US" dirty="0"/>
          </a:p>
        </p:txBody>
      </p:sp>
      <p:sp>
        <p:nvSpPr>
          <p:cNvPr id="4" name="Slide Number Placeholder 3"/>
          <p:cNvSpPr>
            <a:spLocks noGrp="1"/>
          </p:cNvSpPr>
          <p:nvPr>
            <p:ph type="sldNum" sz="quarter" idx="10"/>
          </p:nvPr>
        </p:nvSpPr>
        <p:spPr/>
        <p:txBody>
          <a:bodyPr/>
          <a:lstStyle/>
          <a:p>
            <a:fld id="{59730AFF-45D5-46CC-87A5-9F2BE517EAEA}"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24675671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Angela</a:t>
            </a:r>
          </a:p>
          <a:p>
            <a:endParaRPr lang="en-US" dirty="0"/>
          </a:p>
        </p:txBody>
      </p:sp>
      <p:sp>
        <p:nvSpPr>
          <p:cNvPr id="4" name="Slide Number Placeholder 3"/>
          <p:cNvSpPr>
            <a:spLocks noGrp="1"/>
          </p:cNvSpPr>
          <p:nvPr>
            <p:ph type="sldNum" sz="quarter" idx="10"/>
          </p:nvPr>
        </p:nvSpPr>
        <p:spPr/>
        <p:txBody>
          <a:bodyPr/>
          <a:lstStyle/>
          <a:p>
            <a:fld id="{59730AFF-45D5-46CC-87A5-9F2BE517EAEA}"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41491985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Angela</a:t>
            </a:r>
          </a:p>
          <a:p>
            <a:endParaRPr lang="en-US" baseline="0" dirty="0" smtClean="0"/>
          </a:p>
          <a:p>
            <a:r>
              <a:rPr lang="en-US" baseline="0" dirty="0" smtClean="0"/>
              <a:t>when the PHQ2 is used as the primary screening and is positive the PHQ9 can be utilized and counted as a follow-up to the positive PHQ2 screening.  If the PHQ9 is positive then follow-up would need to documented to show completion of the screening process.  Measure is looking for depression screening score and if score indicates positive results the date of follow-up must be documented in a structured field within one day.  If the date of the follow-up is not recorded you will not get credit for completing the screening.</a:t>
            </a:r>
            <a:endParaRPr lang="en-US" dirty="0"/>
          </a:p>
        </p:txBody>
      </p:sp>
      <p:sp>
        <p:nvSpPr>
          <p:cNvPr id="4" name="Slide Number Placeholder 3"/>
          <p:cNvSpPr>
            <a:spLocks noGrp="1"/>
          </p:cNvSpPr>
          <p:nvPr>
            <p:ph type="sldNum" sz="quarter" idx="10"/>
          </p:nvPr>
        </p:nvSpPr>
        <p:spPr/>
        <p:txBody>
          <a:bodyPr/>
          <a:lstStyle/>
          <a:p>
            <a:fld id="{59730AFF-45D5-46CC-87A5-9F2BE517EAEA}"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13492632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Angela</a:t>
            </a:r>
          </a:p>
          <a:p>
            <a:r>
              <a:rPr lang="en-US" dirty="0" smtClean="0"/>
              <a:t>Score for each question</a:t>
            </a:r>
            <a:r>
              <a:rPr lang="en-US" baseline="0" dirty="0" smtClean="0"/>
              <a:t> not just overall score is needed.  The SBIRT prescreen is utilized for the other two SBIRT measures.  Questions 1-3 are utilized for the excessive drinking measure and patients that are positive (score of 4 or greater on first three questions) are counted in the numerator for the excessive drinking measure.  Question 4 is utilized for the SBIRT Drug Use measure and patients that are positive (answer yes to question 4) are counted in the numerator for the SBIRT drug use measure.</a:t>
            </a:r>
            <a:endParaRPr lang="en-US" dirty="0"/>
          </a:p>
        </p:txBody>
      </p:sp>
      <p:sp>
        <p:nvSpPr>
          <p:cNvPr id="4" name="Slide Number Placeholder 3"/>
          <p:cNvSpPr>
            <a:spLocks noGrp="1"/>
          </p:cNvSpPr>
          <p:nvPr>
            <p:ph type="sldNum" sz="quarter" idx="10"/>
          </p:nvPr>
        </p:nvSpPr>
        <p:spPr/>
        <p:txBody>
          <a:bodyPr/>
          <a:lstStyle/>
          <a:p>
            <a:fld id="{59730AFF-45D5-46CC-87A5-9F2BE517EAEA}" type="slidenum">
              <a:rPr lang="en-US" smtClean="0">
                <a:solidFill>
                  <a:prstClr val="black"/>
                </a:solidFill>
              </a:rPr>
              <a:pPr/>
              <a:t>46</a:t>
            </a:fld>
            <a:endParaRPr lang="en-US" dirty="0">
              <a:solidFill>
                <a:prstClr val="black"/>
              </a:solidFill>
            </a:endParaRPr>
          </a:p>
        </p:txBody>
      </p:sp>
    </p:spTree>
    <p:extLst>
      <p:ext uri="{BB962C8B-B14F-4D97-AF65-F5344CB8AC3E}">
        <p14:creationId xmlns:p14="http://schemas.microsoft.com/office/powerpoint/2010/main" val="9400607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Angela</a:t>
            </a:r>
          </a:p>
          <a:p>
            <a:endParaRPr lang="en-US" dirty="0"/>
          </a:p>
        </p:txBody>
      </p:sp>
      <p:sp>
        <p:nvSpPr>
          <p:cNvPr id="4" name="Slide Number Placeholder 3"/>
          <p:cNvSpPr>
            <a:spLocks noGrp="1"/>
          </p:cNvSpPr>
          <p:nvPr>
            <p:ph type="sldNum" sz="quarter" idx="10"/>
          </p:nvPr>
        </p:nvSpPr>
        <p:spPr/>
        <p:txBody>
          <a:bodyPr/>
          <a:lstStyle/>
          <a:p>
            <a:fld id="{CEED937C-0030-4081-81B8-27E36FE26DB7}" type="slidenum">
              <a:rPr lang="en-US" smtClean="0"/>
              <a:pPr/>
              <a:t>47</a:t>
            </a:fld>
            <a:endParaRPr lang="en-US" dirty="0"/>
          </a:p>
        </p:txBody>
      </p:sp>
    </p:spTree>
    <p:extLst>
      <p:ext uri="{BB962C8B-B14F-4D97-AF65-F5344CB8AC3E}">
        <p14:creationId xmlns:p14="http://schemas.microsoft.com/office/powerpoint/2010/main" val="36222758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Angela</a:t>
            </a:r>
          </a:p>
          <a:p>
            <a:endParaRPr lang="en-US" dirty="0"/>
          </a:p>
        </p:txBody>
      </p:sp>
      <p:sp>
        <p:nvSpPr>
          <p:cNvPr id="4" name="Slide Number Placeholder 3"/>
          <p:cNvSpPr>
            <a:spLocks noGrp="1"/>
          </p:cNvSpPr>
          <p:nvPr>
            <p:ph type="sldNum" sz="quarter" idx="10"/>
          </p:nvPr>
        </p:nvSpPr>
        <p:spPr/>
        <p:txBody>
          <a:bodyPr/>
          <a:lstStyle/>
          <a:p>
            <a:fld id="{CEED937C-0030-4081-81B8-27E36FE26DB7}" type="slidenum">
              <a:rPr lang="en-US" smtClean="0"/>
              <a:pPr/>
              <a:t>48</a:t>
            </a:fld>
            <a:endParaRPr lang="en-US" dirty="0"/>
          </a:p>
        </p:txBody>
      </p:sp>
    </p:spTree>
    <p:extLst>
      <p:ext uri="{BB962C8B-B14F-4D97-AF65-F5344CB8AC3E}">
        <p14:creationId xmlns:p14="http://schemas.microsoft.com/office/powerpoint/2010/main" val="21682997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Angela</a:t>
            </a:r>
          </a:p>
          <a:p>
            <a:endParaRPr lang="en-US" dirty="0"/>
          </a:p>
        </p:txBody>
      </p:sp>
      <p:sp>
        <p:nvSpPr>
          <p:cNvPr id="4" name="Slide Number Placeholder 3"/>
          <p:cNvSpPr>
            <a:spLocks noGrp="1"/>
          </p:cNvSpPr>
          <p:nvPr>
            <p:ph type="sldNum" sz="quarter" idx="10"/>
          </p:nvPr>
        </p:nvSpPr>
        <p:spPr/>
        <p:txBody>
          <a:bodyPr/>
          <a:lstStyle/>
          <a:p>
            <a:fld id="{59730AFF-45D5-46CC-87A5-9F2BE517EAEA}"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4054255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marL="0" indent="0">
              <a:spcBef>
                <a:spcPct val="0"/>
              </a:spcBef>
              <a:buFont typeface="Arial" pitchFamily="34" charset="0"/>
              <a:buNone/>
            </a:pPr>
            <a:r>
              <a:rPr lang="en-US" dirty="0" smtClean="0"/>
              <a:t>Kathy B</a:t>
            </a:r>
          </a:p>
          <a:p>
            <a:pPr>
              <a:spcBef>
                <a:spcPct val="0"/>
              </a:spcBef>
            </a:pPr>
            <a:endParaRPr lang="en-US" dirty="0" smtClean="0"/>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15219D7-2144-4F6A-9993-5688901A412E}" type="slidenum">
              <a:rPr lang="en-US"/>
              <a:pPr fontAlgn="base">
                <a:spcBef>
                  <a:spcPct val="0"/>
                </a:spcBef>
                <a:spcAft>
                  <a:spcPct val="0"/>
                </a:spcAft>
                <a:defRPr/>
              </a:pPr>
              <a:t>5</a:t>
            </a:fld>
            <a:endParaRPr lang="en-US" dirty="0"/>
          </a:p>
        </p:txBody>
      </p:sp>
    </p:spTree>
    <p:extLst>
      <p:ext uri="{BB962C8B-B14F-4D97-AF65-F5344CB8AC3E}">
        <p14:creationId xmlns:p14="http://schemas.microsoft.com/office/powerpoint/2010/main" val="3315187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Angela</a:t>
            </a:r>
          </a:p>
          <a:p>
            <a:endParaRPr lang="en-US" dirty="0"/>
          </a:p>
        </p:txBody>
      </p:sp>
      <p:sp>
        <p:nvSpPr>
          <p:cNvPr id="4" name="Slide Number Placeholder 3"/>
          <p:cNvSpPr>
            <a:spLocks noGrp="1"/>
          </p:cNvSpPr>
          <p:nvPr>
            <p:ph type="sldNum" sz="quarter" idx="10"/>
          </p:nvPr>
        </p:nvSpPr>
        <p:spPr/>
        <p:txBody>
          <a:bodyPr/>
          <a:lstStyle/>
          <a:p>
            <a:fld id="{CEED937C-0030-4081-81B8-27E36FE26DB7}" type="slidenum">
              <a:rPr lang="en-US" smtClean="0"/>
              <a:pPr/>
              <a:t>50</a:t>
            </a:fld>
            <a:endParaRPr lang="en-US" dirty="0"/>
          </a:p>
        </p:txBody>
      </p:sp>
    </p:spTree>
    <p:extLst>
      <p:ext uri="{BB962C8B-B14F-4D97-AF65-F5344CB8AC3E}">
        <p14:creationId xmlns:p14="http://schemas.microsoft.com/office/powerpoint/2010/main" val="13901433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Angela: MO </a:t>
            </a:r>
            <a:r>
              <a:rPr lang="en-US" dirty="0" err="1" smtClean="0"/>
              <a:t>HealthNet</a:t>
            </a:r>
            <a:r>
              <a:rPr lang="en-US" dirty="0" smtClean="0"/>
              <a:t> has established</a:t>
            </a:r>
            <a:r>
              <a:rPr lang="en-US" baseline="0" dirty="0" smtClean="0"/>
              <a:t> a set of data submission/report access deadlines each month for both FQHCs and Directly connected Primary Care Clinics and for Standard Primary Care Clinics.  PCC data is processed the morning of the 8</a:t>
            </a:r>
            <a:r>
              <a:rPr lang="en-US" baseline="30000" dirty="0" smtClean="0"/>
              <a:t>th</a:t>
            </a:r>
            <a:r>
              <a:rPr lang="en-US" baseline="0" dirty="0" smtClean="0"/>
              <a:t>, 15</a:t>
            </a:r>
            <a:r>
              <a:rPr lang="en-US" baseline="30000" dirty="0" smtClean="0"/>
              <a:t>th</a:t>
            </a:r>
            <a:r>
              <a:rPr lang="en-US" baseline="0" dirty="0" smtClean="0"/>
              <a:t>, and 25</a:t>
            </a:r>
            <a:r>
              <a:rPr lang="en-US" baseline="30000" dirty="0" smtClean="0"/>
              <a:t>th</a:t>
            </a:r>
            <a:r>
              <a:rPr lang="en-US" baseline="0" dirty="0" smtClean="0"/>
              <a:t> of the month so data that misses the processing date will not process until the next processing date.</a:t>
            </a:r>
            <a:endParaRPr lang="en-US" dirty="0"/>
          </a:p>
        </p:txBody>
      </p:sp>
      <p:sp>
        <p:nvSpPr>
          <p:cNvPr id="4" name="Slide Number Placeholder 3"/>
          <p:cNvSpPr>
            <a:spLocks noGrp="1"/>
          </p:cNvSpPr>
          <p:nvPr>
            <p:ph type="sldNum" sz="quarter" idx="10"/>
          </p:nvPr>
        </p:nvSpPr>
        <p:spPr/>
        <p:txBody>
          <a:bodyPr/>
          <a:lstStyle/>
          <a:p>
            <a:fld id="{E97D53C8-C972-415C-A98B-86BF43876756}" type="slidenum">
              <a:rPr lang="en-US" smtClean="0"/>
              <a:pPr/>
              <a:t>51</a:t>
            </a:fld>
            <a:endParaRPr lang="en-US" dirty="0"/>
          </a:p>
        </p:txBody>
      </p:sp>
    </p:spTree>
    <p:extLst>
      <p:ext uri="{BB962C8B-B14F-4D97-AF65-F5344CB8AC3E}">
        <p14:creationId xmlns:p14="http://schemas.microsoft.com/office/powerpoint/2010/main" val="13253016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Angela</a:t>
            </a:r>
            <a:endParaRPr lang="en-US" dirty="0"/>
          </a:p>
        </p:txBody>
      </p:sp>
      <p:sp>
        <p:nvSpPr>
          <p:cNvPr id="4" name="Slide Number Placeholder 3"/>
          <p:cNvSpPr>
            <a:spLocks noGrp="1"/>
          </p:cNvSpPr>
          <p:nvPr>
            <p:ph type="sldNum" sz="quarter" idx="10"/>
          </p:nvPr>
        </p:nvSpPr>
        <p:spPr/>
        <p:txBody>
          <a:bodyPr/>
          <a:lstStyle/>
          <a:p>
            <a:fld id="{F6798E46-F88F-462C-ADAC-7DC3D06CB214}"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28939294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Angela</a:t>
            </a:r>
          </a:p>
          <a:p>
            <a:endParaRPr lang="en-US" altLang="en-US" dirty="0" smtClean="0"/>
          </a:p>
          <a:p>
            <a:pPr marL="228600" indent="-228600">
              <a:buAutoNum type="arabicPeriod"/>
            </a:pPr>
            <a:r>
              <a:rPr lang="en-US" dirty="0" smtClean="0"/>
              <a:t>GIGO – if you don’t put time and effort into data</a:t>
            </a:r>
            <a:r>
              <a:rPr lang="en-US" baseline="0" dirty="0" smtClean="0"/>
              <a:t> validating/mapping you will get inaccurate reports.</a:t>
            </a:r>
            <a:endParaRPr lang="en-US" dirty="0" smtClean="0"/>
          </a:p>
          <a:p>
            <a:pPr marL="228600" indent="-228600">
              <a:buAutoNum type="arabicPeriod"/>
            </a:pPr>
            <a:r>
              <a:rPr lang="en-US" dirty="0" smtClean="0"/>
              <a:t>If you</a:t>
            </a:r>
            <a:r>
              <a:rPr lang="en-US" baseline="0" dirty="0" smtClean="0"/>
              <a:t> data needs to be transferred to a PHM reporting system if is important to monitor the connectivity and data transfer to ensure there is no lag time in data transfer:  lag time and lack of connectivity/data transfer impacts your data</a:t>
            </a:r>
            <a:endParaRPr lang="en-US" dirty="0" smtClean="0"/>
          </a:p>
          <a:p>
            <a:pPr marL="228600" indent="-228600">
              <a:buAutoNum type="arabicPeriod"/>
            </a:pPr>
            <a:r>
              <a:rPr lang="en-US" baseline="0" dirty="0" smtClean="0"/>
              <a:t>Consistent and standardized training to ensure consistent data entry/documentation in EHR.  Education on what structure data consists of and training on where to key in structured data.  No free texting/scanned/rogue workflows</a:t>
            </a:r>
          </a:p>
          <a:p>
            <a:pPr marL="228600" indent="-228600">
              <a:buAutoNum type="arabicPeriod"/>
            </a:pPr>
            <a:r>
              <a:rPr lang="en-US" baseline="0" dirty="0" smtClean="0"/>
              <a:t>You not only  need sound P&amp;P relating to EHR data entry/workflow but you have to ensure those P&amp;P’s are enforced and adhered to.  </a:t>
            </a:r>
            <a:endParaRPr lang="en-US" dirty="0" smtClean="0"/>
          </a:p>
          <a:p>
            <a:endParaRPr lang="en-US" altLang="en-US" dirty="0" smtClean="0"/>
          </a:p>
          <a:p>
            <a:endParaRPr lang="en-US" altLang="en-US" dirty="0"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MS PGothic" pitchFamily="34" charset="-128"/>
              </a:defRPr>
            </a:lvl1pPr>
            <a:lvl2pPr marL="741363" indent="-284163" eaLnBrk="0" hangingPunct="0">
              <a:spcBef>
                <a:spcPct val="30000"/>
              </a:spcBef>
              <a:defRPr sz="1200">
                <a:solidFill>
                  <a:schemeClr val="tx1"/>
                </a:solidFill>
                <a:latin typeface="Calibri" pitchFamily="34" charset="0"/>
                <a:ea typeface="MS PGothic" pitchFamily="34" charset="-128"/>
              </a:defRPr>
            </a:lvl2pPr>
            <a:lvl3pPr marL="1141413" indent="-227013" eaLnBrk="0" hangingPunct="0">
              <a:spcBef>
                <a:spcPct val="30000"/>
              </a:spcBef>
              <a:defRPr sz="1200">
                <a:solidFill>
                  <a:schemeClr val="tx1"/>
                </a:solidFill>
                <a:latin typeface="Calibri" pitchFamily="34" charset="0"/>
                <a:ea typeface="MS PGothic" pitchFamily="34" charset="-128"/>
              </a:defRPr>
            </a:lvl3pPr>
            <a:lvl4pPr marL="1598613" indent="-227013" eaLnBrk="0" hangingPunct="0">
              <a:spcBef>
                <a:spcPct val="30000"/>
              </a:spcBef>
              <a:defRPr sz="1200">
                <a:solidFill>
                  <a:schemeClr val="tx1"/>
                </a:solidFill>
                <a:latin typeface="Calibri" pitchFamily="34" charset="0"/>
                <a:ea typeface="MS PGothic" pitchFamily="34" charset="-128"/>
              </a:defRPr>
            </a:lvl4pPr>
            <a:lvl5pPr marL="2055813" indent="-227013" eaLnBrk="0" hangingPunct="0">
              <a:spcBef>
                <a:spcPct val="30000"/>
              </a:spcBef>
              <a:defRPr sz="1200">
                <a:solidFill>
                  <a:schemeClr val="tx1"/>
                </a:solidFill>
                <a:latin typeface="Calibri" pitchFamily="34" charset="0"/>
                <a:ea typeface="MS PGothic" pitchFamily="34" charset="-128"/>
              </a:defRPr>
            </a:lvl5pPr>
            <a:lvl6pPr marL="2513013" indent="-227013"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0213" indent="-227013"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7413" indent="-227013"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4613" indent="-227013"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eaLnBrk="1" hangingPunct="1">
              <a:spcBef>
                <a:spcPct val="0"/>
              </a:spcBef>
            </a:pPr>
            <a:fld id="{B5A65835-CF31-4391-932D-261572D62491}" type="slidenum">
              <a:rPr lang="en-US" altLang="en-US" smtClean="0">
                <a:solidFill>
                  <a:prstClr val="black"/>
                </a:solidFill>
              </a:rPr>
              <a:pPr eaLnBrk="1" hangingPunct="1">
                <a:spcBef>
                  <a:spcPct val="0"/>
                </a:spcBef>
              </a:pPr>
              <a:t>53</a:t>
            </a:fld>
            <a:endParaRPr lang="en-US" altLang="en-US" dirty="0" smtClean="0">
              <a:solidFill>
                <a:prstClr val="black"/>
              </a:solidFill>
            </a:endParaRPr>
          </a:p>
        </p:txBody>
      </p:sp>
    </p:spTree>
    <p:extLst>
      <p:ext uri="{BB962C8B-B14F-4D97-AF65-F5344CB8AC3E}">
        <p14:creationId xmlns:p14="http://schemas.microsoft.com/office/powerpoint/2010/main" val="281278066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Angela</a:t>
            </a:r>
          </a:p>
          <a:p>
            <a:endParaRPr lang="en-US" b="0" dirty="0" smtClean="0"/>
          </a:p>
          <a:p>
            <a:r>
              <a:rPr lang="en-US" dirty="0" smtClean="0"/>
              <a:t>Here</a:t>
            </a:r>
            <a:r>
              <a:rPr lang="en-US" baseline="0" dirty="0" smtClean="0"/>
              <a:t> are some </a:t>
            </a:r>
            <a:r>
              <a:rPr lang="en-US" b="1" baseline="0" dirty="0" smtClean="0"/>
              <a:t>common themes or issues </a:t>
            </a:r>
            <a:r>
              <a:rPr lang="en-US" baseline="0" dirty="0" smtClean="0"/>
              <a:t>that can impact data reporting.  Majority of issues impacting data has been around data transfer or template design/implementation.  </a:t>
            </a:r>
          </a:p>
          <a:p>
            <a:endParaRPr lang="en-US" baseline="0" dirty="0" smtClean="0"/>
          </a:p>
          <a:p>
            <a:r>
              <a:rPr lang="en-US" baseline="0" dirty="0" smtClean="0"/>
              <a:t>We want to </a:t>
            </a:r>
            <a:r>
              <a:rPr lang="en-US" b="1" baseline="0" dirty="0" smtClean="0"/>
              <a:t>ensure that the data is collected and reported accurately </a:t>
            </a:r>
            <a:r>
              <a:rPr lang="en-US" baseline="0" dirty="0" smtClean="0"/>
              <a:t>and you to </a:t>
            </a:r>
            <a:r>
              <a:rPr lang="en-US" b="1" baseline="0" dirty="0" smtClean="0"/>
              <a:t>feel comfortable </a:t>
            </a:r>
            <a:r>
              <a:rPr lang="en-US" baseline="0" dirty="0" smtClean="0"/>
              <a:t>with the data is representing.  </a:t>
            </a:r>
          </a:p>
          <a:p>
            <a:endParaRPr lang="en-US" baseline="0" dirty="0" smtClean="0"/>
          </a:p>
          <a:p>
            <a:r>
              <a:rPr lang="en-US" baseline="0" dirty="0" smtClean="0"/>
              <a:t>Ensure data is captured to optimize workflow</a:t>
            </a:r>
          </a:p>
          <a:p>
            <a:endParaRPr lang="en-US" baseline="0" dirty="0" smtClean="0"/>
          </a:p>
          <a:p>
            <a:endParaRPr lang="en-US" b="1" dirty="0" smtClean="0"/>
          </a:p>
          <a:p>
            <a:endParaRPr lang="en-US" b="0" dirty="0" smtClean="0"/>
          </a:p>
        </p:txBody>
      </p:sp>
      <p:sp>
        <p:nvSpPr>
          <p:cNvPr id="4" name="Slide Number Placeholder 3"/>
          <p:cNvSpPr>
            <a:spLocks noGrp="1"/>
          </p:cNvSpPr>
          <p:nvPr>
            <p:ph type="sldNum" sz="quarter" idx="10"/>
          </p:nvPr>
        </p:nvSpPr>
        <p:spPr/>
        <p:txBody>
          <a:bodyPr/>
          <a:lstStyle/>
          <a:p>
            <a:fld id="{091D9D9B-933F-46DC-A791-1120A89C5FB1}" type="slidenum">
              <a:rPr lang="en-US" smtClean="0">
                <a:solidFill>
                  <a:prstClr val="black"/>
                </a:solidFill>
              </a:rPr>
              <a:pPr/>
              <a:t>54</a:t>
            </a:fld>
            <a:endParaRPr lang="en-US" dirty="0">
              <a:solidFill>
                <a:prstClr val="black"/>
              </a:solidFill>
            </a:endParaRPr>
          </a:p>
        </p:txBody>
      </p:sp>
    </p:spTree>
    <p:extLst>
      <p:ext uri="{BB962C8B-B14F-4D97-AF65-F5344CB8AC3E}">
        <p14:creationId xmlns:p14="http://schemas.microsoft.com/office/powerpoint/2010/main" val="38018985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Angela</a:t>
            </a:r>
          </a:p>
          <a:p>
            <a:endParaRPr lang="en-US" dirty="0" smtClean="0"/>
          </a:p>
          <a:p>
            <a:pPr marL="228600" indent="-228600">
              <a:buAutoNum type="arabicPeriod"/>
            </a:pPr>
            <a:r>
              <a:rPr lang="en-US" dirty="0" smtClean="0"/>
              <a:t>Make sure everyone has access to the data</a:t>
            </a:r>
          </a:p>
          <a:p>
            <a:pPr marL="228600" indent="-228600">
              <a:buAutoNum type="arabicPeriod"/>
            </a:pPr>
            <a:r>
              <a:rPr lang="en-US" dirty="0" smtClean="0"/>
              <a:t>Interpret the data</a:t>
            </a:r>
          </a:p>
          <a:p>
            <a:pPr marL="228600" indent="-228600">
              <a:buAutoNum type="arabicPeriod"/>
            </a:pPr>
            <a:r>
              <a:rPr lang="en-US" dirty="0" smtClean="0"/>
              <a:t>Use the data, don’t just use the</a:t>
            </a:r>
            <a:r>
              <a:rPr lang="en-US" baseline="0" dirty="0" smtClean="0"/>
              <a:t> data reports for a door stop..</a:t>
            </a:r>
          </a:p>
          <a:p>
            <a:pPr marL="228600" indent="-228600">
              <a:buAutoNum type="arabicPeriod"/>
            </a:pPr>
            <a:r>
              <a:rPr lang="en-US" dirty="0" smtClean="0"/>
              <a:t>Act</a:t>
            </a:r>
            <a:r>
              <a:rPr lang="en-US" baseline="0" dirty="0" smtClean="0"/>
              <a:t> on data key points:  What is working well and what is not working well. Do you see a trend in the right direction?  If not go back to the draw</a:t>
            </a:r>
            <a:endParaRPr lang="en-US" dirty="0" smtClean="0"/>
          </a:p>
          <a:p>
            <a:endParaRPr lang="en-US" dirty="0"/>
          </a:p>
        </p:txBody>
      </p:sp>
      <p:sp>
        <p:nvSpPr>
          <p:cNvPr id="4" name="Slide Number Placeholder 3"/>
          <p:cNvSpPr>
            <a:spLocks noGrp="1"/>
          </p:cNvSpPr>
          <p:nvPr>
            <p:ph type="sldNum" sz="quarter" idx="10"/>
          </p:nvPr>
        </p:nvSpPr>
        <p:spPr/>
        <p:txBody>
          <a:bodyPr/>
          <a:lstStyle/>
          <a:p>
            <a:fld id="{F6798E46-F88F-462C-ADAC-7DC3D06CB214}" type="slidenum">
              <a:rPr lang="en-US" smtClean="0">
                <a:solidFill>
                  <a:prstClr val="black"/>
                </a:solidFill>
              </a:rPr>
              <a:pPr/>
              <a:t>55</a:t>
            </a:fld>
            <a:endParaRPr lang="en-US" dirty="0">
              <a:solidFill>
                <a:prstClr val="black"/>
              </a:solidFill>
            </a:endParaRPr>
          </a:p>
        </p:txBody>
      </p:sp>
    </p:spTree>
    <p:extLst>
      <p:ext uri="{BB962C8B-B14F-4D97-AF65-F5344CB8AC3E}">
        <p14:creationId xmlns:p14="http://schemas.microsoft.com/office/powerpoint/2010/main" val="2172521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Angela</a:t>
            </a:r>
          </a:p>
          <a:p>
            <a:pPr marL="171450" indent="-171450">
              <a:buFont typeface="Arial" panose="020B0604020202020204" pitchFamily="34" charset="0"/>
              <a:buChar char="•"/>
            </a:pPr>
            <a:r>
              <a:rPr lang="en-US" baseline="0" dirty="0" smtClean="0"/>
              <a:t>TIPS:  to make your data actionable.  </a:t>
            </a:r>
          </a:p>
          <a:p>
            <a:pPr marL="171450" indent="-171450">
              <a:buFont typeface="Arial" panose="020B0604020202020204" pitchFamily="34" charset="0"/>
              <a:buChar char="•"/>
            </a:pPr>
            <a:r>
              <a:rPr lang="en-US" baseline="0" dirty="0" smtClean="0"/>
              <a:t>MPCA has developed a data validation tool for the PCHH measures to assist with resolving data mapping and/or flat file data issues.</a:t>
            </a:r>
          </a:p>
          <a:p>
            <a:pPr marL="171450" indent="-171450">
              <a:buFont typeface="Arial" panose="020B0604020202020204" pitchFamily="34" charset="0"/>
              <a:buChar char="•"/>
            </a:pPr>
            <a:r>
              <a:rPr lang="en-US" baseline="0" dirty="0" smtClean="0"/>
              <a:t>I will now turn the presentation back over to Angela to close out the presentation.</a:t>
            </a:r>
            <a:endParaRPr lang="en-US" dirty="0" smtClean="0"/>
          </a:p>
          <a:p>
            <a:endParaRPr lang="en-US" dirty="0"/>
          </a:p>
        </p:txBody>
      </p:sp>
      <p:sp>
        <p:nvSpPr>
          <p:cNvPr id="4" name="Slide Number Placeholder 3"/>
          <p:cNvSpPr>
            <a:spLocks noGrp="1"/>
          </p:cNvSpPr>
          <p:nvPr>
            <p:ph type="sldNum" sz="quarter" idx="10"/>
          </p:nvPr>
        </p:nvSpPr>
        <p:spPr/>
        <p:txBody>
          <a:bodyPr/>
          <a:lstStyle/>
          <a:p>
            <a:fld id="{F6798E46-F88F-462C-ADAC-7DC3D06CB214}" type="slidenum">
              <a:rPr lang="en-US" smtClean="0">
                <a:solidFill>
                  <a:prstClr val="black"/>
                </a:solidFill>
              </a:rPr>
              <a:pPr/>
              <a:t>56</a:t>
            </a:fld>
            <a:endParaRPr lang="en-US" dirty="0">
              <a:solidFill>
                <a:prstClr val="black"/>
              </a:solidFill>
            </a:endParaRPr>
          </a:p>
        </p:txBody>
      </p:sp>
    </p:spTree>
    <p:extLst>
      <p:ext uri="{BB962C8B-B14F-4D97-AF65-F5344CB8AC3E}">
        <p14:creationId xmlns:p14="http://schemas.microsoft.com/office/powerpoint/2010/main" val="304481424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Angela</a:t>
            </a:r>
            <a:endParaRPr lang="en-US" dirty="0"/>
          </a:p>
        </p:txBody>
      </p:sp>
      <p:sp>
        <p:nvSpPr>
          <p:cNvPr id="4" name="Slide Number Placeholder 3"/>
          <p:cNvSpPr>
            <a:spLocks noGrp="1"/>
          </p:cNvSpPr>
          <p:nvPr>
            <p:ph type="sldNum" sz="quarter" idx="10"/>
          </p:nvPr>
        </p:nvSpPr>
        <p:spPr/>
        <p:txBody>
          <a:bodyPr/>
          <a:lstStyle/>
          <a:p>
            <a:fld id="{CEED937C-0030-4081-81B8-27E36FE26DB7}" type="slidenum">
              <a:rPr lang="en-US" smtClean="0">
                <a:solidFill>
                  <a:prstClr val="black"/>
                </a:solidFill>
              </a:rPr>
              <a:pPr/>
              <a:t>57</a:t>
            </a:fld>
            <a:endParaRPr lang="en-US" dirty="0">
              <a:solidFill>
                <a:prstClr val="black"/>
              </a:solidFill>
            </a:endParaRPr>
          </a:p>
        </p:txBody>
      </p:sp>
    </p:spTree>
    <p:extLst>
      <p:ext uri="{BB962C8B-B14F-4D97-AF65-F5344CB8AC3E}">
        <p14:creationId xmlns:p14="http://schemas.microsoft.com/office/powerpoint/2010/main" val="24992773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Angela</a:t>
            </a:r>
          </a:p>
          <a:p>
            <a:pPr marL="171450" indent="-171450">
              <a:buFont typeface="Arial" panose="020B0604020202020204" pitchFamily="34" charset="0"/>
              <a:buChar char="•"/>
            </a:pPr>
            <a:r>
              <a:rPr lang="en-US" dirty="0" smtClean="0"/>
              <a:t>Investment</a:t>
            </a:r>
            <a:r>
              <a:rPr lang="en-US" baseline="0" dirty="0" smtClean="0"/>
              <a:t> in training and technical assistance is critical to success of the health home.  </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The training focused on specific skill sets (such as motivational interviewing); staff responsibilities and alignment of other initiatives such as the NCQA PCMH Recognition.    Also, sharing of best practices and mentorship between primary care organizations was included in training agenda.</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 will go in to more detail on each of the primary types in the following slides.</a:t>
            </a:r>
            <a:endParaRPr lang="en-US" dirty="0"/>
          </a:p>
        </p:txBody>
      </p:sp>
      <p:sp>
        <p:nvSpPr>
          <p:cNvPr id="4" name="Slide Number Placeholder 3"/>
          <p:cNvSpPr>
            <a:spLocks noGrp="1"/>
          </p:cNvSpPr>
          <p:nvPr>
            <p:ph type="sldNum" sz="quarter" idx="10"/>
          </p:nvPr>
        </p:nvSpPr>
        <p:spPr/>
        <p:txBody>
          <a:bodyPr/>
          <a:lstStyle/>
          <a:p>
            <a:fld id="{F6798E46-F88F-462C-ADAC-7DC3D06CB214}" type="slidenum">
              <a:rPr lang="en-US" smtClean="0">
                <a:solidFill>
                  <a:prstClr val="black"/>
                </a:solidFill>
              </a:rPr>
              <a:pPr/>
              <a:t>58</a:t>
            </a:fld>
            <a:endParaRPr lang="en-US" dirty="0">
              <a:solidFill>
                <a:prstClr val="black"/>
              </a:solidFill>
            </a:endParaRPr>
          </a:p>
        </p:txBody>
      </p:sp>
    </p:spTree>
    <p:extLst>
      <p:ext uri="{BB962C8B-B14F-4D97-AF65-F5344CB8AC3E}">
        <p14:creationId xmlns:p14="http://schemas.microsoft.com/office/powerpoint/2010/main" val="19142811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AHN updated 3.4.16</a:t>
            </a:r>
          </a:p>
          <a:p>
            <a:endParaRPr lang="en-US" dirty="0"/>
          </a:p>
        </p:txBody>
      </p:sp>
      <p:sp>
        <p:nvSpPr>
          <p:cNvPr id="4" name="Slide Number Placeholder 3"/>
          <p:cNvSpPr>
            <a:spLocks noGrp="1"/>
          </p:cNvSpPr>
          <p:nvPr>
            <p:ph type="sldNum" sz="quarter" idx="10"/>
          </p:nvPr>
        </p:nvSpPr>
        <p:spPr/>
        <p:txBody>
          <a:bodyPr/>
          <a:lstStyle/>
          <a:p>
            <a:fld id="{2D7DFF42-DCDE-4683-A825-CC4F6B7851F6}" type="slidenum">
              <a:rPr lang="en-US" smtClean="0">
                <a:solidFill>
                  <a:prstClr val="black"/>
                </a:solidFill>
              </a:rPr>
              <a:pPr/>
              <a:t>59</a:t>
            </a:fld>
            <a:endParaRPr lang="en-US">
              <a:solidFill>
                <a:prstClr val="black"/>
              </a:solidFill>
            </a:endParaRPr>
          </a:p>
        </p:txBody>
      </p:sp>
    </p:spTree>
    <p:extLst>
      <p:ext uri="{BB962C8B-B14F-4D97-AF65-F5344CB8AC3E}">
        <p14:creationId xmlns:p14="http://schemas.microsoft.com/office/powerpoint/2010/main" val="1262961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Kathy B</a:t>
            </a:r>
            <a:endParaRPr lang="en-US" dirty="0"/>
          </a:p>
        </p:txBody>
      </p:sp>
      <p:sp>
        <p:nvSpPr>
          <p:cNvPr id="4" name="Slide Number Placeholder 3"/>
          <p:cNvSpPr>
            <a:spLocks noGrp="1"/>
          </p:cNvSpPr>
          <p:nvPr>
            <p:ph type="sldNum" sz="quarter" idx="10"/>
          </p:nvPr>
        </p:nvSpPr>
        <p:spPr/>
        <p:txBody>
          <a:bodyPr/>
          <a:lstStyle/>
          <a:p>
            <a:fld id="{CEED937C-0030-4081-81B8-27E36FE26DB7}" type="slidenum">
              <a:rPr lang="en-US" smtClean="0"/>
              <a:pPr/>
              <a:t>6</a:t>
            </a:fld>
            <a:endParaRPr lang="en-US" dirty="0"/>
          </a:p>
        </p:txBody>
      </p:sp>
    </p:spTree>
    <p:extLst>
      <p:ext uri="{BB962C8B-B14F-4D97-AF65-F5344CB8AC3E}">
        <p14:creationId xmlns:p14="http://schemas.microsoft.com/office/powerpoint/2010/main" val="14919699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AHN updated 3.4.16</a:t>
            </a:r>
          </a:p>
          <a:p>
            <a:endParaRPr lang="en-US" dirty="0"/>
          </a:p>
        </p:txBody>
      </p:sp>
      <p:sp>
        <p:nvSpPr>
          <p:cNvPr id="4" name="Slide Number Placeholder 3"/>
          <p:cNvSpPr>
            <a:spLocks noGrp="1"/>
          </p:cNvSpPr>
          <p:nvPr>
            <p:ph type="sldNum" sz="quarter" idx="10"/>
          </p:nvPr>
        </p:nvSpPr>
        <p:spPr/>
        <p:txBody>
          <a:bodyPr/>
          <a:lstStyle/>
          <a:p>
            <a:fld id="{64B54298-BAFB-47CC-B69C-A39E0CA9939D}" type="slidenum">
              <a:rPr lang="en-US" smtClean="0">
                <a:solidFill>
                  <a:prstClr val="black"/>
                </a:solidFill>
              </a:rPr>
              <a:pPr/>
              <a:t>60</a:t>
            </a:fld>
            <a:endParaRPr lang="en-US">
              <a:solidFill>
                <a:prstClr val="black"/>
              </a:solidFill>
            </a:endParaRPr>
          </a:p>
        </p:txBody>
      </p:sp>
    </p:spTree>
    <p:extLst>
      <p:ext uri="{BB962C8B-B14F-4D97-AF65-F5344CB8AC3E}">
        <p14:creationId xmlns:p14="http://schemas.microsoft.com/office/powerpoint/2010/main" val="209285445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First</a:t>
            </a:r>
            <a:r>
              <a:rPr lang="en-US" baseline="0" dirty="0" smtClean="0"/>
              <a:t> webinar on high utilizers and chronic pain recorded and available for on demand viewing.</a:t>
            </a:r>
            <a:endParaRPr lang="en-US" dirty="0" smtClean="0"/>
          </a:p>
          <a:p>
            <a:endParaRPr lang="en-US" dirty="0"/>
          </a:p>
        </p:txBody>
      </p:sp>
      <p:sp>
        <p:nvSpPr>
          <p:cNvPr id="4" name="Slide Number Placeholder 3"/>
          <p:cNvSpPr>
            <a:spLocks noGrp="1"/>
          </p:cNvSpPr>
          <p:nvPr>
            <p:ph type="sldNum" sz="quarter" idx="10"/>
          </p:nvPr>
        </p:nvSpPr>
        <p:spPr/>
        <p:txBody>
          <a:bodyPr/>
          <a:lstStyle/>
          <a:p>
            <a:fld id="{64B54298-BAFB-47CC-B69C-A39E0CA9939D}" type="slidenum">
              <a:rPr lang="en-US" smtClean="0">
                <a:solidFill>
                  <a:prstClr val="black"/>
                </a:solidFill>
              </a:rPr>
              <a:pPr/>
              <a:t>61</a:t>
            </a:fld>
            <a:endParaRPr lang="en-US">
              <a:solidFill>
                <a:prstClr val="black"/>
              </a:solidFill>
            </a:endParaRPr>
          </a:p>
        </p:txBody>
      </p:sp>
    </p:spTree>
    <p:extLst>
      <p:ext uri="{BB962C8B-B14F-4D97-AF65-F5344CB8AC3E}">
        <p14:creationId xmlns:p14="http://schemas.microsoft.com/office/powerpoint/2010/main" val="125394553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AHN updated 3.4.16</a:t>
            </a:r>
          </a:p>
          <a:p>
            <a:endParaRPr lang="en-US" dirty="0"/>
          </a:p>
        </p:txBody>
      </p:sp>
      <p:sp>
        <p:nvSpPr>
          <p:cNvPr id="4" name="Slide Number Placeholder 3"/>
          <p:cNvSpPr>
            <a:spLocks noGrp="1"/>
          </p:cNvSpPr>
          <p:nvPr>
            <p:ph type="sldNum" sz="quarter" idx="10"/>
          </p:nvPr>
        </p:nvSpPr>
        <p:spPr/>
        <p:txBody>
          <a:bodyPr/>
          <a:lstStyle/>
          <a:p>
            <a:fld id="{64B54298-BAFB-47CC-B69C-A39E0CA9939D}" type="slidenum">
              <a:rPr lang="en-US" smtClean="0">
                <a:solidFill>
                  <a:prstClr val="black"/>
                </a:solidFill>
              </a:rPr>
              <a:pPr/>
              <a:t>62</a:t>
            </a:fld>
            <a:endParaRPr lang="en-US">
              <a:solidFill>
                <a:prstClr val="black"/>
              </a:solidFill>
            </a:endParaRPr>
          </a:p>
        </p:txBody>
      </p:sp>
    </p:spTree>
    <p:extLst>
      <p:ext uri="{BB962C8B-B14F-4D97-AF65-F5344CB8AC3E}">
        <p14:creationId xmlns:p14="http://schemas.microsoft.com/office/powerpoint/2010/main" val="188129496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AHN updated 3.4.16</a:t>
            </a:r>
          </a:p>
          <a:p>
            <a:endParaRPr lang="en-US" dirty="0"/>
          </a:p>
        </p:txBody>
      </p:sp>
      <p:sp>
        <p:nvSpPr>
          <p:cNvPr id="4" name="Slide Number Placeholder 3"/>
          <p:cNvSpPr>
            <a:spLocks noGrp="1"/>
          </p:cNvSpPr>
          <p:nvPr>
            <p:ph type="sldNum" sz="quarter" idx="10"/>
          </p:nvPr>
        </p:nvSpPr>
        <p:spPr/>
        <p:txBody>
          <a:bodyPr/>
          <a:lstStyle/>
          <a:p>
            <a:fld id="{64B54298-BAFB-47CC-B69C-A39E0CA9939D}" type="slidenum">
              <a:rPr lang="en-US" smtClean="0">
                <a:solidFill>
                  <a:prstClr val="black"/>
                </a:solidFill>
              </a:rPr>
              <a:pPr/>
              <a:t>63</a:t>
            </a:fld>
            <a:endParaRPr lang="en-US">
              <a:solidFill>
                <a:prstClr val="black"/>
              </a:solidFill>
            </a:endParaRPr>
          </a:p>
        </p:txBody>
      </p:sp>
    </p:spTree>
    <p:extLst>
      <p:ext uri="{BB962C8B-B14F-4D97-AF65-F5344CB8AC3E}">
        <p14:creationId xmlns:p14="http://schemas.microsoft.com/office/powerpoint/2010/main" val="190791281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Angela</a:t>
            </a:r>
          </a:p>
          <a:p>
            <a:r>
              <a:rPr lang="en-US" baseline="0" dirty="0" smtClean="0"/>
              <a:t>MPCA has a team of four practice coaches with a variety of training/expertise areas.  </a:t>
            </a:r>
          </a:p>
        </p:txBody>
      </p:sp>
      <p:sp>
        <p:nvSpPr>
          <p:cNvPr id="4" name="Slide Number Placeholder 3"/>
          <p:cNvSpPr>
            <a:spLocks noGrp="1"/>
          </p:cNvSpPr>
          <p:nvPr>
            <p:ph type="sldNum" sz="quarter" idx="10"/>
          </p:nvPr>
        </p:nvSpPr>
        <p:spPr/>
        <p:txBody>
          <a:bodyPr/>
          <a:lstStyle/>
          <a:p>
            <a:fld id="{F6798E46-F88F-462C-ADAC-7DC3D06CB214}" type="slidenum">
              <a:rPr lang="en-US" smtClean="0">
                <a:solidFill>
                  <a:prstClr val="black"/>
                </a:solidFill>
              </a:rPr>
              <a:pPr/>
              <a:t>64</a:t>
            </a:fld>
            <a:endParaRPr lang="en-US" dirty="0">
              <a:solidFill>
                <a:prstClr val="black"/>
              </a:solidFill>
            </a:endParaRPr>
          </a:p>
        </p:txBody>
      </p:sp>
    </p:spTree>
    <p:extLst>
      <p:ext uri="{BB962C8B-B14F-4D97-AF65-F5344CB8AC3E}">
        <p14:creationId xmlns:p14="http://schemas.microsoft.com/office/powerpoint/2010/main" val="231392571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Angela</a:t>
            </a:r>
          </a:p>
          <a:p>
            <a:pPr marL="171450" indent="-171450">
              <a:buFont typeface="Arial" panose="020B0604020202020204" pitchFamily="34" charset="0"/>
              <a:buChar char="•"/>
            </a:pPr>
            <a:r>
              <a:rPr lang="en-US" dirty="0" smtClean="0"/>
              <a:t>The Care Team Forums were developed from the requests and needs we received from the </a:t>
            </a:r>
            <a:r>
              <a:rPr lang="en-US" baseline="0" dirty="0" smtClean="0"/>
              <a:t>primary care health homes organizations.  </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Care Team Forums provide an opportunity for health homes to receive training, peer to peer support and networking to support team-based care, learn about best and promising practices developed by other health homes, condition and skill based sessions as well as strategies for sustaining and enhancing patient centered medical home efforts and practice transformation.</a:t>
            </a:r>
            <a:endParaRPr lang="en-US" dirty="0" smtClean="0"/>
          </a:p>
        </p:txBody>
      </p:sp>
      <p:sp>
        <p:nvSpPr>
          <p:cNvPr id="4" name="Slide Number Placeholder 3"/>
          <p:cNvSpPr>
            <a:spLocks noGrp="1"/>
          </p:cNvSpPr>
          <p:nvPr>
            <p:ph type="sldNum" sz="quarter" idx="10"/>
          </p:nvPr>
        </p:nvSpPr>
        <p:spPr/>
        <p:txBody>
          <a:bodyPr/>
          <a:lstStyle/>
          <a:p>
            <a:fld id="{F6798E46-F88F-462C-ADAC-7DC3D06CB214}" type="slidenum">
              <a:rPr lang="en-US" smtClean="0">
                <a:solidFill>
                  <a:prstClr val="black"/>
                </a:solidFill>
              </a:rPr>
              <a:pPr/>
              <a:t>65</a:t>
            </a:fld>
            <a:endParaRPr lang="en-US" dirty="0">
              <a:solidFill>
                <a:prstClr val="black"/>
              </a:solidFill>
            </a:endParaRPr>
          </a:p>
        </p:txBody>
      </p:sp>
    </p:spTree>
    <p:extLst>
      <p:ext uri="{BB962C8B-B14F-4D97-AF65-F5344CB8AC3E}">
        <p14:creationId xmlns:p14="http://schemas.microsoft.com/office/powerpoint/2010/main" val="191428118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Angela</a:t>
            </a:r>
          </a:p>
          <a:p>
            <a:pPr marL="171450" indent="-171450">
              <a:buFont typeface="Arial" panose="020B0604020202020204" pitchFamily="34" charset="0"/>
              <a:buChar char="•"/>
            </a:pPr>
            <a:r>
              <a:rPr lang="en-US" dirty="0" smtClean="0"/>
              <a:t>The Behavioral</a:t>
            </a:r>
            <a:r>
              <a:rPr lang="en-US" baseline="0" dirty="0" smtClean="0"/>
              <a:t> Health Consultant role was a new role for the primary care practices.  The transition of licensed clinical social workers and clinical psychologists from providing traditional 6o minute closed door therapy sessions to being embedded in primary care team providing brief interventions in the exam rooms.</a:t>
            </a:r>
          </a:p>
          <a:p>
            <a:pPr marL="171450" indent="-171450">
              <a:buFont typeface="Arial" panose="020B0604020202020204" pitchFamily="34" charset="0"/>
              <a:buChar char="•"/>
            </a:pPr>
            <a:r>
              <a:rPr lang="en-US" baseline="0" dirty="0" smtClean="0"/>
              <a:t>The training was funded by the Missouri Department of Mental Health and the St. Louis Behavioral Medicine Institute is the contractor that provides the training and technical assistance for the Behavioral Health Consultants and integration</a:t>
            </a:r>
            <a:endParaRPr lang="en-US" dirty="0"/>
          </a:p>
        </p:txBody>
      </p:sp>
      <p:sp>
        <p:nvSpPr>
          <p:cNvPr id="4" name="Slide Number Placeholder 3"/>
          <p:cNvSpPr>
            <a:spLocks noGrp="1"/>
          </p:cNvSpPr>
          <p:nvPr>
            <p:ph type="sldNum" sz="quarter" idx="10"/>
          </p:nvPr>
        </p:nvSpPr>
        <p:spPr/>
        <p:txBody>
          <a:bodyPr/>
          <a:lstStyle/>
          <a:p>
            <a:fld id="{F6798E46-F88F-462C-ADAC-7DC3D06CB214}" type="slidenum">
              <a:rPr lang="en-US" smtClean="0">
                <a:solidFill>
                  <a:prstClr val="black"/>
                </a:solidFill>
              </a:rPr>
              <a:pPr/>
              <a:t>66</a:t>
            </a:fld>
            <a:endParaRPr lang="en-US" dirty="0">
              <a:solidFill>
                <a:prstClr val="black"/>
              </a:solidFill>
            </a:endParaRPr>
          </a:p>
        </p:txBody>
      </p:sp>
    </p:spTree>
    <p:extLst>
      <p:ext uri="{BB962C8B-B14F-4D97-AF65-F5344CB8AC3E}">
        <p14:creationId xmlns:p14="http://schemas.microsoft.com/office/powerpoint/2010/main" val="191428118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mtClean="0"/>
              <a:t>Angela</a:t>
            </a:r>
          </a:p>
          <a:p>
            <a:pPr marL="171450" indent="-171450">
              <a:buFont typeface="Arial" panose="020B0604020202020204" pitchFamily="34" charset="0"/>
              <a:buChar char="•"/>
            </a:pPr>
            <a:r>
              <a:rPr lang="en-US" dirty="0" smtClean="0"/>
              <a:t>The Behavioral</a:t>
            </a:r>
            <a:r>
              <a:rPr lang="en-US" baseline="0" dirty="0" smtClean="0"/>
              <a:t> Health Consultant role was a new role for the primary care practices.  The transition of licensed clinical social workers and clinical psychologists from providing traditional 6o minute closed door therapy sessions to being embedded in primary care team providing brief interventions in the exam rooms.</a:t>
            </a:r>
          </a:p>
          <a:p>
            <a:pPr marL="171450" indent="-171450">
              <a:buFont typeface="Arial" panose="020B0604020202020204" pitchFamily="34" charset="0"/>
              <a:buChar char="•"/>
            </a:pPr>
            <a:r>
              <a:rPr lang="en-US" baseline="0" dirty="0" smtClean="0"/>
              <a:t>The training was funded by the Missouri Department of Mental Health and the St. Louis Behavioral Medicine Institute is the contractor that provides the training and technical assistance for the Behavioral Health Consultants and integration</a:t>
            </a:r>
            <a:endParaRPr lang="en-US" dirty="0"/>
          </a:p>
        </p:txBody>
      </p:sp>
      <p:sp>
        <p:nvSpPr>
          <p:cNvPr id="4" name="Slide Number Placeholder 3"/>
          <p:cNvSpPr>
            <a:spLocks noGrp="1"/>
          </p:cNvSpPr>
          <p:nvPr>
            <p:ph type="sldNum" sz="quarter" idx="10"/>
          </p:nvPr>
        </p:nvSpPr>
        <p:spPr/>
        <p:txBody>
          <a:bodyPr/>
          <a:lstStyle/>
          <a:p>
            <a:fld id="{F6798E46-F88F-462C-ADAC-7DC3D06CB214}" type="slidenum">
              <a:rPr lang="en-US" smtClean="0">
                <a:solidFill>
                  <a:prstClr val="black"/>
                </a:solidFill>
              </a:rPr>
              <a:pPr/>
              <a:t>67</a:t>
            </a:fld>
            <a:endParaRPr lang="en-US" dirty="0">
              <a:solidFill>
                <a:prstClr val="black"/>
              </a:solidFill>
            </a:endParaRPr>
          </a:p>
        </p:txBody>
      </p:sp>
    </p:spTree>
    <p:extLst>
      <p:ext uri="{BB962C8B-B14F-4D97-AF65-F5344CB8AC3E}">
        <p14:creationId xmlns:p14="http://schemas.microsoft.com/office/powerpoint/2010/main" val="191428118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Angela</a:t>
            </a:r>
          </a:p>
          <a:p>
            <a:pPr marL="0" indent="0">
              <a:buFont typeface="Arial" panose="020B0604020202020204" pitchFamily="34" charset="0"/>
              <a:buNone/>
            </a:pPr>
            <a:r>
              <a:rPr lang="en-US" dirty="0" smtClean="0"/>
              <a:t>SBIRT</a:t>
            </a:r>
          </a:p>
        </p:txBody>
      </p:sp>
      <p:sp>
        <p:nvSpPr>
          <p:cNvPr id="4" name="Slide Number Placeholder 3"/>
          <p:cNvSpPr>
            <a:spLocks noGrp="1"/>
          </p:cNvSpPr>
          <p:nvPr>
            <p:ph type="sldNum" sz="quarter" idx="10"/>
          </p:nvPr>
        </p:nvSpPr>
        <p:spPr/>
        <p:txBody>
          <a:bodyPr/>
          <a:lstStyle/>
          <a:p>
            <a:fld id="{F6798E46-F88F-462C-ADAC-7DC3D06CB214}" type="slidenum">
              <a:rPr lang="en-US" smtClean="0">
                <a:solidFill>
                  <a:prstClr val="black"/>
                </a:solidFill>
              </a:rPr>
              <a:pPr/>
              <a:t>68</a:t>
            </a:fld>
            <a:endParaRPr lang="en-US" dirty="0">
              <a:solidFill>
                <a:prstClr val="black"/>
              </a:solidFill>
            </a:endParaRPr>
          </a:p>
        </p:txBody>
      </p:sp>
    </p:spTree>
    <p:extLst>
      <p:ext uri="{BB962C8B-B14F-4D97-AF65-F5344CB8AC3E}">
        <p14:creationId xmlns:p14="http://schemas.microsoft.com/office/powerpoint/2010/main" val="191428118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Angela SBIRT</a:t>
            </a:r>
            <a:endParaRPr lang="en-US" dirty="0"/>
          </a:p>
        </p:txBody>
      </p:sp>
      <p:sp>
        <p:nvSpPr>
          <p:cNvPr id="4" name="Slide Number Placeholder 3"/>
          <p:cNvSpPr>
            <a:spLocks noGrp="1"/>
          </p:cNvSpPr>
          <p:nvPr>
            <p:ph type="sldNum" sz="quarter" idx="10"/>
          </p:nvPr>
        </p:nvSpPr>
        <p:spPr/>
        <p:txBody>
          <a:bodyPr/>
          <a:lstStyle/>
          <a:p>
            <a:fld id="{F6798E46-F88F-462C-ADAC-7DC3D06CB214}" type="slidenum">
              <a:rPr lang="en-US" smtClean="0">
                <a:solidFill>
                  <a:prstClr val="black"/>
                </a:solidFill>
              </a:rPr>
              <a:pPr/>
              <a:t>69</a:t>
            </a:fld>
            <a:endParaRPr lang="en-US" dirty="0">
              <a:solidFill>
                <a:prstClr val="black"/>
              </a:solidFill>
            </a:endParaRPr>
          </a:p>
        </p:txBody>
      </p:sp>
    </p:spTree>
    <p:extLst>
      <p:ext uri="{BB962C8B-B14F-4D97-AF65-F5344CB8AC3E}">
        <p14:creationId xmlns:p14="http://schemas.microsoft.com/office/powerpoint/2010/main" val="1914281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Kathy B</a:t>
            </a:r>
            <a:endParaRPr lang="en-US" dirty="0"/>
          </a:p>
        </p:txBody>
      </p:sp>
      <p:sp>
        <p:nvSpPr>
          <p:cNvPr id="4" name="Slide Number Placeholder 3"/>
          <p:cNvSpPr>
            <a:spLocks noGrp="1"/>
          </p:cNvSpPr>
          <p:nvPr>
            <p:ph type="sldNum" sz="quarter" idx="10"/>
          </p:nvPr>
        </p:nvSpPr>
        <p:spPr/>
        <p:txBody>
          <a:bodyPr/>
          <a:lstStyle/>
          <a:p>
            <a:fld id="{CEED937C-0030-4081-81B8-27E36FE26DB7}" type="slidenum">
              <a:rPr lang="en-US" smtClean="0"/>
              <a:pPr/>
              <a:t>7</a:t>
            </a:fld>
            <a:endParaRPr lang="en-US" dirty="0"/>
          </a:p>
        </p:txBody>
      </p:sp>
    </p:spTree>
    <p:extLst>
      <p:ext uri="{BB962C8B-B14F-4D97-AF65-F5344CB8AC3E}">
        <p14:creationId xmlns:p14="http://schemas.microsoft.com/office/powerpoint/2010/main" val="149196993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Angela</a:t>
            </a:r>
            <a:r>
              <a:rPr lang="en-US" baseline="0" dirty="0" smtClean="0"/>
              <a:t> </a:t>
            </a:r>
            <a:r>
              <a:rPr lang="en-US" dirty="0" smtClean="0"/>
              <a:t>SBIRT</a:t>
            </a:r>
            <a:endParaRPr lang="en-US" dirty="0"/>
          </a:p>
        </p:txBody>
      </p:sp>
      <p:sp>
        <p:nvSpPr>
          <p:cNvPr id="4" name="Slide Number Placeholder 3"/>
          <p:cNvSpPr>
            <a:spLocks noGrp="1"/>
          </p:cNvSpPr>
          <p:nvPr>
            <p:ph type="sldNum" sz="quarter" idx="10"/>
          </p:nvPr>
        </p:nvSpPr>
        <p:spPr/>
        <p:txBody>
          <a:bodyPr/>
          <a:lstStyle/>
          <a:p>
            <a:fld id="{F6798E46-F88F-462C-ADAC-7DC3D06CB214}" type="slidenum">
              <a:rPr lang="en-US" smtClean="0">
                <a:solidFill>
                  <a:prstClr val="black"/>
                </a:solidFill>
              </a:rPr>
              <a:pPr/>
              <a:t>70</a:t>
            </a:fld>
            <a:endParaRPr lang="en-US" dirty="0">
              <a:solidFill>
                <a:prstClr val="black"/>
              </a:solidFill>
            </a:endParaRPr>
          </a:p>
        </p:txBody>
      </p:sp>
    </p:spTree>
    <p:extLst>
      <p:ext uri="{BB962C8B-B14F-4D97-AF65-F5344CB8AC3E}">
        <p14:creationId xmlns:p14="http://schemas.microsoft.com/office/powerpoint/2010/main" val="191428118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Angela</a:t>
            </a:r>
            <a:endParaRPr lang="en-US" dirty="0"/>
          </a:p>
        </p:txBody>
      </p:sp>
      <p:sp>
        <p:nvSpPr>
          <p:cNvPr id="4" name="Slide Number Placeholder 3"/>
          <p:cNvSpPr>
            <a:spLocks noGrp="1"/>
          </p:cNvSpPr>
          <p:nvPr>
            <p:ph type="sldNum" sz="quarter" idx="10"/>
          </p:nvPr>
        </p:nvSpPr>
        <p:spPr/>
        <p:txBody>
          <a:bodyPr/>
          <a:lstStyle/>
          <a:p>
            <a:fld id="{CEED937C-0030-4081-81B8-27E36FE26DB7}" type="slidenum">
              <a:rPr lang="en-US" smtClean="0">
                <a:solidFill>
                  <a:prstClr val="black"/>
                </a:solidFill>
              </a:rPr>
              <a:pPr/>
              <a:t>71</a:t>
            </a:fld>
            <a:endParaRPr lang="en-US" dirty="0">
              <a:solidFill>
                <a:prstClr val="black"/>
              </a:solidFill>
            </a:endParaRPr>
          </a:p>
        </p:txBody>
      </p:sp>
    </p:spTree>
    <p:extLst>
      <p:ext uri="{BB962C8B-B14F-4D97-AF65-F5344CB8AC3E}">
        <p14:creationId xmlns:p14="http://schemas.microsoft.com/office/powerpoint/2010/main" val="24992773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dirty="0" smtClean="0"/>
              <a:t>Angela: Payers are driving Patient Centered Medical Home Recognition,</a:t>
            </a:r>
            <a:r>
              <a:rPr lang="en-US" baseline="0" dirty="0" smtClean="0"/>
              <a:t> performance improvement, and practice transformation.  Payers want better outcomes with costs savings while improving patient satisfaction.</a:t>
            </a:r>
            <a:endParaRPr lang="en-US" dirty="0" smtClean="0"/>
          </a:p>
        </p:txBody>
      </p:sp>
      <p:sp>
        <p:nvSpPr>
          <p:cNvPr id="4" name="Slide Number Placeholder 3"/>
          <p:cNvSpPr>
            <a:spLocks noGrp="1"/>
          </p:cNvSpPr>
          <p:nvPr>
            <p:ph type="sldNum" sz="quarter" idx="5"/>
          </p:nvPr>
        </p:nvSpPr>
        <p:spPr/>
        <p:txBody>
          <a:bodyPr/>
          <a:lstStyle/>
          <a:p>
            <a:pPr>
              <a:defRPr/>
            </a:pPr>
            <a:fld id="{2A00A3AD-72B5-4B8B-8C05-F40C5CDF9363}" type="slidenum">
              <a:rPr lang="en-US" smtClean="0">
                <a:solidFill>
                  <a:prstClr val="black"/>
                </a:solidFill>
              </a:rPr>
              <a:pPr>
                <a:defRPr/>
              </a:pPr>
              <a:t>72</a:t>
            </a:fld>
            <a:endParaRPr lang="en-US" dirty="0">
              <a:solidFill>
                <a:prstClr val="black"/>
              </a:solidFill>
            </a:endParaRPr>
          </a:p>
        </p:txBody>
      </p:sp>
    </p:spTree>
    <p:extLst>
      <p:ext uri="{BB962C8B-B14F-4D97-AF65-F5344CB8AC3E}">
        <p14:creationId xmlns:p14="http://schemas.microsoft.com/office/powerpoint/2010/main" val="345884667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dirty="0" smtClean="0"/>
              <a:t>Angela: MO </a:t>
            </a:r>
            <a:r>
              <a:rPr lang="en-US" dirty="0" err="1" smtClean="0"/>
              <a:t>HealthNet</a:t>
            </a:r>
            <a:r>
              <a:rPr lang="en-US" baseline="0" dirty="0" smtClean="0"/>
              <a:t> requires Primary Care Health Home organizations that are not currently recognized to submit a NCQA PCMH recognition application for each site participating in the health home within 18 months following the receipt of your first health home payment.  Practices must receive recognition at Level 1 or higher.  For health homes that currently have NCQA PCMH recognition they must maintain NCQA PCMH Recognition when their three year recognition period expires.</a:t>
            </a:r>
            <a:endParaRPr lang="en-US" dirty="0" smtClean="0"/>
          </a:p>
        </p:txBody>
      </p:sp>
      <p:sp>
        <p:nvSpPr>
          <p:cNvPr id="4" name="Slide Number Placeholder 3"/>
          <p:cNvSpPr>
            <a:spLocks noGrp="1"/>
          </p:cNvSpPr>
          <p:nvPr>
            <p:ph type="sldNum" sz="quarter" idx="5"/>
          </p:nvPr>
        </p:nvSpPr>
        <p:spPr/>
        <p:txBody>
          <a:bodyPr/>
          <a:lstStyle/>
          <a:p>
            <a:pPr>
              <a:defRPr/>
            </a:pPr>
            <a:fld id="{2A00A3AD-72B5-4B8B-8C05-F40C5CDF9363}" type="slidenum">
              <a:rPr lang="en-US" smtClean="0">
                <a:solidFill>
                  <a:prstClr val="black"/>
                </a:solidFill>
              </a:rPr>
              <a:pPr>
                <a:defRPr/>
              </a:pPr>
              <a:t>73</a:t>
            </a:fld>
            <a:endParaRPr lang="en-US" dirty="0">
              <a:solidFill>
                <a:prstClr val="black"/>
              </a:solidFill>
            </a:endParaRPr>
          </a:p>
        </p:txBody>
      </p:sp>
    </p:spTree>
    <p:extLst>
      <p:ext uri="{BB962C8B-B14F-4D97-AF65-F5344CB8AC3E}">
        <p14:creationId xmlns:p14="http://schemas.microsoft.com/office/powerpoint/2010/main" val="18334638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Kathy B</a:t>
            </a:r>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C81B3A69-D202-4C7B-A3D8-6915A843C6A4}" type="slidenum">
              <a:rPr lang="en-US">
                <a:solidFill>
                  <a:prstClr val="black"/>
                </a:solidFill>
              </a:rPr>
              <a:pPr>
                <a:defRPr/>
              </a:pPr>
              <a:t>74</a:t>
            </a:fld>
            <a:endParaRPr lang="en-US" dirty="0">
              <a:solidFill>
                <a:prstClr val="black"/>
              </a:solidFill>
            </a:endParaRPr>
          </a:p>
        </p:txBody>
      </p:sp>
    </p:spTree>
    <p:extLst>
      <p:ext uri="{BB962C8B-B14F-4D97-AF65-F5344CB8AC3E}">
        <p14:creationId xmlns:p14="http://schemas.microsoft.com/office/powerpoint/2010/main" val="112129210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Kathy B</a:t>
            </a:r>
            <a:endParaRPr lang="en-US" dirty="0"/>
          </a:p>
        </p:txBody>
      </p:sp>
      <p:sp>
        <p:nvSpPr>
          <p:cNvPr id="4" name="Slide Number Placeholder 3"/>
          <p:cNvSpPr>
            <a:spLocks noGrp="1"/>
          </p:cNvSpPr>
          <p:nvPr>
            <p:ph type="sldNum" sz="quarter" idx="10"/>
          </p:nvPr>
        </p:nvSpPr>
        <p:spPr/>
        <p:txBody>
          <a:bodyPr/>
          <a:lstStyle/>
          <a:p>
            <a:fld id="{CEED937C-0030-4081-81B8-27E36FE26DB7}" type="slidenum">
              <a:rPr lang="en-US" smtClean="0"/>
              <a:pPr/>
              <a:t>75</a:t>
            </a:fld>
            <a:endParaRPr lang="en-US" dirty="0"/>
          </a:p>
        </p:txBody>
      </p:sp>
    </p:spTree>
    <p:extLst>
      <p:ext uri="{BB962C8B-B14F-4D97-AF65-F5344CB8AC3E}">
        <p14:creationId xmlns:p14="http://schemas.microsoft.com/office/powerpoint/2010/main" val="201605893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Kathy B</a:t>
            </a:r>
            <a:endParaRPr lang="en-US" dirty="0"/>
          </a:p>
        </p:txBody>
      </p:sp>
      <p:sp>
        <p:nvSpPr>
          <p:cNvPr id="4" name="Slide Number Placeholder 3"/>
          <p:cNvSpPr>
            <a:spLocks noGrp="1"/>
          </p:cNvSpPr>
          <p:nvPr>
            <p:ph type="sldNum" sz="quarter" idx="10"/>
          </p:nvPr>
        </p:nvSpPr>
        <p:spPr/>
        <p:txBody>
          <a:bodyPr/>
          <a:lstStyle/>
          <a:p>
            <a:fld id="{CEED937C-0030-4081-81B8-27E36FE26DB7}" type="slidenum">
              <a:rPr lang="en-US" smtClean="0"/>
              <a:pPr/>
              <a:t>76</a:t>
            </a:fld>
            <a:endParaRPr lang="en-US" dirty="0"/>
          </a:p>
        </p:txBody>
      </p:sp>
    </p:spTree>
    <p:extLst>
      <p:ext uri="{BB962C8B-B14F-4D97-AF65-F5344CB8AC3E}">
        <p14:creationId xmlns:p14="http://schemas.microsoft.com/office/powerpoint/2010/main" val="97222649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Kathy B</a:t>
            </a:r>
            <a:endParaRPr lang="en-US" dirty="0"/>
          </a:p>
        </p:txBody>
      </p:sp>
      <p:sp>
        <p:nvSpPr>
          <p:cNvPr id="4" name="Slide Number Placeholder 3"/>
          <p:cNvSpPr>
            <a:spLocks noGrp="1"/>
          </p:cNvSpPr>
          <p:nvPr>
            <p:ph type="sldNum" sz="quarter" idx="10"/>
          </p:nvPr>
        </p:nvSpPr>
        <p:spPr/>
        <p:txBody>
          <a:bodyPr/>
          <a:lstStyle/>
          <a:p>
            <a:fld id="{CEED937C-0030-4081-81B8-27E36FE26DB7}" type="slidenum">
              <a:rPr lang="en-US" smtClean="0"/>
              <a:pPr/>
              <a:t>77</a:t>
            </a:fld>
            <a:endParaRPr lang="en-US" dirty="0"/>
          </a:p>
        </p:txBody>
      </p:sp>
    </p:spTree>
    <p:extLst>
      <p:ext uri="{BB962C8B-B14F-4D97-AF65-F5344CB8AC3E}">
        <p14:creationId xmlns:p14="http://schemas.microsoft.com/office/powerpoint/2010/main" val="298193227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Kathy B</a:t>
            </a:r>
            <a:endParaRPr lang="en-US" dirty="0"/>
          </a:p>
        </p:txBody>
      </p:sp>
      <p:sp>
        <p:nvSpPr>
          <p:cNvPr id="4" name="Slide Number Placeholder 3"/>
          <p:cNvSpPr>
            <a:spLocks noGrp="1"/>
          </p:cNvSpPr>
          <p:nvPr>
            <p:ph type="sldNum" sz="quarter" idx="10"/>
          </p:nvPr>
        </p:nvSpPr>
        <p:spPr/>
        <p:txBody>
          <a:bodyPr/>
          <a:lstStyle/>
          <a:p>
            <a:fld id="{CEED937C-0030-4081-81B8-27E36FE26DB7}" type="slidenum">
              <a:rPr lang="en-US" smtClean="0"/>
              <a:pPr/>
              <a:t>78</a:t>
            </a:fld>
            <a:endParaRPr lang="en-US" dirty="0"/>
          </a:p>
        </p:txBody>
      </p:sp>
    </p:spTree>
    <p:extLst>
      <p:ext uri="{BB962C8B-B14F-4D97-AF65-F5344CB8AC3E}">
        <p14:creationId xmlns:p14="http://schemas.microsoft.com/office/powerpoint/2010/main" val="311397970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Kathy B</a:t>
            </a:r>
            <a:endParaRPr lang="en-US" dirty="0"/>
          </a:p>
        </p:txBody>
      </p:sp>
      <p:sp>
        <p:nvSpPr>
          <p:cNvPr id="4" name="Slide Number Placeholder 3"/>
          <p:cNvSpPr>
            <a:spLocks noGrp="1"/>
          </p:cNvSpPr>
          <p:nvPr>
            <p:ph type="sldNum" sz="quarter" idx="10"/>
          </p:nvPr>
        </p:nvSpPr>
        <p:spPr/>
        <p:txBody>
          <a:bodyPr/>
          <a:lstStyle/>
          <a:p>
            <a:fld id="{CEED937C-0030-4081-81B8-27E36FE26DB7}" type="slidenum">
              <a:rPr lang="en-US" smtClean="0"/>
              <a:pPr/>
              <a:t>79</a:t>
            </a:fld>
            <a:endParaRPr lang="en-US" dirty="0"/>
          </a:p>
        </p:txBody>
      </p:sp>
    </p:spTree>
    <p:extLst>
      <p:ext uri="{BB962C8B-B14F-4D97-AF65-F5344CB8AC3E}">
        <p14:creationId xmlns:p14="http://schemas.microsoft.com/office/powerpoint/2010/main" val="1278682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Kathy B</a:t>
            </a: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15219D7-2144-4F6A-9993-5688901A412E}" type="slidenum">
              <a:rPr lang="en-US">
                <a:solidFill>
                  <a:prstClr val="black"/>
                </a:solidFill>
              </a:rPr>
              <a:pPr fontAlgn="base">
                <a:spcBef>
                  <a:spcPct val="0"/>
                </a:spcBef>
                <a:spcAft>
                  <a:spcPct val="0"/>
                </a:spcAft>
                <a:defRPr/>
              </a:pPr>
              <a:t>8</a:t>
            </a:fld>
            <a:endParaRPr lang="en-US" dirty="0">
              <a:solidFill>
                <a:prstClr val="black"/>
              </a:solidFill>
            </a:endParaRPr>
          </a:p>
        </p:txBody>
      </p:sp>
    </p:spTree>
    <p:extLst>
      <p:ext uri="{BB962C8B-B14F-4D97-AF65-F5344CB8AC3E}">
        <p14:creationId xmlns:p14="http://schemas.microsoft.com/office/powerpoint/2010/main" val="19811508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Kathy B</a:t>
            </a:r>
            <a:endParaRPr lang="en-US" dirty="0"/>
          </a:p>
        </p:txBody>
      </p:sp>
      <p:sp>
        <p:nvSpPr>
          <p:cNvPr id="4" name="Slide Number Placeholder 3"/>
          <p:cNvSpPr>
            <a:spLocks noGrp="1"/>
          </p:cNvSpPr>
          <p:nvPr>
            <p:ph type="sldNum" sz="quarter" idx="10"/>
          </p:nvPr>
        </p:nvSpPr>
        <p:spPr/>
        <p:txBody>
          <a:bodyPr/>
          <a:lstStyle/>
          <a:p>
            <a:fld id="{CEED937C-0030-4081-81B8-27E36FE26DB7}" type="slidenum">
              <a:rPr lang="en-US" smtClean="0"/>
              <a:pPr/>
              <a:t>80</a:t>
            </a:fld>
            <a:endParaRPr lang="en-US" dirty="0"/>
          </a:p>
        </p:txBody>
      </p:sp>
    </p:spTree>
    <p:extLst>
      <p:ext uri="{BB962C8B-B14F-4D97-AF65-F5344CB8AC3E}">
        <p14:creationId xmlns:p14="http://schemas.microsoft.com/office/powerpoint/2010/main" val="347237766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Kathy B</a:t>
            </a:r>
            <a:endParaRPr lang="en-US" dirty="0"/>
          </a:p>
        </p:txBody>
      </p:sp>
      <p:sp>
        <p:nvSpPr>
          <p:cNvPr id="4" name="Slide Number Placeholder 3"/>
          <p:cNvSpPr>
            <a:spLocks noGrp="1"/>
          </p:cNvSpPr>
          <p:nvPr>
            <p:ph type="sldNum" sz="quarter" idx="10"/>
          </p:nvPr>
        </p:nvSpPr>
        <p:spPr/>
        <p:txBody>
          <a:bodyPr/>
          <a:lstStyle/>
          <a:p>
            <a:fld id="{CEED937C-0030-4081-81B8-27E36FE26DB7}" type="slidenum">
              <a:rPr lang="en-US" smtClean="0"/>
              <a:pPr/>
              <a:t>81</a:t>
            </a:fld>
            <a:endParaRPr lang="en-US" dirty="0"/>
          </a:p>
        </p:txBody>
      </p:sp>
    </p:spTree>
    <p:extLst>
      <p:ext uri="{BB962C8B-B14F-4D97-AF65-F5344CB8AC3E}">
        <p14:creationId xmlns:p14="http://schemas.microsoft.com/office/powerpoint/2010/main" val="272618442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Kathy B</a:t>
            </a:r>
            <a:endParaRPr lang="en-US" dirty="0"/>
          </a:p>
        </p:txBody>
      </p:sp>
      <p:sp>
        <p:nvSpPr>
          <p:cNvPr id="4" name="Slide Number Placeholder 3"/>
          <p:cNvSpPr>
            <a:spLocks noGrp="1"/>
          </p:cNvSpPr>
          <p:nvPr>
            <p:ph type="sldNum" sz="quarter" idx="10"/>
          </p:nvPr>
        </p:nvSpPr>
        <p:spPr/>
        <p:txBody>
          <a:bodyPr/>
          <a:lstStyle/>
          <a:p>
            <a:fld id="{CEED937C-0030-4081-81B8-27E36FE26DB7}" type="slidenum">
              <a:rPr lang="en-US" smtClean="0"/>
              <a:pPr/>
              <a:t>82</a:t>
            </a:fld>
            <a:endParaRPr lang="en-US" dirty="0"/>
          </a:p>
        </p:txBody>
      </p:sp>
    </p:spTree>
    <p:extLst>
      <p:ext uri="{BB962C8B-B14F-4D97-AF65-F5344CB8AC3E}">
        <p14:creationId xmlns:p14="http://schemas.microsoft.com/office/powerpoint/2010/main" val="323065577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Kathy B</a:t>
            </a:r>
            <a:endParaRPr lang="en-US" dirty="0"/>
          </a:p>
        </p:txBody>
      </p:sp>
      <p:sp>
        <p:nvSpPr>
          <p:cNvPr id="4" name="Slide Number Placeholder 3"/>
          <p:cNvSpPr>
            <a:spLocks noGrp="1"/>
          </p:cNvSpPr>
          <p:nvPr>
            <p:ph type="sldNum" sz="quarter" idx="10"/>
          </p:nvPr>
        </p:nvSpPr>
        <p:spPr/>
        <p:txBody>
          <a:bodyPr/>
          <a:lstStyle/>
          <a:p>
            <a:fld id="{CEED937C-0030-4081-81B8-27E36FE26DB7}" type="slidenum">
              <a:rPr lang="en-US" smtClean="0"/>
              <a:pPr/>
              <a:t>83</a:t>
            </a:fld>
            <a:endParaRPr lang="en-US" dirty="0"/>
          </a:p>
        </p:txBody>
      </p:sp>
    </p:spTree>
    <p:extLst>
      <p:ext uri="{BB962C8B-B14F-4D97-AF65-F5344CB8AC3E}">
        <p14:creationId xmlns:p14="http://schemas.microsoft.com/office/powerpoint/2010/main" val="237336210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Kathy B</a:t>
            </a:r>
            <a:endParaRPr lang="en-US" dirty="0"/>
          </a:p>
        </p:txBody>
      </p:sp>
      <p:sp>
        <p:nvSpPr>
          <p:cNvPr id="4" name="Slide Number Placeholder 3"/>
          <p:cNvSpPr>
            <a:spLocks noGrp="1"/>
          </p:cNvSpPr>
          <p:nvPr>
            <p:ph type="sldNum" sz="quarter" idx="10"/>
          </p:nvPr>
        </p:nvSpPr>
        <p:spPr/>
        <p:txBody>
          <a:bodyPr/>
          <a:lstStyle/>
          <a:p>
            <a:fld id="{CEED937C-0030-4081-81B8-27E36FE26DB7}" type="slidenum">
              <a:rPr lang="en-US" smtClean="0"/>
              <a:pPr/>
              <a:t>84</a:t>
            </a:fld>
            <a:endParaRPr lang="en-US" dirty="0"/>
          </a:p>
        </p:txBody>
      </p:sp>
    </p:spTree>
    <p:extLst>
      <p:ext uri="{BB962C8B-B14F-4D97-AF65-F5344CB8AC3E}">
        <p14:creationId xmlns:p14="http://schemas.microsoft.com/office/powerpoint/2010/main" val="237336210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en-US"/>
            </a:pPr>
            <a:r>
              <a:rPr lang="en-US" dirty="0" smtClean="0"/>
              <a:t>Kathy</a:t>
            </a:r>
            <a:endParaRPr lang="en-US" dirty="0"/>
          </a:p>
        </p:txBody>
      </p:sp>
      <p:sp>
        <p:nvSpPr>
          <p:cNvPr id="4" name="Slide Number Placeholder 3"/>
          <p:cNvSpPr>
            <a:spLocks noGrp="1"/>
          </p:cNvSpPr>
          <p:nvPr>
            <p:ph type="sldNum" sz="quarter" idx="10"/>
          </p:nvPr>
        </p:nvSpPr>
        <p:spPr/>
        <p:txBody>
          <a:bodyPr/>
          <a:lstStyle/>
          <a:p>
            <a:pPr lvl="0">
              <a:defRPr lang="en-US"/>
            </a:pPr>
            <a:fld id="{CEED937C-0030-4081-81B8-27E36FE26DB7}" type="slidenum">
              <a:rPr lang="en-US">
                <a:solidFill>
                  <a:prstClr val="black"/>
                </a:solidFill>
              </a:rPr>
              <a:pPr lvl="0">
                <a:defRPr lang="en-US"/>
              </a:pPr>
              <a:t>85</a:t>
            </a:fld>
            <a:endParaRPr lang="en-US">
              <a:solidFill>
                <a:prstClr val="black"/>
              </a:solidFill>
            </a:endParaRPr>
          </a:p>
        </p:txBody>
      </p:sp>
    </p:spTree>
    <p:extLst>
      <p:ext uri="{BB962C8B-B14F-4D97-AF65-F5344CB8AC3E}">
        <p14:creationId xmlns:p14="http://schemas.microsoft.com/office/powerpoint/2010/main" val="375795201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730AFF-45D5-46CC-87A5-9F2BE517EAEA}" type="slidenum">
              <a:rPr lang="en-US" smtClean="0">
                <a:solidFill>
                  <a:prstClr val="black"/>
                </a:solidFill>
              </a:rPr>
              <a:pPr/>
              <a:t>86</a:t>
            </a:fld>
            <a:endParaRPr lang="en-US" dirty="0">
              <a:solidFill>
                <a:prstClr val="black"/>
              </a:solidFill>
            </a:endParaRPr>
          </a:p>
        </p:txBody>
      </p:sp>
    </p:spTree>
    <p:extLst>
      <p:ext uri="{BB962C8B-B14F-4D97-AF65-F5344CB8AC3E}">
        <p14:creationId xmlns:p14="http://schemas.microsoft.com/office/powerpoint/2010/main" val="206297827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ED937C-0030-4081-81B8-27E36FE26DB7}" type="slidenum">
              <a:rPr lang="en-US" smtClean="0"/>
              <a:pPr/>
              <a:t>87</a:t>
            </a:fld>
            <a:endParaRPr lang="en-US" dirty="0"/>
          </a:p>
        </p:txBody>
      </p:sp>
    </p:spTree>
    <p:extLst>
      <p:ext uri="{BB962C8B-B14F-4D97-AF65-F5344CB8AC3E}">
        <p14:creationId xmlns:p14="http://schemas.microsoft.com/office/powerpoint/2010/main" val="1818524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Kathy B: These goals are the</a:t>
            </a:r>
            <a:r>
              <a:rPr lang="en-US" baseline="0" dirty="0" smtClean="0"/>
              <a:t> overarching goals of the Missouri Primary Care Health Home State Plan Amendment</a:t>
            </a:r>
            <a:endParaRPr lang="en-US" dirty="0"/>
          </a:p>
        </p:txBody>
      </p:sp>
      <p:sp>
        <p:nvSpPr>
          <p:cNvPr id="4" name="Slide Number Placeholder 3"/>
          <p:cNvSpPr>
            <a:spLocks noGrp="1"/>
          </p:cNvSpPr>
          <p:nvPr>
            <p:ph type="sldNum" sz="quarter" idx="10"/>
          </p:nvPr>
        </p:nvSpPr>
        <p:spPr/>
        <p:txBody>
          <a:bodyPr/>
          <a:lstStyle/>
          <a:p>
            <a:fld id="{CEED937C-0030-4081-81B8-27E36FE26DB7}" type="slidenum">
              <a:rPr lang="en-US" smtClean="0"/>
              <a:pPr/>
              <a:t>9</a:t>
            </a:fld>
            <a:endParaRPr lang="en-US" dirty="0"/>
          </a:p>
        </p:txBody>
      </p:sp>
    </p:spTree>
    <p:extLst>
      <p:ext uri="{BB962C8B-B14F-4D97-AF65-F5344CB8AC3E}">
        <p14:creationId xmlns:p14="http://schemas.microsoft.com/office/powerpoint/2010/main" val="2174099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001030-D799-4029-B287-9466FA4DCCF8}" type="datetimeFigureOut">
              <a:rPr lang="en-US" smtClean="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C57110-54D2-48FC-A3B2-B61C0542FC22}" type="slidenum">
              <a:rPr lang="en-US" smtClean="0"/>
              <a:pPr/>
              <a:t>‹#›</a:t>
            </a:fld>
            <a:endParaRPr lang="en-US" dirty="0"/>
          </a:p>
        </p:txBody>
      </p:sp>
    </p:spTree>
    <p:extLst>
      <p:ext uri="{BB962C8B-B14F-4D97-AF65-F5344CB8AC3E}">
        <p14:creationId xmlns:p14="http://schemas.microsoft.com/office/powerpoint/2010/main" val="3714739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001030-D799-4029-B287-9466FA4DCCF8}" type="datetimeFigureOut">
              <a:rPr lang="en-US" smtClean="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C57110-54D2-48FC-A3B2-B61C0542FC22}" type="slidenum">
              <a:rPr lang="en-US" smtClean="0"/>
              <a:pPr/>
              <a:t>‹#›</a:t>
            </a:fld>
            <a:endParaRPr lang="en-US" dirty="0"/>
          </a:p>
        </p:txBody>
      </p:sp>
    </p:spTree>
    <p:extLst>
      <p:ext uri="{BB962C8B-B14F-4D97-AF65-F5344CB8AC3E}">
        <p14:creationId xmlns:p14="http://schemas.microsoft.com/office/powerpoint/2010/main" val="4185724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001030-D799-4029-B287-9466FA4DCCF8}" type="datetimeFigureOut">
              <a:rPr lang="en-US" smtClean="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C57110-54D2-48FC-A3B2-B61C0542FC22}" type="slidenum">
              <a:rPr lang="en-US" smtClean="0"/>
              <a:pPr/>
              <a:t>‹#›</a:t>
            </a:fld>
            <a:endParaRPr lang="en-US" dirty="0"/>
          </a:p>
        </p:txBody>
      </p:sp>
    </p:spTree>
    <p:extLst>
      <p:ext uri="{BB962C8B-B14F-4D97-AF65-F5344CB8AC3E}">
        <p14:creationId xmlns:p14="http://schemas.microsoft.com/office/powerpoint/2010/main" val="3672767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8167" y="122238"/>
            <a:ext cx="8713074" cy="639762"/>
          </a:xfrm>
        </p:spPr>
        <p:txBody>
          <a:bodyPr>
            <a:noAutofit/>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166773" y="914400"/>
            <a:ext cx="8719475" cy="5410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4"/>
          <p:cNvSpPr>
            <a:spLocks noGrp="1"/>
          </p:cNvSpPr>
          <p:nvPr>
            <p:ph type="ftr" sz="quarter" idx="10"/>
          </p:nvPr>
        </p:nvSpPr>
        <p:spPr>
          <a:xfrm>
            <a:off x="3124200" y="6626225"/>
            <a:ext cx="2895600" cy="168275"/>
          </a:xfrm>
          <a:prstGeom prst="rect">
            <a:avLst/>
          </a:prstGeom>
        </p:spPr>
        <p:txBody>
          <a:bodyPr/>
          <a:lstStyle>
            <a:lvl1pPr>
              <a:defRPr/>
            </a:lvl1pPr>
          </a:lstStyle>
          <a:p>
            <a:pPr fontAlgn="base">
              <a:spcBef>
                <a:spcPct val="0"/>
              </a:spcBef>
              <a:spcAft>
                <a:spcPct val="0"/>
              </a:spcAft>
              <a:defRPr/>
            </a:pPr>
            <a:endParaRPr lang="en-US" sz="2400" dirty="0">
              <a:solidFill>
                <a:prstClr val="black"/>
              </a:solidFill>
              <a:latin typeface="Arial" charset="0"/>
              <a:ea typeface="ＭＳ Ｐゴシック" charset="-128"/>
            </a:endParaRPr>
          </a:p>
        </p:txBody>
      </p:sp>
      <p:sp>
        <p:nvSpPr>
          <p:cNvPr id="5" name="Slide Number Placeholder 5"/>
          <p:cNvSpPr>
            <a:spLocks noGrp="1"/>
          </p:cNvSpPr>
          <p:nvPr>
            <p:ph type="sldNum" sz="quarter" idx="11"/>
          </p:nvPr>
        </p:nvSpPr>
        <p:spPr/>
        <p:txBody>
          <a:bodyPr/>
          <a:lstStyle>
            <a:lvl1pPr>
              <a:defRPr/>
            </a:lvl1pPr>
          </a:lstStyle>
          <a:p>
            <a:fld id="{2177119C-9C61-4E5B-89DB-BF9368355485}" type="slidenum">
              <a:rPr lang="en-US">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87412177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fontAlgn="base">
              <a:spcBef>
                <a:spcPct val="0"/>
              </a:spcBef>
              <a:spcAft>
                <a:spcPct val="0"/>
              </a:spcAft>
            </a:pPr>
            <a:fld id="{C10EAC17-216A-422E-B8BF-F37B57662FC0}" type="slidenum">
              <a:rPr lang="en-US" smtClean="0">
                <a:solidFill>
                  <a:prstClr val="black"/>
                </a:solidFill>
                <a:latin typeface="Arial" charset="0"/>
                <a:ea typeface="ＭＳ Ｐゴシック" charset="-128"/>
              </a:rPr>
              <a:pPr fontAlgn="base">
                <a:spcBef>
                  <a:spcPct val="0"/>
                </a:spcBef>
                <a:spcAft>
                  <a:spcPct val="0"/>
                </a:spcAft>
              </a:pPr>
              <a:t>‹#›</a:t>
            </a:fld>
            <a:endParaRPr lang="en-US" dirty="0">
              <a:solidFill>
                <a:prstClr val="black"/>
              </a:solidFill>
              <a:latin typeface="Arial" charset="0"/>
              <a:ea typeface="ＭＳ Ｐゴシック" charset="-128"/>
            </a:endParaRPr>
          </a:p>
        </p:txBody>
      </p:sp>
    </p:spTree>
    <p:extLst>
      <p:ext uri="{BB962C8B-B14F-4D97-AF65-F5344CB8AC3E}">
        <p14:creationId xmlns:p14="http://schemas.microsoft.com/office/powerpoint/2010/main" val="26955443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0"/>
            <a:ext cx="9144000" cy="5056188"/>
          </a:xfrm>
          <a:prstGeom prst="rect">
            <a:avLst/>
          </a:prstGeom>
          <a:solidFill>
            <a:srgbClr val="E8F5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400" dirty="0">
              <a:solidFill>
                <a:prstClr val="white"/>
              </a:solidFill>
            </a:endParaRPr>
          </a:p>
        </p:txBody>
      </p:sp>
      <p:sp>
        <p:nvSpPr>
          <p:cNvPr id="5" name="Rectangle 4"/>
          <p:cNvSpPr/>
          <p:nvPr userDrawn="1"/>
        </p:nvSpPr>
        <p:spPr>
          <a:xfrm>
            <a:off x="0" y="5002213"/>
            <a:ext cx="9144000" cy="185578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400" dirty="0">
              <a:solidFill>
                <a:prstClr val="white"/>
              </a:solidFill>
            </a:endParaRPr>
          </a:p>
        </p:txBody>
      </p:sp>
      <p:sp>
        <p:nvSpPr>
          <p:cNvPr id="2" name="Title 1"/>
          <p:cNvSpPr>
            <a:spLocks noGrp="1"/>
          </p:cNvSpPr>
          <p:nvPr>
            <p:ph type="ctrTitle"/>
          </p:nvPr>
        </p:nvSpPr>
        <p:spPr>
          <a:xfrm>
            <a:off x="228600" y="457200"/>
            <a:ext cx="7543800" cy="1470025"/>
          </a:xfrm>
        </p:spPr>
        <p:txBody>
          <a:bodyPr/>
          <a:lstStyle>
            <a:lvl1pPr algn="l">
              <a:defRPr sz="4400" b="1">
                <a:solidFill>
                  <a:schemeClr val="tx2"/>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28599" y="1960179"/>
            <a:ext cx="7549055" cy="530773"/>
          </a:xfrm>
        </p:spPr>
        <p:txBody>
          <a:bodyPr>
            <a:normAutofit/>
          </a:bodyPr>
          <a:lstStyle>
            <a:lvl1pPr marL="0" indent="0" algn="l">
              <a:buNone/>
              <a:defRPr sz="2800">
                <a:solidFill>
                  <a:schemeClr val="accent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3"/>
          <p:cNvSpPr>
            <a:spLocks noGrp="1"/>
          </p:cNvSpPr>
          <p:nvPr>
            <p:ph type="dt" sz="half" idx="10"/>
          </p:nvPr>
        </p:nvSpPr>
        <p:spPr>
          <a:xfrm>
            <a:off x="7981950" y="6477000"/>
            <a:ext cx="914400" cy="212725"/>
          </a:xfrm>
          <a:prstGeom prst="rect">
            <a:avLst/>
          </a:prstGeom>
        </p:spPr>
        <p:txBody>
          <a:bodyPr/>
          <a:lstStyle>
            <a:lvl1pPr>
              <a:defRPr sz="1000">
                <a:solidFill>
                  <a:schemeClr val="bg1"/>
                </a:solidFill>
                <a:latin typeface="Calibri" pitchFamily="-109" charset="0"/>
                <a:ea typeface="ＭＳ Ｐゴシック" pitchFamily="34" charset="-128"/>
                <a:cs typeface="+mn-cs"/>
              </a:defRPr>
            </a:lvl1pPr>
          </a:lstStyle>
          <a:p>
            <a:pPr fontAlgn="base">
              <a:spcBef>
                <a:spcPct val="0"/>
              </a:spcBef>
              <a:spcAft>
                <a:spcPct val="0"/>
              </a:spcAft>
              <a:defRPr/>
            </a:pPr>
            <a:endParaRPr lang="en-US" dirty="0">
              <a:solidFill>
                <a:prstClr val="white"/>
              </a:solidFill>
            </a:endParaRPr>
          </a:p>
        </p:txBody>
      </p:sp>
      <p:sp>
        <p:nvSpPr>
          <p:cNvPr id="8" name="Footer Placeholder 4"/>
          <p:cNvSpPr>
            <a:spLocks noGrp="1"/>
          </p:cNvSpPr>
          <p:nvPr>
            <p:ph type="ftr" sz="quarter" idx="11"/>
          </p:nvPr>
        </p:nvSpPr>
        <p:spPr>
          <a:xfrm>
            <a:off x="457200" y="6477000"/>
            <a:ext cx="6324600" cy="212725"/>
          </a:xfrm>
          <a:prstGeom prst="rect">
            <a:avLst/>
          </a:prstGeom>
        </p:spPr>
        <p:txBody>
          <a:bodyPr/>
          <a:lstStyle>
            <a:lvl1pPr algn="l">
              <a:defRPr>
                <a:solidFill>
                  <a:schemeClr val="bg1"/>
                </a:solidFill>
                <a:latin typeface="Calibri" pitchFamily="34" charset="0"/>
              </a:defRPr>
            </a:lvl1pPr>
          </a:lstStyle>
          <a:p>
            <a:pPr fontAlgn="base">
              <a:spcBef>
                <a:spcPct val="0"/>
              </a:spcBef>
              <a:spcAft>
                <a:spcPct val="0"/>
              </a:spcAft>
              <a:defRPr/>
            </a:pPr>
            <a:endParaRPr lang="en-US" sz="2400" dirty="0">
              <a:solidFill>
                <a:prstClr val="white"/>
              </a:solidFill>
              <a:ea typeface="ＭＳ Ｐゴシック" charset="-128"/>
            </a:endParaRPr>
          </a:p>
        </p:txBody>
      </p:sp>
    </p:spTree>
    <p:extLst>
      <p:ext uri="{BB962C8B-B14F-4D97-AF65-F5344CB8AC3E}">
        <p14:creationId xmlns:p14="http://schemas.microsoft.com/office/powerpoint/2010/main" val="369164680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001030-D799-4029-B287-9466FA4DCCF8}" type="datetimeFigureOut">
              <a:rPr lang="en-US" smtClean="0">
                <a:solidFill>
                  <a:prstClr val="black">
                    <a:tint val="75000"/>
                  </a:prstClr>
                </a:solidFill>
              </a:rPr>
              <a:pPr/>
              <a:t>6/21/2017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8C57110-54D2-48FC-A3B2-B61C0542FC2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78054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001030-D799-4029-B287-9466FA4DCCF8}" type="datetimeFigureOut">
              <a:rPr lang="en-US" smtClean="0">
                <a:solidFill>
                  <a:prstClr val="black">
                    <a:tint val="75000"/>
                  </a:prstClr>
                </a:solidFill>
              </a:rPr>
              <a:pPr/>
              <a:t>6/21/2017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8C57110-54D2-48FC-A3B2-B61C0542FC2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544308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001030-D799-4029-B287-9466FA4DCCF8}" type="datetimeFigureOut">
              <a:rPr lang="en-US" smtClean="0">
                <a:solidFill>
                  <a:prstClr val="black">
                    <a:tint val="75000"/>
                  </a:prstClr>
                </a:solidFill>
              </a:rPr>
              <a:pPr/>
              <a:t>6/21/2017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8C57110-54D2-48FC-A3B2-B61C0542FC2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104807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001030-D799-4029-B287-9466FA4DCCF8}" type="datetimeFigureOut">
              <a:rPr lang="en-US" smtClean="0">
                <a:solidFill>
                  <a:prstClr val="black">
                    <a:tint val="75000"/>
                  </a:prstClr>
                </a:solidFill>
              </a:rPr>
              <a:pPr/>
              <a:t>6/21/2017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C8C57110-54D2-48FC-A3B2-B61C0542FC2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58053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001030-D799-4029-B287-9466FA4DCCF8}" type="datetimeFigureOut">
              <a:rPr lang="en-US" smtClean="0">
                <a:solidFill>
                  <a:prstClr val="black">
                    <a:tint val="75000"/>
                  </a:prstClr>
                </a:solidFill>
              </a:rPr>
              <a:pPr/>
              <a:t>6/21/2017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C8C57110-54D2-48FC-A3B2-B61C0542FC2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53624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001030-D799-4029-B287-9466FA4DCCF8}" type="datetimeFigureOut">
              <a:rPr lang="en-US" smtClean="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C57110-54D2-48FC-A3B2-B61C0542FC22}" type="slidenum">
              <a:rPr lang="en-US" smtClean="0"/>
              <a:pPr/>
              <a:t>‹#›</a:t>
            </a:fld>
            <a:endParaRPr lang="en-US" dirty="0"/>
          </a:p>
        </p:txBody>
      </p:sp>
    </p:spTree>
    <p:extLst>
      <p:ext uri="{BB962C8B-B14F-4D97-AF65-F5344CB8AC3E}">
        <p14:creationId xmlns:p14="http://schemas.microsoft.com/office/powerpoint/2010/main" val="11670356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001030-D799-4029-B287-9466FA4DCCF8}" type="datetimeFigureOut">
              <a:rPr lang="en-US" smtClean="0">
                <a:solidFill>
                  <a:prstClr val="black">
                    <a:tint val="75000"/>
                  </a:prstClr>
                </a:solidFill>
              </a:rPr>
              <a:pPr/>
              <a:t>6/21/2017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C8C57110-54D2-48FC-A3B2-B61C0542FC2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85497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001030-D799-4029-B287-9466FA4DCCF8}" type="datetimeFigureOut">
              <a:rPr lang="en-US" smtClean="0">
                <a:solidFill>
                  <a:prstClr val="black">
                    <a:tint val="75000"/>
                  </a:prstClr>
                </a:solidFill>
              </a:rPr>
              <a:pPr/>
              <a:t>6/21/2017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C8C57110-54D2-48FC-A3B2-B61C0542FC2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322124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01030-D799-4029-B287-9466FA4DCCF8}" type="datetimeFigureOut">
              <a:rPr lang="en-US" smtClean="0">
                <a:solidFill>
                  <a:prstClr val="black">
                    <a:tint val="75000"/>
                  </a:prstClr>
                </a:solidFill>
              </a:rPr>
              <a:pPr/>
              <a:t>6/21/2017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C8C57110-54D2-48FC-A3B2-B61C0542FC2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9865394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01030-D799-4029-B287-9466FA4DCCF8}" type="datetimeFigureOut">
              <a:rPr lang="en-US" smtClean="0">
                <a:solidFill>
                  <a:prstClr val="black">
                    <a:tint val="75000"/>
                  </a:prstClr>
                </a:solidFill>
              </a:rPr>
              <a:pPr/>
              <a:t>6/21/2017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C8C57110-54D2-48FC-A3B2-B61C0542FC2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020771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001030-D799-4029-B287-9466FA4DCCF8}" type="datetimeFigureOut">
              <a:rPr lang="en-US" smtClean="0">
                <a:solidFill>
                  <a:prstClr val="black">
                    <a:tint val="75000"/>
                  </a:prstClr>
                </a:solidFill>
              </a:rPr>
              <a:pPr/>
              <a:t>6/21/2017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8C57110-54D2-48FC-A3B2-B61C0542FC2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922072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001030-D799-4029-B287-9466FA4DCCF8}" type="datetimeFigureOut">
              <a:rPr lang="en-US" smtClean="0">
                <a:solidFill>
                  <a:prstClr val="black">
                    <a:tint val="75000"/>
                  </a:prstClr>
                </a:solidFill>
              </a:rPr>
              <a:pPr/>
              <a:t>6/21/2017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8C57110-54D2-48FC-A3B2-B61C0542FC2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262828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8167" y="122238"/>
            <a:ext cx="8713074" cy="639762"/>
          </a:xfrm>
        </p:spPr>
        <p:txBody>
          <a:bodyPr>
            <a:noAutofit/>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166773" y="914400"/>
            <a:ext cx="8719475" cy="5410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4"/>
          <p:cNvSpPr>
            <a:spLocks noGrp="1"/>
          </p:cNvSpPr>
          <p:nvPr>
            <p:ph type="ftr" sz="quarter" idx="10"/>
          </p:nvPr>
        </p:nvSpPr>
        <p:spPr>
          <a:xfrm>
            <a:off x="3124200" y="6626225"/>
            <a:ext cx="2895600" cy="168275"/>
          </a:xfrm>
          <a:prstGeom prst="rect">
            <a:avLst/>
          </a:prstGeom>
        </p:spPr>
        <p:txBody>
          <a:bodyPr/>
          <a:lstStyle>
            <a:lvl1pPr>
              <a:defRPr/>
            </a:lvl1pPr>
          </a:lstStyle>
          <a:p>
            <a:pPr fontAlgn="base">
              <a:spcBef>
                <a:spcPct val="0"/>
              </a:spcBef>
              <a:spcAft>
                <a:spcPct val="0"/>
              </a:spcAft>
              <a:defRPr/>
            </a:pPr>
            <a:endParaRPr lang="en-US" sz="2400" dirty="0">
              <a:solidFill>
                <a:prstClr val="black"/>
              </a:solidFill>
              <a:latin typeface="Arial" charset="0"/>
              <a:ea typeface="ＭＳ Ｐゴシック" charset="-128"/>
            </a:endParaRPr>
          </a:p>
        </p:txBody>
      </p:sp>
      <p:sp>
        <p:nvSpPr>
          <p:cNvPr id="5" name="Slide Number Placeholder 5"/>
          <p:cNvSpPr>
            <a:spLocks noGrp="1"/>
          </p:cNvSpPr>
          <p:nvPr>
            <p:ph type="sldNum" sz="quarter" idx="11"/>
          </p:nvPr>
        </p:nvSpPr>
        <p:spPr/>
        <p:txBody>
          <a:bodyPr/>
          <a:lstStyle>
            <a:lvl1pPr>
              <a:defRPr/>
            </a:lvl1pPr>
          </a:lstStyle>
          <a:p>
            <a:fld id="{2177119C-9C61-4E5B-89DB-BF9368355485}" type="slidenum">
              <a:rPr lang="en-US">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25875056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0"/>
            <a:ext cx="9144000" cy="5056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400" dirty="0">
              <a:solidFill>
                <a:prstClr val="white"/>
              </a:solidFill>
            </a:endParaRPr>
          </a:p>
        </p:txBody>
      </p:sp>
      <p:sp>
        <p:nvSpPr>
          <p:cNvPr id="5" name="Rectangle 4"/>
          <p:cNvSpPr/>
          <p:nvPr userDrawn="1"/>
        </p:nvSpPr>
        <p:spPr>
          <a:xfrm>
            <a:off x="0" y="5354284"/>
            <a:ext cx="9145616" cy="1503715"/>
          </a:xfrm>
          <a:prstGeom prst="rect">
            <a:avLst/>
          </a:prstGeom>
          <a:solidFill>
            <a:schemeClr val="accent5">
              <a:lumMod val="60000"/>
              <a:lumOff val="40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400" dirty="0">
              <a:solidFill>
                <a:prstClr val="white"/>
              </a:solidFill>
            </a:endParaRPr>
          </a:p>
        </p:txBody>
      </p:sp>
      <p:sp>
        <p:nvSpPr>
          <p:cNvPr id="2" name="Title 1"/>
          <p:cNvSpPr>
            <a:spLocks noGrp="1"/>
          </p:cNvSpPr>
          <p:nvPr>
            <p:ph type="ctrTitle"/>
          </p:nvPr>
        </p:nvSpPr>
        <p:spPr>
          <a:xfrm>
            <a:off x="228600" y="457200"/>
            <a:ext cx="7543800" cy="1470025"/>
          </a:xfrm>
        </p:spPr>
        <p:txBody>
          <a:bodyPr/>
          <a:lstStyle>
            <a:lvl1pPr algn="l">
              <a:defRPr sz="4400" b="1">
                <a:solidFill>
                  <a:schemeClr val="accent5">
                    <a:lumMod val="75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44365" y="1960179"/>
            <a:ext cx="7549055" cy="530773"/>
          </a:xfrm>
        </p:spPr>
        <p:txBody>
          <a:bodyPr>
            <a:normAutofit/>
          </a:bodyPr>
          <a:lstStyle>
            <a:lvl1pPr marL="0" indent="0" algn="l">
              <a:buNone/>
              <a:defRPr sz="2800">
                <a:solidFill>
                  <a:schemeClr val="accent2">
                    <a:lumMod val="60000"/>
                    <a:lumOff val="40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Footer Placeholder 4"/>
          <p:cNvSpPr>
            <a:spLocks noGrp="1"/>
          </p:cNvSpPr>
          <p:nvPr>
            <p:ph type="ftr" sz="quarter" idx="11"/>
          </p:nvPr>
        </p:nvSpPr>
        <p:spPr>
          <a:xfrm>
            <a:off x="457200" y="6477000"/>
            <a:ext cx="6324600" cy="212725"/>
          </a:xfrm>
          <a:prstGeom prst="rect">
            <a:avLst/>
          </a:prstGeom>
        </p:spPr>
        <p:txBody>
          <a:bodyPr/>
          <a:lstStyle>
            <a:lvl1pPr algn="l">
              <a:defRPr>
                <a:solidFill>
                  <a:schemeClr val="bg1"/>
                </a:solidFill>
                <a:latin typeface="Calibri" pitchFamily="34" charset="0"/>
              </a:defRPr>
            </a:lvl1pPr>
          </a:lstStyle>
          <a:p>
            <a:pPr fontAlgn="base">
              <a:spcBef>
                <a:spcPct val="0"/>
              </a:spcBef>
              <a:spcAft>
                <a:spcPct val="0"/>
              </a:spcAft>
              <a:defRPr/>
            </a:pPr>
            <a:endParaRPr lang="en-US" sz="2400" dirty="0">
              <a:solidFill>
                <a:prstClr val="white"/>
              </a:solidFill>
              <a:ea typeface="ＭＳ Ｐゴシック" charset="-128"/>
            </a:endParaRPr>
          </a:p>
        </p:txBody>
      </p:sp>
      <p:sp>
        <p:nvSpPr>
          <p:cNvPr id="10" name="Rectangle 9"/>
          <p:cNvSpPr/>
          <p:nvPr userDrawn="1"/>
        </p:nvSpPr>
        <p:spPr bwMode="auto">
          <a:xfrm rot="5400000">
            <a:off x="5507775" y="1760127"/>
            <a:ext cx="5412119" cy="1860332"/>
          </a:xfrm>
          <a:prstGeom prst="rect">
            <a:avLst/>
          </a:prstGeom>
          <a:solidFill>
            <a:srgbClr val="FFFFB9"/>
          </a:solidFill>
          <a:ln w="25400">
            <a:solidFill>
              <a:schemeClr val="accent5">
                <a:lumMod val="75000"/>
              </a:schemeClr>
            </a:solidFill>
            <a:headEnd/>
            <a:tailEnd/>
          </a:ln>
          <a:effectLst/>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endParaRPr lang="en-US" sz="1200" dirty="0">
              <a:solidFill>
                <a:prstClr val="black"/>
              </a:solidFill>
            </a:endParaRPr>
          </a:p>
        </p:txBody>
      </p:sp>
      <p:pic>
        <p:nvPicPr>
          <p:cNvPr id="9"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432331" y="5380587"/>
            <a:ext cx="2697519" cy="1461647"/>
          </a:xfrm>
          <a:prstGeom prst="rect">
            <a:avLst/>
          </a:prstGeom>
          <a:noFill/>
          <a:ln w="25400">
            <a:solidFill>
              <a:schemeClr val="accent5">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091887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smtClean="0"/>
              <a:t>Click to edit Master title style</a:t>
            </a:r>
            <a:endParaRPr lang="en-US"/>
          </a:p>
        </p:txBody>
      </p:sp>
      <p:sp>
        <p:nvSpPr>
          <p:cNvPr id="3" name="Content Placeholder 2"/>
          <p:cNvSpPr>
            <a:spLocks noGrp="1"/>
          </p:cNvSpPr>
          <p:nvPr>
            <p:ph sz="half" idx="1"/>
          </p:nvPr>
        </p:nvSpPr>
        <p:spPr>
          <a:xfrm>
            <a:off x="609600" y="1066800"/>
            <a:ext cx="38862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609600" y="6553200"/>
            <a:ext cx="2133600" cy="168275"/>
          </a:xfrm>
          <a:prstGeom prst="rect">
            <a:avLst/>
          </a:prstGeom>
        </p:spPr>
        <p:txBody>
          <a:bodyPr vert="horz" wrap="square" lIns="91440" tIns="45720" rIns="91440" bIns="45720" numCol="1" anchor="t" anchorCtr="0" compatLnSpc="1">
            <a:prstTxWarp prst="textNoShape">
              <a:avLst/>
            </a:prstTxWarp>
          </a:bodyPr>
          <a:lstStyle>
            <a:lvl1pPr algn="l">
              <a:lnSpc>
                <a:spcPct val="100000"/>
              </a:lnSpc>
              <a:spcAft>
                <a:spcPct val="0"/>
              </a:spcAft>
              <a:defRPr>
                <a:solidFill>
                  <a:schemeClr val="tx1"/>
                </a:solidFill>
                <a:latin typeface="Arial" charset="0"/>
                <a:ea typeface="ＭＳ Ｐゴシック" pitchFamily="-108" charset="-128"/>
                <a:cs typeface="+mn-cs"/>
              </a:defRPr>
            </a:lvl1pPr>
          </a:lstStyle>
          <a:p>
            <a:pPr fontAlgn="base">
              <a:spcBef>
                <a:spcPct val="0"/>
              </a:spcBef>
              <a:defRPr/>
            </a:pPr>
            <a:endParaRPr lang="en-US" sz="2400" dirty="0">
              <a:solidFill>
                <a:prstClr val="black"/>
              </a:solidFill>
            </a:endParaRPr>
          </a:p>
        </p:txBody>
      </p:sp>
      <p:sp>
        <p:nvSpPr>
          <p:cNvPr id="6" name="Footer Placeholder 4"/>
          <p:cNvSpPr>
            <a:spLocks noGrp="1"/>
          </p:cNvSpPr>
          <p:nvPr>
            <p:ph type="ftr" sz="quarter" idx="11"/>
          </p:nvPr>
        </p:nvSpPr>
        <p:spPr>
          <a:xfrm>
            <a:off x="3124200" y="6626225"/>
            <a:ext cx="2895600" cy="168275"/>
          </a:xfrm>
          <a:prstGeom prst="rect">
            <a:avLst/>
          </a:prstGeom>
        </p:spPr>
        <p:txBody>
          <a:bodyPr/>
          <a:lstStyle>
            <a:lvl1pPr>
              <a:defRPr/>
            </a:lvl1pPr>
          </a:lstStyle>
          <a:p>
            <a:pPr fontAlgn="base">
              <a:spcBef>
                <a:spcPct val="0"/>
              </a:spcBef>
              <a:spcAft>
                <a:spcPct val="0"/>
              </a:spcAft>
              <a:defRPr/>
            </a:pPr>
            <a:endParaRPr lang="en-US" sz="2400" dirty="0">
              <a:solidFill>
                <a:prstClr val="black"/>
              </a:solidFill>
              <a:latin typeface="Arial" charset="0"/>
              <a:ea typeface="ＭＳ Ｐゴシック" charset="-128"/>
            </a:endParaRPr>
          </a:p>
        </p:txBody>
      </p:sp>
      <p:sp>
        <p:nvSpPr>
          <p:cNvPr id="7" name="Slide Number Placeholder 5"/>
          <p:cNvSpPr>
            <a:spLocks noGrp="1"/>
          </p:cNvSpPr>
          <p:nvPr>
            <p:ph type="sldNum" sz="quarter" idx="12"/>
          </p:nvPr>
        </p:nvSpPr>
        <p:spPr/>
        <p:txBody>
          <a:bodyPr/>
          <a:lstStyle>
            <a:lvl1pPr>
              <a:defRPr/>
            </a:lvl1pPr>
          </a:lstStyle>
          <a:p>
            <a:pPr>
              <a:defRPr/>
            </a:pPr>
            <a:fld id="{87EB2B44-C1A9-4AF2-9BF8-AFDD653320FC}"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46032182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5715000" y="6356350"/>
            <a:ext cx="1524000" cy="365125"/>
          </a:xfrm>
          <a:prstGeom prst="rect">
            <a:avLst/>
          </a:prstGeom>
        </p:spPr>
        <p:txBody>
          <a:bodyPr/>
          <a:lstStyle/>
          <a:p>
            <a:pPr fontAlgn="base">
              <a:spcBef>
                <a:spcPct val="0"/>
              </a:spcBef>
              <a:spcAft>
                <a:spcPct val="0"/>
              </a:spcAft>
            </a:pPr>
            <a:fld id="{ACEA6260-7099-4EA1-8C79-A33C6168E37B}" type="datetimeFigureOut">
              <a:rPr lang="en-US" sz="2400">
                <a:solidFill>
                  <a:prstClr val="black"/>
                </a:solidFill>
                <a:latin typeface="Arial" charset="0"/>
                <a:ea typeface="ＭＳ Ｐゴシック" charset="-128"/>
              </a:rPr>
              <a:pPr fontAlgn="base">
                <a:spcBef>
                  <a:spcPct val="0"/>
                </a:spcBef>
                <a:spcAft>
                  <a:spcPct val="0"/>
                </a:spcAft>
              </a:pPr>
              <a:t>6/21/2017</a:t>
            </a:fld>
            <a:endParaRPr lang="en-US" sz="2400" dirty="0">
              <a:solidFill>
                <a:prstClr val="black"/>
              </a:solidFill>
              <a:latin typeface="Arial" charset="0"/>
              <a:ea typeface="ＭＳ Ｐゴシック" charset="-128"/>
            </a:endParaRPr>
          </a:p>
        </p:txBody>
      </p:sp>
      <p:sp>
        <p:nvSpPr>
          <p:cNvPr id="4" name="Footer Placeholder 3"/>
          <p:cNvSpPr>
            <a:spLocks noGrp="1"/>
          </p:cNvSpPr>
          <p:nvPr>
            <p:ph type="ftr" sz="quarter" idx="11"/>
          </p:nvPr>
        </p:nvSpPr>
        <p:spPr>
          <a:xfrm>
            <a:off x="609600" y="6356350"/>
            <a:ext cx="2895600" cy="365125"/>
          </a:xfrm>
          <a:prstGeom prst="rect">
            <a:avLst/>
          </a:prstGeom>
        </p:spPr>
        <p:txBody>
          <a:bodyPr/>
          <a:lstStyle/>
          <a:p>
            <a:pPr fontAlgn="base">
              <a:spcBef>
                <a:spcPct val="0"/>
              </a:spcBef>
              <a:spcAft>
                <a:spcPct val="0"/>
              </a:spcAft>
            </a:pPr>
            <a:endParaRPr lang="en-US" sz="2400" dirty="0">
              <a:solidFill>
                <a:prstClr val="black"/>
              </a:solidFill>
              <a:latin typeface="Arial" charset="0"/>
              <a:ea typeface="ＭＳ Ｐゴシック" charset="-128"/>
            </a:endParaRPr>
          </a:p>
        </p:txBody>
      </p:sp>
      <p:sp>
        <p:nvSpPr>
          <p:cNvPr id="5" name="Slide Number Placeholder 4"/>
          <p:cNvSpPr>
            <a:spLocks noGrp="1"/>
          </p:cNvSpPr>
          <p:nvPr>
            <p:ph type="sldNum" sz="quarter" idx="12"/>
          </p:nvPr>
        </p:nvSpPr>
        <p:spPr/>
        <p:txBody>
          <a:bodyPr/>
          <a:lstStyle/>
          <a:p>
            <a:fld id="{356D1B00-592F-482D-8772-78B500F9B8B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4109939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001030-D799-4029-B287-9466FA4DCCF8}" type="datetimeFigureOut">
              <a:rPr lang="en-US" smtClean="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C57110-54D2-48FC-A3B2-B61C0542FC22}" type="slidenum">
              <a:rPr lang="en-US" smtClean="0"/>
              <a:pPr/>
              <a:t>‹#›</a:t>
            </a:fld>
            <a:endParaRPr lang="en-US" dirty="0"/>
          </a:p>
        </p:txBody>
      </p:sp>
    </p:spTree>
    <p:extLst>
      <p:ext uri="{BB962C8B-B14F-4D97-AF65-F5344CB8AC3E}">
        <p14:creationId xmlns:p14="http://schemas.microsoft.com/office/powerpoint/2010/main" val="15012335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8167" y="122238"/>
            <a:ext cx="8713074" cy="639762"/>
          </a:xfrm>
        </p:spPr>
        <p:txBody>
          <a:bodyPr>
            <a:noAutofit/>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166773" y="914400"/>
            <a:ext cx="8719475" cy="5410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4"/>
          <p:cNvSpPr>
            <a:spLocks noGrp="1"/>
          </p:cNvSpPr>
          <p:nvPr>
            <p:ph type="ftr" sz="quarter" idx="10"/>
          </p:nvPr>
        </p:nvSpPr>
        <p:spPr>
          <a:xfrm>
            <a:off x="3124200" y="6626225"/>
            <a:ext cx="2895600" cy="168275"/>
          </a:xfrm>
          <a:prstGeom prst="rect">
            <a:avLst/>
          </a:prstGeom>
        </p:spPr>
        <p:txBody>
          <a:bodyPr/>
          <a:lstStyle>
            <a:lvl1pPr>
              <a:defRPr>
                <a:ea typeface="ＭＳ Ｐゴシック" charset="-128"/>
                <a:cs typeface="+mn-cs"/>
              </a:defRPr>
            </a:lvl1pPr>
          </a:lstStyle>
          <a:p>
            <a:pPr fontAlgn="base">
              <a:spcBef>
                <a:spcPct val="0"/>
              </a:spcBef>
              <a:spcAft>
                <a:spcPct val="0"/>
              </a:spcAft>
              <a:defRPr/>
            </a:pPr>
            <a:endParaRPr lang="en-US" sz="2400" dirty="0">
              <a:solidFill>
                <a:prstClr val="black"/>
              </a:solidFill>
              <a:latin typeface="Arial" charset="0"/>
            </a:endParaRPr>
          </a:p>
        </p:txBody>
      </p:sp>
      <p:sp>
        <p:nvSpPr>
          <p:cNvPr id="5" name="Slide Number Placeholder 5"/>
          <p:cNvSpPr>
            <a:spLocks noGrp="1"/>
          </p:cNvSpPr>
          <p:nvPr>
            <p:ph type="sldNum" sz="quarter" idx="11"/>
          </p:nvPr>
        </p:nvSpPr>
        <p:spPr/>
        <p:txBody>
          <a:bodyPr/>
          <a:lstStyle>
            <a:lvl1pPr>
              <a:defRPr/>
            </a:lvl1pPr>
          </a:lstStyle>
          <a:p>
            <a:pPr>
              <a:defRPr/>
            </a:pPr>
            <a:fld id="{428BAA41-9F84-489E-A873-7B92E3ACAEA6}"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6245814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0"/>
            <a:ext cx="9144000" cy="5056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400" dirty="0">
              <a:solidFill>
                <a:prstClr val="white"/>
              </a:solidFill>
            </a:endParaRPr>
          </a:p>
        </p:txBody>
      </p:sp>
      <p:sp>
        <p:nvSpPr>
          <p:cNvPr id="5" name="Rectangle 4"/>
          <p:cNvSpPr/>
          <p:nvPr userDrawn="1"/>
        </p:nvSpPr>
        <p:spPr>
          <a:xfrm>
            <a:off x="0" y="5348012"/>
            <a:ext cx="9145588" cy="1509988"/>
          </a:xfrm>
          <a:prstGeom prst="rect">
            <a:avLst/>
          </a:prstGeom>
          <a:solidFill>
            <a:schemeClr val="accent5">
              <a:lumMod val="60000"/>
              <a:lumOff val="40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400" dirty="0">
              <a:solidFill>
                <a:prstClr val="white"/>
              </a:solidFill>
            </a:endParaRPr>
          </a:p>
        </p:txBody>
      </p:sp>
      <p:sp>
        <p:nvSpPr>
          <p:cNvPr id="6" name="Rectangle 5"/>
          <p:cNvSpPr/>
          <p:nvPr userDrawn="1"/>
        </p:nvSpPr>
        <p:spPr bwMode="auto">
          <a:xfrm rot="5400000">
            <a:off x="5507831" y="1759744"/>
            <a:ext cx="5411788" cy="1860550"/>
          </a:xfrm>
          <a:prstGeom prst="rect">
            <a:avLst/>
          </a:prstGeom>
          <a:solidFill>
            <a:srgbClr val="FFFFB9"/>
          </a:solidFill>
          <a:ln w="25400">
            <a:solidFill>
              <a:schemeClr val="accent5">
                <a:lumMod val="75000"/>
              </a:schemeClr>
            </a:solidFill>
            <a:headEnd/>
            <a:tailEnd/>
          </a:ln>
          <a:effectLst/>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defRPr/>
            </a:pPr>
            <a:endParaRPr lang="en-US" sz="1200" dirty="0">
              <a:solidFill>
                <a:prstClr val="black"/>
              </a:solidFill>
            </a:endParaRPr>
          </a:p>
        </p:txBody>
      </p:sp>
      <p:pic>
        <p:nvPicPr>
          <p:cNvPr id="7" name="Picture 2"/>
          <p:cNvPicPr>
            <a:picLocks noChangeAspect="1" noChangeArrowheads="1"/>
          </p:cNvPicPr>
          <p:nvPr userDrawn="1"/>
        </p:nvPicPr>
        <p:blipFill>
          <a:blip r:embed="rId2" cstate="print"/>
          <a:srcRect/>
          <a:stretch>
            <a:fillRect/>
          </a:stretch>
        </p:blipFill>
        <p:spPr bwMode="auto">
          <a:xfrm>
            <a:off x="6445032" y="5370513"/>
            <a:ext cx="2697163" cy="1487487"/>
          </a:xfrm>
          <a:prstGeom prst="rect">
            <a:avLst/>
          </a:prstGeom>
          <a:noFill/>
          <a:ln w="25400">
            <a:solidFill>
              <a:schemeClr val="accent5">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228600" y="457200"/>
            <a:ext cx="7543800" cy="1470025"/>
          </a:xfrm>
        </p:spPr>
        <p:txBody>
          <a:bodyPr/>
          <a:lstStyle>
            <a:lvl1pPr algn="l">
              <a:defRPr sz="4400" b="1">
                <a:solidFill>
                  <a:schemeClr val="accent5">
                    <a:lumMod val="75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44365" y="1960179"/>
            <a:ext cx="7549055" cy="530773"/>
          </a:xfrm>
        </p:spPr>
        <p:txBody>
          <a:bodyPr>
            <a:normAutofit/>
          </a:bodyPr>
          <a:lstStyle>
            <a:lvl1pPr marL="0" indent="0" algn="l">
              <a:buNone/>
              <a:defRPr sz="2800">
                <a:solidFill>
                  <a:schemeClr val="accent2">
                    <a:lumMod val="60000"/>
                    <a:lumOff val="40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Footer Placeholder 4"/>
          <p:cNvSpPr>
            <a:spLocks noGrp="1"/>
          </p:cNvSpPr>
          <p:nvPr>
            <p:ph type="ftr" sz="quarter" idx="10"/>
          </p:nvPr>
        </p:nvSpPr>
        <p:spPr>
          <a:xfrm>
            <a:off x="457200" y="6477000"/>
            <a:ext cx="6324600" cy="212725"/>
          </a:xfrm>
          <a:prstGeom prst="rect">
            <a:avLst/>
          </a:prstGeom>
        </p:spPr>
        <p:txBody>
          <a:bodyPr/>
          <a:lstStyle>
            <a:lvl1pPr algn="l">
              <a:defRPr>
                <a:solidFill>
                  <a:schemeClr val="bg1"/>
                </a:solidFill>
                <a:latin typeface="Calibri" pitchFamily="34" charset="0"/>
                <a:ea typeface="ＭＳ Ｐゴシック" charset="-128"/>
                <a:cs typeface="+mn-cs"/>
              </a:defRPr>
            </a:lvl1pPr>
          </a:lstStyle>
          <a:p>
            <a:pPr fontAlgn="base">
              <a:spcBef>
                <a:spcPct val="0"/>
              </a:spcBef>
              <a:spcAft>
                <a:spcPct val="0"/>
              </a:spcAft>
              <a:defRPr/>
            </a:pPr>
            <a:endParaRPr lang="en-US" sz="2400" dirty="0">
              <a:solidFill>
                <a:prstClr val="white"/>
              </a:solidFill>
            </a:endParaRPr>
          </a:p>
        </p:txBody>
      </p:sp>
    </p:spTree>
    <p:extLst>
      <p:ext uri="{BB962C8B-B14F-4D97-AF65-F5344CB8AC3E}">
        <p14:creationId xmlns:p14="http://schemas.microsoft.com/office/powerpoint/2010/main" val="406087348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p>
            <a:fld id="{3FF27B65-B23C-40DB-8413-5BEFE1CE61E5}" type="datetimeFigureOut">
              <a:rPr lang="en-US">
                <a:solidFill>
                  <a:prstClr val="black">
                    <a:tint val="75000"/>
                  </a:prstClr>
                </a:solidFill>
              </a:rPr>
              <a:pPr/>
              <a:t>6/21/2017</a:t>
            </a:fld>
            <a:endParaRPr lang="en-US" dirty="0">
              <a:solidFill>
                <a:prstClr val="black">
                  <a:tint val="75000"/>
                </a:prstClr>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003AB41A-FC5B-4D8D-B3B7-13F6484614C2}" type="slidenum">
              <a:rPr lang="en-US" smtClean="0">
                <a:solidFill>
                  <a:prstClr val="black">
                    <a:tint val="75000"/>
                  </a:prstClr>
                </a:solidFill>
              </a:rPr>
              <a:pPr/>
              <a:t>‹#›</a:t>
            </a:fld>
            <a:endParaRPr lang="en-US" dirty="0">
              <a:solidFill>
                <a:prstClr val="black">
                  <a:tint val="75000"/>
                </a:prstClr>
              </a:solidFill>
            </a:endParaRPr>
          </a:p>
        </p:txBody>
      </p:sp>
      <p:sp>
        <p:nvSpPr>
          <p:cNvPr id="7" name="Title 1"/>
          <p:cNvSpPr>
            <a:spLocks noGrp="1"/>
          </p:cNvSpPr>
          <p:nvPr>
            <p:ph type="ctrTitle"/>
          </p:nvPr>
        </p:nvSpPr>
        <p:spPr>
          <a:xfrm>
            <a:off x="885120" y="2508993"/>
            <a:ext cx="7543800" cy="1470025"/>
          </a:xfrm>
        </p:spPr>
        <p:txBody>
          <a:bodyPr/>
          <a:lstStyle>
            <a:lvl1pPr algn="l">
              <a:defRPr sz="4400" b="1">
                <a:solidFill>
                  <a:schemeClr val="accent1">
                    <a:lumMod val="75000"/>
                  </a:schemeClr>
                </a:solidFill>
              </a:defRPr>
            </a:lvl1pPr>
          </a:lstStyle>
          <a:p>
            <a:r>
              <a:rPr lang="en-US" dirty="0" smtClean="0"/>
              <a:t>Click to edit Master title style</a:t>
            </a:r>
            <a:endParaRPr lang="en-US" dirty="0"/>
          </a:p>
        </p:txBody>
      </p:sp>
      <p:sp>
        <p:nvSpPr>
          <p:cNvPr id="8" name="Subtitle 2"/>
          <p:cNvSpPr>
            <a:spLocks noGrp="1"/>
          </p:cNvSpPr>
          <p:nvPr>
            <p:ph type="subTitle" idx="1"/>
          </p:nvPr>
        </p:nvSpPr>
        <p:spPr>
          <a:xfrm>
            <a:off x="900885" y="4011972"/>
            <a:ext cx="7549055" cy="530773"/>
          </a:xfrm>
        </p:spPr>
        <p:txBody>
          <a:bodyPr>
            <a:normAutofit/>
          </a:bodyPr>
          <a:lstStyle>
            <a:lvl1pPr marL="0" indent="0" algn="l">
              <a:buNone/>
              <a:defRPr sz="2800">
                <a:solidFill>
                  <a:schemeClr val="accent6"/>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Rectangle 8"/>
          <p:cNvSpPr/>
          <p:nvPr userDrawn="1"/>
        </p:nvSpPr>
        <p:spPr>
          <a:xfrm>
            <a:off x="0" y="5760748"/>
            <a:ext cx="9145588" cy="1097252"/>
          </a:xfrm>
          <a:prstGeom prst="rect">
            <a:avLst/>
          </a:prstGeom>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400" dirty="0">
              <a:solidFill>
                <a:prstClr val="white"/>
              </a:solidFill>
            </a:endParaRPr>
          </a:p>
        </p:txBody>
      </p:sp>
      <p:pic>
        <p:nvPicPr>
          <p:cNvPr id="10" name="Picture 2"/>
          <p:cNvPicPr>
            <a:picLocks noChangeAspect="1" noChangeArrowheads="1"/>
          </p:cNvPicPr>
          <p:nvPr userDrawn="1"/>
        </p:nvPicPr>
        <p:blipFill>
          <a:blip r:embed="rId2" cstate="print"/>
          <a:srcRect/>
          <a:stretch>
            <a:fillRect/>
          </a:stretch>
        </p:blipFill>
        <p:spPr bwMode="auto">
          <a:xfrm>
            <a:off x="6914705" y="5771704"/>
            <a:ext cx="2227490" cy="1086295"/>
          </a:xfrm>
          <a:prstGeom prst="rect">
            <a:avLst/>
          </a:prstGeom>
          <a:noFill/>
          <a:ln w="25400">
            <a:solidFill>
              <a:schemeClr val="accent5">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592471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727032" y="6407944"/>
            <a:ext cx="1920240" cy="365760"/>
          </a:xfrm>
          <a:prstGeom prst="rect">
            <a:avLst/>
          </a:prstGeom>
        </p:spPr>
        <p:txBody>
          <a:bodyPr/>
          <a:lstStyle>
            <a:extLst/>
          </a:lstStyle>
          <a:p>
            <a:fld id="{BFA9A3E9-9C2D-4D1C-9C29-7B4BCB9FBA58}" type="datetimeFigureOut">
              <a:rPr lang="en-US" smtClean="0">
                <a:solidFill>
                  <a:prstClr val="black"/>
                </a:solidFill>
              </a:rPr>
              <a:pPr/>
              <a:t>6/21/2017</a:t>
            </a:fld>
            <a:endParaRPr lang="en-US" dirty="0">
              <a:solidFill>
                <a:prstClr val="black"/>
              </a:solidFill>
            </a:endParaRPr>
          </a:p>
        </p:txBody>
      </p:sp>
      <p:sp>
        <p:nvSpPr>
          <p:cNvPr id="4" name="Footer Placeholder 3"/>
          <p:cNvSpPr>
            <a:spLocks noGrp="1"/>
          </p:cNvSpPr>
          <p:nvPr>
            <p:ph type="ftr" sz="quarter" idx="11"/>
          </p:nvPr>
        </p:nvSpPr>
        <p:spPr>
          <a:xfrm>
            <a:off x="4380072" y="6407944"/>
            <a:ext cx="2350681" cy="365125"/>
          </a:xfrm>
          <a:prstGeom prst="rect">
            <a:avLst/>
          </a:prstGeom>
        </p:spPr>
        <p:txBody>
          <a:bodyPr/>
          <a:lstStyle>
            <a:extLst/>
          </a:lstStyle>
          <a:p>
            <a:endParaRPr lang="en-US" dirty="0">
              <a:solidFill>
                <a:prstClr val="black"/>
              </a:solidFill>
            </a:endParaRPr>
          </a:p>
        </p:txBody>
      </p:sp>
      <p:sp>
        <p:nvSpPr>
          <p:cNvPr id="5" name="Slide Number Placeholder 4"/>
          <p:cNvSpPr>
            <a:spLocks noGrp="1"/>
          </p:cNvSpPr>
          <p:nvPr>
            <p:ph type="sldNum" sz="quarter" idx="12"/>
          </p:nvPr>
        </p:nvSpPr>
        <p:spPr/>
        <p:txBody>
          <a:bodyPr/>
          <a:lstStyle>
            <a:extLst/>
          </a:lstStyle>
          <a:p>
            <a:fld id="{2C1DE84C-98E1-4E95-8D3B-525AB7D8ED3A}" type="slidenum">
              <a:rPr lang="en-US" smtClean="0">
                <a:solidFill>
                  <a:prstClr val="black"/>
                </a:solidFill>
              </a:rPr>
              <a:pPr/>
              <a:t>‹#›</a:t>
            </a:fld>
            <a:endParaRPr lang="en-US" dirty="0">
              <a:solidFill>
                <a:prstClr val="black"/>
              </a:solidFill>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5989225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ain Title Slide">
    <p:spTree>
      <p:nvGrpSpPr>
        <p:cNvPr id="1" name=""/>
        <p:cNvGrpSpPr/>
        <p:nvPr/>
      </p:nvGrpSpPr>
      <p:grpSpPr>
        <a:xfrm>
          <a:off x="0" y="0"/>
          <a:ext cx="0" cy="0"/>
          <a:chOff x="0" y="0"/>
          <a:chExt cx="0" cy="0"/>
        </a:xfrm>
      </p:grpSpPr>
      <p:grpSp>
        <p:nvGrpSpPr>
          <p:cNvPr id="2" name="Group 16"/>
          <p:cNvGrpSpPr>
            <a:grpSpLocks/>
          </p:cNvGrpSpPr>
          <p:nvPr userDrawn="1"/>
        </p:nvGrpSpPr>
        <p:grpSpPr bwMode="auto">
          <a:xfrm flipH="1">
            <a:off x="1081088" y="2774519"/>
            <a:ext cx="7605712" cy="122238"/>
            <a:chOff x="585" y="1211"/>
            <a:chExt cx="4791" cy="77"/>
          </a:xfrm>
        </p:grpSpPr>
        <p:pic>
          <p:nvPicPr>
            <p:cNvPr id="10" name="Picture 17" descr="ArcadiaLine"/>
            <p:cNvPicPr>
              <a:picLocks noChangeAspect="1" noChangeArrowheads="1"/>
            </p:cNvPicPr>
            <p:nvPr/>
          </p:nvPicPr>
          <p:blipFill>
            <a:blip r:embed="rId2" cstate="print"/>
            <a:srcRect/>
            <a:stretch>
              <a:fillRect/>
            </a:stretch>
          </p:blipFill>
          <p:spPr bwMode="auto">
            <a:xfrm>
              <a:off x="585" y="1211"/>
              <a:ext cx="4791" cy="47"/>
            </a:xfrm>
            <a:prstGeom prst="rect">
              <a:avLst/>
            </a:prstGeom>
            <a:noFill/>
            <a:ln w="9525">
              <a:noFill/>
              <a:miter lim="800000"/>
              <a:headEnd/>
              <a:tailEnd/>
            </a:ln>
          </p:spPr>
        </p:pic>
        <p:pic>
          <p:nvPicPr>
            <p:cNvPr id="11" name="Picture 18" descr="ArcadiaLine"/>
            <p:cNvPicPr>
              <a:picLocks noChangeAspect="1" noChangeArrowheads="1"/>
            </p:cNvPicPr>
            <p:nvPr/>
          </p:nvPicPr>
          <p:blipFill>
            <a:blip r:embed="rId2" cstate="print"/>
            <a:srcRect/>
            <a:stretch>
              <a:fillRect/>
            </a:stretch>
          </p:blipFill>
          <p:spPr bwMode="auto">
            <a:xfrm>
              <a:off x="585" y="1241"/>
              <a:ext cx="4791" cy="47"/>
            </a:xfrm>
            <a:prstGeom prst="rect">
              <a:avLst/>
            </a:prstGeom>
            <a:noFill/>
            <a:ln w="9525">
              <a:noFill/>
              <a:miter lim="800000"/>
              <a:headEnd/>
              <a:tailEnd/>
            </a:ln>
          </p:spPr>
        </p:pic>
      </p:grpSp>
      <p:sp>
        <p:nvSpPr>
          <p:cNvPr id="12" name="Title 11"/>
          <p:cNvSpPr>
            <a:spLocks noGrp="1"/>
          </p:cNvSpPr>
          <p:nvPr>
            <p:ph type="title"/>
          </p:nvPr>
        </p:nvSpPr>
        <p:spPr>
          <a:xfrm>
            <a:off x="457200" y="1138669"/>
            <a:ext cx="8229600" cy="1651090"/>
          </a:xfrm>
          <a:prstGeom prst="rect">
            <a:avLst/>
          </a:prstGeom>
        </p:spPr>
        <p:txBody>
          <a:bodyPr lIns="0" rIns="0" anchor="b">
            <a:normAutofit/>
          </a:bodyPr>
          <a:lstStyle>
            <a:lvl1pPr algn="l">
              <a:defRPr lang="en-US" sz="4400" b="1" dirty="0">
                <a:solidFill>
                  <a:schemeClr val="accent4"/>
                </a:solidFill>
                <a:latin typeface="+mj-lt"/>
              </a:defRPr>
            </a:lvl1pPr>
          </a:lstStyle>
          <a:p>
            <a:pPr lvl="0" algn="l"/>
            <a:r>
              <a:rPr lang="en-US" dirty="0" smtClean="0"/>
              <a:t>Click to edit Master title style</a:t>
            </a:r>
            <a:endParaRPr lang="en-US" dirty="0"/>
          </a:p>
        </p:txBody>
      </p:sp>
      <p:sp>
        <p:nvSpPr>
          <p:cNvPr id="14" name="Text Placeholder 13"/>
          <p:cNvSpPr>
            <a:spLocks noGrp="1"/>
          </p:cNvSpPr>
          <p:nvPr>
            <p:ph type="body" sz="quarter" idx="10"/>
          </p:nvPr>
        </p:nvSpPr>
        <p:spPr>
          <a:xfrm>
            <a:off x="6400800" y="2943976"/>
            <a:ext cx="2286000" cy="1817687"/>
          </a:xfrm>
          <a:prstGeom prst="rect">
            <a:avLst/>
          </a:prstGeom>
        </p:spPr>
        <p:txBody>
          <a:bodyPr lIns="0" rIns="0" anchor="t">
            <a:normAutofit/>
          </a:bodyPr>
          <a:lstStyle>
            <a:lvl1pPr marL="0" indent="0" algn="r">
              <a:buNone/>
              <a:defRPr lang="en-US" sz="2800" b="0" dirty="0" smtClean="0">
                <a:solidFill>
                  <a:schemeClr val="accent3"/>
                </a:solidFill>
                <a:latin typeface="+mj-lt"/>
                <a:ea typeface="+mj-ea"/>
                <a:cs typeface="News Gothic MT"/>
              </a:defRPr>
            </a:lvl1pPr>
          </a:lstStyle>
          <a:p>
            <a:pPr lvl="0">
              <a:spcBef>
                <a:spcPct val="0"/>
              </a:spcBef>
            </a:pPr>
            <a:r>
              <a:rPr lang="en-US" dirty="0" smtClean="0"/>
              <a:t>Click to edit Master text styles</a:t>
            </a:r>
          </a:p>
        </p:txBody>
      </p:sp>
      <p:sp>
        <p:nvSpPr>
          <p:cNvPr id="15" name="Text Placeholder 13"/>
          <p:cNvSpPr>
            <a:spLocks noGrp="1"/>
          </p:cNvSpPr>
          <p:nvPr>
            <p:ph type="body" sz="quarter" idx="11"/>
          </p:nvPr>
        </p:nvSpPr>
        <p:spPr>
          <a:xfrm>
            <a:off x="457200" y="2943976"/>
            <a:ext cx="5943600" cy="1817687"/>
          </a:xfrm>
          <a:prstGeom prst="rect">
            <a:avLst/>
          </a:prstGeom>
        </p:spPr>
        <p:txBody>
          <a:bodyPr lIns="0" rIns="0" anchor="t">
            <a:normAutofit/>
          </a:bodyPr>
          <a:lstStyle>
            <a:lvl1pPr marL="0" indent="0">
              <a:buNone/>
              <a:defRPr lang="en-US" sz="2800" b="0" dirty="0" smtClean="0">
                <a:solidFill>
                  <a:schemeClr val="accent4"/>
                </a:solidFill>
                <a:latin typeface="+mj-lt"/>
                <a:ea typeface="+mj-ea"/>
                <a:cs typeface="News Gothic MT"/>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381702880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 y="181380"/>
            <a:ext cx="6781923" cy="607489"/>
          </a:xfrm>
          <a:prstGeom prst="rect">
            <a:avLst/>
          </a:prstGeom>
        </p:spPr>
        <p:txBody>
          <a:bodyPr anchor="ctr">
            <a:normAutofit/>
          </a:bodyPr>
          <a:lstStyle>
            <a:lvl1pPr algn="l">
              <a:defRPr sz="2800" b="0">
                <a:solidFill>
                  <a:srgbClr val="00A668"/>
                </a:solidFill>
                <a:latin typeface="Calibri"/>
                <a:cs typeface="Calibri"/>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5168268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Slide NO a-line">
    <p:spTree>
      <p:nvGrpSpPr>
        <p:cNvPr id="1" name=""/>
        <p:cNvGrpSpPr/>
        <p:nvPr/>
      </p:nvGrpSpPr>
      <p:grpSpPr>
        <a:xfrm>
          <a:off x="0" y="0"/>
          <a:ext cx="0" cy="0"/>
          <a:chOff x="0" y="0"/>
          <a:chExt cx="0" cy="0"/>
        </a:xfrm>
      </p:grpSpPr>
      <p:sp>
        <p:nvSpPr>
          <p:cNvPr id="2" name="Title 1"/>
          <p:cNvSpPr>
            <a:spLocks noGrp="1"/>
          </p:cNvSpPr>
          <p:nvPr>
            <p:ph type="title"/>
          </p:nvPr>
        </p:nvSpPr>
        <p:spPr>
          <a:xfrm>
            <a:off x="76200" y="181380"/>
            <a:ext cx="6781923" cy="607489"/>
          </a:xfrm>
          <a:prstGeom prst="rect">
            <a:avLst/>
          </a:prstGeom>
        </p:spPr>
        <p:txBody>
          <a:bodyPr anchor="ctr">
            <a:normAutofit/>
          </a:bodyPr>
          <a:lstStyle>
            <a:lvl1pPr algn="l">
              <a:defRPr sz="2800" b="0">
                <a:solidFill>
                  <a:srgbClr val="00A668"/>
                </a:solidFill>
                <a:latin typeface="Calibri"/>
                <a:cs typeface="Calibri"/>
              </a:defRPr>
            </a:lvl1pPr>
          </a:lstStyle>
          <a:p>
            <a:r>
              <a:rPr lang="en-US" dirty="0" smtClean="0"/>
              <a:t>Click to edit Master title style</a:t>
            </a:r>
            <a:endParaRPr lang="en-US" dirty="0"/>
          </a:p>
        </p:txBody>
      </p:sp>
      <p:sp>
        <p:nvSpPr>
          <p:cNvPr id="4" name="Content Placeholder 3"/>
          <p:cNvSpPr>
            <a:spLocks noGrp="1"/>
          </p:cNvSpPr>
          <p:nvPr>
            <p:ph sz="quarter" idx="13"/>
          </p:nvPr>
        </p:nvSpPr>
        <p:spPr>
          <a:xfrm>
            <a:off x="381000" y="1524000"/>
            <a:ext cx="8591550" cy="4873649"/>
          </a:xfrm>
          <a:prstGeom prst="rect">
            <a:avLst/>
          </a:prstGeom>
        </p:spPr>
        <p:txBody>
          <a:bodyPr>
            <a:normAutofit/>
          </a:bodyPr>
          <a:lstStyle>
            <a:lvl1pPr marL="182880" indent="-365760">
              <a:spcBef>
                <a:spcPts val="300"/>
              </a:spcBef>
              <a:spcAft>
                <a:spcPts val="600"/>
              </a:spcAft>
              <a:buClr>
                <a:srgbClr val="1B60AE"/>
              </a:buClr>
              <a:buFont typeface="Wingdings" pitchFamily="2" charset="2"/>
              <a:buChar char="§"/>
              <a:defRPr sz="2400">
                <a:solidFill>
                  <a:srgbClr val="404040"/>
                </a:solidFill>
                <a:latin typeface="Calibri"/>
                <a:cs typeface="Calibri"/>
              </a:defRPr>
            </a:lvl1pPr>
            <a:lvl2pPr marL="741363" indent="-284163">
              <a:spcBef>
                <a:spcPts val="300"/>
              </a:spcBef>
              <a:buClr>
                <a:srgbClr val="1B60AE"/>
              </a:buClr>
              <a:buFont typeface="Lucida Grande"/>
              <a:buChar char="-"/>
              <a:defRPr sz="2200">
                <a:solidFill>
                  <a:srgbClr val="404040"/>
                </a:solidFill>
                <a:latin typeface="Calibri"/>
                <a:cs typeface="Calibri"/>
              </a:defRPr>
            </a:lvl2pPr>
            <a:lvl3pPr marL="1143000" indent="-228600">
              <a:buClr>
                <a:srgbClr val="1B60AE"/>
              </a:buClr>
              <a:buFont typeface="Arial"/>
              <a:buChar char="•"/>
              <a:defRPr sz="2000">
                <a:solidFill>
                  <a:srgbClr val="404040"/>
                </a:solidFill>
                <a:latin typeface="Calibri"/>
                <a:cs typeface="Calibri"/>
              </a:defRPr>
            </a:lvl3pPr>
            <a:lvl4pPr marL="1600200" indent="-228600">
              <a:buClr>
                <a:srgbClr val="1B60AE"/>
              </a:buClr>
              <a:buFont typeface="Lucida Grande"/>
              <a:buChar char="-"/>
              <a:defRPr sz="1800">
                <a:solidFill>
                  <a:srgbClr val="404040"/>
                </a:solidFill>
                <a:latin typeface="Calibri"/>
                <a:cs typeface="Calibri"/>
              </a:defRPr>
            </a:lvl4pPr>
            <a:lvl5pPr>
              <a:buClr>
                <a:srgbClr val="1B60AE"/>
              </a:buClr>
              <a:buFont typeface="Wingdings" pitchFamily="2" charset="2"/>
              <a:buChar char="§"/>
              <a:defRPr sz="1800">
                <a:solidFill>
                  <a:srgbClr val="404040"/>
                </a:solidFill>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88819973"/>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371600" y="3712891"/>
            <a:ext cx="6781923" cy="607489"/>
          </a:xfrm>
          <a:prstGeom prst="rect">
            <a:avLst/>
          </a:prstGeom>
        </p:spPr>
        <p:txBody>
          <a:bodyPr anchor="ctr">
            <a:normAutofit/>
          </a:bodyPr>
          <a:lstStyle>
            <a:lvl1pPr algn="r">
              <a:defRPr sz="3200" b="1">
                <a:solidFill>
                  <a:schemeClr val="accent4"/>
                </a:solidFill>
                <a:latin typeface="+mj-lt"/>
              </a:defRPr>
            </a:lvl1pPr>
          </a:lstStyle>
          <a:p>
            <a:r>
              <a:rPr lang="en-US" dirty="0" smtClean="0"/>
              <a:t>Click to edit Master title style</a:t>
            </a:r>
            <a:endParaRPr lang="en-US" dirty="0"/>
          </a:p>
        </p:txBody>
      </p:sp>
      <p:grpSp>
        <p:nvGrpSpPr>
          <p:cNvPr id="3" name="Group 16"/>
          <p:cNvGrpSpPr>
            <a:grpSpLocks/>
          </p:cNvGrpSpPr>
          <p:nvPr userDrawn="1"/>
        </p:nvGrpSpPr>
        <p:grpSpPr bwMode="auto">
          <a:xfrm flipH="1">
            <a:off x="572908" y="4320380"/>
            <a:ext cx="7605712" cy="122238"/>
            <a:chOff x="585" y="1211"/>
            <a:chExt cx="4791" cy="77"/>
          </a:xfrm>
        </p:grpSpPr>
        <p:pic>
          <p:nvPicPr>
            <p:cNvPr id="5" name="Picture 17" descr="ArcadiaLine"/>
            <p:cNvPicPr>
              <a:picLocks noChangeAspect="1" noChangeArrowheads="1"/>
            </p:cNvPicPr>
            <p:nvPr/>
          </p:nvPicPr>
          <p:blipFill>
            <a:blip r:embed="rId2" cstate="print"/>
            <a:srcRect/>
            <a:stretch>
              <a:fillRect/>
            </a:stretch>
          </p:blipFill>
          <p:spPr bwMode="auto">
            <a:xfrm>
              <a:off x="585" y="1211"/>
              <a:ext cx="4791" cy="47"/>
            </a:xfrm>
            <a:prstGeom prst="rect">
              <a:avLst/>
            </a:prstGeom>
            <a:noFill/>
            <a:ln w="9525">
              <a:noFill/>
              <a:miter lim="800000"/>
              <a:headEnd/>
              <a:tailEnd/>
            </a:ln>
          </p:spPr>
        </p:pic>
        <p:pic>
          <p:nvPicPr>
            <p:cNvPr id="6" name="Picture 18" descr="ArcadiaLine"/>
            <p:cNvPicPr>
              <a:picLocks noChangeAspect="1" noChangeArrowheads="1"/>
            </p:cNvPicPr>
            <p:nvPr/>
          </p:nvPicPr>
          <p:blipFill>
            <a:blip r:embed="rId2" cstate="print"/>
            <a:srcRect/>
            <a:stretch>
              <a:fillRect/>
            </a:stretch>
          </p:blipFill>
          <p:spPr bwMode="auto">
            <a:xfrm>
              <a:off x="585" y="1241"/>
              <a:ext cx="4791" cy="47"/>
            </a:xfrm>
            <a:prstGeom prst="rect">
              <a:avLst/>
            </a:prstGeom>
            <a:noFill/>
            <a:ln w="9525">
              <a:noFill/>
              <a:miter lim="800000"/>
              <a:headEnd/>
              <a:tailEnd/>
            </a:ln>
          </p:spPr>
        </p:pic>
      </p:grpSp>
    </p:spTree>
    <p:extLst>
      <p:ext uri="{BB962C8B-B14F-4D97-AF65-F5344CB8AC3E}">
        <p14:creationId xmlns:p14="http://schemas.microsoft.com/office/powerpoint/2010/main" val="422855130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8167" y="122238"/>
            <a:ext cx="8713074" cy="639762"/>
          </a:xfrm>
        </p:spPr>
        <p:txBody>
          <a:bodyPr>
            <a:noAutofit/>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166773" y="914400"/>
            <a:ext cx="8719475" cy="5410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4"/>
          <p:cNvSpPr>
            <a:spLocks noGrp="1"/>
          </p:cNvSpPr>
          <p:nvPr>
            <p:ph type="ftr" sz="quarter" idx="10"/>
          </p:nvPr>
        </p:nvSpPr>
        <p:spPr>
          <a:xfrm>
            <a:off x="3124200" y="6626225"/>
            <a:ext cx="2895600" cy="168275"/>
          </a:xfrm>
          <a:prstGeom prst="rect">
            <a:avLst/>
          </a:prstGeom>
        </p:spPr>
        <p:txBody>
          <a:bodyPr/>
          <a:lstStyle>
            <a:lvl1pPr>
              <a:defRPr/>
            </a:lvl1pPr>
          </a:lstStyle>
          <a:p>
            <a:pPr fontAlgn="base">
              <a:spcBef>
                <a:spcPct val="0"/>
              </a:spcBef>
              <a:spcAft>
                <a:spcPct val="0"/>
              </a:spcAft>
              <a:defRPr/>
            </a:pPr>
            <a:endParaRPr lang="en-US" sz="2400" dirty="0">
              <a:solidFill>
                <a:prstClr val="black"/>
              </a:solidFill>
              <a:latin typeface="Arial" charset="0"/>
              <a:ea typeface="ＭＳ Ｐゴシック" charset="-128"/>
            </a:endParaRPr>
          </a:p>
        </p:txBody>
      </p:sp>
      <p:sp>
        <p:nvSpPr>
          <p:cNvPr id="5" name="Slide Number Placeholder 5"/>
          <p:cNvSpPr>
            <a:spLocks noGrp="1"/>
          </p:cNvSpPr>
          <p:nvPr>
            <p:ph type="sldNum" sz="quarter" idx="11"/>
          </p:nvPr>
        </p:nvSpPr>
        <p:spPr/>
        <p:txBody>
          <a:bodyPr/>
          <a:lstStyle>
            <a:lvl1pPr>
              <a:defRPr/>
            </a:lvl1pPr>
          </a:lstStyle>
          <a:p>
            <a:fld id="{2177119C-9C61-4E5B-89DB-BF9368355485}" type="slidenum">
              <a:rPr lang="en-US">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098718334"/>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fontAlgn="base">
              <a:spcBef>
                <a:spcPct val="0"/>
              </a:spcBef>
              <a:spcAft>
                <a:spcPct val="0"/>
              </a:spcAft>
            </a:pPr>
            <a:fld id="{C10EAC17-216A-422E-B8BF-F37B57662FC0}" type="slidenum">
              <a:rPr lang="en-US" smtClean="0">
                <a:solidFill>
                  <a:prstClr val="black"/>
                </a:solidFill>
                <a:latin typeface="Arial" charset="0"/>
                <a:ea typeface="ＭＳ Ｐゴシック" charset="-128"/>
              </a:rPr>
              <a:pPr fontAlgn="base">
                <a:spcBef>
                  <a:spcPct val="0"/>
                </a:spcBef>
                <a:spcAft>
                  <a:spcPct val="0"/>
                </a:spcAft>
              </a:pPr>
              <a:t>‹#›</a:t>
            </a:fld>
            <a:endParaRPr lang="en-US" dirty="0">
              <a:solidFill>
                <a:prstClr val="black"/>
              </a:solidFill>
              <a:latin typeface="Arial" charset="0"/>
              <a:ea typeface="ＭＳ Ｐゴシック" charset="-128"/>
            </a:endParaRPr>
          </a:p>
        </p:txBody>
      </p:sp>
    </p:spTree>
    <p:extLst>
      <p:ext uri="{BB962C8B-B14F-4D97-AF65-F5344CB8AC3E}">
        <p14:creationId xmlns:p14="http://schemas.microsoft.com/office/powerpoint/2010/main" val="2112398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001030-D799-4029-B287-9466FA4DCCF8}" type="datetimeFigureOut">
              <a:rPr lang="en-US" smtClean="0"/>
              <a:pPr/>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8C57110-54D2-48FC-A3B2-B61C0542FC22}" type="slidenum">
              <a:rPr lang="en-US" smtClean="0"/>
              <a:pPr/>
              <a:t>‹#›</a:t>
            </a:fld>
            <a:endParaRPr lang="en-US" dirty="0"/>
          </a:p>
        </p:txBody>
      </p:sp>
    </p:spTree>
    <p:extLst>
      <p:ext uri="{BB962C8B-B14F-4D97-AF65-F5344CB8AC3E}">
        <p14:creationId xmlns:p14="http://schemas.microsoft.com/office/powerpoint/2010/main" val="18144993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0"/>
            <a:ext cx="9144000" cy="5056188"/>
          </a:xfrm>
          <a:prstGeom prst="rect">
            <a:avLst/>
          </a:prstGeom>
          <a:solidFill>
            <a:srgbClr val="E8F5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400" dirty="0">
              <a:solidFill>
                <a:prstClr val="white"/>
              </a:solidFill>
            </a:endParaRPr>
          </a:p>
        </p:txBody>
      </p:sp>
      <p:sp>
        <p:nvSpPr>
          <p:cNvPr id="5" name="Rectangle 4"/>
          <p:cNvSpPr/>
          <p:nvPr userDrawn="1"/>
        </p:nvSpPr>
        <p:spPr>
          <a:xfrm>
            <a:off x="0" y="5002213"/>
            <a:ext cx="9144000" cy="185578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400" dirty="0">
              <a:solidFill>
                <a:prstClr val="white"/>
              </a:solidFill>
            </a:endParaRPr>
          </a:p>
        </p:txBody>
      </p:sp>
      <p:sp>
        <p:nvSpPr>
          <p:cNvPr id="2" name="Title 1"/>
          <p:cNvSpPr>
            <a:spLocks noGrp="1"/>
          </p:cNvSpPr>
          <p:nvPr>
            <p:ph type="ctrTitle"/>
          </p:nvPr>
        </p:nvSpPr>
        <p:spPr>
          <a:xfrm>
            <a:off x="228600" y="457200"/>
            <a:ext cx="7543800" cy="1470025"/>
          </a:xfrm>
        </p:spPr>
        <p:txBody>
          <a:bodyPr/>
          <a:lstStyle>
            <a:lvl1pPr algn="l">
              <a:defRPr sz="4400" b="1">
                <a:solidFill>
                  <a:schemeClr val="tx2"/>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28599" y="1960179"/>
            <a:ext cx="7549055" cy="530773"/>
          </a:xfrm>
        </p:spPr>
        <p:txBody>
          <a:bodyPr>
            <a:normAutofit/>
          </a:bodyPr>
          <a:lstStyle>
            <a:lvl1pPr marL="0" indent="0" algn="l">
              <a:buNone/>
              <a:defRPr sz="2800">
                <a:solidFill>
                  <a:schemeClr val="accent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3"/>
          <p:cNvSpPr>
            <a:spLocks noGrp="1"/>
          </p:cNvSpPr>
          <p:nvPr>
            <p:ph type="dt" sz="half" idx="10"/>
          </p:nvPr>
        </p:nvSpPr>
        <p:spPr>
          <a:xfrm>
            <a:off x="7981950" y="6477000"/>
            <a:ext cx="914400" cy="212725"/>
          </a:xfrm>
          <a:prstGeom prst="rect">
            <a:avLst/>
          </a:prstGeom>
        </p:spPr>
        <p:txBody>
          <a:bodyPr/>
          <a:lstStyle>
            <a:lvl1pPr>
              <a:defRPr sz="1000">
                <a:solidFill>
                  <a:schemeClr val="bg1"/>
                </a:solidFill>
                <a:latin typeface="Calibri" pitchFamily="-109" charset="0"/>
                <a:ea typeface="ＭＳ Ｐゴシック" pitchFamily="34" charset="-128"/>
                <a:cs typeface="+mn-cs"/>
              </a:defRPr>
            </a:lvl1pPr>
          </a:lstStyle>
          <a:p>
            <a:pPr fontAlgn="base">
              <a:spcBef>
                <a:spcPct val="0"/>
              </a:spcBef>
              <a:spcAft>
                <a:spcPct val="0"/>
              </a:spcAft>
              <a:defRPr/>
            </a:pPr>
            <a:endParaRPr lang="en-US" dirty="0">
              <a:solidFill>
                <a:prstClr val="white"/>
              </a:solidFill>
            </a:endParaRPr>
          </a:p>
        </p:txBody>
      </p:sp>
      <p:sp>
        <p:nvSpPr>
          <p:cNvPr id="8" name="Footer Placeholder 4"/>
          <p:cNvSpPr>
            <a:spLocks noGrp="1"/>
          </p:cNvSpPr>
          <p:nvPr>
            <p:ph type="ftr" sz="quarter" idx="11"/>
          </p:nvPr>
        </p:nvSpPr>
        <p:spPr>
          <a:xfrm>
            <a:off x="457200" y="6477000"/>
            <a:ext cx="6324600" cy="212725"/>
          </a:xfrm>
          <a:prstGeom prst="rect">
            <a:avLst/>
          </a:prstGeom>
        </p:spPr>
        <p:txBody>
          <a:bodyPr/>
          <a:lstStyle>
            <a:lvl1pPr algn="l">
              <a:defRPr>
                <a:solidFill>
                  <a:schemeClr val="bg1"/>
                </a:solidFill>
                <a:latin typeface="Calibri" pitchFamily="34" charset="0"/>
              </a:defRPr>
            </a:lvl1pPr>
          </a:lstStyle>
          <a:p>
            <a:pPr fontAlgn="base">
              <a:spcBef>
                <a:spcPct val="0"/>
              </a:spcBef>
              <a:spcAft>
                <a:spcPct val="0"/>
              </a:spcAft>
              <a:defRPr/>
            </a:pPr>
            <a:endParaRPr lang="en-US" sz="2400" dirty="0">
              <a:solidFill>
                <a:prstClr val="white"/>
              </a:solidFill>
              <a:ea typeface="ＭＳ Ｐゴシック" charset="-128"/>
            </a:endParaRPr>
          </a:p>
        </p:txBody>
      </p:sp>
    </p:spTree>
    <p:extLst>
      <p:ext uri="{BB962C8B-B14F-4D97-AF65-F5344CB8AC3E}">
        <p14:creationId xmlns:p14="http://schemas.microsoft.com/office/powerpoint/2010/main" val="803770122"/>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3"/>
            <a:ext cx="2133600" cy="365125"/>
          </a:xfrm>
          <a:prstGeom prst="rect">
            <a:avLst/>
          </a:prstGeom>
        </p:spPr>
        <p:txBody>
          <a:bodyPr/>
          <a:lstStyle/>
          <a:p>
            <a:pPr fontAlgn="base">
              <a:spcBef>
                <a:spcPct val="0"/>
              </a:spcBef>
              <a:spcAft>
                <a:spcPct val="0"/>
              </a:spcAft>
            </a:pPr>
            <a:fld id="{667789A7-95F1-4B2C-B1B5-41760A2FA88E}" type="datetimeFigureOut">
              <a:rPr lang="en-US" sz="2400">
                <a:solidFill>
                  <a:prstClr val="black"/>
                </a:solidFill>
                <a:latin typeface="Arial" charset="0"/>
                <a:ea typeface="ＭＳ Ｐゴシック" charset="-128"/>
              </a:rPr>
              <a:pPr fontAlgn="base">
                <a:spcBef>
                  <a:spcPct val="0"/>
                </a:spcBef>
                <a:spcAft>
                  <a:spcPct val="0"/>
                </a:spcAft>
              </a:pPr>
              <a:t>6/21/2017</a:t>
            </a:fld>
            <a:endParaRPr lang="en-US" sz="2400" dirty="0">
              <a:solidFill>
                <a:prstClr val="black"/>
              </a:solidFill>
              <a:latin typeface="Arial" charset="0"/>
              <a:ea typeface="ＭＳ Ｐゴシック" charset="-128"/>
            </a:endParaRPr>
          </a:p>
        </p:txBody>
      </p:sp>
      <p:sp>
        <p:nvSpPr>
          <p:cNvPr id="5" name="Footer Placeholder 4"/>
          <p:cNvSpPr>
            <a:spLocks noGrp="1"/>
          </p:cNvSpPr>
          <p:nvPr>
            <p:ph type="ftr" sz="quarter" idx="11"/>
          </p:nvPr>
        </p:nvSpPr>
        <p:spPr>
          <a:xfrm>
            <a:off x="3124200" y="6356353"/>
            <a:ext cx="2895600" cy="365125"/>
          </a:xfrm>
          <a:prstGeom prst="rect">
            <a:avLst/>
          </a:prstGeom>
        </p:spPr>
        <p:txBody>
          <a:bodyPr/>
          <a:lstStyle/>
          <a:p>
            <a:pPr fontAlgn="base">
              <a:spcBef>
                <a:spcPct val="0"/>
              </a:spcBef>
              <a:spcAft>
                <a:spcPct val="0"/>
              </a:spcAft>
            </a:pPr>
            <a:endParaRPr lang="en-US" sz="2400" dirty="0">
              <a:solidFill>
                <a:prstClr val="black"/>
              </a:solidFill>
              <a:latin typeface="Arial" charset="0"/>
              <a:ea typeface="ＭＳ Ｐゴシック" charset="-128"/>
            </a:endParaRPr>
          </a:p>
        </p:txBody>
      </p:sp>
      <p:sp>
        <p:nvSpPr>
          <p:cNvPr id="6" name="Slide Number Placeholder 5"/>
          <p:cNvSpPr>
            <a:spLocks noGrp="1"/>
          </p:cNvSpPr>
          <p:nvPr>
            <p:ph type="sldNum" sz="quarter" idx="12"/>
          </p:nvPr>
        </p:nvSpPr>
        <p:spPr/>
        <p:txBody>
          <a:bodyPr/>
          <a:lstStyle/>
          <a:p>
            <a:fld id="{A61F61F2-CE38-40FA-8F79-1E2FB0537846}"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0079780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727032" y="6407944"/>
            <a:ext cx="1920240" cy="365760"/>
          </a:xfrm>
          <a:prstGeom prst="rect">
            <a:avLst/>
          </a:prstGeom>
        </p:spPr>
        <p:txBody>
          <a:bodyPr/>
          <a:lstStyle>
            <a:extLst/>
          </a:lstStyle>
          <a:p>
            <a:fld id="{BFA9A3E9-9C2D-4D1C-9C29-7B4BCB9FBA58}" type="datetimeFigureOut">
              <a:rPr lang="en-US" smtClean="0">
                <a:solidFill>
                  <a:prstClr val="black"/>
                </a:solidFill>
              </a:rPr>
              <a:pPr/>
              <a:t>6/21/2017</a:t>
            </a:fld>
            <a:endParaRPr lang="en-US" dirty="0">
              <a:solidFill>
                <a:prstClr val="black"/>
              </a:solidFill>
            </a:endParaRPr>
          </a:p>
        </p:txBody>
      </p:sp>
      <p:sp>
        <p:nvSpPr>
          <p:cNvPr id="4" name="Footer Placeholder 3"/>
          <p:cNvSpPr>
            <a:spLocks noGrp="1"/>
          </p:cNvSpPr>
          <p:nvPr>
            <p:ph type="ftr" sz="quarter" idx="11"/>
          </p:nvPr>
        </p:nvSpPr>
        <p:spPr>
          <a:xfrm>
            <a:off x="4380072" y="6407944"/>
            <a:ext cx="2350681" cy="365125"/>
          </a:xfrm>
          <a:prstGeom prst="rect">
            <a:avLst/>
          </a:prstGeom>
        </p:spPr>
        <p:txBody>
          <a:bodyPr/>
          <a:lstStyle>
            <a:extLst/>
          </a:lstStyle>
          <a:p>
            <a:endParaRPr lang="en-US" dirty="0">
              <a:solidFill>
                <a:prstClr val="black"/>
              </a:solidFill>
            </a:endParaRPr>
          </a:p>
        </p:txBody>
      </p:sp>
      <p:sp>
        <p:nvSpPr>
          <p:cNvPr id="5" name="Slide Number Placeholder 4"/>
          <p:cNvSpPr>
            <a:spLocks noGrp="1"/>
          </p:cNvSpPr>
          <p:nvPr>
            <p:ph type="sldNum" sz="quarter" idx="12"/>
          </p:nvPr>
        </p:nvSpPr>
        <p:spPr/>
        <p:txBody>
          <a:bodyPr/>
          <a:lstStyle>
            <a:extLst/>
          </a:lstStyle>
          <a:p>
            <a:fld id="{2C1DE84C-98E1-4E95-8D3B-525AB7D8ED3A}" type="slidenum">
              <a:rPr lang="en-US" smtClean="0">
                <a:solidFill>
                  <a:prstClr val="black"/>
                </a:solidFill>
              </a:rPr>
              <a:pPr/>
              <a:t>‹#›</a:t>
            </a:fld>
            <a:endParaRPr lang="en-US" dirty="0">
              <a:solidFill>
                <a:prstClr val="black"/>
              </a:solidFill>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106234644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EFD8D22-34CF-4C2C-9245-F9D5B36C6B1C}" type="datetimeFigureOut">
              <a:rPr lang="en-US" smtClean="0"/>
              <a:pPr/>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1B0B7-DC04-451B-85AB-EEDAD4BBB30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0537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FD8D22-34CF-4C2C-9245-F9D5B36C6B1C}" type="datetimeFigureOut">
              <a:rPr lang="en-US" smtClean="0"/>
              <a:pPr/>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1B0B7-DC04-451B-85AB-EEDAD4BBB30C}"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1" y="5476460"/>
            <a:ext cx="1828800" cy="1033670"/>
          </a:xfrm>
          <a:prstGeom prst="rect">
            <a:avLst/>
          </a:prstGeom>
        </p:spPr>
      </p:pic>
    </p:spTree>
    <p:extLst>
      <p:ext uri="{BB962C8B-B14F-4D97-AF65-F5344CB8AC3E}">
        <p14:creationId xmlns:p14="http://schemas.microsoft.com/office/powerpoint/2010/main" val="3684585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FD8D22-34CF-4C2C-9245-F9D5B36C6B1C}" type="datetimeFigureOut">
              <a:rPr lang="en-US" smtClean="0"/>
              <a:pPr/>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1B0B7-DC04-451B-85AB-EEDAD4BBB30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76914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FD8D22-34CF-4C2C-9245-F9D5B36C6B1C}" type="datetimeFigureOut">
              <a:rPr lang="en-US" smtClean="0"/>
              <a:pPr/>
              <a:t>6/21/2017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1B0B7-DC04-451B-85AB-EEDAD4BBB30C}" type="slidenum">
              <a:rPr lang="en-US" smtClean="0"/>
              <a:pPr/>
              <a:t>‹#›</a:t>
            </a:fld>
            <a:endParaRPr lang="en-US"/>
          </a:p>
        </p:txBody>
      </p:sp>
    </p:spTree>
    <p:extLst>
      <p:ext uri="{BB962C8B-B14F-4D97-AF65-F5344CB8AC3E}">
        <p14:creationId xmlns:p14="http://schemas.microsoft.com/office/powerpoint/2010/main" val="111719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EFD8D22-34CF-4C2C-9245-F9D5B36C6B1C}" type="datetimeFigureOut">
              <a:rPr lang="en-US" smtClean="0"/>
              <a:pPr/>
              <a:t>6/21/2017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71B0B7-DC04-451B-85AB-EEDAD4BBB30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90122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FD8D22-34CF-4C2C-9245-F9D5B36C6B1C}" type="datetimeFigureOut">
              <a:rPr lang="en-US" smtClean="0"/>
              <a:pPr/>
              <a:t>6/21/2017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71B0B7-DC04-451B-85AB-EEDAD4BBB30C}" type="slidenum">
              <a:rPr lang="en-US" smtClean="0"/>
              <a:pPr/>
              <a:t>‹#›</a:t>
            </a:fld>
            <a:endParaRPr lang="en-US"/>
          </a:p>
        </p:txBody>
      </p:sp>
    </p:spTree>
    <p:extLst>
      <p:ext uri="{BB962C8B-B14F-4D97-AF65-F5344CB8AC3E}">
        <p14:creationId xmlns:p14="http://schemas.microsoft.com/office/powerpoint/2010/main" val="125015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D8D22-34CF-4C2C-9245-F9D5B36C6B1C}" type="datetimeFigureOut">
              <a:rPr lang="en-US" smtClean="0"/>
              <a:pPr/>
              <a:t>6/21/2017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71B0B7-DC04-451B-85AB-EEDAD4BBB30C}" type="slidenum">
              <a:rPr lang="en-US" smtClean="0"/>
              <a:pPr/>
              <a:t>‹#›</a:t>
            </a:fld>
            <a:endParaRPr lang="en-US"/>
          </a:p>
        </p:txBody>
      </p:sp>
    </p:spTree>
    <p:extLst>
      <p:ext uri="{BB962C8B-B14F-4D97-AF65-F5344CB8AC3E}">
        <p14:creationId xmlns:p14="http://schemas.microsoft.com/office/powerpoint/2010/main" val="4114338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001030-D799-4029-B287-9466FA4DCCF8}" type="datetimeFigureOut">
              <a:rPr lang="en-US" smtClean="0"/>
              <a:pPr/>
              <a:t>6/21/2017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8C57110-54D2-48FC-A3B2-B61C0542FC22}" type="slidenum">
              <a:rPr lang="en-US" smtClean="0"/>
              <a:pPr/>
              <a:t>‹#›</a:t>
            </a:fld>
            <a:endParaRPr lang="en-US" dirty="0"/>
          </a:p>
        </p:txBody>
      </p:sp>
    </p:spTree>
    <p:extLst>
      <p:ext uri="{BB962C8B-B14F-4D97-AF65-F5344CB8AC3E}">
        <p14:creationId xmlns:p14="http://schemas.microsoft.com/office/powerpoint/2010/main" val="39043768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FD8D22-34CF-4C2C-9245-F9D5B36C6B1C}" type="datetimeFigureOut">
              <a:rPr lang="en-US" smtClean="0"/>
              <a:pPr/>
              <a:t>6/21/2017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1B0B7-DC04-451B-85AB-EEDAD4BBB30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4028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FD8D22-34CF-4C2C-9245-F9D5B36C6B1C}" type="datetimeFigureOut">
              <a:rPr lang="en-US" smtClean="0"/>
              <a:pPr/>
              <a:t>6/21/2017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1B0B7-DC04-451B-85AB-EEDAD4BBB30C}" type="slidenum">
              <a:rPr lang="en-US" smtClean="0"/>
              <a:pPr/>
              <a:t>‹#›</a:t>
            </a:fld>
            <a:endParaRPr lang="en-US"/>
          </a:p>
        </p:txBody>
      </p:sp>
    </p:spTree>
    <p:extLst>
      <p:ext uri="{BB962C8B-B14F-4D97-AF65-F5344CB8AC3E}">
        <p14:creationId xmlns:p14="http://schemas.microsoft.com/office/powerpoint/2010/main" val="2883490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FD8D22-34CF-4C2C-9245-F9D5B36C6B1C}" type="datetimeFigureOut">
              <a:rPr lang="en-US" smtClean="0"/>
              <a:pPr/>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1B0B7-DC04-451B-85AB-EEDAD4BBB30C}" type="slidenum">
              <a:rPr lang="en-US" smtClean="0"/>
              <a:pPr/>
              <a:t>‹#›</a:t>
            </a:fld>
            <a:endParaRPr lang="en-US"/>
          </a:p>
        </p:txBody>
      </p:sp>
    </p:spTree>
    <p:extLst>
      <p:ext uri="{BB962C8B-B14F-4D97-AF65-F5344CB8AC3E}">
        <p14:creationId xmlns:p14="http://schemas.microsoft.com/office/powerpoint/2010/main" val="281192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FD8D22-34CF-4C2C-9245-F9D5B36C6B1C}" type="datetimeFigureOut">
              <a:rPr lang="en-US" smtClean="0"/>
              <a:pPr/>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1B0B7-DC04-451B-85AB-EEDAD4BBB30C}" type="slidenum">
              <a:rPr lang="en-US" smtClean="0"/>
              <a:pPr/>
              <a:t>‹#›</a:t>
            </a:fld>
            <a:endParaRPr lang="en-US"/>
          </a:p>
        </p:txBody>
      </p:sp>
    </p:spTree>
    <p:extLst>
      <p:ext uri="{BB962C8B-B14F-4D97-AF65-F5344CB8AC3E}">
        <p14:creationId xmlns:p14="http://schemas.microsoft.com/office/powerpoint/2010/main" val="3527327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8167" y="122238"/>
            <a:ext cx="8713074" cy="639762"/>
          </a:xfrm>
        </p:spPr>
        <p:txBody>
          <a:bodyPr>
            <a:noAutofit/>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166773" y="914400"/>
            <a:ext cx="8719475" cy="5410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4"/>
          <p:cNvSpPr>
            <a:spLocks noGrp="1"/>
          </p:cNvSpPr>
          <p:nvPr>
            <p:ph type="ftr" sz="quarter" idx="10"/>
          </p:nvPr>
        </p:nvSpPr>
        <p:spPr>
          <a:xfrm>
            <a:off x="3124200" y="6626225"/>
            <a:ext cx="2895600" cy="168275"/>
          </a:xfrm>
          <a:prstGeom prst="rect">
            <a:avLst/>
          </a:prstGeom>
        </p:spPr>
        <p:txBody>
          <a:bodyPr/>
          <a:lstStyle>
            <a:lvl1pPr>
              <a:defRPr/>
            </a:lvl1pPr>
          </a:lstStyle>
          <a:p>
            <a:pPr fontAlgn="base">
              <a:spcBef>
                <a:spcPct val="0"/>
              </a:spcBef>
              <a:spcAft>
                <a:spcPct val="0"/>
              </a:spcAft>
              <a:defRPr/>
            </a:pPr>
            <a:endParaRPr lang="en-US" sz="2400" dirty="0">
              <a:solidFill>
                <a:prstClr val="black"/>
              </a:solidFill>
              <a:ea typeface="ＭＳ Ｐゴシック" charset="-128"/>
            </a:endParaRPr>
          </a:p>
        </p:txBody>
      </p:sp>
      <p:sp>
        <p:nvSpPr>
          <p:cNvPr id="5" name="Slide Number Placeholder 5"/>
          <p:cNvSpPr>
            <a:spLocks noGrp="1"/>
          </p:cNvSpPr>
          <p:nvPr>
            <p:ph type="sldNum" sz="quarter" idx="11"/>
          </p:nvPr>
        </p:nvSpPr>
        <p:spPr/>
        <p:txBody>
          <a:bodyPr/>
          <a:lstStyle>
            <a:lvl1pPr>
              <a:defRPr/>
            </a:lvl1pPr>
          </a:lstStyle>
          <a:p>
            <a:fld id="{2177119C-9C61-4E5B-89DB-BF9368355485}" type="slidenum">
              <a:rPr lang="en-US">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2898959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001030-D799-4029-B287-9466FA4DCCF8}" type="datetimeFigureOut">
              <a:rPr lang="en-US" smtClean="0">
                <a:solidFill>
                  <a:prstClr val="black">
                    <a:tint val="75000"/>
                  </a:prstClr>
                </a:solidFill>
              </a:rPr>
              <a:pPr/>
              <a:t>6/21/2017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8C57110-54D2-48FC-A3B2-B61C0542FC2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8371519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001030-D799-4029-B287-9466FA4DCCF8}" type="datetimeFigureOut">
              <a:rPr lang="en-US" smtClean="0">
                <a:solidFill>
                  <a:prstClr val="black">
                    <a:tint val="75000"/>
                  </a:prstClr>
                </a:solidFill>
              </a:rPr>
              <a:pPr/>
              <a:t>6/21/2017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8C57110-54D2-48FC-A3B2-B61C0542FC2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6298003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001030-D799-4029-B287-9466FA4DCCF8}" type="datetimeFigureOut">
              <a:rPr lang="en-US" smtClean="0">
                <a:solidFill>
                  <a:prstClr val="black">
                    <a:tint val="75000"/>
                  </a:prstClr>
                </a:solidFill>
              </a:rPr>
              <a:pPr/>
              <a:t>6/21/2017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8C57110-54D2-48FC-A3B2-B61C0542FC2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0371105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001030-D799-4029-B287-9466FA4DCCF8}" type="datetimeFigureOut">
              <a:rPr lang="en-US" smtClean="0">
                <a:solidFill>
                  <a:prstClr val="black">
                    <a:tint val="75000"/>
                  </a:prstClr>
                </a:solidFill>
              </a:rPr>
              <a:pPr/>
              <a:t>6/21/2017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C8C57110-54D2-48FC-A3B2-B61C0542FC2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8429439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001030-D799-4029-B287-9466FA4DCCF8}" type="datetimeFigureOut">
              <a:rPr lang="en-US" smtClean="0">
                <a:solidFill>
                  <a:prstClr val="black">
                    <a:tint val="75000"/>
                  </a:prstClr>
                </a:solidFill>
              </a:rPr>
              <a:pPr/>
              <a:t>6/21/2017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C8C57110-54D2-48FC-A3B2-B61C0542FC2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06383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001030-D799-4029-B287-9466FA4DCCF8}" type="datetimeFigureOut">
              <a:rPr lang="en-US" smtClean="0"/>
              <a:pPr/>
              <a:t>6/21/2017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8C57110-54D2-48FC-A3B2-B61C0542FC22}" type="slidenum">
              <a:rPr lang="en-US" smtClean="0"/>
              <a:pPr/>
              <a:t>‹#›</a:t>
            </a:fld>
            <a:endParaRPr lang="en-US" dirty="0"/>
          </a:p>
        </p:txBody>
      </p:sp>
    </p:spTree>
    <p:extLst>
      <p:ext uri="{BB962C8B-B14F-4D97-AF65-F5344CB8AC3E}">
        <p14:creationId xmlns:p14="http://schemas.microsoft.com/office/powerpoint/2010/main" val="426536408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001030-D799-4029-B287-9466FA4DCCF8}" type="datetimeFigureOut">
              <a:rPr lang="en-US" smtClean="0">
                <a:solidFill>
                  <a:prstClr val="black">
                    <a:tint val="75000"/>
                  </a:prstClr>
                </a:solidFill>
              </a:rPr>
              <a:pPr/>
              <a:t>6/21/2017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C8C57110-54D2-48FC-A3B2-B61C0542FC2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1486760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001030-D799-4029-B287-9466FA4DCCF8}" type="datetimeFigureOut">
              <a:rPr lang="en-US" smtClean="0">
                <a:solidFill>
                  <a:prstClr val="black">
                    <a:tint val="75000"/>
                  </a:prstClr>
                </a:solidFill>
              </a:rPr>
              <a:pPr/>
              <a:t>6/21/2017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C8C57110-54D2-48FC-A3B2-B61C0542FC2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1770534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01030-D799-4029-B287-9466FA4DCCF8}" type="datetimeFigureOut">
              <a:rPr lang="en-US" smtClean="0">
                <a:solidFill>
                  <a:prstClr val="black">
                    <a:tint val="75000"/>
                  </a:prstClr>
                </a:solidFill>
              </a:rPr>
              <a:pPr/>
              <a:t>6/21/2017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C8C57110-54D2-48FC-A3B2-B61C0542FC2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5915641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01030-D799-4029-B287-9466FA4DCCF8}" type="datetimeFigureOut">
              <a:rPr lang="en-US" smtClean="0">
                <a:solidFill>
                  <a:prstClr val="black">
                    <a:tint val="75000"/>
                  </a:prstClr>
                </a:solidFill>
              </a:rPr>
              <a:pPr/>
              <a:t>6/21/2017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C8C57110-54D2-48FC-A3B2-B61C0542FC2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0950030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001030-D799-4029-B287-9466FA4DCCF8}" type="datetimeFigureOut">
              <a:rPr lang="en-US" smtClean="0">
                <a:solidFill>
                  <a:prstClr val="black">
                    <a:tint val="75000"/>
                  </a:prstClr>
                </a:solidFill>
              </a:rPr>
              <a:pPr/>
              <a:t>6/21/2017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8C57110-54D2-48FC-A3B2-B61C0542FC2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894333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001030-D799-4029-B287-9466FA4DCCF8}" type="datetimeFigureOut">
              <a:rPr lang="en-US" smtClean="0">
                <a:solidFill>
                  <a:prstClr val="black">
                    <a:tint val="75000"/>
                  </a:prstClr>
                </a:solidFill>
              </a:rPr>
              <a:pPr/>
              <a:t>6/21/2017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8C57110-54D2-48FC-A3B2-B61C0542FC2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03645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001030-D799-4029-B287-9466FA4DCCF8}" type="datetimeFigureOut">
              <a:rPr lang="en-US" smtClean="0"/>
              <a:pPr/>
              <a:t>6/21/2017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8C57110-54D2-48FC-A3B2-B61C0542FC22}" type="slidenum">
              <a:rPr lang="en-US" smtClean="0"/>
              <a:pPr/>
              <a:t>‹#›</a:t>
            </a:fld>
            <a:endParaRPr lang="en-US" dirty="0"/>
          </a:p>
        </p:txBody>
      </p:sp>
    </p:spTree>
    <p:extLst>
      <p:ext uri="{BB962C8B-B14F-4D97-AF65-F5344CB8AC3E}">
        <p14:creationId xmlns:p14="http://schemas.microsoft.com/office/powerpoint/2010/main" val="732676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01030-D799-4029-B287-9466FA4DCCF8}" type="datetimeFigureOut">
              <a:rPr lang="en-US" smtClean="0"/>
              <a:pPr/>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8C57110-54D2-48FC-A3B2-B61C0542FC22}" type="slidenum">
              <a:rPr lang="en-US" smtClean="0"/>
              <a:pPr/>
              <a:t>‹#›</a:t>
            </a:fld>
            <a:endParaRPr lang="en-US" dirty="0"/>
          </a:p>
        </p:txBody>
      </p:sp>
    </p:spTree>
    <p:extLst>
      <p:ext uri="{BB962C8B-B14F-4D97-AF65-F5344CB8AC3E}">
        <p14:creationId xmlns:p14="http://schemas.microsoft.com/office/powerpoint/2010/main" val="3353051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01030-D799-4029-B287-9466FA4DCCF8}" type="datetimeFigureOut">
              <a:rPr lang="en-US" smtClean="0"/>
              <a:pPr/>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8C57110-54D2-48FC-A3B2-B61C0542FC22}" type="slidenum">
              <a:rPr lang="en-US" smtClean="0"/>
              <a:pPr/>
              <a:t>‹#›</a:t>
            </a:fld>
            <a:endParaRPr lang="en-US" dirty="0"/>
          </a:p>
        </p:txBody>
      </p:sp>
    </p:spTree>
    <p:extLst>
      <p:ext uri="{BB962C8B-B14F-4D97-AF65-F5344CB8AC3E}">
        <p14:creationId xmlns:p14="http://schemas.microsoft.com/office/powerpoint/2010/main" val="442524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image" Target="../media/image1.png"/><Relationship Id="rId5" Type="http://schemas.openxmlformats.org/officeDocument/2006/relationships/theme" Target="../theme/theme4.xml"/><Relationship Id="rId4" Type="http://schemas.openxmlformats.org/officeDocument/2006/relationships/slideLayout" Target="../slideLayouts/slideLayout2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image" Target="../media/image1.png"/><Relationship Id="rId5" Type="http://schemas.openxmlformats.org/officeDocument/2006/relationships/theme" Target="../theme/theme5.xml"/><Relationship Id="rId4" Type="http://schemas.openxmlformats.org/officeDocument/2006/relationships/slideLayout" Target="../slideLayouts/slideLayout33.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image" Target="../media/image2.png"/><Relationship Id="rId5" Type="http://schemas.openxmlformats.org/officeDocument/2006/relationships/theme" Target="../theme/theme6.xml"/><Relationship Id="rId4" Type="http://schemas.openxmlformats.org/officeDocument/2006/relationships/slideLayout" Target="../slideLayouts/slideLayout37.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40.xml"/><Relationship Id="rId7" Type="http://schemas.openxmlformats.org/officeDocument/2006/relationships/image" Target="../media/image1.png"/><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theme" Target="../theme/theme7.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theme" Target="../theme/theme8.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62.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theme" Target="../theme/theme9.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01030-D799-4029-B287-9466FA4DCCF8}" type="datetimeFigureOut">
              <a:rPr lang="en-US" smtClean="0"/>
              <a:pPr/>
              <a:t>6/21/2017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57110-54D2-48FC-A3B2-B61C0542FC22}" type="slidenum">
              <a:rPr lang="en-US" smtClean="0"/>
              <a:pPr/>
              <a:t>‹#›</a:t>
            </a:fld>
            <a:endParaRPr lang="en-US" dirty="0"/>
          </a:p>
        </p:txBody>
      </p:sp>
    </p:spTree>
    <p:extLst>
      <p:ext uri="{BB962C8B-B14F-4D97-AF65-F5344CB8AC3E}">
        <p14:creationId xmlns:p14="http://schemas.microsoft.com/office/powerpoint/2010/main" val="430571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218281" y="141288"/>
            <a:ext cx="8796338"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168275" y="914400"/>
            <a:ext cx="8786813"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4435475" y="6515746"/>
            <a:ext cx="361950" cy="152400"/>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1"/>
                </a:solidFill>
              </a:defRPr>
            </a:lvl1pPr>
          </a:lstStyle>
          <a:p>
            <a:pPr fontAlgn="base">
              <a:spcBef>
                <a:spcPct val="0"/>
              </a:spcBef>
              <a:spcAft>
                <a:spcPct val="0"/>
              </a:spcAft>
            </a:pPr>
            <a:fld id="{C10EAC17-216A-422E-B8BF-F37B57662FC0}" type="slidenum">
              <a:rPr lang="en-US" smtClean="0">
                <a:solidFill>
                  <a:prstClr val="black"/>
                </a:solidFill>
                <a:latin typeface="Arial" charset="0"/>
                <a:ea typeface="ＭＳ Ｐゴシック" charset="-128"/>
              </a:rPr>
              <a:pPr fontAlgn="base">
                <a:spcBef>
                  <a:spcPct val="0"/>
                </a:spcBef>
                <a:spcAft>
                  <a:spcPct val="0"/>
                </a:spcAft>
              </a:pPr>
              <a:t>‹#›</a:t>
            </a:fld>
            <a:endParaRPr lang="en-US" dirty="0">
              <a:solidFill>
                <a:prstClr val="black"/>
              </a:solidFill>
              <a:latin typeface="Arial" charset="0"/>
              <a:ea typeface="ＭＳ Ｐゴシック" charset="-128"/>
            </a:endParaRPr>
          </a:p>
        </p:txBody>
      </p:sp>
      <p:cxnSp>
        <p:nvCxnSpPr>
          <p:cNvPr id="20" name="Straight Connector 19"/>
          <p:cNvCxnSpPr/>
          <p:nvPr/>
        </p:nvCxnSpPr>
        <p:spPr>
          <a:xfrm>
            <a:off x="168275" y="841375"/>
            <a:ext cx="8796338" cy="158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614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79307" y="6376892"/>
            <a:ext cx="785306" cy="43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6436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kern="1200">
          <a:solidFill>
            <a:srgbClr val="7BC55C"/>
          </a:solidFill>
          <a:latin typeface="+mj-lt"/>
          <a:ea typeface="ＭＳ Ｐゴシック" pitchFamily="-109" charset="-128"/>
          <a:cs typeface="ＭＳ Ｐゴシック" pitchFamily="-65" charset="-128"/>
        </a:defRPr>
      </a:lvl1pPr>
      <a:lvl2pPr algn="l" rtl="0" eaLnBrk="0" fontAlgn="base" hangingPunct="0">
        <a:spcBef>
          <a:spcPct val="0"/>
        </a:spcBef>
        <a:spcAft>
          <a:spcPct val="0"/>
        </a:spcAft>
        <a:defRPr sz="2800" b="1">
          <a:solidFill>
            <a:srgbClr val="7BC55C"/>
          </a:solidFill>
          <a:latin typeface="Calibri" pitchFamily="34" charset="0"/>
          <a:ea typeface="ＭＳ Ｐゴシック" pitchFamily="-109" charset="-128"/>
          <a:cs typeface="ＭＳ Ｐゴシック" pitchFamily="-65" charset="-128"/>
        </a:defRPr>
      </a:lvl2pPr>
      <a:lvl3pPr algn="l" rtl="0" eaLnBrk="0" fontAlgn="base" hangingPunct="0">
        <a:spcBef>
          <a:spcPct val="0"/>
        </a:spcBef>
        <a:spcAft>
          <a:spcPct val="0"/>
        </a:spcAft>
        <a:defRPr sz="2800" b="1">
          <a:solidFill>
            <a:srgbClr val="7BC55C"/>
          </a:solidFill>
          <a:latin typeface="Calibri" pitchFamily="34" charset="0"/>
          <a:ea typeface="ＭＳ Ｐゴシック" pitchFamily="-109" charset="-128"/>
          <a:cs typeface="ＭＳ Ｐゴシック" pitchFamily="-65" charset="-128"/>
        </a:defRPr>
      </a:lvl3pPr>
      <a:lvl4pPr algn="l" rtl="0" eaLnBrk="0" fontAlgn="base" hangingPunct="0">
        <a:spcBef>
          <a:spcPct val="0"/>
        </a:spcBef>
        <a:spcAft>
          <a:spcPct val="0"/>
        </a:spcAft>
        <a:defRPr sz="2800" b="1">
          <a:solidFill>
            <a:srgbClr val="7BC55C"/>
          </a:solidFill>
          <a:latin typeface="Calibri" pitchFamily="34" charset="0"/>
          <a:ea typeface="ＭＳ Ｐゴシック" pitchFamily="-109" charset="-128"/>
          <a:cs typeface="ＭＳ Ｐゴシック" pitchFamily="-65" charset="-128"/>
        </a:defRPr>
      </a:lvl4pPr>
      <a:lvl5pPr algn="l" rtl="0" eaLnBrk="0" fontAlgn="base" hangingPunct="0">
        <a:spcBef>
          <a:spcPct val="0"/>
        </a:spcBef>
        <a:spcAft>
          <a:spcPct val="0"/>
        </a:spcAft>
        <a:defRPr sz="2800" b="1">
          <a:solidFill>
            <a:srgbClr val="7BC55C"/>
          </a:solidFill>
          <a:latin typeface="Calibri" pitchFamily="34" charset="0"/>
          <a:ea typeface="ＭＳ Ｐゴシック" pitchFamily="-109" charset="-128"/>
          <a:cs typeface="ＭＳ Ｐゴシック" pitchFamily="-65" charset="-128"/>
        </a:defRPr>
      </a:lvl5pPr>
      <a:lvl6pPr marL="457200" algn="l" rtl="0" eaLnBrk="1" fontAlgn="base" hangingPunct="1">
        <a:spcBef>
          <a:spcPct val="0"/>
        </a:spcBef>
        <a:spcAft>
          <a:spcPct val="0"/>
        </a:spcAft>
        <a:defRPr sz="3600" b="1">
          <a:solidFill>
            <a:srgbClr val="EFB32F"/>
          </a:solidFill>
          <a:latin typeface="Calibri" pitchFamily="34" charset="0"/>
        </a:defRPr>
      </a:lvl6pPr>
      <a:lvl7pPr marL="914400" algn="l" rtl="0" eaLnBrk="1" fontAlgn="base" hangingPunct="1">
        <a:spcBef>
          <a:spcPct val="0"/>
        </a:spcBef>
        <a:spcAft>
          <a:spcPct val="0"/>
        </a:spcAft>
        <a:defRPr sz="3600" b="1">
          <a:solidFill>
            <a:srgbClr val="EFB32F"/>
          </a:solidFill>
          <a:latin typeface="Calibri" pitchFamily="34" charset="0"/>
        </a:defRPr>
      </a:lvl7pPr>
      <a:lvl8pPr marL="1371600" algn="l" rtl="0" eaLnBrk="1" fontAlgn="base" hangingPunct="1">
        <a:spcBef>
          <a:spcPct val="0"/>
        </a:spcBef>
        <a:spcAft>
          <a:spcPct val="0"/>
        </a:spcAft>
        <a:defRPr sz="3600" b="1">
          <a:solidFill>
            <a:srgbClr val="EFB32F"/>
          </a:solidFill>
          <a:latin typeface="Calibri" pitchFamily="34" charset="0"/>
        </a:defRPr>
      </a:lvl8pPr>
      <a:lvl9pPr marL="1828800" algn="l" rtl="0" eaLnBrk="1" fontAlgn="base" hangingPunct="1">
        <a:spcBef>
          <a:spcPct val="0"/>
        </a:spcBef>
        <a:spcAft>
          <a:spcPct val="0"/>
        </a:spcAft>
        <a:defRPr sz="3600" b="1">
          <a:solidFill>
            <a:srgbClr val="EFB32F"/>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mn-lt"/>
          <a:ea typeface="Arial" pitchFamily="-109" charset="0"/>
          <a:cs typeface="Arial" pitchFamily="34" charset="0"/>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Arial" pitchFamily="-109" charset="0"/>
          <a:cs typeface="Arial" pitchFamily="34" charset="0"/>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Arial" pitchFamily="-109" charset="0"/>
          <a:cs typeface="Arial" pitchFamily="34" charset="0"/>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Arial" pitchFamily="-109" charset="0"/>
          <a:cs typeface="Arial" pitchFamily="34" charset="0"/>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Arial" pitchFamily="-109"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01030-D799-4029-B287-9466FA4DCCF8}" type="datetimeFigureOut">
              <a:rPr lang="en-US" smtClean="0">
                <a:solidFill>
                  <a:prstClr val="black">
                    <a:tint val="75000"/>
                  </a:prstClr>
                </a:solidFill>
              </a:rPr>
              <a:pPr/>
              <a:t>6/21/2017</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57110-54D2-48FC-A3B2-B61C0542FC2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7533703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218281" y="141288"/>
            <a:ext cx="8796338"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8" name="Text Placeholder 2"/>
          <p:cNvSpPr>
            <a:spLocks noGrp="1"/>
          </p:cNvSpPr>
          <p:nvPr>
            <p:ph type="body" idx="1"/>
          </p:nvPr>
        </p:nvSpPr>
        <p:spPr bwMode="auto">
          <a:xfrm>
            <a:off x="168275" y="914400"/>
            <a:ext cx="8786813"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Slide Number Placeholder 5"/>
          <p:cNvSpPr>
            <a:spLocks noGrp="1"/>
          </p:cNvSpPr>
          <p:nvPr>
            <p:ph type="sldNum" sz="quarter" idx="4"/>
          </p:nvPr>
        </p:nvSpPr>
        <p:spPr>
          <a:xfrm>
            <a:off x="4435475" y="6515746"/>
            <a:ext cx="361950" cy="152400"/>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1"/>
                </a:solidFill>
              </a:defRPr>
            </a:lvl1pPr>
          </a:lstStyle>
          <a:p>
            <a:pPr fontAlgn="base">
              <a:spcBef>
                <a:spcPct val="0"/>
              </a:spcBef>
              <a:spcAft>
                <a:spcPct val="0"/>
              </a:spcAft>
            </a:pPr>
            <a:fld id="{C10EAC17-216A-422E-B8BF-F37B57662FC0}" type="slidenum">
              <a:rPr lang="en-US" smtClean="0">
                <a:solidFill>
                  <a:prstClr val="black"/>
                </a:solidFill>
                <a:latin typeface="Arial" charset="0"/>
                <a:ea typeface="ＭＳ Ｐゴシック" charset="-128"/>
              </a:rPr>
              <a:pPr fontAlgn="base">
                <a:spcBef>
                  <a:spcPct val="0"/>
                </a:spcBef>
                <a:spcAft>
                  <a:spcPct val="0"/>
                </a:spcAft>
              </a:pPr>
              <a:t>‹#›</a:t>
            </a:fld>
            <a:endParaRPr lang="en-US" dirty="0">
              <a:solidFill>
                <a:prstClr val="black"/>
              </a:solidFill>
              <a:latin typeface="Arial" charset="0"/>
              <a:ea typeface="ＭＳ Ｐゴシック" charset="-128"/>
            </a:endParaRPr>
          </a:p>
        </p:txBody>
      </p:sp>
      <p:cxnSp>
        <p:nvCxnSpPr>
          <p:cNvPr id="20" name="Straight Connector 19"/>
          <p:cNvCxnSpPr/>
          <p:nvPr/>
        </p:nvCxnSpPr>
        <p:spPr>
          <a:xfrm>
            <a:off x="168275" y="841375"/>
            <a:ext cx="8796338" cy="1588"/>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pic>
        <p:nvPicPr>
          <p:cNvPr id="6146"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79307" y="6376892"/>
            <a:ext cx="785306" cy="43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318581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kern="1200">
          <a:solidFill>
            <a:schemeClr val="accent5">
              <a:lumMod val="75000"/>
            </a:schemeClr>
          </a:solidFill>
          <a:latin typeface="+mj-lt"/>
          <a:ea typeface="ＭＳ Ｐゴシック" pitchFamily="-109" charset="-128"/>
          <a:cs typeface="ＭＳ Ｐゴシック" pitchFamily="-65" charset="-128"/>
        </a:defRPr>
      </a:lvl1pPr>
      <a:lvl2pPr algn="l" rtl="0" eaLnBrk="0" fontAlgn="base" hangingPunct="0">
        <a:spcBef>
          <a:spcPct val="0"/>
        </a:spcBef>
        <a:spcAft>
          <a:spcPct val="0"/>
        </a:spcAft>
        <a:defRPr sz="2800" b="1">
          <a:solidFill>
            <a:srgbClr val="7BC55C"/>
          </a:solidFill>
          <a:latin typeface="Calibri" pitchFamily="34" charset="0"/>
          <a:ea typeface="ＭＳ Ｐゴシック" pitchFamily="-109" charset="-128"/>
          <a:cs typeface="ＭＳ Ｐゴシック" pitchFamily="-65" charset="-128"/>
        </a:defRPr>
      </a:lvl2pPr>
      <a:lvl3pPr algn="l" rtl="0" eaLnBrk="0" fontAlgn="base" hangingPunct="0">
        <a:spcBef>
          <a:spcPct val="0"/>
        </a:spcBef>
        <a:spcAft>
          <a:spcPct val="0"/>
        </a:spcAft>
        <a:defRPr sz="2800" b="1">
          <a:solidFill>
            <a:srgbClr val="7BC55C"/>
          </a:solidFill>
          <a:latin typeface="Calibri" pitchFamily="34" charset="0"/>
          <a:ea typeface="ＭＳ Ｐゴシック" pitchFamily="-109" charset="-128"/>
          <a:cs typeface="ＭＳ Ｐゴシック" pitchFamily="-65" charset="-128"/>
        </a:defRPr>
      </a:lvl3pPr>
      <a:lvl4pPr algn="l" rtl="0" eaLnBrk="0" fontAlgn="base" hangingPunct="0">
        <a:spcBef>
          <a:spcPct val="0"/>
        </a:spcBef>
        <a:spcAft>
          <a:spcPct val="0"/>
        </a:spcAft>
        <a:defRPr sz="2800" b="1">
          <a:solidFill>
            <a:srgbClr val="7BC55C"/>
          </a:solidFill>
          <a:latin typeface="Calibri" pitchFamily="34" charset="0"/>
          <a:ea typeface="ＭＳ Ｐゴシック" pitchFamily="-109" charset="-128"/>
          <a:cs typeface="ＭＳ Ｐゴシック" pitchFamily="-65" charset="-128"/>
        </a:defRPr>
      </a:lvl4pPr>
      <a:lvl5pPr algn="l" rtl="0" eaLnBrk="0" fontAlgn="base" hangingPunct="0">
        <a:spcBef>
          <a:spcPct val="0"/>
        </a:spcBef>
        <a:spcAft>
          <a:spcPct val="0"/>
        </a:spcAft>
        <a:defRPr sz="2800" b="1">
          <a:solidFill>
            <a:srgbClr val="7BC55C"/>
          </a:solidFill>
          <a:latin typeface="Calibri" pitchFamily="34" charset="0"/>
          <a:ea typeface="ＭＳ Ｐゴシック" pitchFamily="-109" charset="-128"/>
          <a:cs typeface="ＭＳ Ｐゴシック" pitchFamily="-65" charset="-128"/>
        </a:defRPr>
      </a:lvl5pPr>
      <a:lvl6pPr marL="457200" algn="l" rtl="0" eaLnBrk="1" fontAlgn="base" hangingPunct="1">
        <a:spcBef>
          <a:spcPct val="0"/>
        </a:spcBef>
        <a:spcAft>
          <a:spcPct val="0"/>
        </a:spcAft>
        <a:defRPr sz="3600" b="1">
          <a:solidFill>
            <a:srgbClr val="EFB32F"/>
          </a:solidFill>
          <a:latin typeface="Calibri" pitchFamily="34" charset="0"/>
        </a:defRPr>
      </a:lvl6pPr>
      <a:lvl7pPr marL="914400" algn="l" rtl="0" eaLnBrk="1" fontAlgn="base" hangingPunct="1">
        <a:spcBef>
          <a:spcPct val="0"/>
        </a:spcBef>
        <a:spcAft>
          <a:spcPct val="0"/>
        </a:spcAft>
        <a:defRPr sz="3600" b="1">
          <a:solidFill>
            <a:srgbClr val="EFB32F"/>
          </a:solidFill>
          <a:latin typeface="Calibri" pitchFamily="34" charset="0"/>
        </a:defRPr>
      </a:lvl7pPr>
      <a:lvl8pPr marL="1371600" algn="l" rtl="0" eaLnBrk="1" fontAlgn="base" hangingPunct="1">
        <a:spcBef>
          <a:spcPct val="0"/>
        </a:spcBef>
        <a:spcAft>
          <a:spcPct val="0"/>
        </a:spcAft>
        <a:defRPr sz="3600" b="1">
          <a:solidFill>
            <a:srgbClr val="EFB32F"/>
          </a:solidFill>
          <a:latin typeface="Calibri" pitchFamily="34" charset="0"/>
        </a:defRPr>
      </a:lvl8pPr>
      <a:lvl9pPr marL="1828800" algn="l" rtl="0" eaLnBrk="1" fontAlgn="base" hangingPunct="1">
        <a:spcBef>
          <a:spcPct val="0"/>
        </a:spcBef>
        <a:spcAft>
          <a:spcPct val="0"/>
        </a:spcAft>
        <a:defRPr sz="3600" b="1">
          <a:solidFill>
            <a:srgbClr val="EFB32F"/>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mn-lt"/>
          <a:ea typeface="Arial" pitchFamily="-109" charset="0"/>
          <a:cs typeface="Arial" pitchFamily="34" charset="0"/>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Arial" pitchFamily="-109" charset="0"/>
          <a:cs typeface="Arial" pitchFamily="34" charset="0"/>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Arial" pitchFamily="-109" charset="0"/>
          <a:cs typeface="Arial" pitchFamily="34" charset="0"/>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Arial" pitchFamily="-109" charset="0"/>
          <a:cs typeface="Arial" pitchFamily="34" charset="0"/>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Arial" pitchFamily="-109"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7488" y="141288"/>
            <a:ext cx="87979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168275" y="914400"/>
            <a:ext cx="8786813"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 name="Slide Number Placeholder 5"/>
          <p:cNvSpPr>
            <a:spLocks noGrp="1"/>
          </p:cNvSpPr>
          <p:nvPr>
            <p:ph type="sldNum" sz="quarter" idx="4"/>
          </p:nvPr>
        </p:nvSpPr>
        <p:spPr>
          <a:xfrm>
            <a:off x="4435475" y="6515100"/>
            <a:ext cx="361950" cy="152400"/>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1"/>
                </a:solidFill>
                <a:ea typeface="ＭＳ Ｐゴシック" charset="-128"/>
                <a:cs typeface="+mn-cs"/>
              </a:defRPr>
            </a:lvl1pPr>
          </a:lstStyle>
          <a:p>
            <a:pPr fontAlgn="base">
              <a:spcBef>
                <a:spcPct val="0"/>
              </a:spcBef>
              <a:spcAft>
                <a:spcPct val="0"/>
              </a:spcAft>
              <a:defRPr/>
            </a:pPr>
            <a:fld id="{C4C7B7A8-3F31-4FC6-8D03-093E794337CB}" type="slidenum">
              <a:rPr lang="en-US">
                <a:solidFill>
                  <a:prstClr val="black"/>
                </a:solidFill>
                <a:latin typeface="Arial" charset="0"/>
              </a:rPr>
              <a:pPr fontAlgn="base">
                <a:spcBef>
                  <a:spcPct val="0"/>
                </a:spcBef>
                <a:spcAft>
                  <a:spcPct val="0"/>
                </a:spcAft>
                <a:defRPr/>
              </a:pPr>
              <a:t>‹#›</a:t>
            </a:fld>
            <a:endParaRPr lang="en-US" dirty="0">
              <a:solidFill>
                <a:prstClr val="black"/>
              </a:solidFill>
              <a:latin typeface="Arial" charset="0"/>
            </a:endParaRPr>
          </a:p>
        </p:txBody>
      </p:sp>
      <p:cxnSp>
        <p:nvCxnSpPr>
          <p:cNvPr id="20" name="Straight Connector 19"/>
          <p:cNvCxnSpPr/>
          <p:nvPr/>
        </p:nvCxnSpPr>
        <p:spPr>
          <a:xfrm>
            <a:off x="168275" y="841375"/>
            <a:ext cx="8796338" cy="1588"/>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pic>
        <p:nvPicPr>
          <p:cNvPr id="1030"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78800" y="6376988"/>
            <a:ext cx="785813"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3973323"/>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38" r:id="rId4"/>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kern="1200">
          <a:solidFill>
            <a:srgbClr val="376092"/>
          </a:solidFill>
          <a:latin typeface="+mj-lt"/>
          <a:ea typeface="MS PGothic" pitchFamily="34" charset="-128"/>
          <a:cs typeface="ＭＳ Ｐゴシック" pitchFamily="-65" charset="-128"/>
        </a:defRPr>
      </a:lvl1pPr>
      <a:lvl2pPr algn="l" rtl="0" eaLnBrk="0" fontAlgn="base" hangingPunct="0">
        <a:spcBef>
          <a:spcPct val="0"/>
        </a:spcBef>
        <a:spcAft>
          <a:spcPct val="0"/>
        </a:spcAft>
        <a:defRPr sz="2800" b="1">
          <a:solidFill>
            <a:srgbClr val="376092"/>
          </a:solidFill>
          <a:latin typeface="Calibri" pitchFamily="34" charset="0"/>
          <a:ea typeface="MS PGothic" pitchFamily="34" charset="-128"/>
          <a:cs typeface="ＭＳ Ｐゴシック" pitchFamily="-65" charset="-128"/>
        </a:defRPr>
      </a:lvl2pPr>
      <a:lvl3pPr algn="l" rtl="0" eaLnBrk="0" fontAlgn="base" hangingPunct="0">
        <a:spcBef>
          <a:spcPct val="0"/>
        </a:spcBef>
        <a:spcAft>
          <a:spcPct val="0"/>
        </a:spcAft>
        <a:defRPr sz="2800" b="1">
          <a:solidFill>
            <a:srgbClr val="376092"/>
          </a:solidFill>
          <a:latin typeface="Calibri" pitchFamily="34" charset="0"/>
          <a:ea typeface="MS PGothic" pitchFamily="34" charset="-128"/>
          <a:cs typeface="ＭＳ Ｐゴシック" pitchFamily="-65" charset="-128"/>
        </a:defRPr>
      </a:lvl3pPr>
      <a:lvl4pPr algn="l" rtl="0" eaLnBrk="0" fontAlgn="base" hangingPunct="0">
        <a:spcBef>
          <a:spcPct val="0"/>
        </a:spcBef>
        <a:spcAft>
          <a:spcPct val="0"/>
        </a:spcAft>
        <a:defRPr sz="2800" b="1">
          <a:solidFill>
            <a:srgbClr val="376092"/>
          </a:solidFill>
          <a:latin typeface="Calibri" pitchFamily="34" charset="0"/>
          <a:ea typeface="MS PGothic" pitchFamily="34" charset="-128"/>
          <a:cs typeface="ＭＳ Ｐゴシック" pitchFamily="-65" charset="-128"/>
        </a:defRPr>
      </a:lvl4pPr>
      <a:lvl5pPr algn="l" rtl="0" eaLnBrk="0" fontAlgn="base" hangingPunct="0">
        <a:spcBef>
          <a:spcPct val="0"/>
        </a:spcBef>
        <a:spcAft>
          <a:spcPct val="0"/>
        </a:spcAft>
        <a:defRPr sz="2800" b="1">
          <a:solidFill>
            <a:srgbClr val="376092"/>
          </a:solidFill>
          <a:latin typeface="Calibri" pitchFamily="34" charset="0"/>
          <a:ea typeface="MS PGothic" pitchFamily="34" charset="-128"/>
          <a:cs typeface="ＭＳ Ｐゴシック" pitchFamily="-65" charset="-128"/>
        </a:defRPr>
      </a:lvl5pPr>
      <a:lvl6pPr marL="457200" algn="l" rtl="0" eaLnBrk="1" fontAlgn="base" hangingPunct="1">
        <a:spcBef>
          <a:spcPct val="0"/>
        </a:spcBef>
        <a:spcAft>
          <a:spcPct val="0"/>
        </a:spcAft>
        <a:defRPr sz="3600" b="1">
          <a:solidFill>
            <a:srgbClr val="EFB32F"/>
          </a:solidFill>
          <a:latin typeface="Calibri" pitchFamily="34" charset="0"/>
        </a:defRPr>
      </a:lvl6pPr>
      <a:lvl7pPr marL="914400" algn="l" rtl="0" eaLnBrk="1" fontAlgn="base" hangingPunct="1">
        <a:spcBef>
          <a:spcPct val="0"/>
        </a:spcBef>
        <a:spcAft>
          <a:spcPct val="0"/>
        </a:spcAft>
        <a:defRPr sz="3600" b="1">
          <a:solidFill>
            <a:srgbClr val="EFB32F"/>
          </a:solidFill>
          <a:latin typeface="Calibri" pitchFamily="34" charset="0"/>
        </a:defRPr>
      </a:lvl7pPr>
      <a:lvl8pPr marL="1371600" algn="l" rtl="0" eaLnBrk="1" fontAlgn="base" hangingPunct="1">
        <a:spcBef>
          <a:spcPct val="0"/>
        </a:spcBef>
        <a:spcAft>
          <a:spcPct val="0"/>
        </a:spcAft>
        <a:defRPr sz="3600" b="1">
          <a:solidFill>
            <a:srgbClr val="EFB32F"/>
          </a:solidFill>
          <a:latin typeface="Calibri" pitchFamily="34" charset="0"/>
        </a:defRPr>
      </a:lvl8pPr>
      <a:lvl9pPr marL="1828800" algn="l" rtl="0" eaLnBrk="1" fontAlgn="base" hangingPunct="1">
        <a:spcBef>
          <a:spcPct val="0"/>
        </a:spcBef>
        <a:spcAft>
          <a:spcPct val="0"/>
        </a:spcAft>
        <a:defRPr sz="3600" b="1">
          <a:solidFill>
            <a:srgbClr val="EFB32F"/>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mn-lt"/>
          <a:ea typeface="Arial" pitchFamily="-109" charset="0"/>
          <a:cs typeface="Arial" pitchFamily="34" charset="0"/>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Arial" pitchFamily="-109" charset="0"/>
          <a:cs typeface="Arial" pitchFamily="34" charset="0"/>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Arial" pitchFamily="-109" charset="0"/>
          <a:cs typeface="Arial" pitchFamily="34" charset="0"/>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Arial" pitchFamily="-109" charset="0"/>
          <a:cs typeface="Arial" pitchFamily="34" charset="0"/>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Arial" pitchFamily="-109"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5022" y="6544561"/>
            <a:ext cx="9152468" cy="310532"/>
          </a:xfrm>
          <a:prstGeom prst="rect">
            <a:avLst/>
          </a:prstGeom>
          <a:solidFill>
            <a:srgbClr val="1B60A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15" name="Rectangle 14"/>
          <p:cNvSpPr/>
          <p:nvPr/>
        </p:nvSpPr>
        <p:spPr>
          <a:xfrm>
            <a:off x="0" y="874811"/>
            <a:ext cx="9144000" cy="36576"/>
          </a:xfrm>
          <a:prstGeom prst="rect">
            <a:avLst/>
          </a:prstGeom>
          <a:solidFill>
            <a:srgbClr val="00A66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10" name="Rectangle 9"/>
          <p:cNvSpPr/>
          <p:nvPr/>
        </p:nvSpPr>
        <p:spPr>
          <a:xfrm>
            <a:off x="-8468" y="6592982"/>
            <a:ext cx="9152468" cy="273089"/>
          </a:xfrm>
          <a:prstGeom prst="rect">
            <a:avLst/>
          </a:prstGeom>
          <a:solidFill>
            <a:srgbClr val="00A66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25" name="Footer Placeholder 4"/>
          <p:cNvSpPr txBox="1">
            <a:spLocks/>
          </p:cNvSpPr>
          <p:nvPr/>
        </p:nvSpPr>
        <p:spPr>
          <a:xfrm>
            <a:off x="-8468" y="6592981"/>
            <a:ext cx="3521821" cy="273089"/>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defRPr/>
            </a:pPr>
            <a:r>
              <a:rPr lang="en-US" dirty="0" smtClean="0">
                <a:solidFill>
                  <a:prstClr val="white"/>
                </a:solidFill>
              </a:rPr>
              <a:t>Azara Proprietary &amp; Confidential</a:t>
            </a:r>
          </a:p>
        </p:txBody>
      </p:sp>
      <p:sp>
        <p:nvSpPr>
          <p:cNvPr id="14" name="Rectangle 13"/>
          <p:cNvSpPr/>
          <p:nvPr/>
        </p:nvSpPr>
        <p:spPr>
          <a:xfrm>
            <a:off x="8639033" y="6592981"/>
            <a:ext cx="498138" cy="26211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r" defTabSz="457200"/>
            <a:fld id="{F57434AD-7496-41A6-BEDD-A84DD57BAE0F}" type="slidenum">
              <a:rPr lang="en-US" sz="1200">
                <a:solidFill>
                  <a:prstClr val="white"/>
                </a:solidFill>
              </a:rPr>
              <a:pPr algn="r" defTabSz="457200"/>
              <a:t>‹#›</a:t>
            </a:fld>
            <a:endParaRPr lang="en-US" sz="1200" dirty="0">
              <a:solidFill>
                <a:prstClr val="white"/>
              </a:solidFill>
            </a:endParaRPr>
          </a:p>
        </p:txBody>
      </p:sp>
      <p:pic>
        <p:nvPicPr>
          <p:cNvPr id="8" name="Picture 7" descr="AzaraLogo-Pantone3405.png"/>
          <p:cNvPicPr>
            <a:picLocks noChangeAspect="1"/>
          </p:cNvPicPr>
          <p:nvPr userDrawn="1"/>
        </p:nvPicPr>
        <p:blipFill rotWithShape="1">
          <a:blip r:embed="rId6" cstate="screen">
            <a:extLst>
              <a:ext uri="{28A0092B-C50C-407E-A947-70E740481C1C}">
                <a14:useLocalDpi xmlns:a14="http://schemas.microsoft.com/office/drawing/2010/main"/>
              </a:ext>
            </a:extLst>
          </a:blip>
          <a:srcRect t="27538" b="35152"/>
          <a:stretch/>
        </p:blipFill>
        <p:spPr>
          <a:xfrm>
            <a:off x="7086600" y="0"/>
            <a:ext cx="1816513" cy="903645"/>
          </a:xfrm>
          <a:prstGeom prst="rect">
            <a:avLst/>
          </a:prstGeom>
        </p:spPr>
      </p:pic>
    </p:spTree>
    <p:extLst>
      <p:ext uri="{BB962C8B-B14F-4D97-AF65-F5344CB8AC3E}">
        <p14:creationId xmlns:p14="http://schemas.microsoft.com/office/powerpoint/2010/main" val="81557647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Lst>
  <p:timing>
    <p:tnLst>
      <p:par>
        <p:cTn id="1" dur="indefinite" restart="never" nodeType="tmRoot"/>
      </p:par>
    </p:tnLst>
  </p:timing>
  <p:hf hdr="0" ftr="0" dt="0"/>
  <p:txStyles>
    <p:titleStyle>
      <a:lvl1pPr algn="ctr" defTabSz="457200" rtl="0" eaLnBrk="1" latinLnBrk="0" hangingPunct="1">
        <a:spcBef>
          <a:spcPct val="0"/>
        </a:spcBef>
        <a:buNone/>
        <a:defRPr sz="4000" b="1" kern="1200">
          <a:solidFill>
            <a:schemeClr val="tx1"/>
          </a:solidFill>
          <a:latin typeface="News Gothic MT"/>
          <a:ea typeface="+mj-ea"/>
          <a:cs typeface="News Gothic MT"/>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218281" y="141288"/>
            <a:ext cx="8796338"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168275" y="914400"/>
            <a:ext cx="8786813"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4435475" y="6515746"/>
            <a:ext cx="361950" cy="152400"/>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1"/>
                </a:solidFill>
              </a:defRPr>
            </a:lvl1pPr>
          </a:lstStyle>
          <a:p>
            <a:pPr fontAlgn="base">
              <a:spcBef>
                <a:spcPct val="0"/>
              </a:spcBef>
              <a:spcAft>
                <a:spcPct val="0"/>
              </a:spcAft>
            </a:pPr>
            <a:fld id="{C10EAC17-216A-422E-B8BF-F37B57662FC0}" type="slidenum">
              <a:rPr lang="en-US" smtClean="0">
                <a:solidFill>
                  <a:prstClr val="black"/>
                </a:solidFill>
                <a:latin typeface="Arial" charset="0"/>
                <a:ea typeface="ＭＳ Ｐゴシック" charset="-128"/>
              </a:rPr>
              <a:pPr fontAlgn="base">
                <a:spcBef>
                  <a:spcPct val="0"/>
                </a:spcBef>
                <a:spcAft>
                  <a:spcPct val="0"/>
                </a:spcAft>
              </a:pPr>
              <a:t>‹#›</a:t>
            </a:fld>
            <a:endParaRPr lang="en-US" dirty="0">
              <a:solidFill>
                <a:prstClr val="black"/>
              </a:solidFill>
              <a:latin typeface="Arial" charset="0"/>
              <a:ea typeface="ＭＳ Ｐゴシック" charset="-128"/>
            </a:endParaRPr>
          </a:p>
        </p:txBody>
      </p:sp>
      <p:cxnSp>
        <p:nvCxnSpPr>
          <p:cNvPr id="20" name="Straight Connector 19"/>
          <p:cNvCxnSpPr/>
          <p:nvPr/>
        </p:nvCxnSpPr>
        <p:spPr>
          <a:xfrm>
            <a:off x="168275" y="841375"/>
            <a:ext cx="8796338" cy="158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6146"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79307" y="6376892"/>
            <a:ext cx="785306" cy="43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2145735"/>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kern="1200">
          <a:solidFill>
            <a:srgbClr val="7BC55C"/>
          </a:solidFill>
          <a:latin typeface="+mj-lt"/>
          <a:ea typeface="ＭＳ Ｐゴシック" pitchFamily="-109" charset="-128"/>
          <a:cs typeface="ＭＳ Ｐゴシック" pitchFamily="-65" charset="-128"/>
        </a:defRPr>
      </a:lvl1pPr>
      <a:lvl2pPr algn="l" rtl="0" eaLnBrk="0" fontAlgn="base" hangingPunct="0">
        <a:spcBef>
          <a:spcPct val="0"/>
        </a:spcBef>
        <a:spcAft>
          <a:spcPct val="0"/>
        </a:spcAft>
        <a:defRPr sz="2800" b="1">
          <a:solidFill>
            <a:srgbClr val="7BC55C"/>
          </a:solidFill>
          <a:latin typeface="Calibri" pitchFamily="34" charset="0"/>
          <a:ea typeface="ＭＳ Ｐゴシック" pitchFamily="-109" charset="-128"/>
          <a:cs typeface="ＭＳ Ｐゴシック" pitchFamily="-65" charset="-128"/>
        </a:defRPr>
      </a:lvl2pPr>
      <a:lvl3pPr algn="l" rtl="0" eaLnBrk="0" fontAlgn="base" hangingPunct="0">
        <a:spcBef>
          <a:spcPct val="0"/>
        </a:spcBef>
        <a:spcAft>
          <a:spcPct val="0"/>
        </a:spcAft>
        <a:defRPr sz="2800" b="1">
          <a:solidFill>
            <a:srgbClr val="7BC55C"/>
          </a:solidFill>
          <a:latin typeface="Calibri" pitchFamily="34" charset="0"/>
          <a:ea typeface="ＭＳ Ｐゴシック" pitchFamily="-109" charset="-128"/>
          <a:cs typeface="ＭＳ Ｐゴシック" pitchFamily="-65" charset="-128"/>
        </a:defRPr>
      </a:lvl3pPr>
      <a:lvl4pPr algn="l" rtl="0" eaLnBrk="0" fontAlgn="base" hangingPunct="0">
        <a:spcBef>
          <a:spcPct val="0"/>
        </a:spcBef>
        <a:spcAft>
          <a:spcPct val="0"/>
        </a:spcAft>
        <a:defRPr sz="2800" b="1">
          <a:solidFill>
            <a:srgbClr val="7BC55C"/>
          </a:solidFill>
          <a:latin typeface="Calibri" pitchFamily="34" charset="0"/>
          <a:ea typeface="ＭＳ Ｐゴシック" pitchFamily="-109" charset="-128"/>
          <a:cs typeface="ＭＳ Ｐゴシック" pitchFamily="-65" charset="-128"/>
        </a:defRPr>
      </a:lvl4pPr>
      <a:lvl5pPr algn="l" rtl="0" eaLnBrk="0" fontAlgn="base" hangingPunct="0">
        <a:spcBef>
          <a:spcPct val="0"/>
        </a:spcBef>
        <a:spcAft>
          <a:spcPct val="0"/>
        </a:spcAft>
        <a:defRPr sz="2800" b="1">
          <a:solidFill>
            <a:srgbClr val="7BC55C"/>
          </a:solidFill>
          <a:latin typeface="Calibri" pitchFamily="34" charset="0"/>
          <a:ea typeface="ＭＳ Ｐゴシック" pitchFamily="-109" charset="-128"/>
          <a:cs typeface="ＭＳ Ｐゴシック" pitchFamily="-65" charset="-128"/>
        </a:defRPr>
      </a:lvl5pPr>
      <a:lvl6pPr marL="457200" algn="l" rtl="0" eaLnBrk="1" fontAlgn="base" hangingPunct="1">
        <a:spcBef>
          <a:spcPct val="0"/>
        </a:spcBef>
        <a:spcAft>
          <a:spcPct val="0"/>
        </a:spcAft>
        <a:defRPr sz="3600" b="1">
          <a:solidFill>
            <a:srgbClr val="EFB32F"/>
          </a:solidFill>
          <a:latin typeface="Calibri" pitchFamily="34" charset="0"/>
        </a:defRPr>
      </a:lvl6pPr>
      <a:lvl7pPr marL="914400" algn="l" rtl="0" eaLnBrk="1" fontAlgn="base" hangingPunct="1">
        <a:spcBef>
          <a:spcPct val="0"/>
        </a:spcBef>
        <a:spcAft>
          <a:spcPct val="0"/>
        </a:spcAft>
        <a:defRPr sz="3600" b="1">
          <a:solidFill>
            <a:srgbClr val="EFB32F"/>
          </a:solidFill>
          <a:latin typeface="Calibri" pitchFamily="34" charset="0"/>
        </a:defRPr>
      </a:lvl7pPr>
      <a:lvl8pPr marL="1371600" algn="l" rtl="0" eaLnBrk="1" fontAlgn="base" hangingPunct="1">
        <a:spcBef>
          <a:spcPct val="0"/>
        </a:spcBef>
        <a:spcAft>
          <a:spcPct val="0"/>
        </a:spcAft>
        <a:defRPr sz="3600" b="1">
          <a:solidFill>
            <a:srgbClr val="EFB32F"/>
          </a:solidFill>
          <a:latin typeface="Calibri" pitchFamily="34" charset="0"/>
        </a:defRPr>
      </a:lvl8pPr>
      <a:lvl9pPr marL="1828800" algn="l" rtl="0" eaLnBrk="1" fontAlgn="base" hangingPunct="1">
        <a:spcBef>
          <a:spcPct val="0"/>
        </a:spcBef>
        <a:spcAft>
          <a:spcPct val="0"/>
        </a:spcAft>
        <a:defRPr sz="3600" b="1">
          <a:solidFill>
            <a:srgbClr val="EFB32F"/>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mn-lt"/>
          <a:ea typeface="Arial" pitchFamily="-109" charset="0"/>
          <a:cs typeface="Arial" pitchFamily="34" charset="0"/>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Arial" pitchFamily="-109" charset="0"/>
          <a:cs typeface="Arial" pitchFamily="34" charset="0"/>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Arial" pitchFamily="-109" charset="0"/>
          <a:cs typeface="Arial" pitchFamily="34" charset="0"/>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Arial" pitchFamily="-109" charset="0"/>
          <a:cs typeface="Arial" pitchFamily="34" charset="0"/>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Arial" pitchFamily="-109"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4EFD8D22-34CF-4C2C-9245-F9D5B36C6B1C}" type="datetimeFigureOut">
              <a:rPr lang="en-US" smtClean="0"/>
              <a:pPr/>
              <a:t>6/21/2017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771B0B7-DC04-451B-85AB-EEDAD4BBB30C}" type="slidenum">
              <a:rPr lang="en-US" smtClean="0"/>
              <a:pPr/>
              <a:t>‹#›</a:t>
            </a:fld>
            <a:endParaRPr lang="en-US"/>
          </a:p>
        </p:txBody>
      </p:sp>
    </p:spTree>
    <p:extLst>
      <p:ext uri="{BB962C8B-B14F-4D97-AF65-F5344CB8AC3E}">
        <p14:creationId xmlns:p14="http://schemas.microsoft.com/office/powerpoint/2010/main" val="2299732025"/>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Lst>
  <mc:AlternateContent xmlns:mc="http://schemas.openxmlformats.org/markup-compatibility/2006" xmlns:p14="http://schemas.microsoft.com/office/powerpoint/2010/main">
    <mc:Choice Requires="p14">
      <p:transition p14:dur="0"/>
    </mc:Choice>
    <mc:Fallback xmlns="">
      <p:transition/>
    </mc:Fallback>
  </mc:AlternateConten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01030-D799-4029-B287-9466FA4DCCF8}" type="datetimeFigureOut">
              <a:rPr lang="en-US" smtClean="0">
                <a:solidFill>
                  <a:prstClr val="black">
                    <a:tint val="75000"/>
                  </a:prstClr>
                </a:solidFill>
              </a:rPr>
              <a:pPr/>
              <a:t>6/21/2017</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57110-54D2-48FC-A3B2-B61C0542FC2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12525650"/>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36.xml"/><Relationship Id="rId4" Type="http://schemas.openxmlformats.org/officeDocument/2006/relationships/hyperlink" Target="mailto:support@azarahealthcare.com"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36.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1.xml"/><Relationship Id="rId1" Type="http://schemas.openxmlformats.org/officeDocument/2006/relationships/slideLayout" Target="../slideLayouts/slideLayout3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6.xml"/><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8.xml"/><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9.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0.xml"/><Relationship Id="rId1" Type="http://schemas.openxmlformats.org/officeDocument/2006/relationships/slideLayout" Target="../slideLayouts/slideLayout30.xml"/></Relationships>
</file>

<file path=ppt/slides/_rels/slide51.xml.rels><?xml version="1.0" encoding="UTF-8" standalone="yes"?>
<Relationships xmlns="http://schemas.openxmlformats.org/package/2006/relationships"><Relationship Id="rId8" Type="http://schemas.openxmlformats.org/officeDocument/2006/relationships/image" Target="../media/image10.png"/><Relationship Id="rId13" Type="http://schemas.microsoft.com/office/2007/relationships/diagramDrawing" Target="../diagrams/drawing3.xml"/><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diagramColors" Target="../diagrams/colors3.xml"/><Relationship Id="rId2" Type="http://schemas.openxmlformats.org/officeDocument/2006/relationships/notesSlide" Target="../notesSlides/notesSlide51.xml"/><Relationship Id="rId1" Type="http://schemas.openxmlformats.org/officeDocument/2006/relationships/slideLayout" Target="../slideLayouts/slideLayout33.xml"/><Relationship Id="rId6" Type="http://schemas.openxmlformats.org/officeDocument/2006/relationships/diagramColors" Target="../diagrams/colors2.xml"/><Relationship Id="rId11" Type="http://schemas.openxmlformats.org/officeDocument/2006/relationships/diagramQuickStyle" Target="../diagrams/quickStyle3.xml"/><Relationship Id="rId5" Type="http://schemas.openxmlformats.org/officeDocument/2006/relationships/diagramQuickStyle" Target="../diagrams/quickStyle2.xml"/><Relationship Id="rId10" Type="http://schemas.openxmlformats.org/officeDocument/2006/relationships/diagramLayout" Target="../diagrams/layout3.xml"/><Relationship Id="rId4" Type="http://schemas.openxmlformats.org/officeDocument/2006/relationships/diagramLayout" Target="../diagrams/layout2.xml"/><Relationship Id="rId9" Type="http://schemas.openxmlformats.org/officeDocument/2006/relationships/diagramData" Target="../diagrams/data3.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2.xml"/><Relationship Id="rId1" Type="http://schemas.openxmlformats.org/officeDocument/2006/relationships/slideLayout" Target="../slideLayouts/slideLayout55.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4.xml"/><Relationship Id="rId1" Type="http://schemas.openxmlformats.org/officeDocument/2006/relationships/slideLayout" Target="../slideLayouts/slideLayout30.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7.xml"/><Relationship Id="rId1" Type="http://schemas.openxmlformats.org/officeDocument/2006/relationships/slideLayout" Target="../slideLayouts/slideLayout41.xml"/></Relationships>
</file>

<file path=ppt/slides/_rels/slide5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8.xml"/><Relationship Id="rId1" Type="http://schemas.openxmlformats.org/officeDocument/2006/relationships/slideLayout" Target="../slideLayouts/slideLayout38.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9.xml"/><Relationship Id="rId1" Type="http://schemas.openxmlformats.org/officeDocument/2006/relationships/slideLayout" Target="../slideLayouts/slideLayout4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4.xml"/></Relationships>
</file>

<file path=ppt/slides/_rels/slide6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4.xml"/><Relationship Id="rId1" Type="http://schemas.openxmlformats.org/officeDocument/2006/relationships/slideLayout" Target="../slideLayouts/slideLayout38.xml"/></Relationships>
</file>

<file path=ppt/slides/_rels/slide6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6.xml"/><Relationship Id="rId1" Type="http://schemas.openxmlformats.org/officeDocument/2006/relationships/slideLayout" Target="../slideLayouts/slideLayout38.xml"/><Relationship Id="rId4" Type="http://schemas.openxmlformats.org/officeDocument/2006/relationships/image" Target="../media/image7.png"/></Relationships>
</file>

<file path=ppt/slides/_rels/slide67.xml.rels><?xml version="1.0" encoding="UTF-8" standalone="yes"?>
<Relationships xmlns="http://schemas.openxmlformats.org/package/2006/relationships"><Relationship Id="rId3" Type="http://schemas.openxmlformats.org/officeDocument/2006/relationships/hyperlink" Target="mailto:Dawn.Prentice@uhsinc.com" TargetMode="External"/><Relationship Id="rId2" Type="http://schemas.openxmlformats.org/officeDocument/2006/relationships/notesSlide" Target="../notesSlides/notesSlide67.xml"/><Relationship Id="rId1" Type="http://schemas.openxmlformats.org/officeDocument/2006/relationships/slideLayout" Target="../slideLayouts/slideLayout3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mailto:Ronald.Margolis@uhsinc.com" TargetMode="External"/></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8.xml"/><Relationship Id="rId1" Type="http://schemas.openxmlformats.org/officeDocument/2006/relationships/slideLayout" Target="../slideLayouts/slideLayout38.xml"/><Relationship Id="rId4" Type="http://schemas.openxmlformats.org/officeDocument/2006/relationships/image" Target="../media/image7.png"/></Relationships>
</file>

<file path=ppt/slides/_rels/slide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9.xml"/><Relationship Id="rId1" Type="http://schemas.openxmlformats.org/officeDocument/2006/relationships/slideLayout" Target="../slideLayouts/slideLayout38.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3" Type="http://schemas.openxmlformats.org/officeDocument/2006/relationships/hyperlink" Target="mailto:matthew.hile@mimh.edu" TargetMode="External"/><Relationship Id="rId2" Type="http://schemas.openxmlformats.org/officeDocument/2006/relationships/notesSlide" Target="../notesSlides/notesSlide70.xml"/><Relationship Id="rId1" Type="http://schemas.openxmlformats.org/officeDocument/2006/relationships/slideLayout" Target="../slideLayouts/slideLayout3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mailto:webmaster@mimh.edu" TargetMode="External"/></Relationships>
</file>

<file path=ppt/slides/_rels/slide7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1.xml"/><Relationship Id="rId1" Type="http://schemas.openxmlformats.org/officeDocument/2006/relationships/slideLayout" Target="../slideLayouts/slideLayout41.xml"/></Relationships>
</file>

<file path=ppt/slides/_rels/slide7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6.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chart" Target="../charts/chart2.xml"/></Relationships>
</file>

<file path=ppt/slides/_rels/slide7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8.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chart" Target="../charts/chart4.xml"/></Relationships>
</file>

<file path=ppt/slides/_rels/slide79.xml.rels><?xml version="1.0" encoding="UTF-8" standalone="yes"?>
<Relationships xmlns="http://schemas.openxmlformats.org/package/2006/relationships"><Relationship Id="rId3" Type="http://schemas.openxmlformats.org/officeDocument/2006/relationships/hyperlink" Target="http://www.google.com/url?sa=i&amp;rct=j&amp;q=&amp;esrc=s&amp;frm=1&amp;source=images&amp;cd=&amp;cad=rja&amp;uact=8&amp;ved=0CAcQjRw&amp;url=http://doctormurray.com/health-conditions/high-blood-pressure/&amp;ei=NM4RVcWEHYGqgwTxhIHwBg&amp;bvm=bv.89184060,d.eXY&amp;psig=AFQjCNHGvMLj6nNE4VHHI8yVORxtJF7WKQ&amp;ust=1427316652878127" TargetMode="External"/><Relationship Id="rId2" Type="http://schemas.openxmlformats.org/officeDocument/2006/relationships/notesSlide" Target="../notesSlides/notesSlide7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8.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0.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chart" Target="../charts/chart6.xml"/></Relationships>
</file>

<file path=ppt/slides/_rels/slide8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8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82.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8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3.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8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4.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8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5.xml"/><Relationship Id="rId1" Type="http://schemas.openxmlformats.org/officeDocument/2006/relationships/slideLayout" Target="../slideLayouts/slideLayout6.xml"/><Relationship Id="rId6" Type="http://schemas.openxmlformats.org/officeDocument/2006/relationships/hyperlink" Target="mailto:Kathy.brown@dmh.mo.gov" TargetMode="External"/><Relationship Id="rId5" Type="http://schemas.openxmlformats.org/officeDocument/2006/relationships/hyperlink" Target="mailto:Samar.muzaffar@dss.mo.gov" TargetMode="External"/><Relationship Id="rId4" Type="http://schemas.openxmlformats.org/officeDocument/2006/relationships/image" Target="../media/image7.png"/></Relationships>
</file>

<file path=ppt/slides/_rels/slide86.xml.rels><?xml version="1.0" encoding="UTF-8" standalone="yes"?>
<Relationships xmlns="http://schemas.openxmlformats.org/package/2006/relationships"><Relationship Id="rId8" Type="http://schemas.openxmlformats.org/officeDocument/2006/relationships/hyperlink" Target="mailto:sjoseph@mo-pca.org" TargetMode="External"/><Relationship Id="rId3" Type="http://schemas.openxmlformats.org/officeDocument/2006/relationships/hyperlink" Target="mailto:aherman@mo-pca.org" TargetMode="External"/><Relationship Id="rId7" Type="http://schemas.openxmlformats.org/officeDocument/2006/relationships/hyperlink" Target="mailto:twittmann@mo-pca.org" TargetMode="External"/><Relationship Id="rId2" Type="http://schemas.openxmlformats.org/officeDocument/2006/relationships/notesSlide" Target="../notesSlides/notesSlide86.xml"/><Relationship Id="rId1" Type="http://schemas.openxmlformats.org/officeDocument/2006/relationships/slideLayout" Target="../slideLayouts/slideLayout30.xml"/><Relationship Id="rId6" Type="http://schemas.openxmlformats.org/officeDocument/2006/relationships/hyperlink" Target="mailto:mdykstra@mo-pca.org" TargetMode="External"/><Relationship Id="rId5" Type="http://schemas.openxmlformats.org/officeDocument/2006/relationships/hyperlink" Target="mailto:nparker@mo-pca.org" TargetMode="External"/><Relationship Id="rId4" Type="http://schemas.openxmlformats.org/officeDocument/2006/relationships/hyperlink" Target="mailto:kdavenport@mo-pca.org" TargetMode="External"/><Relationship Id="rId9" Type="http://schemas.openxmlformats.org/officeDocument/2006/relationships/image" Target="../media/image15.png"/></Relationships>
</file>

<file path=ppt/slides/_rels/slide8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0"/>
            <a:ext cx="7772400" cy="2743200"/>
          </a:xfrm>
        </p:spPr>
        <p:txBody>
          <a:bodyPr>
            <a:normAutofit/>
          </a:bodyPr>
          <a:lstStyle/>
          <a:p>
            <a:pPr eaLnBrk="1" fontAlgn="auto" hangingPunct="1">
              <a:spcAft>
                <a:spcPts val="600"/>
              </a:spcAft>
              <a:defRPr/>
            </a:pPr>
            <a:r>
              <a:rPr lang="en-US" sz="5400" b="1" spc="100" dirty="0" smtClean="0">
                <a:latin typeface="Arial" pitchFamily="34" charset="0"/>
                <a:cs typeface="Arial" pitchFamily="34" charset="0"/>
              </a:rPr>
              <a:t>Missouri Primary Care Health Home Initiative</a:t>
            </a:r>
            <a:endParaRPr lang="en-US" sz="6600" b="1" spc="300" dirty="0">
              <a:latin typeface="Arial" pitchFamily="34" charset="0"/>
              <a:cs typeface="Arial" pitchFamily="34" charset="0"/>
            </a:endParaRPr>
          </a:p>
        </p:txBody>
      </p:sp>
      <p:grpSp>
        <p:nvGrpSpPr>
          <p:cNvPr id="16387" name="Group 8"/>
          <p:cNvGrpSpPr>
            <a:grpSpLocks/>
          </p:cNvGrpSpPr>
          <p:nvPr/>
        </p:nvGrpSpPr>
        <p:grpSpPr bwMode="auto">
          <a:xfrm>
            <a:off x="228600" y="84138"/>
            <a:ext cx="2719388" cy="2590800"/>
            <a:chOff x="4800600" y="174234"/>
            <a:chExt cx="2362201" cy="2362201"/>
          </a:xfrm>
        </p:grpSpPr>
        <p:pic>
          <p:nvPicPr>
            <p:cNvPr id="4" name="Picture 3"/>
            <p:cNvPicPr>
              <a:picLocks noChangeAspect="1"/>
            </p:cNvPicPr>
            <p:nvPr/>
          </p:nvPicPr>
          <p:blipFill>
            <a:blip r:embed="rId3" cstate="print">
              <a:duotone>
                <a:prstClr val="black"/>
                <a:schemeClr val="accent6">
                  <a:tint val="45000"/>
                  <a:satMod val="400000"/>
                </a:schemeClr>
              </a:duotone>
              <a:extLst/>
            </a:blip>
            <a:stretch>
              <a:fillRect/>
            </a:stretch>
          </p:blipFill>
          <p:spPr>
            <a:xfrm>
              <a:off x="4800600" y="174234"/>
              <a:ext cx="2362201" cy="2362201"/>
            </a:xfrm>
            <a:prstGeom prst="rect">
              <a:avLst/>
            </a:prstGeom>
          </p:spPr>
        </p:pic>
        <p:pic>
          <p:nvPicPr>
            <p:cNvPr id="16389" name="Picture 4"/>
            <p:cNvPicPr>
              <a:picLocks noChangeAspect="1"/>
            </p:cNvPicPr>
            <p:nvPr/>
          </p:nvPicPr>
          <p:blipFill>
            <a:blip r:embed="rId4"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30090663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22" y="533400"/>
            <a:ext cx="7979371" cy="601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3078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57400" y="228600"/>
            <a:ext cx="6629400" cy="1254125"/>
          </a:xfrm>
        </p:spPr>
        <p:txBody>
          <a:bodyPr>
            <a:normAutofit/>
          </a:bodyPr>
          <a:lstStyle/>
          <a:p>
            <a:pPr eaLnBrk="1" fontAlgn="auto" hangingPunct="1">
              <a:lnSpc>
                <a:spcPct val="100000"/>
              </a:lnSpc>
              <a:spcAft>
                <a:spcPts val="1200"/>
              </a:spcAft>
              <a:defRPr/>
            </a:pPr>
            <a:r>
              <a:rPr lang="en-US" sz="3600" b="1" dirty="0" smtClean="0">
                <a:latin typeface="Arial" pitchFamily="34" charset="0"/>
                <a:cs typeface="Arial" pitchFamily="34" charset="0"/>
              </a:rPr>
              <a:t>Use of Health Information Technology to Link Services</a:t>
            </a:r>
            <a:endParaRPr lang="en-US" sz="3600" b="1" dirty="0">
              <a:latin typeface="Arial" pitchFamily="34" charset="0"/>
              <a:cs typeface="Arial" pitchFamily="34" charset="0"/>
            </a:endParaRPr>
          </a:p>
        </p:txBody>
      </p:sp>
      <p:sp>
        <p:nvSpPr>
          <p:cNvPr id="3" name="Content Placeholder 2"/>
          <p:cNvSpPr>
            <a:spLocks noGrp="1"/>
          </p:cNvSpPr>
          <p:nvPr>
            <p:ph idx="1"/>
          </p:nvPr>
        </p:nvSpPr>
        <p:spPr>
          <a:xfrm>
            <a:off x="228600" y="1676400"/>
            <a:ext cx="8686800" cy="4953000"/>
          </a:xfrm>
        </p:spPr>
        <p:txBody>
          <a:bodyPr rtlCol="0">
            <a:normAutofit/>
          </a:bodyPr>
          <a:lstStyle/>
          <a:p>
            <a:pPr lvl="0">
              <a:buNone/>
            </a:pPr>
            <a:endParaRPr lang="en-US" sz="800" dirty="0" smtClean="0">
              <a:latin typeface="Calibri" pitchFamily="34" charset="0"/>
            </a:endParaRPr>
          </a:p>
          <a:p>
            <a:pPr>
              <a:buFont typeface="Arial" charset="0"/>
              <a:buChar char="•"/>
            </a:pPr>
            <a:r>
              <a:rPr lang="en-US" sz="2900" b="1" dirty="0" smtClean="0"/>
              <a:t>CyberAccess</a:t>
            </a:r>
            <a:endParaRPr lang="en-US" sz="2900" dirty="0" smtClean="0"/>
          </a:p>
          <a:p>
            <a:pPr lvl="1">
              <a:buNone/>
            </a:pPr>
            <a:r>
              <a:rPr lang="en-US" sz="2400" dirty="0" smtClean="0">
                <a:latin typeface="Calibri" panose="020F0502020204030204" pitchFamily="34" charset="0"/>
              </a:rPr>
              <a:t>Demographics	Diagnoses	Providers	Labs</a:t>
            </a:r>
          </a:p>
          <a:p>
            <a:pPr lvl="1">
              <a:buNone/>
            </a:pPr>
            <a:r>
              <a:rPr lang="en-US" sz="2400" dirty="0" smtClean="0">
                <a:latin typeface="Calibri" panose="020F0502020204030204" pitchFamily="34" charset="0"/>
              </a:rPr>
              <a:t>Procedures	Medications	Care Coordination</a:t>
            </a:r>
          </a:p>
          <a:p>
            <a:r>
              <a:rPr lang="en-US" sz="2800" b="1" dirty="0" smtClean="0">
                <a:latin typeface="Calibri" pitchFamily="34" charset="0"/>
              </a:rPr>
              <a:t>Electronic Health Records </a:t>
            </a:r>
            <a:endParaRPr lang="en-US" sz="2800" dirty="0">
              <a:latin typeface="Calibri" pitchFamily="34" charset="0"/>
            </a:endParaRPr>
          </a:p>
          <a:p>
            <a:pPr marL="457200" lvl="1" indent="0">
              <a:buNone/>
            </a:pPr>
            <a:r>
              <a:rPr lang="en-US" sz="2400" dirty="0" smtClean="0">
                <a:latin typeface="Calibri" pitchFamily="34" charset="0"/>
              </a:rPr>
              <a:t>Performance Measures		Patient </a:t>
            </a:r>
            <a:r>
              <a:rPr lang="en-US" sz="2000" dirty="0" smtClean="0">
                <a:latin typeface="Calibri" pitchFamily="34" charset="0"/>
              </a:rPr>
              <a:t>Portal</a:t>
            </a:r>
          </a:p>
          <a:p>
            <a:pPr>
              <a:defRPr/>
            </a:pPr>
            <a:r>
              <a:rPr lang="en-US" sz="2800" b="1" dirty="0" smtClean="0">
                <a:latin typeface="Calibri" pitchFamily="34" charset="0"/>
              </a:rPr>
              <a:t>ProAct</a:t>
            </a:r>
          </a:p>
          <a:p>
            <a:pPr marL="0" indent="0">
              <a:buNone/>
              <a:defRPr/>
            </a:pPr>
            <a:r>
              <a:rPr lang="en-US" sz="2800" b="1" dirty="0" smtClean="0">
                <a:latin typeface="Calibri" pitchFamily="34" charset="0"/>
              </a:rPr>
              <a:t>    </a:t>
            </a:r>
            <a:r>
              <a:rPr lang="en-US" sz="2500" dirty="0" smtClean="0">
                <a:latin typeface="Calibri" pitchFamily="34" charset="0"/>
              </a:rPr>
              <a:t>  </a:t>
            </a:r>
            <a:r>
              <a:rPr lang="en-US" sz="2400" dirty="0" smtClean="0">
                <a:latin typeface="Calibri" pitchFamily="34" charset="0"/>
              </a:rPr>
              <a:t>Medication Adherence</a:t>
            </a:r>
          </a:p>
          <a:p>
            <a:pPr>
              <a:defRPr/>
            </a:pPr>
            <a:r>
              <a:rPr lang="en-US" sz="2800" b="1" dirty="0">
                <a:latin typeface="Calibri" pitchFamily="34" charset="0"/>
              </a:rPr>
              <a:t>Data Warehouse (DRVS)</a:t>
            </a:r>
          </a:p>
          <a:p>
            <a:pPr marL="0" indent="0">
              <a:buNone/>
              <a:defRPr/>
            </a:pPr>
            <a:r>
              <a:rPr lang="en-US" sz="2400" b="1" dirty="0">
                <a:latin typeface="Calibri" pitchFamily="34" charset="0"/>
              </a:rPr>
              <a:t>    </a:t>
            </a:r>
            <a:r>
              <a:rPr lang="en-US" sz="2400" dirty="0">
                <a:latin typeface="Calibri" pitchFamily="34" charset="0"/>
              </a:rPr>
              <a:t>  Clinical Information</a:t>
            </a:r>
            <a:endParaRPr lang="en-US" sz="2400" b="1" dirty="0">
              <a:latin typeface="Calibri" pitchFamily="34" charset="0"/>
            </a:endParaRPr>
          </a:p>
          <a:p>
            <a:pPr marL="0" indent="0">
              <a:buNone/>
              <a:defRPr/>
            </a:pPr>
            <a:endParaRPr lang="en-US" sz="2400" b="1" dirty="0" smtClean="0">
              <a:latin typeface="Calibri" pitchFamily="34" charset="0"/>
            </a:endParaRPr>
          </a:p>
        </p:txBody>
      </p:sp>
      <p:grpSp>
        <p:nvGrpSpPr>
          <p:cNvPr id="2" name="Group 8"/>
          <p:cNvGrpSpPr>
            <a:grpSpLocks/>
          </p:cNvGrpSpPr>
          <p:nvPr/>
        </p:nvGrpSpPr>
        <p:grpSpPr bwMode="auto">
          <a:xfrm>
            <a:off x="152400" y="66675"/>
            <a:ext cx="1528763" cy="1524000"/>
            <a:chOff x="4800600" y="174234"/>
            <a:chExt cx="2362201" cy="2362201"/>
          </a:xfrm>
        </p:grpSpPr>
        <p:pic>
          <p:nvPicPr>
            <p:cNvPr id="10" name="Picture 9"/>
            <p:cNvPicPr>
              <a:picLocks noChangeAspect="1"/>
            </p:cNvPicPr>
            <p:nvPr/>
          </p:nvPicPr>
          <p:blipFill>
            <a:blip r:embed="rId3" cstate="print">
              <a:duotone>
                <a:prstClr val="black"/>
                <a:schemeClr val="accent6">
                  <a:tint val="45000"/>
                  <a:satMod val="400000"/>
                </a:schemeClr>
              </a:duotone>
              <a:extLst/>
            </a:blip>
            <a:stretch>
              <a:fillRect/>
            </a:stretch>
          </p:blipFill>
          <p:spPr>
            <a:xfrm>
              <a:off x="4800600" y="174234"/>
              <a:ext cx="2362201" cy="2362201"/>
            </a:xfrm>
            <a:prstGeom prst="rect">
              <a:avLst/>
            </a:prstGeom>
          </p:spPr>
        </p:pic>
        <p:pic>
          <p:nvPicPr>
            <p:cNvPr id="21510" name="Picture 10"/>
            <p:cNvPicPr>
              <a:picLocks noChangeAspect="1"/>
            </p:cNvPicPr>
            <p:nvPr/>
          </p:nvPicPr>
          <p:blipFill>
            <a:blip r:embed="rId4"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40909371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315" y="228600"/>
            <a:ext cx="6172200" cy="1143000"/>
          </a:xfrm>
        </p:spPr>
        <p:txBody>
          <a:bodyPr>
            <a:normAutofit/>
          </a:bodyPr>
          <a:lstStyle/>
          <a:p>
            <a:r>
              <a:rPr lang="en-US" b="1" dirty="0" smtClean="0">
                <a:latin typeface="Arial" pitchFamily="34" charset="0"/>
                <a:cs typeface="Arial" pitchFamily="34" charset="0"/>
              </a:rPr>
              <a:t>Reports</a:t>
            </a:r>
            <a:endParaRPr lang="en-US" b="1" dirty="0">
              <a:latin typeface="Arial" pitchFamily="34" charset="0"/>
              <a:cs typeface="Arial" pitchFamily="34" charset="0"/>
            </a:endParaRPr>
          </a:p>
        </p:txBody>
      </p:sp>
      <p:sp>
        <p:nvSpPr>
          <p:cNvPr id="3" name="Content Placeholder 2"/>
          <p:cNvSpPr>
            <a:spLocks noGrp="1"/>
          </p:cNvSpPr>
          <p:nvPr>
            <p:ph idx="1"/>
          </p:nvPr>
        </p:nvSpPr>
        <p:spPr/>
        <p:txBody>
          <a:bodyPr>
            <a:normAutofit fontScale="92500" lnSpcReduction="20000"/>
          </a:bodyPr>
          <a:lstStyle/>
          <a:p>
            <a:r>
              <a:rPr lang="en-US" dirty="0" smtClean="0"/>
              <a:t>Hospitalization and ER visit notifications</a:t>
            </a:r>
          </a:p>
          <a:p>
            <a:r>
              <a:rPr lang="en-US" dirty="0" smtClean="0"/>
              <a:t>High utilizers (reports and graphs)</a:t>
            </a:r>
          </a:p>
          <a:p>
            <a:r>
              <a:rPr lang="en-US" dirty="0" smtClean="0"/>
              <a:t>Possible PCHH enrollees</a:t>
            </a:r>
          </a:p>
          <a:p>
            <a:r>
              <a:rPr lang="en-US" dirty="0" smtClean="0"/>
              <a:t>Monthly enrollment/discharge list</a:t>
            </a:r>
          </a:p>
          <a:p>
            <a:r>
              <a:rPr lang="en-US" dirty="0" smtClean="0"/>
              <a:t>Payment rejects</a:t>
            </a:r>
          </a:p>
          <a:p>
            <a:r>
              <a:rPr lang="en-US" dirty="0" smtClean="0"/>
              <a:t>Staffing/payment comparisons</a:t>
            </a:r>
          </a:p>
          <a:p>
            <a:r>
              <a:rPr lang="en-US" dirty="0" smtClean="0"/>
              <a:t>Retrospective payments</a:t>
            </a:r>
          </a:p>
          <a:p>
            <a:r>
              <a:rPr lang="en-US" dirty="0" smtClean="0"/>
              <a:t>Periodic care </a:t>
            </a:r>
            <a:r>
              <a:rPr lang="en-US" dirty="0"/>
              <a:t>coordination reports (e.g. HCBS, DD</a:t>
            </a:r>
            <a:r>
              <a:rPr lang="en-US" dirty="0" smtClean="0"/>
              <a:t>)</a:t>
            </a:r>
          </a:p>
          <a:p>
            <a:r>
              <a:rPr lang="en-US" dirty="0" smtClean="0"/>
              <a:t>Managed care participants</a:t>
            </a:r>
            <a:endParaRPr lang="en-US" dirty="0"/>
          </a:p>
          <a:p>
            <a:endParaRPr lang="en-US" dirty="0" smtClean="0"/>
          </a:p>
          <a:p>
            <a:endParaRPr lang="en-US" dirty="0"/>
          </a:p>
        </p:txBody>
      </p:sp>
      <p:grpSp>
        <p:nvGrpSpPr>
          <p:cNvPr id="4" name="Group 8"/>
          <p:cNvGrpSpPr>
            <a:grpSpLocks/>
          </p:cNvGrpSpPr>
          <p:nvPr/>
        </p:nvGrpSpPr>
        <p:grpSpPr bwMode="auto">
          <a:xfrm>
            <a:off x="152401" y="66675"/>
            <a:ext cx="1447800" cy="1304925"/>
            <a:chOff x="4800600" y="174234"/>
            <a:chExt cx="2362201" cy="2362201"/>
          </a:xfrm>
        </p:grpSpPr>
        <p:pic>
          <p:nvPicPr>
            <p:cNvPr id="5" name="Picture 4"/>
            <p:cNvPicPr>
              <a:picLocks noChangeAspect="1"/>
            </p:cNvPicPr>
            <p:nvPr/>
          </p:nvPicPr>
          <p:blipFill>
            <a:blip r:embed="rId3" cstate="print">
              <a:duotone>
                <a:prstClr val="black"/>
                <a:schemeClr val="accent6">
                  <a:tint val="45000"/>
                  <a:satMod val="400000"/>
                </a:schemeClr>
              </a:duotone>
              <a:extLst/>
            </a:blip>
            <a:stretch>
              <a:fillRect/>
            </a:stretch>
          </p:blipFill>
          <p:spPr>
            <a:xfrm>
              <a:off x="4800600" y="174234"/>
              <a:ext cx="2362201" cy="2362201"/>
            </a:xfrm>
            <a:prstGeom prst="rect">
              <a:avLst/>
            </a:prstGeom>
          </p:spPr>
        </p:pic>
        <p:pic>
          <p:nvPicPr>
            <p:cNvPr id="6" name="Picture 10"/>
            <p:cNvPicPr>
              <a:picLocks noChangeAspect="1"/>
            </p:cNvPicPr>
            <p:nvPr/>
          </p:nvPicPr>
          <p:blipFill>
            <a:blip r:embed="rId4"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13039635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74638"/>
            <a:ext cx="6858000" cy="1143000"/>
          </a:xfrm>
        </p:spPr>
        <p:txBody>
          <a:bodyPr>
            <a:normAutofit fontScale="90000"/>
          </a:bodyPr>
          <a:lstStyle/>
          <a:p>
            <a:r>
              <a:rPr lang="en-US" sz="3600" b="1" dirty="0" smtClean="0">
                <a:latin typeface="Arial" pitchFamily="34" charset="0"/>
                <a:cs typeface="Arial" pitchFamily="34" charset="0"/>
              </a:rPr>
              <a:t>Health Home Services (“Touches”)</a:t>
            </a:r>
            <a:endParaRPr lang="en-US" sz="3600" b="1" dirty="0">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fontScale="92500"/>
          </a:bodyPr>
          <a:lstStyle/>
          <a:p>
            <a:pPr marL="633222" lvl="0" indent="-514350"/>
            <a:r>
              <a:rPr lang="en-US" dirty="0" smtClean="0">
                <a:latin typeface="Arial" pitchFamily="34" charset="0"/>
                <a:cs typeface="Arial" pitchFamily="34" charset="0"/>
              </a:rPr>
              <a:t>Comprehensive care management </a:t>
            </a:r>
          </a:p>
          <a:p>
            <a:pPr marL="633222" lvl="0" indent="-514350"/>
            <a:r>
              <a:rPr lang="en-US" dirty="0" smtClean="0">
                <a:latin typeface="Arial" pitchFamily="34" charset="0"/>
                <a:cs typeface="Arial" pitchFamily="34" charset="0"/>
              </a:rPr>
              <a:t>Care coordination </a:t>
            </a:r>
          </a:p>
          <a:p>
            <a:pPr marL="633222" lvl="0" indent="-514350"/>
            <a:r>
              <a:rPr lang="en-US" dirty="0" smtClean="0">
                <a:latin typeface="Arial" pitchFamily="34" charset="0"/>
                <a:cs typeface="Arial" pitchFamily="34" charset="0"/>
              </a:rPr>
              <a:t>Health promotion </a:t>
            </a:r>
          </a:p>
          <a:p>
            <a:pPr marL="633222" lvl="0" indent="-514350"/>
            <a:r>
              <a:rPr lang="en-US" dirty="0" smtClean="0">
                <a:latin typeface="Arial" pitchFamily="34" charset="0"/>
                <a:cs typeface="Arial" pitchFamily="34" charset="0"/>
              </a:rPr>
              <a:t>Comprehensive transitional care including follow-up from inpatient, ER, other settings </a:t>
            </a:r>
          </a:p>
          <a:p>
            <a:pPr marL="633222" lvl="0" indent="-514350"/>
            <a:r>
              <a:rPr lang="en-US" dirty="0" smtClean="0">
                <a:latin typeface="Arial" pitchFamily="34" charset="0"/>
                <a:cs typeface="Arial" pitchFamily="34" charset="0"/>
              </a:rPr>
              <a:t>Patient and family support </a:t>
            </a:r>
          </a:p>
          <a:p>
            <a:pPr marL="633222" lvl="0" indent="-514350"/>
            <a:r>
              <a:rPr lang="en-US" dirty="0" smtClean="0">
                <a:latin typeface="Arial" pitchFamily="34" charset="0"/>
                <a:cs typeface="Arial" pitchFamily="34" charset="0"/>
              </a:rPr>
              <a:t>Referral to community and support services</a:t>
            </a:r>
          </a:p>
          <a:p>
            <a:pPr marL="0" indent="0">
              <a:buClrTx/>
              <a:buSzPct val="100000"/>
              <a:buNone/>
            </a:pPr>
            <a:r>
              <a:rPr lang="en-US" dirty="0" smtClean="0">
                <a:solidFill>
                  <a:srgbClr val="FF0000"/>
                </a:solidFill>
                <a:effectLst>
                  <a:outerShdw blurRad="38100" dist="38100" dir="2700000" algn="tl">
                    <a:srgbClr val="000000">
                      <a:alpha val="43137"/>
                    </a:srgbClr>
                  </a:outerShdw>
                </a:effectLst>
                <a:latin typeface="Arial" pitchFamily="34" charset="0"/>
                <a:cs typeface="Arial" pitchFamily="34" charset="0"/>
              </a:rPr>
              <a:t>NOTE:  Touches must be documented</a:t>
            </a:r>
            <a:endParaRPr lang="en-US" dirty="0">
              <a:solidFill>
                <a:srgbClr val="FF0000"/>
              </a:solidFill>
              <a:effectLst>
                <a:outerShdw blurRad="38100" dist="38100" dir="2700000" algn="tl">
                  <a:srgbClr val="000000">
                    <a:alpha val="43137"/>
                  </a:srgbClr>
                </a:outerShdw>
              </a:effectLst>
              <a:latin typeface="Arial" pitchFamily="34" charset="0"/>
              <a:cs typeface="Arial" pitchFamily="34" charset="0"/>
            </a:endParaRPr>
          </a:p>
        </p:txBody>
      </p:sp>
      <p:grpSp>
        <p:nvGrpSpPr>
          <p:cNvPr id="5" name="Group 8"/>
          <p:cNvGrpSpPr>
            <a:grpSpLocks/>
          </p:cNvGrpSpPr>
          <p:nvPr/>
        </p:nvGrpSpPr>
        <p:grpSpPr bwMode="auto">
          <a:xfrm>
            <a:off x="152400" y="66675"/>
            <a:ext cx="1528763" cy="1524000"/>
            <a:chOff x="4800600" y="174234"/>
            <a:chExt cx="2362201" cy="2362201"/>
          </a:xfrm>
        </p:grpSpPr>
        <p:pic>
          <p:nvPicPr>
            <p:cNvPr id="6" name="Picture 5"/>
            <p:cNvPicPr>
              <a:picLocks noChangeAspect="1"/>
            </p:cNvPicPr>
            <p:nvPr/>
          </p:nvPicPr>
          <p:blipFill>
            <a:blip r:embed="rId3" cstate="print">
              <a:duotone>
                <a:prstClr val="black"/>
                <a:schemeClr val="accent6">
                  <a:tint val="45000"/>
                  <a:satMod val="400000"/>
                </a:schemeClr>
              </a:duotone>
              <a:extLst/>
            </a:blip>
            <a:stretch>
              <a:fillRect/>
            </a:stretch>
          </p:blipFill>
          <p:spPr>
            <a:xfrm>
              <a:off x="4800600" y="174234"/>
              <a:ext cx="2362201" cy="2362201"/>
            </a:xfrm>
            <a:prstGeom prst="rect">
              <a:avLst/>
            </a:prstGeom>
          </p:spPr>
        </p:pic>
        <p:pic>
          <p:nvPicPr>
            <p:cNvPr id="7" name="Picture 10"/>
            <p:cNvPicPr>
              <a:picLocks noChangeAspect="1"/>
            </p:cNvPicPr>
            <p:nvPr/>
          </p:nvPicPr>
          <p:blipFill>
            <a:blip r:embed="rId4"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14711896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57400" y="228600"/>
            <a:ext cx="6629400" cy="1254125"/>
          </a:xfrm>
        </p:spPr>
        <p:txBody>
          <a:bodyPr>
            <a:normAutofit fontScale="90000"/>
          </a:bodyPr>
          <a:lstStyle/>
          <a:p>
            <a:pPr eaLnBrk="1" fontAlgn="auto" hangingPunct="1">
              <a:lnSpc>
                <a:spcPct val="100000"/>
              </a:lnSpc>
              <a:spcAft>
                <a:spcPts val="1200"/>
              </a:spcAft>
              <a:defRPr/>
            </a:pPr>
            <a:r>
              <a:rPr lang="en-US" sz="3200" b="1" dirty="0" smtClean="0">
                <a:latin typeface="Arial" pitchFamily="34" charset="0"/>
                <a:cs typeface="Arial" pitchFamily="34" charset="0"/>
              </a:rPr>
              <a:t>Health Home Services: </a:t>
            </a:r>
            <a:br>
              <a:rPr lang="en-US" sz="3200" b="1" dirty="0" smtClean="0">
                <a:latin typeface="Arial" pitchFamily="34" charset="0"/>
                <a:cs typeface="Arial" pitchFamily="34" charset="0"/>
              </a:rPr>
            </a:br>
            <a:r>
              <a:rPr lang="en-US" sz="3200" b="1" dirty="0" smtClean="0">
                <a:latin typeface="Arial" pitchFamily="34" charset="0"/>
                <a:cs typeface="Arial" pitchFamily="34" charset="0"/>
              </a:rPr>
              <a:t>Comprehensive Care Management</a:t>
            </a:r>
            <a:endParaRPr lang="en-US" sz="3200" b="1" dirty="0">
              <a:latin typeface="Arial" pitchFamily="34" charset="0"/>
              <a:cs typeface="Arial" pitchFamily="34" charset="0"/>
            </a:endParaRPr>
          </a:p>
        </p:txBody>
      </p:sp>
      <p:sp>
        <p:nvSpPr>
          <p:cNvPr id="3" name="Content Placeholder 2"/>
          <p:cNvSpPr>
            <a:spLocks noGrp="1"/>
          </p:cNvSpPr>
          <p:nvPr>
            <p:ph idx="1"/>
          </p:nvPr>
        </p:nvSpPr>
        <p:spPr>
          <a:xfrm>
            <a:off x="228600" y="1447800"/>
            <a:ext cx="8686800" cy="5181600"/>
          </a:xfrm>
        </p:spPr>
        <p:txBody>
          <a:bodyPr rtlCol="0">
            <a:normAutofit fontScale="25000" lnSpcReduction="20000"/>
          </a:bodyPr>
          <a:lstStyle/>
          <a:p>
            <a:pPr marL="461963" indent="-230188">
              <a:buFont typeface="Arial" charset="0"/>
              <a:buChar char="•"/>
            </a:pPr>
            <a:r>
              <a:rPr lang="en-US" sz="9600" dirty="0" smtClean="0">
                <a:latin typeface="Arial" pitchFamily="34" charset="0"/>
                <a:cs typeface="Arial" pitchFamily="34" charset="0"/>
              </a:rPr>
              <a:t>Identification of high-risk individuals and use of patient information in care management services; assessment of preliminary service needs; </a:t>
            </a:r>
          </a:p>
          <a:p>
            <a:pPr marL="461963" indent="-230188">
              <a:buFont typeface="Arial" charset="0"/>
              <a:buChar char="•"/>
            </a:pPr>
            <a:r>
              <a:rPr lang="en-US" sz="9600" dirty="0" smtClean="0">
                <a:solidFill>
                  <a:srgbClr val="FF0000"/>
                </a:solidFill>
                <a:effectLst>
                  <a:outerShdw blurRad="38100" dist="38100" dir="2700000" algn="tl">
                    <a:srgbClr val="000000">
                      <a:alpha val="43137"/>
                    </a:srgbClr>
                  </a:outerShdw>
                </a:effectLst>
                <a:latin typeface="Arial" pitchFamily="34" charset="0"/>
                <a:cs typeface="Arial" pitchFamily="34" charset="0"/>
              </a:rPr>
              <a:t>Care plan development, which will include patient goals, preferences and optimal clinical outcomes; </a:t>
            </a:r>
          </a:p>
          <a:p>
            <a:pPr marL="461963" indent="-230188">
              <a:buFont typeface="Arial" charset="0"/>
              <a:buChar char="•"/>
            </a:pPr>
            <a:r>
              <a:rPr lang="en-US" sz="9600" dirty="0" smtClean="0">
                <a:latin typeface="Arial" pitchFamily="34" charset="0"/>
                <a:cs typeface="Arial" pitchFamily="34" charset="0"/>
              </a:rPr>
              <a:t>Assignment by the care manager of health team roles and responsibilities; </a:t>
            </a:r>
          </a:p>
          <a:p>
            <a:pPr marL="461963" indent="-230188">
              <a:buFont typeface="Arial" charset="0"/>
              <a:buChar char="•"/>
            </a:pPr>
            <a:r>
              <a:rPr lang="en-US" sz="9600" dirty="0" smtClean="0">
                <a:latin typeface="Arial" pitchFamily="34" charset="0"/>
                <a:cs typeface="Arial" pitchFamily="34" charset="0"/>
              </a:rPr>
              <a:t>Development of treatment guidelines that establish clinical pathways for health teams to follow across risk levels or health conditions; </a:t>
            </a:r>
          </a:p>
          <a:p>
            <a:pPr marL="461963" indent="-230188">
              <a:buFont typeface="Arial" charset="0"/>
              <a:buChar char="•"/>
            </a:pPr>
            <a:r>
              <a:rPr lang="en-US" sz="9600" dirty="0" smtClean="0">
                <a:latin typeface="Arial" pitchFamily="34" charset="0"/>
                <a:cs typeface="Arial" pitchFamily="34" charset="0"/>
              </a:rPr>
              <a:t>Monitoring of individual and population health status and service use to determine adherence to or variance from treatment guidelines and;</a:t>
            </a:r>
          </a:p>
          <a:p>
            <a:pPr marL="461963" indent="-230188">
              <a:buFont typeface="Arial" charset="0"/>
              <a:buChar char="•"/>
            </a:pPr>
            <a:r>
              <a:rPr lang="en-US" sz="9600" dirty="0" smtClean="0">
                <a:latin typeface="Arial" pitchFamily="34" charset="0"/>
                <a:cs typeface="Arial" pitchFamily="34" charset="0"/>
              </a:rPr>
              <a:t>Development and dissemination of reports that indicate progress toward meeting outcomes for patient satisfaction, health status, service delivery and costs. </a:t>
            </a:r>
            <a:r>
              <a:rPr lang="en-US" sz="9600" i="1" dirty="0" smtClean="0">
                <a:latin typeface="Arial" pitchFamily="34" charset="0"/>
                <a:cs typeface="Arial" pitchFamily="34" charset="0"/>
              </a:rPr>
              <a:t>	</a:t>
            </a:r>
          </a:p>
          <a:p>
            <a:pPr marL="231775" indent="-231775">
              <a:buNone/>
            </a:pPr>
            <a:endParaRPr lang="en-US" sz="9600" i="1" dirty="0" smtClean="0"/>
          </a:p>
          <a:p>
            <a:pPr marL="633222" lvl="0" indent="-514350">
              <a:buNone/>
            </a:pPr>
            <a:r>
              <a:rPr lang="en-US" sz="9600" dirty="0" smtClean="0">
                <a:latin typeface="Calibri" pitchFamily="34" charset="0"/>
              </a:rPr>
              <a:t> </a:t>
            </a:r>
          </a:p>
          <a:p>
            <a:pPr lvl="0">
              <a:buAutoNum type="arabicPeriod"/>
            </a:pPr>
            <a:endParaRPr lang="en-US" sz="9600" dirty="0" smtClean="0">
              <a:latin typeface="Calibri" pitchFamily="34" charset="0"/>
            </a:endParaRPr>
          </a:p>
        </p:txBody>
      </p:sp>
      <p:grpSp>
        <p:nvGrpSpPr>
          <p:cNvPr id="2" name="Group 8"/>
          <p:cNvGrpSpPr>
            <a:grpSpLocks/>
          </p:cNvGrpSpPr>
          <p:nvPr/>
        </p:nvGrpSpPr>
        <p:grpSpPr bwMode="auto">
          <a:xfrm>
            <a:off x="152401" y="66675"/>
            <a:ext cx="1447800" cy="1304925"/>
            <a:chOff x="4800600" y="174234"/>
            <a:chExt cx="2362201" cy="2362201"/>
          </a:xfrm>
        </p:grpSpPr>
        <p:pic>
          <p:nvPicPr>
            <p:cNvPr id="10" name="Picture 9"/>
            <p:cNvPicPr>
              <a:picLocks noChangeAspect="1"/>
            </p:cNvPicPr>
            <p:nvPr/>
          </p:nvPicPr>
          <p:blipFill>
            <a:blip r:embed="rId3" cstate="print">
              <a:duotone>
                <a:prstClr val="black"/>
                <a:schemeClr val="accent6">
                  <a:tint val="45000"/>
                  <a:satMod val="400000"/>
                </a:schemeClr>
              </a:duotone>
              <a:extLst/>
            </a:blip>
            <a:stretch>
              <a:fillRect/>
            </a:stretch>
          </p:blipFill>
          <p:spPr>
            <a:xfrm>
              <a:off x="4800600" y="174234"/>
              <a:ext cx="2362201" cy="2362201"/>
            </a:xfrm>
            <a:prstGeom prst="rect">
              <a:avLst/>
            </a:prstGeom>
          </p:spPr>
        </p:pic>
        <p:pic>
          <p:nvPicPr>
            <p:cNvPr id="21510" name="Picture 10"/>
            <p:cNvPicPr>
              <a:picLocks noChangeAspect="1"/>
            </p:cNvPicPr>
            <p:nvPr/>
          </p:nvPicPr>
          <p:blipFill>
            <a:blip r:embed="rId4"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10700772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57400" y="228600"/>
            <a:ext cx="6629400" cy="1254125"/>
          </a:xfrm>
        </p:spPr>
        <p:txBody>
          <a:bodyPr>
            <a:normAutofit/>
          </a:bodyPr>
          <a:lstStyle/>
          <a:p>
            <a:pPr>
              <a:spcAft>
                <a:spcPts val="1200"/>
              </a:spcAft>
              <a:defRPr/>
            </a:pPr>
            <a:r>
              <a:rPr lang="en-US" sz="3600" b="1" dirty="0">
                <a:latin typeface="Arial" pitchFamily="34" charset="0"/>
                <a:cs typeface="Arial" pitchFamily="34" charset="0"/>
              </a:rPr>
              <a:t>Health Home Services: </a:t>
            </a:r>
            <a:br>
              <a:rPr lang="en-US" sz="3600" b="1" dirty="0">
                <a:latin typeface="Arial" pitchFamily="34" charset="0"/>
                <a:cs typeface="Arial" pitchFamily="34" charset="0"/>
              </a:rPr>
            </a:br>
            <a:r>
              <a:rPr lang="en-US" sz="3600" b="1" dirty="0" smtClean="0">
                <a:latin typeface="Arial" pitchFamily="34" charset="0"/>
                <a:cs typeface="Arial" pitchFamily="34" charset="0"/>
              </a:rPr>
              <a:t>Care Coordination</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228600" y="1676400"/>
            <a:ext cx="8686800" cy="4953000"/>
          </a:xfrm>
        </p:spPr>
        <p:txBody>
          <a:bodyPr rtlCol="0">
            <a:normAutofit fontScale="47500" lnSpcReduction="20000"/>
          </a:bodyPr>
          <a:lstStyle/>
          <a:p>
            <a:r>
              <a:rPr lang="en-US" sz="5500" dirty="0" smtClean="0">
                <a:latin typeface="Arial" pitchFamily="34" charset="0"/>
                <a:cs typeface="Arial" pitchFamily="34" charset="0"/>
              </a:rPr>
              <a:t>Implementation of the individualized care plan </a:t>
            </a:r>
            <a:r>
              <a:rPr lang="en-US" sz="5500" dirty="0" smtClean="0">
                <a:solidFill>
                  <a:srgbClr val="FF0000"/>
                </a:solidFill>
                <a:effectLst>
                  <a:outerShdw blurRad="38100" dist="38100" dir="2700000" algn="tl">
                    <a:srgbClr val="000000">
                      <a:alpha val="43137"/>
                    </a:srgbClr>
                  </a:outerShdw>
                </a:effectLst>
                <a:latin typeface="Arial" pitchFamily="34" charset="0"/>
                <a:cs typeface="Arial" pitchFamily="34" charset="0"/>
              </a:rPr>
              <a:t>(with active patient involvement) </a:t>
            </a:r>
          </a:p>
          <a:p>
            <a:r>
              <a:rPr lang="en-US" sz="5500" dirty="0" smtClean="0">
                <a:latin typeface="Arial" pitchFamily="34" charset="0"/>
                <a:cs typeface="Arial" pitchFamily="34" charset="0"/>
              </a:rPr>
              <a:t>Appropriate linkages, referrals, coordination and follow-up to needed services and supports -- e.g.</a:t>
            </a:r>
          </a:p>
          <a:p>
            <a:pPr marL="682625" indent="-336550"/>
            <a:r>
              <a:rPr lang="en-US" sz="5500" dirty="0" smtClean="0">
                <a:latin typeface="Arial" pitchFamily="34" charset="0"/>
                <a:cs typeface="Arial" pitchFamily="34" charset="0"/>
              </a:rPr>
              <a:t>appointment scheduling</a:t>
            </a:r>
          </a:p>
          <a:p>
            <a:pPr marL="682625" indent="-336550"/>
            <a:r>
              <a:rPr lang="en-US" sz="5500" dirty="0" smtClean="0">
                <a:latin typeface="Arial" pitchFamily="34" charset="0"/>
                <a:cs typeface="Arial" pitchFamily="34" charset="0"/>
              </a:rPr>
              <a:t>facilitating and making referrals and follow-up monitoring</a:t>
            </a:r>
          </a:p>
          <a:p>
            <a:pPr marL="682625" indent="-336550"/>
            <a:r>
              <a:rPr lang="en-US" sz="5500" dirty="0" smtClean="0">
                <a:latin typeface="Arial" pitchFamily="34" charset="0"/>
                <a:cs typeface="Arial" pitchFamily="34" charset="0"/>
              </a:rPr>
              <a:t>participating in hospital discharge processes</a:t>
            </a:r>
          </a:p>
          <a:p>
            <a:pPr marL="682625" indent="-336550"/>
            <a:r>
              <a:rPr lang="en-US" sz="5500" dirty="0" smtClean="0">
                <a:latin typeface="Arial" pitchFamily="34" charset="0"/>
                <a:cs typeface="Arial" pitchFamily="34" charset="0"/>
              </a:rPr>
              <a:t>communicating with other providers and clients/family members.</a:t>
            </a:r>
          </a:p>
          <a:p>
            <a:endParaRPr lang="en-US" sz="5500" dirty="0" smtClean="0">
              <a:latin typeface="Arial" pitchFamily="34" charset="0"/>
              <a:cs typeface="Arial" pitchFamily="34" charset="0"/>
            </a:endParaRPr>
          </a:p>
          <a:p>
            <a:pPr>
              <a:buNone/>
            </a:pPr>
            <a:endParaRPr lang="en-US" sz="2800" dirty="0" smtClean="0"/>
          </a:p>
          <a:p>
            <a:pPr lvl="0">
              <a:buNone/>
            </a:pPr>
            <a:r>
              <a:rPr lang="en-US" sz="2800" dirty="0" smtClean="0">
                <a:latin typeface="Calibri" pitchFamily="34" charset="0"/>
              </a:rPr>
              <a:t> </a:t>
            </a:r>
          </a:p>
          <a:p>
            <a:pPr lvl="0">
              <a:buNone/>
            </a:pPr>
            <a:endParaRPr lang="en-US" sz="2800" dirty="0" smtClean="0">
              <a:latin typeface="Calibri" pitchFamily="34" charset="0"/>
            </a:endParaRPr>
          </a:p>
        </p:txBody>
      </p:sp>
      <p:grpSp>
        <p:nvGrpSpPr>
          <p:cNvPr id="2" name="Group 8"/>
          <p:cNvGrpSpPr>
            <a:grpSpLocks/>
          </p:cNvGrpSpPr>
          <p:nvPr/>
        </p:nvGrpSpPr>
        <p:grpSpPr bwMode="auto">
          <a:xfrm>
            <a:off x="152400" y="66675"/>
            <a:ext cx="1528763" cy="1524000"/>
            <a:chOff x="4800600" y="174234"/>
            <a:chExt cx="2362201" cy="2362201"/>
          </a:xfrm>
        </p:grpSpPr>
        <p:pic>
          <p:nvPicPr>
            <p:cNvPr id="10" name="Picture 9"/>
            <p:cNvPicPr>
              <a:picLocks noChangeAspect="1"/>
            </p:cNvPicPr>
            <p:nvPr/>
          </p:nvPicPr>
          <p:blipFill>
            <a:blip r:embed="rId3" cstate="print">
              <a:duotone>
                <a:prstClr val="black"/>
                <a:schemeClr val="accent6">
                  <a:tint val="45000"/>
                  <a:satMod val="400000"/>
                </a:schemeClr>
              </a:duotone>
              <a:extLst/>
            </a:blip>
            <a:stretch>
              <a:fillRect/>
            </a:stretch>
          </p:blipFill>
          <p:spPr>
            <a:xfrm>
              <a:off x="4800600" y="174234"/>
              <a:ext cx="2362201" cy="2362201"/>
            </a:xfrm>
            <a:prstGeom prst="rect">
              <a:avLst/>
            </a:prstGeom>
          </p:spPr>
        </p:pic>
        <p:pic>
          <p:nvPicPr>
            <p:cNvPr id="21510" name="Picture 10"/>
            <p:cNvPicPr>
              <a:picLocks noChangeAspect="1"/>
            </p:cNvPicPr>
            <p:nvPr/>
          </p:nvPicPr>
          <p:blipFill>
            <a:blip r:embed="rId4"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21427392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57400" y="228600"/>
            <a:ext cx="6629400" cy="1254125"/>
          </a:xfrm>
        </p:spPr>
        <p:txBody>
          <a:bodyPr>
            <a:normAutofit/>
          </a:bodyPr>
          <a:lstStyle/>
          <a:p>
            <a:pPr>
              <a:spcAft>
                <a:spcPts val="1200"/>
              </a:spcAft>
              <a:defRPr/>
            </a:pPr>
            <a:r>
              <a:rPr lang="en-US" sz="3600" b="1" dirty="0">
                <a:latin typeface="Arial" pitchFamily="34" charset="0"/>
                <a:cs typeface="Arial" pitchFamily="34" charset="0"/>
              </a:rPr>
              <a:t>Health Home Services: </a:t>
            </a:r>
            <a:br>
              <a:rPr lang="en-US" sz="3600" b="1" dirty="0">
                <a:latin typeface="Arial" pitchFamily="34" charset="0"/>
                <a:cs typeface="Arial" pitchFamily="34" charset="0"/>
              </a:rPr>
            </a:br>
            <a:r>
              <a:rPr lang="en-US" sz="3600" b="1" dirty="0" smtClean="0">
                <a:latin typeface="Arial" pitchFamily="34" charset="0"/>
                <a:cs typeface="Arial" pitchFamily="34" charset="0"/>
              </a:rPr>
              <a:t>Health Promotion</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228600" y="1676400"/>
            <a:ext cx="8686800" cy="4953000"/>
          </a:xfrm>
        </p:spPr>
        <p:txBody>
          <a:bodyPr rtlCol="0">
            <a:normAutofit fontScale="25000" lnSpcReduction="20000"/>
          </a:bodyPr>
          <a:lstStyle/>
          <a:p>
            <a:r>
              <a:rPr lang="en-US" sz="8000" dirty="0" smtClean="0">
                <a:latin typeface="Arial" pitchFamily="34" charset="0"/>
                <a:cs typeface="Arial" pitchFamily="34" charset="0"/>
              </a:rPr>
              <a:t>Providing health education specific to an individual’s: </a:t>
            </a:r>
          </a:p>
          <a:p>
            <a:pPr lvl="1">
              <a:buFont typeface="Arial" pitchFamily="34" charset="0"/>
              <a:buChar char="•"/>
            </a:pPr>
            <a:r>
              <a:rPr lang="en-US" sz="8000" dirty="0" smtClean="0">
                <a:latin typeface="Arial" pitchFamily="34" charset="0"/>
                <a:cs typeface="Arial" pitchFamily="34" charset="0"/>
              </a:rPr>
              <a:t>chronic conditions</a:t>
            </a:r>
          </a:p>
          <a:p>
            <a:pPr lvl="1">
              <a:buFont typeface="Arial" pitchFamily="34" charset="0"/>
              <a:buChar char="•"/>
            </a:pPr>
            <a:r>
              <a:rPr lang="en-US" sz="8000" dirty="0" smtClean="0">
                <a:latin typeface="Arial" pitchFamily="34" charset="0"/>
                <a:cs typeface="Arial" pitchFamily="34" charset="0"/>
              </a:rPr>
              <a:t>development of self-management plans with the individual </a:t>
            </a:r>
          </a:p>
          <a:p>
            <a:pPr lvl="1">
              <a:buFont typeface="Arial" pitchFamily="34" charset="0"/>
              <a:buChar char="•"/>
            </a:pPr>
            <a:r>
              <a:rPr lang="en-US" sz="8000" dirty="0" smtClean="0">
                <a:latin typeface="Arial" pitchFamily="34" charset="0"/>
                <a:cs typeface="Arial" pitchFamily="34" charset="0"/>
              </a:rPr>
              <a:t>education regarding the age appropriate immunizations and screenings</a:t>
            </a:r>
          </a:p>
          <a:p>
            <a:pPr lvl="1">
              <a:buFont typeface="Arial" pitchFamily="34" charset="0"/>
              <a:buChar char="•"/>
            </a:pPr>
            <a:r>
              <a:rPr lang="en-US" sz="8000" dirty="0" smtClean="0">
                <a:latin typeface="Arial" pitchFamily="34" charset="0"/>
                <a:cs typeface="Arial" pitchFamily="34" charset="0"/>
              </a:rPr>
              <a:t>support for improving social networks and providing health promoting lifestyle interventions, including but not limited to, substance use prevention, smoking prevention and cessation, nutritional counseling, obesity reduction and prevention and increasing physical activity. </a:t>
            </a:r>
          </a:p>
          <a:p>
            <a:r>
              <a:rPr lang="en-US" sz="8000" dirty="0" smtClean="0">
                <a:latin typeface="Arial" pitchFamily="34" charset="0"/>
                <a:cs typeface="Arial" pitchFamily="34" charset="0"/>
              </a:rPr>
              <a:t>Health promotion services also assist patients to participate in the implementation of their treatment plan with a strong emphasis on person-centered empowerment to understand and self-manage chronic health conditions. </a:t>
            </a:r>
          </a:p>
          <a:p>
            <a:endParaRPr lang="en-US" sz="8000" dirty="0" smtClean="0">
              <a:latin typeface="Arial" pitchFamily="34" charset="0"/>
              <a:cs typeface="Arial" pitchFamily="34" charset="0"/>
            </a:endParaRPr>
          </a:p>
          <a:p>
            <a:pPr>
              <a:buNone/>
            </a:pPr>
            <a:r>
              <a:rPr lang="en-US" sz="8000" dirty="0" smtClean="0">
                <a:solidFill>
                  <a:srgbClr val="FF0000"/>
                </a:solidFill>
                <a:effectLst>
                  <a:outerShdw blurRad="38100" dist="38100" dir="2700000" algn="tl">
                    <a:srgbClr val="000000">
                      <a:alpha val="43137"/>
                    </a:srgbClr>
                  </a:outerShdw>
                </a:effectLst>
                <a:latin typeface="Arial" pitchFamily="34" charset="0"/>
                <a:cs typeface="Arial" pitchFamily="34" charset="0"/>
              </a:rPr>
              <a:t>NOTE:  Newsletters or other educational materials can be used if they are targeted to a person’s specific conditions.</a:t>
            </a:r>
          </a:p>
          <a:p>
            <a:pPr>
              <a:buNone/>
            </a:pPr>
            <a:endParaRPr lang="en-US" sz="8000" dirty="0" smtClean="0">
              <a:latin typeface="Calibri" pitchFamily="34" charset="0"/>
            </a:endParaRPr>
          </a:p>
          <a:p>
            <a:pPr lvl="0">
              <a:buNone/>
            </a:pPr>
            <a:r>
              <a:rPr lang="en-US" sz="8000" dirty="0" smtClean="0">
                <a:latin typeface="Calibri" pitchFamily="34" charset="0"/>
              </a:rPr>
              <a:t> </a:t>
            </a:r>
          </a:p>
          <a:p>
            <a:pPr lvl="0">
              <a:buNone/>
            </a:pPr>
            <a:endParaRPr lang="en-US" sz="8000" dirty="0" smtClean="0">
              <a:latin typeface="Calibri" pitchFamily="34" charset="0"/>
            </a:endParaRPr>
          </a:p>
        </p:txBody>
      </p:sp>
      <p:grpSp>
        <p:nvGrpSpPr>
          <p:cNvPr id="2" name="Group 8"/>
          <p:cNvGrpSpPr>
            <a:grpSpLocks/>
          </p:cNvGrpSpPr>
          <p:nvPr/>
        </p:nvGrpSpPr>
        <p:grpSpPr bwMode="auto">
          <a:xfrm>
            <a:off x="152400" y="66675"/>
            <a:ext cx="1528763" cy="1524000"/>
            <a:chOff x="4800600" y="174234"/>
            <a:chExt cx="2362201" cy="2362201"/>
          </a:xfrm>
        </p:grpSpPr>
        <p:pic>
          <p:nvPicPr>
            <p:cNvPr id="10" name="Picture 9"/>
            <p:cNvPicPr>
              <a:picLocks noChangeAspect="1"/>
            </p:cNvPicPr>
            <p:nvPr/>
          </p:nvPicPr>
          <p:blipFill>
            <a:blip r:embed="rId3" cstate="print">
              <a:duotone>
                <a:prstClr val="black"/>
                <a:schemeClr val="accent6">
                  <a:tint val="45000"/>
                  <a:satMod val="400000"/>
                </a:schemeClr>
              </a:duotone>
              <a:extLst/>
            </a:blip>
            <a:stretch>
              <a:fillRect/>
            </a:stretch>
          </p:blipFill>
          <p:spPr>
            <a:xfrm>
              <a:off x="4800600" y="174234"/>
              <a:ext cx="2362201" cy="2362201"/>
            </a:xfrm>
            <a:prstGeom prst="rect">
              <a:avLst/>
            </a:prstGeom>
          </p:spPr>
        </p:pic>
        <p:pic>
          <p:nvPicPr>
            <p:cNvPr id="21510" name="Picture 10"/>
            <p:cNvPicPr>
              <a:picLocks noChangeAspect="1"/>
            </p:cNvPicPr>
            <p:nvPr/>
          </p:nvPicPr>
          <p:blipFill>
            <a:blip r:embed="rId4"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30331799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57400" y="228600"/>
            <a:ext cx="6629400" cy="1254125"/>
          </a:xfrm>
        </p:spPr>
        <p:txBody>
          <a:bodyPr>
            <a:normAutofit/>
          </a:bodyPr>
          <a:lstStyle/>
          <a:p>
            <a:pPr>
              <a:spcAft>
                <a:spcPts val="1200"/>
              </a:spcAft>
              <a:defRPr/>
            </a:pPr>
            <a:r>
              <a:rPr lang="en-US" sz="2800" b="1" dirty="0">
                <a:latin typeface="Arial" pitchFamily="34" charset="0"/>
                <a:cs typeface="Arial" pitchFamily="34" charset="0"/>
              </a:rPr>
              <a:t>Health Home Services: </a:t>
            </a:r>
            <a:br>
              <a:rPr lang="en-US" sz="2800" b="1" dirty="0">
                <a:latin typeface="Arial" pitchFamily="34" charset="0"/>
                <a:cs typeface="Arial" pitchFamily="34" charset="0"/>
              </a:rPr>
            </a:br>
            <a:r>
              <a:rPr lang="en-US" sz="2800" b="1" dirty="0" smtClean="0">
                <a:latin typeface="Arial" pitchFamily="34" charset="0"/>
                <a:cs typeface="Arial" pitchFamily="34" charset="0"/>
              </a:rPr>
              <a:t>Comprehensive Transitional Care</a:t>
            </a:r>
            <a:endParaRPr lang="en-US" sz="2800" dirty="0">
              <a:latin typeface="Arial" pitchFamily="34" charset="0"/>
              <a:cs typeface="Arial" pitchFamily="34" charset="0"/>
            </a:endParaRPr>
          </a:p>
        </p:txBody>
      </p:sp>
      <p:sp>
        <p:nvSpPr>
          <p:cNvPr id="3" name="Content Placeholder 2"/>
          <p:cNvSpPr>
            <a:spLocks noGrp="1"/>
          </p:cNvSpPr>
          <p:nvPr>
            <p:ph idx="1"/>
          </p:nvPr>
        </p:nvSpPr>
        <p:spPr>
          <a:xfrm>
            <a:off x="228600" y="1676400"/>
            <a:ext cx="8686800" cy="4953000"/>
          </a:xfrm>
        </p:spPr>
        <p:txBody>
          <a:bodyPr rtlCol="0">
            <a:normAutofit lnSpcReduction="10000"/>
          </a:bodyPr>
          <a:lstStyle/>
          <a:p>
            <a:r>
              <a:rPr lang="en-US" sz="2400" dirty="0" smtClean="0">
                <a:latin typeface="Arial" pitchFamily="34" charset="0"/>
                <a:cs typeface="Arial" pitchFamily="34" charset="0"/>
              </a:rPr>
              <a:t>Comprehensive transitional care including follow-up from inpatient and other settings – </a:t>
            </a:r>
            <a:r>
              <a:rPr lang="en-US" sz="2400" dirty="0" smtClean="0">
                <a:solidFill>
                  <a:srgbClr val="FF0000"/>
                </a:solidFill>
                <a:effectLst>
                  <a:outerShdw blurRad="38100" dist="38100" dir="2700000" algn="tl">
                    <a:srgbClr val="000000">
                      <a:alpha val="43137"/>
                    </a:srgbClr>
                  </a:outerShdw>
                </a:effectLst>
                <a:latin typeface="Arial" pitchFamily="34" charset="0"/>
                <a:cs typeface="Arial" pitchFamily="34" charset="0"/>
              </a:rPr>
              <a:t>Medication Reconciliation</a:t>
            </a:r>
            <a:endParaRPr lang="en-US" sz="2400" dirty="0">
              <a:solidFill>
                <a:srgbClr val="FF0000"/>
              </a:solidFill>
              <a:effectLst>
                <a:outerShdw blurRad="38100" dist="38100" dir="2700000" algn="tl">
                  <a:srgbClr val="000000">
                    <a:alpha val="43137"/>
                  </a:srgbClr>
                </a:outerShdw>
              </a:effectLst>
              <a:latin typeface="Arial" pitchFamily="34" charset="0"/>
              <a:cs typeface="Arial" pitchFamily="34" charset="0"/>
            </a:endParaRPr>
          </a:p>
          <a:p>
            <a:r>
              <a:rPr lang="en-US" sz="2400" dirty="0" smtClean="0">
                <a:latin typeface="Arial" pitchFamily="34" charset="0"/>
                <a:cs typeface="Arial" pitchFamily="34" charset="0"/>
              </a:rPr>
              <a:t>Member of the health home team provides care coordination services designed to streamline plans of care, reduce hospital admissions and interrupt patterns of frequent hospital emergency department use. </a:t>
            </a:r>
          </a:p>
          <a:p>
            <a:r>
              <a:rPr lang="en-US" sz="2400" dirty="0" smtClean="0">
                <a:latin typeface="Arial" pitchFamily="34" charset="0"/>
                <a:cs typeface="Arial" pitchFamily="34" charset="0"/>
              </a:rPr>
              <a:t>The health home team member collaborates with physicians, nurses, social workers, discharge planners, pharmacists, and others to continue implementation of the treatment plan with a specific focus on increasing patients’ and family members’ ability to manage care and live safely in the community</a:t>
            </a:r>
          </a:p>
          <a:p>
            <a:r>
              <a:rPr lang="en-US" sz="2400" dirty="0" smtClean="0">
                <a:latin typeface="Arial" pitchFamily="34" charset="0"/>
                <a:cs typeface="Arial" pitchFamily="34" charset="0"/>
              </a:rPr>
              <a:t>Shift the use of reactive care and treatment to proactive health promotion and self management. </a:t>
            </a:r>
            <a:r>
              <a:rPr lang="en-US" sz="2000" dirty="0" smtClean="0">
                <a:latin typeface="Arial" pitchFamily="34" charset="0"/>
                <a:cs typeface="Arial" pitchFamily="34" charset="0"/>
              </a:rPr>
              <a:t>	</a:t>
            </a:r>
          </a:p>
          <a:p>
            <a:pPr lvl="0">
              <a:buNone/>
            </a:pPr>
            <a:endParaRPr lang="en-US" sz="2800" dirty="0" smtClean="0">
              <a:latin typeface="Calibri" pitchFamily="34" charset="0"/>
            </a:endParaRPr>
          </a:p>
          <a:p>
            <a:pPr lvl="0">
              <a:buNone/>
            </a:pPr>
            <a:endParaRPr lang="en-US" sz="800" dirty="0" smtClean="0">
              <a:latin typeface="Calibri" pitchFamily="34" charset="0"/>
            </a:endParaRPr>
          </a:p>
        </p:txBody>
      </p:sp>
      <p:grpSp>
        <p:nvGrpSpPr>
          <p:cNvPr id="2" name="Group 8"/>
          <p:cNvGrpSpPr>
            <a:grpSpLocks/>
          </p:cNvGrpSpPr>
          <p:nvPr/>
        </p:nvGrpSpPr>
        <p:grpSpPr bwMode="auto">
          <a:xfrm>
            <a:off x="152400" y="66675"/>
            <a:ext cx="1528763" cy="1524000"/>
            <a:chOff x="4800600" y="174234"/>
            <a:chExt cx="2362201" cy="2362201"/>
          </a:xfrm>
        </p:grpSpPr>
        <p:pic>
          <p:nvPicPr>
            <p:cNvPr id="10" name="Picture 9"/>
            <p:cNvPicPr>
              <a:picLocks noChangeAspect="1"/>
            </p:cNvPicPr>
            <p:nvPr/>
          </p:nvPicPr>
          <p:blipFill>
            <a:blip r:embed="rId3" cstate="print">
              <a:duotone>
                <a:prstClr val="black"/>
                <a:schemeClr val="accent6">
                  <a:tint val="45000"/>
                  <a:satMod val="400000"/>
                </a:schemeClr>
              </a:duotone>
              <a:extLst/>
            </a:blip>
            <a:stretch>
              <a:fillRect/>
            </a:stretch>
          </p:blipFill>
          <p:spPr>
            <a:xfrm>
              <a:off x="4800600" y="174234"/>
              <a:ext cx="2362201" cy="2362201"/>
            </a:xfrm>
            <a:prstGeom prst="rect">
              <a:avLst/>
            </a:prstGeom>
          </p:spPr>
        </p:pic>
        <p:pic>
          <p:nvPicPr>
            <p:cNvPr id="21510" name="Picture 10"/>
            <p:cNvPicPr>
              <a:picLocks noChangeAspect="1"/>
            </p:cNvPicPr>
            <p:nvPr/>
          </p:nvPicPr>
          <p:blipFill>
            <a:blip r:embed="rId4"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15675690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57400" y="228600"/>
            <a:ext cx="6629400" cy="1254125"/>
          </a:xfrm>
        </p:spPr>
        <p:txBody>
          <a:bodyPr>
            <a:normAutofit/>
          </a:bodyPr>
          <a:lstStyle/>
          <a:p>
            <a:pPr lvl="0">
              <a:spcAft>
                <a:spcPts val="1200"/>
              </a:spcAft>
              <a:defRPr/>
            </a:pPr>
            <a:r>
              <a:rPr lang="en-US" sz="3600" b="1" dirty="0">
                <a:latin typeface="Arial" pitchFamily="34" charset="0"/>
                <a:cs typeface="Arial" pitchFamily="34" charset="0"/>
              </a:rPr>
              <a:t>Health Home Services: </a:t>
            </a:r>
            <a:br>
              <a:rPr lang="en-US" sz="3600" b="1" dirty="0">
                <a:latin typeface="Arial" pitchFamily="34" charset="0"/>
                <a:cs typeface="Arial" pitchFamily="34" charset="0"/>
              </a:rPr>
            </a:br>
            <a:r>
              <a:rPr lang="en-US" sz="3600" b="1" dirty="0">
                <a:latin typeface="Arial" pitchFamily="34" charset="0"/>
                <a:cs typeface="Arial" pitchFamily="34" charset="0"/>
              </a:rPr>
              <a:t>Patient and </a:t>
            </a:r>
            <a:r>
              <a:rPr lang="en-US" sz="3600" b="1" dirty="0" smtClean="0">
                <a:latin typeface="Arial" pitchFamily="34" charset="0"/>
                <a:cs typeface="Arial" pitchFamily="34" charset="0"/>
              </a:rPr>
              <a:t>Family Support</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228600" y="1676400"/>
            <a:ext cx="8686800" cy="4953000"/>
          </a:xfrm>
        </p:spPr>
        <p:txBody>
          <a:bodyPr rtlCol="0">
            <a:normAutofit fontScale="92500" lnSpcReduction="10000"/>
          </a:bodyPr>
          <a:lstStyle/>
          <a:p>
            <a:pPr>
              <a:buFont typeface="Arial" charset="0"/>
              <a:buChar char="•"/>
            </a:pPr>
            <a:r>
              <a:rPr lang="en-US" sz="2900" dirty="0" smtClean="0">
                <a:latin typeface="Arial" pitchFamily="34" charset="0"/>
                <a:cs typeface="Arial" pitchFamily="34" charset="0"/>
              </a:rPr>
              <a:t>Advocating for individuals and families, assisting with obtaining and adhering to medications and other prescribed treatments. </a:t>
            </a:r>
          </a:p>
          <a:p>
            <a:pPr>
              <a:buFont typeface="Arial" charset="0"/>
              <a:buChar char="•"/>
            </a:pPr>
            <a:r>
              <a:rPr lang="en-US" sz="2900" dirty="0" smtClean="0">
                <a:latin typeface="Arial" pitchFamily="34" charset="0"/>
                <a:cs typeface="Arial" pitchFamily="34" charset="0"/>
              </a:rPr>
              <a:t>Health home team members are responsible for identifying resources for individuals to support them in attaining their highest level of health and functioning in their families and in the community </a:t>
            </a:r>
          </a:p>
          <a:p>
            <a:pPr>
              <a:buFont typeface="Arial" charset="0"/>
              <a:buChar char="•"/>
            </a:pPr>
            <a:r>
              <a:rPr lang="en-US" sz="2900" dirty="0" smtClean="0">
                <a:latin typeface="Arial" pitchFamily="34" charset="0"/>
                <a:cs typeface="Arial" pitchFamily="34" charset="0"/>
              </a:rPr>
              <a:t>For individuals with developmental disabilities the health team will refer to and coordinate with the approved developmental disabilities case management entity 	</a:t>
            </a:r>
          </a:p>
          <a:p>
            <a:pPr lvl="0">
              <a:buNone/>
            </a:pPr>
            <a:r>
              <a:rPr lang="en-US" sz="2800" dirty="0" smtClean="0">
                <a:latin typeface="Arial" pitchFamily="34" charset="0"/>
                <a:cs typeface="Arial" pitchFamily="34" charset="0"/>
              </a:rPr>
              <a:t> </a:t>
            </a:r>
          </a:p>
          <a:p>
            <a:pPr lvl="0">
              <a:buNone/>
            </a:pPr>
            <a:endParaRPr lang="en-US" sz="800" dirty="0" smtClean="0">
              <a:latin typeface="Calibri" pitchFamily="34" charset="0"/>
            </a:endParaRPr>
          </a:p>
          <a:p>
            <a:pPr eaLnBrk="1" fontAlgn="auto" hangingPunct="1">
              <a:spcAft>
                <a:spcPts val="0"/>
              </a:spcAft>
              <a:buNone/>
              <a:defRPr/>
            </a:pPr>
            <a:endParaRPr lang="en-US" sz="3200" dirty="0" smtClean="0">
              <a:latin typeface="Calibri" pitchFamily="34" charset="0"/>
            </a:endParaRPr>
          </a:p>
        </p:txBody>
      </p:sp>
      <p:grpSp>
        <p:nvGrpSpPr>
          <p:cNvPr id="2" name="Group 8"/>
          <p:cNvGrpSpPr>
            <a:grpSpLocks/>
          </p:cNvGrpSpPr>
          <p:nvPr/>
        </p:nvGrpSpPr>
        <p:grpSpPr bwMode="auto">
          <a:xfrm>
            <a:off x="152400" y="66675"/>
            <a:ext cx="1528763" cy="1524000"/>
            <a:chOff x="4800600" y="174234"/>
            <a:chExt cx="2362201" cy="2362201"/>
          </a:xfrm>
        </p:grpSpPr>
        <p:pic>
          <p:nvPicPr>
            <p:cNvPr id="10" name="Picture 9"/>
            <p:cNvPicPr>
              <a:picLocks noChangeAspect="1"/>
            </p:cNvPicPr>
            <p:nvPr/>
          </p:nvPicPr>
          <p:blipFill>
            <a:blip r:embed="rId3" cstate="print">
              <a:duotone>
                <a:prstClr val="black"/>
                <a:schemeClr val="accent6">
                  <a:tint val="45000"/>
                  <a:satMod val="400000"/>
                </a:schemeClr>
              </a:duotone>
              <a:extLst/>
            </a:blip>
            <a:stretch>
              <a:fillRect/>
            </a:stretch>
          </p:blipFill>
          <p:spPr>
            <a:xfrm>
              <a:off x="4800600" y="174234"/>
              <a:ext cx="2362201" cy="2362201"/>
            </a:xfrm>
            <a:prstGeom prst="rect">
              <a:avLst/>
            </a:prstGeom>
          </p:spPr>
        </p:pic>
        <p:pic>
          <p:nvPicPr>
            <p:cNvPr id="21510" name="Picture 10"/>
            <p:cNvPicPr>
              <a:picLocks noChangeAspect="1"/>
            </p:cNvPicPr>
            <p:nvPr/>
          </p:nvPicPr>
          <p:blipFill>
            <a:blip r:embed="rId4"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34978814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05000" y="228600"/>
            <a:ext cx="6781800" cy="1254125"/>
          </a:xfrm>
        </p:spPr>
        <p:txBody>
          <a:bodyPr>
            <a:normAutofit fontScale="90000"/>
          </a:bodyPr>
          <a:lstStyle/>
          <a:p>
            <a:pPr>
              <a:spcAft>
                <a:spcPts val="1200"/>
              </a:spcAft>
              <a:defRPr/>
            </a:pPr>
            <a:r>
              <a:rPr lang="en-US" sz="3600" b="1" dirty="0">
                <a:latin typeface="Arial" pitchFamily="34" charset="0"/>
                <a:cs typeface="Arial" pitchFamily="34" charset="0"/>
              </a:rPr>
              <a:t>Health Home Services: </a:t>
            </a:r>
            <a:br>
              <a:rPr lang="en-US" sz="3600" b="1" dirty="0">
                <a:latin typeface="Arial" pitchFamily="34" charset="0"/>
                <a:cs typeface="Arial" pitchFamily="34" charset="0"/>
              </a:rPr>
            </a:br>
            <a:r>
              <a:rPr lang="en-US" sz="3600" b="1" dirty="0" smtClean="0">
                <a:latin typeface="Arial" pitchFamily="34" charset="0"/>
                <a:cs typeface="Arial" pitchFamily="34" charset="0"/>
              </a:rPr>
              <a:t>Referral to Community and  Support Services</a:t>
            </a:r>
            <a:endParaRPr lang="en-US" sz="3600" dirty="0">
              <a:latin typeface="Garamond" pitchFamily="18" charset="0"/>
            </a:endParaRPr>
          </a:p>
        </p:txBody>
      </p:sp>
      <p:sp>
        <p:nvSpPr>
          <p:cNvPr id="3" name="Content Placeholder 2"/>
          <p:cNvSpPr>
            <a:spLocks noGrp="1"/>
          </p:cNvSpPr>
          <p:nvPr>
            <p:ph idx="1"/>
          </p:nvPr>
        </p:nvSpPr>
        <p:spPr>
          <a:xfrm>
            <a:off x="228600" y="1676400"/>
            <a:ext cx="8686800" cy="4953000"/>
          </a:xfrm>
        </p:spPr>
        <p:txBody>
          <a:bodyPr rtlCol="0">
            <a:normAutofit fontScale="92500"/>
          </a:bodyPr>
          <a:lstStyle/>
          <a:p>
            <a:pPr lvl="0">
              <a:buNone/>
            </a:pPr>
            <a:endParaRPr lang="en-US" sz="800" dirty="0" smtClean="0">
              <a:latin typeface="Calibri" pitchFamily="34" charset="0"/>
            </a:endParaRPr>
          </a:p>
          <a:p>
            <a:r>
              <a:rPr lang="en-US" sz="2800" dirty="0" smtClean="0">
                <a:latin typeface="Arial" pitchFamily="34" charset="0"/>
                <a:cs typeface="Arial" pitchFamily="34" charset="0"/>
              </a:rPr>
              <a:t>Assistance to patients including but not limited to:</a:t>
            </a:r>
          </a:p>
          <a:p>
            <a:pPr lvl="1">
              <a:buFont typeface="Arial" pitchFamily="34" charset="0"/>
              <a:buChar char="•"/>
            </a:pPr>
            <a:r>
              <a:rPr lang="en-US" dirty="0" smtClean="0">
                <a:latin typeface="Arial" pitchFamily="34" charset="0"/>
                <a:cs typeface="Arial" pitchFamily="34" charset="0"/>
              </a:rPr>
              <a:t>obtaining and maintaining eligibility for healthcare </a:t>
            </a:r>
          </a:p>
          <a:p>
            <a:pPr lvl="1">
              <a:buFont typeface="Arial" pitchFamily="34" charset="0"/>
              <a:buChar char="•"/>
            </a:pPr>
            <a:r>
              <a:rPr lang="en-US" dirty="0" smtClean="0">
                <a:latin typeface="Arial" pitchFamily="34" charset="0"/>
                <a:cs typeface="Arial" pitchFamily="34" charset="0"/>
              </a:rPr>
              <a:t>disability benefits </a:t>
            </a:r>
          </a:p>
          <a:p>
            <a:pPr lvl="1">
              <a:buFont typeface="Arial" pitchFamily="34" charset="0"/>
              <a:buChar char="•"/>
            </a:pPr>
            <a:r>
              <a:rPr lang="en-US" dirty="0" smtClean="0">
                <a:latin typeface="Arial" pitchFamily="34" charset="0"/>
                <a:cs typeface="Arial" pitchFamily="34" charset="0"/>
              </a:rPr>
              <a:t>housing</a:t>
            </a:r>
          </a:p>
          <a:p>
            <a:pPr lvl="1">
              <a:buFont typeface="Arial" pitchFamily="34" charset="0"/>
              <a:buChar char="•"/>
            </a:pPr>
            <a:r>
              <a:rPr lang="en-US" dirty="0" smtClean="0">
                <a:latin typeface="Arial" pitchFamily="34" charset="0"/>
                <a:cs typeface="Arial" pitchFamily="34" charset="0"/>
              </a:rPr>
              <a:t>personal need and legal services </a:t>
            </a:r>
          </a:p>
          <a:p>
            <a:r>
              <a:rPr lang="en-US" sz="2800" dirty="0" smtClean="0">
                <a:latin typeface="Arial" pitchFamily="34" charset="0"/>
                <a:cs typeface="Arial" pitchFamily="34" charset="0"/>
              </a:rPr>
              <a:t>For individuals with developmental disabilities the health home team will refer to and coordinate with the approved DD case management entity for this service. </a:t>
            </a:r>
          </a:p>
          <a:p>
            <a:r>
              <a:rPr lang="en-US" sz="2800" dirty="0" smtClean="0">
                <a:latin typeface="Arial" pitchFamily="34" charset="0"/>
                <a:cs typeface="Arial" pitchFamily="34" charset="0"/>
              </a:rPr>
              <a:t>Incorporation of community health workers into PCHH (pilot project)</a:t>
            </a:r>
          </a:p>
          <a:p>
            <a:pPr lvl="0">
              <a:buNone/>
            </a:pPr>
            <a:endParaRPr lang="en-US" sz="2400" dirty="0" smtClean="0">
              <a:latin typeface="Arial" pitchFamily="34" charset="0"/>
              <a:cs typeface="Arial" pitchFamily="34" charset="0"/>
            </a:endParaRPr>
          </a:p>
          <a:p>
            <a:pPr lvl="0">
              <a:buNone/>
            </a:pPr>
            <a:endParaRPr lang="en-US" sz="2400" dirty="0" smtClean="0">
              <a:latin typeface="Arial" pitchFamily="34" charset="0"/>
              <a:cs typeface="Arial" pitchFamily="34" charset="0"/>
            </a:endParaRPr>
          </a:p>
        </p:txBody>
      </p:sp>
      <p:grpSp>
        <p:nvGrpSpPr>
          <p:cNvPr id="2" name="Group 8"/>
          <p:cNvGrpSpPr>
            <a:grpSpLocks/>
          </p:cNvGrpSpPr>
          <p:nvPr/>
        </p:nvGrpSpPr>
        <p:grpSpPr bwMode="auto">
          <a:xfrm>
            <a:off x="152400" y="66675"/>
            <a:ext cx="1528763" cy="1524000"/>
            <a:chOff x="4800600" y="174234"/>
            <a:chExt cx="2362201" cy="2362201"/>
          </a:xfrm>
        </p:grpSpPr>
        <p:pic>
          <p:nvPicPr>
            <p:cNvPr id="10" name="Picture 9"/>
            <p:cNvPicPr>
              <a:picLocks noChangeAspect="1"/>
            </p:cNvPicPr>
            <p:nvPr/>
          </p:nvPicPr>
          <p:blipFill>
            <a:blip r:embed="rId3" cstate="print">
              <a:duotone>
                <a:prstClr val="black"/>
                <a:schemeClr val="accent6">
                  <a:tint val="45000"/>
                  <a:satMod val="400000"/>
                </a:schemeClr>
              </a:duotone>
              <a:extLst/>
            </a:blip>
            <a:stretch>
              <a:fillRect/>
            </a:stretch>
          </p:blipFill>
          <p:spPr>
            <a:xfrm>
              <a:off x="4800600" y="174234"/>
              <a:ext cx="2362201" cy="2362201"/>
            </a:xfrm>
            <a:prstGeom prst="rect">
              <a:avLst/>
            </a:prstGeom>
          </p:spPr>
        </p:pic>
        <p:pic>
          <p:nvPicPr>
            <p:cNvPr id="21510" name="Picture 10"/>
            <p:cNvPicPr>
              <a:picLocks noChangeAspect="1"/>
            </p:cNvPicPr>
            <p:nvPr/>
          </p:nvPicPr>
          <p:blipFill>
            <a:blip r:embed="rId4"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2009377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smtClean="0">
                <a:latin typeface="Arial" pitchFamily="34" charset="0"/>
                <a:cs typeface="Arial" pitchFamily="34" charset="0"/>
              </a:rPr>
              <a:t>Agenda</a:t>
            </a:r>
            <a:endParaRPr lang="en-US" sz="4400" b="1"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sz="2800" dirty="0" smtClean="0">
                <a:solidFill>
                  <a:schemeClr val="tx1"/>
                </a:solidFill>
                <a:latin typeface="Arial" pitchFamily="34" charset="0"/>
                <a:cs typeface="Arial" pitchFamily="34" charset="0"/>
              </a:rPr>
              <a:t>What is a Primary Care Health/Medical Home?</a:t>
            </a:r>
          </a:p>
          <a:p>
            <a:r>
              <a:rPr lang="en-US" sz="2800" dirty="0" smtClean="0">
                <a:solidFill>
                  <a:schemeClr val="tx1"/>
                </a:solidFill>
                <a:latin typeface="Arial" pitchFamily="34" charset="0"/>
                <a:cs typeface="Arial" pitchFamily="34" charset="0"/>
              </a:rPr>
              <a:t>Overview of Missouri Primary Care Health Home Initiative</a:t>
            </a:r>
          </a:p>
          <a:p>
            <a:r>
              <a:rPr lang="en-US" sz="2800">
                <a:latin typeface="Arial" pitchFamily="34" charset="0"/>
                <a:cs typeface="Arial" pitchFamily="34" charset="0"/>
              </a:rPr>
              <a:t>FAQs and “Rules of Thumb”</a:t>
            </a:r>
          </a:p>
          <a:p>
            <a:r>
              <a:rPr lang="en-US" sz="2800" smtClean="0">
                <a:latin typeface="Arial" pitchFamily="34" charset="0"/>
                <a:cs typeface="Arial" pitchFamily="34" charset="0"/>
              </a:rPr>
              <a:t>Data </a:t>
            </a:r>
            <a:r>
              <a:rPr lang="en-US" sz="2800" dirty="0" smtClean="0">
                <a:latin typeface="Arial" pitchFamily="34" charset="0"/>
                <a:cs typeface="Arial" pitchFamily="34" charset="0"/>
              </a:rPr>
              <a:t>Collection and Reporting</a:t>
            </a:r>
          </a:p>
          <a:p>
            <a:r>
              <a:rPr lang="en-US" sz="2800" dirty="0" smtClean="0">
                <a:latin typeface="Arial" pitchFamily="34" charset="0"/>
                <a:cs typeface="Arial" pitchFamily="34" charset="0"/>
              </a:rPr>
              <a:t>NCQA/PCMH Recognition</a:t>
            </a:r>
          </a:p>
          <a:p>
            <a:r>
              <a:rPr lang="en-US" sz="2800" dirty="0" smtClean="0">
                <a:latin typeface="Arial" pitchFamily="34" charset="0"/>
                <a:cs typeface="Arial" pitchFamily="34" charset="0"/>
              </a:rPr>
              <a:t>Training and Technical Assistance</a:t>
            </a:r>
          </a:p>
          <a:p>
            <a:endParaRPr lang="en-US" sz="2800" dirty="0">
              <a:solidFill>
                <a:schemeClr val="tx1"/>
              </a:solidFill>
              <a:latin typeface="Calibri" pitchFamily="34" charset="0"/>
            </a:endParaRPr>
          </a:p>
        </p:txBody>
      </p:sp>
      <p:grpSp>
        <p:nvGrpSpPr>
          <p:cNvPr id="4" name="Group 8"/>
          <p:cNvGrpSpPr>
            <a:grpSpLocks/>
          </p:cNvGrpSpPr>
          <p:nvPr/>
        </p:nvGrpSpPr>
        <p:grpSpPr bwMode="auto">
          <a:xfrm>
            <a:off x="152400" y="66675"/>
            <a:ext cx="1528763" cy="1524000"/>
            <a:chOff x="4800600" y="174234"/>
            <a:chExt cx="2362201" cy="2362201"/>
          </a:xfrm>
        </p:grpSpPr>
        <p:pic>
          <p:nvPicPr>
            <p:cNvPr id="5" name="Picture 4"/>
            <p:cNvPicPr>
              <a:picLocks noChangeAspect="1"/>
            </p:cNvPicPr>
            <p:nvPr/>
          </p:nvPicPr>
          <p:blipFill>
            <a:blip r:embed="rId3" cstate="print">
              <a:duotone>
                <a:prstClr val="black"/>
                <a:schemeClr val="accent6">
                  <a:tint val="45000"/>
                  <a:satMod val="400000"/>
                </a:schemeClr>
              </a:duotone>
              <a:extLst/>
            </a:blip>
            <a:stretch>
              <a:fillRect/>
            </a:stretch>
          </p:blipFill>
          <p:spPr>
            <a:xfrm>
              <a:off x="4800600" y="174234"/>
              <a:ext cx="2362201" cy="2362201"/>
            </a:xfrm>
            <a:prstGeom prst="rect">
              <a:avLst/>
            </a:prstGeom>
          </p:spPr>
        </p:pic>
        <p:pic>
          <p:nvPicPr>
            <p:cNvPr id="6" name="Picture 10"/>
            <p:cNvPicPr>
              <a:picLocks noChangeAspect="1"/>
            </p:cNvPicPr>
            <p:nvPr/>
          </p:nvPicPr>
          <p:blipFill>
            <a:blip r:embed="rId4"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12650801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57400" y="228600"/>
            <a:ext cx="6629400" cy="1254125"/>
          </a:xfrm>
        </p:spPr>
        <p:txBody>
          <a:bodyPr>
            <a:normAutofit/>
          </a:bodyPr>
          <a:lstStyle/>
          <a:p>
            <a:pPr algn="l" eaLnBrk="1" fontAlgn="auto" hangingPunct="1">
              <a:lnSpc>
                <a:spcPct val="100000"/>
              </a:lnSpc>
              <a:spcAft>
                <a:spcPts val="0"/>
              </a:spcAft>
              <a:defRPr/>
            </a:pPr>
            <a:r>
              <a:rPr lang="en-US" sz="3600" b="1" dirty="0" smtClean="0">
                <a:latin typeface="Arial" pitchFamily="34" charset="0"/>
                <a:cs typeface="Arial" pitchFamily="34" charset="0"/>
              </a:rPr>
              <a:t>Payment Method</a:t>
            </a:r>
            <a:endParaRPr lang="en-US" sz="3600" b="1" dirty="0">
              <a:latin typeface="Arial" pitchFamily="34" charset="0"/>
              <a:cs typeface="Arial" pitchFamily="34" charset="0"/>
            </a:endParaRPr>
          </a:p>
        </p:txBody>
      </p:sp>
      <p:sp>
        <p:nvSpPr>
          <p:cNvPr id="3" name="Content Placeholder 2"/>
          <p:cNvSpPr>
            <a:spLocks noGrp="1"/>
          </p:cNvSpPr>
          <p:nvPr>
            <p:ph idx="1"/>
          </p:nvPr>
        </p:nvSpPr>
        <p:spPr>
          <a:xfrm>
            <a:off x="457200" y="1590676"/>
            <a:ext cx="7848600" cy="4535488"/>
          </a:xfrm>
        </p:spPr>
        <p:txBody>
          <a:bodyPr>
            <a:noAutofit/>
          </a:bodyPr>
          <a:lstStyle/>
          <a:p>
            <a:pPr>
              <a:spcAft>
                <a:spcPts val="1200"/>
              </a:spcAft>
              <a:defRPr/>
            </a:pPr>
            <a:r>
              <a:rPr lang="en-US" sz="2000" dirty="0" smtClean="0">
                <a:latin typeface="Arial" pitchFamily="34" charset="0"/>
                <a:cs typeface="Arial" pitchFamily="34" charset="0"/>
              </a:rPr>
              <a:t>Providers that meet the health home requirements will receive a Per-Member-Per-Month (PMPM) payment for performing health home services and activities (“touches”)</a:t>
            </a:r>
          </a:p>
          <a:p>
            <a:pPr>
              <a:spcAft>
                <a:spcPts val="1200"/>
              </a:spcAft>
              <a:defRPr/>
            </a:pPr>
            <a:r>
              <a:rPr lang="en-US" sz="2000" dirty="0" smtClean="0">
                <a:latin typeface="Arial" pitchFamily="34" charset="0"/>
                <a:cs typeface="Arial" pitchFamily="34" charset="0"/>
              </a:rPr>
              <a:t>Current PMPM rate is $63.72 </a:t>
            </a:r>
          </a:p>
          <a:p>
            <a:pPr>
              <a:spcAft>
                <a:spcPts val="1200"/>
              </a:spcAft>
              <a:defRPr/>
            </a:pPr>
            <a:r>
              <a:rPr lang="en-US" sz="2000" dirty="0" smtClean="0">
                <a:latin typeface="Arial" pitchFamily="34" charset="0"/>
                <a:cs typeface="Arial" pitchFamily="34" charset="0"/>
              </a:rPr>
              <a:t>Providers pay a small PMPM to MPCA to cover administrative costs associated with data management, training, technical and administrative support, and practice coaching</a:t>
            </a:r>
            <a:r>
              <a:rPr lang="en-US" sz="2400" dirty="0" smtClean="0">
                <a:latin typeface="Arial" pitchFamily="34" charset="0"/>
                <a:cs typeface="Arial" pitchFamily="34" charset="0"/>
              </a:rPr>
              <a:t> </a:t>
            </a:r>
            <a:endParaRPr lang="en-US" sz="2400" dirty="0" smtClean="0">
              <a:solidFill>
                <a:schemeClr val="tx1"/>
              </a:solidFill>
              <a:latin typeface="Arial" pitchFamily="34" charset="0"/>
              <a:cs typeface="Arial" pitchFamily="34" charset="0"/>
            </a:endParaRPr>
          </a:p>
        </p:txBody>
      </p:sp>
      <p:grpSp>
        <p:nvGrpSpPr>
          <p:cNvPr id="2" name="Group 8"/>
          <p:cNvGrpSpPr>
            <a:grpSpLocks/>
          </p:cNvGrpSpPr>
          <p:nvPr/>
        </p:nvGrpSpPr>
        <p:grpSpPr bwMode="auto">
          <a:xfrm>
            <a:off x="152400" y="66675"/>
            <a:ext cx="1528763" cy="1524000"/>
            <a:chOff x="4800600" y="174234"/>
            <a:chExt cx="2362201" cy="2362201"/>
          </a:xfrm>
        </p:grpSpPr>
        <p:pic>
          <p:nvPicPr>
            <p:cNvPr id="10" name="Picture 9"/>
            <p:cNvPicPr>
              <a:picLocks noChangeAspect="1"/>
            </p:cNvPicPr>
            <p:nvPr/>
          </p:nvPicPr>
          <p:blipFill>
            <a:blip r:embed="rId3" cstate="print">
              <a:duotone>
                <a:prstClr val="black"/>
                <a:schemeClr val="accent6">
                  <a:tint val="45000"/>
                  <a:satMod val="400000"/>
                </a:schemeClr>
              </a:duotone>
              <a:extLst/>
            </a:blip>
            <a:stretch>
              <a:fillRect/>
            </a:stretch>
          </p:blipFill>
          <p:spPr>
            <a:xfrm>
              <a:off x="4800600" y="174234"/>
              <a:ext cx="2362201" cy="2362201"/>
            </a:xfrm>
            <a:prstGeom prst="rect">
              <a:avLst/>
            </a:prstGeom>
          </p:spPr>
        </p:pic>
        <p:pic>
          <p:nvPicPr>
            <p:cNvPr id="17414" name="Picture 10"/>
            <p:cNvPicPr>
              <a:picLocks noChangeAspect="1"/>
            </p:cNvPicPr>
            <p:nvPr/>
          </p:nvPicPr>
          <p:blipFill>
            <a:blip r:embed="rId4"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5032445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57400" y="228600"/>
            <a:ext cx="6629400" cy="1254125"/>
          </a:xfrm>
        </p:spPr>
        <p:txBody>
          <a:bodyPr>
            <a:normAutofit/>
          </a:bodyPr>
          <a:lstStyle/>
          <a:p>
            <a:pPr eaLnBrk="1" fontAlgn="auto" hangingPunct="1">
              <a:lnSpc>
                <a:spcPct val="100000"/>
              </a:lnSpc>
              <a:spcAft>
                <a:spcPts val="0"/>
              </a:spcAft>
              <a:defRPr/>
            </a:pPr>
            <a:r>
              <a:rPr lang="en-US" sz="3600" b="1" dirty="0" smtClean="0">
                <a:latin typeface="Arial" pitchFamily="34" charset="0"/>
                <a:cs typeface="Arial" pitchFamily="34" charset="0"/>
              </a:rPr>
              <a:t>Enrollment Eligibility</a:t>
            </a:r>
            <a:endParaRPr lang="en-US" sz="3600" b="1" dirty="0">
              <a:latin typeface="Arial" pitchFamily="34" charset="0"/>
              <a:cs typeface="Arial" pitchFamily="34" charset="0"/>
            </a:endParaRPr>
          </a:p>
        </p:txBody>
      </p:sp>
      <p:sp>
        <p:nvSpPr>
          <p:cNvPr id="3" name="Content Placeholder 2"/>
          <p:cNvSpPr>
            <a:spLocks noGrp="1"/>
          </p:cNvSpPr>
          <p:nvPr>
            <p:ph idx="1"/>
          </p:nvPr>
        </p:nvSpPr>
        <p:spPr>
          <a:xfrm>
            <a:off x="457200" y="1590676"/>
            <a:ext cx="7848600" cy="4535488"/>
          </a:xfrm>
        </p:spPr>
        <p:txBody>
          <a:bodyPr>
            <a:noAutofit/>
          </a:bodyPr>
          <a:lstStyle/>
          <a:p>
            <a:pPr>
              <a:spcAft>
                <a:spcPts val="1200"/>
              </a:spcAft>
              <a:defRPr/>
            </a:pPr>
            <a:r>
              <a:rPr lang="en-US" sz="2400" dirty="0" smtClean="0">
                <a:solidFill>
                  <a:schemeClr val="tx1"/>
                </a:solidFill>
                <a:latin typeface="Arial" pitchFamily="34" charset="0"/>
                <a:cs typeface="Arial" pitchFamily="34" charset="0"/>
              </a:rPr>
              <a:t>Participant </a:t>
            </a:r>
            <a:r>
              <a:rPr lang="en-US" sz="2400" dirty="0" smtClean="0">
                <a:latin typeface="Arial" pitchFamily="34" charset="0"/>
                <a:cs typeface="Arial" pitchFamily="34" charset="0"/>
              </a:rPr>
              <a:t>must</a:t>
            </a:r>
            <a:r>
              <a:rPr lang="en-US" sz="2400" dirty="0" smtClean="0">
                <a:solidFill>
                  <a:schemeClr val="tx1"/>
                </a:solidFill>
                <a:latin typeface="Arial" pitchFamily="34" charset="0"/>
                <a:cs typeface="Arial" pitchFamily="34" charset="0"/>
              </a:rPr>
              <a:t> meet the following criteria:</a:t>
            </a:r>
          </a:p>
          <a:p>
            <a:pPr marL="576263" lvl="1" indent="-228600">
              <a:spcBef>
                <a:spcPts val="0"/>
              </a:spcBef>
              <a:buFont typeface="Arial" pitchFamily="34" charset="0"/>
              <a:buChar char="•"/>
            </a:pPr>
            <a:r>
              <a:rPr lang="en-US" sz="2200" dirty="0" smtClean="0">
                <a:latin typeface="Arial" pitchFamily="34" charset="0"/>
                <a:cs typeface="Arial" pitchFamily="34" charset="0"/>
              </a:rPr>
              <a:t>MO HealthNet eligible</a:t>
            </a:r>
            <a:endParaRPr lang="en-US" sz="2200" dirty="0">
              <a:latin typeface="Arial" pitchFamily="34" charset="0"/>
              <a:cs typeface="Arial" pitchFamily="34" charset="0"/>
            </a:endParaRPr>
          </a:p>
          <a:p>
            <a:pPr marL="576263" lvl="1" indent="-228600">
              <a:spcBef>
                <a:spcPts val="0"/>
              </a:spcBef>
              <a:buFont typeface="Arial" pitchFamily="34" charset="0"/>
              <a:buChar char="•"/>
            </a:pPr>
            <a:r>
              <a:rPr lang="en-US" sz="2200" dirty="0">
                <a:latin typeface="Arial" pitchFamily="34" charset="0"/>
                <a:cs typeface="Arial" pitchFamily="34" charset="0"/>
              </a:rPr>
              <a:t>Not be locked into hospice</a:t>
            </a:r>
          </a:p>
          <a:p>
            <a:pPr marL="576263" lvl="1" indent="-228600">
              <a:spcBef>
                <a:spcPts val="0"/>
              </a:spcBef>
              <a:buFont typeface="Arial" pitchFamily="34" charset="0"/>
              <a:buChar char="•"/>
            </a:pPr>
            <a:r>
              <a:rPr lang="en-US" sz="2200" dirty="0">
                <a:latin typeface="Arial" pitchFamily="34" charset="0"/>
                <a:cs typeface="Arial" pitchFamily="34" charset="0"/>
              </a:rPr>
              <a:t>Meet </a:t>
            </a:r>
            <a:r>
              <a:rPr lang="en-US" sz="2200" dirty="0" smtClean="0">
                <a:latin typeface="Arial" pitchFamily="34" charset="0"/>
                <a:cs typeface="Arial" pitchFamily="34" charset="0"/>
              </a:rPr>
              <a:t>spend-down, and/or pay </a:t>
            </a:r>
            <a:r>
              <a:rPr lang="en-US" sz="2200" dirty="0">
                <a:latin typeface="Arial" pitchFamily="34" charset="0"/>
                <a:cs typeface="Arial" pitchFamily="34" charset="0"/>
              </a:rPr>
              <a:t>any premiums due</a:t>
            </a:r>
          </a:p>
          <a:p>
            <a:pPr marL="576263" lvl="1" indent="-228600">
              <a:spcBef>
                <a:spcPts val="0"/>
              </a:spcBef>
              <a:buFont typeface="Arial" pitchFamily="34" charset="0"/>
              <a:buChar char="•"/>
              <a:defRPr/>
            </a:pPr>
            <a:r>
              <a:rPr lang="en-US" sz="2200" dirty="0" smtClean="0">
                <a:solidFill>
                  <a:schemeClr val="tx1"/>
                </a:solidFill>
                <a:latin typeface="Arial" pitchFamily="34" charset="0"/>
                <a:cs typeface="Arial" pitchFamily="34" charset="0"/>
              </a:rPr>
              <a:t>Have paid/</a:t>
            </a:r>
            <a:r>
              <a:rPr lang="en-US" sz="2200" dirty="0" smtClean="0">
                <a:latin typeface="Arial" pitchFamily="34" charset="0"/>
                <a:cs typeface="Arial" pitchFamily="34" charset="0"/>
              </a:rPr>
              <a:t>final </a:t>
            </a:r>
            <a:r>
              <a:rPr lang="en-US" sz="2200" dirty="0">
                <a:latin typeface="Arial" pitchFamily="34" charset="0"/>
                <a:cs typeface="Arial" pitchFamily="34" charset="0"/>
              </a:rPr>
              <a:t>claims (excluding original claims that were reversed</a:t>
            </a:r>
            <a:r>
              <a:rPr lang="en-US" sz="2200" dirty="0" smtClean="0">
                <a:latin typeface="Arial" pitchFamily="34" charset="0"/>
                <a:cs typeface="Arial" pitchFamily="34" charset="0"/>
              </a:rPr>
              <a:t>/ voided</a:t>
            </a:r>
            <a:r>
              <a:rPr lang="en-US" sz="2200" dirty="0">
                <a:latin typeface="Arial" pitchFamily="34" charset="0"/>
                <a:cs typeface="Arial" pitchFamily="34" charset="0"/>
              </a:rPr>
              <a:t>) </a:t>
            </a:r>
            <a:r>
              <a:rPr lang="en-US" sz="2200" dirty="0" smtClean="0">
                <a:latin typeface="Arial" pitchFamily="34" charset="0"/>
                <a:cs typeface="Arial" pitchFamily="34" charset="0"/>
              </a:rPr>
              <a:t>with </a:t>
            </a:r>
            <a:r>
              <a:rPr lang="en-US" sz="2200" dirty="0">
                <a:latin typeface="Arial" pitchFamily="34" charset="0"/>
                <a:cs typeface="Arial" pitchFamily="34" charset="0"/>
              </a:rPr>
              <a:t>an approved </a:t>
            </a:r>
            <a:r>
              <a:rPr lang="en-US" sz="2200" dirty="0" smtClean="0">
                <a:latin typeface="Arial" pitchFamily="34" charset="0"/>
                <a:cs typeface="Arial" pitchFamily="34" charset="0"/>
              </a:rPr>
              <a:t>PC diagnosis </a:t>
            </a:r>
            <a:r>
              <a:rPr lang="en-US" sz="2200" dirty="0">
                <a:latin typeface="Arial" pitchFamily="34" charset="0"/>
                <a:cs typeface="Arial" pitchFamily="34" charset="0"/>
              </a:rPr>
              <a:t>in one of the first five positions on a </a:t>
            </a:r>
            <a:r>
              <a:rPr lang="en-US" sz="2200" dirty="0" smtClean="0">
                <a:latin typeface="Arial" pitchFamily="34" charset="0"/>
                <a:cs typeface="Arial" pitchFamily="34" charset="0"/>
              </a:rPr>
              <a:t>claim.</a:t>
            </a:r>
          </a:p>
          <a:p>
            <a:pPr marL="576263" lvl="1" indent="-228600">
              <a:spcBef>
                <a:spcPts val="0"/>
              </a:spcBef>
              <a:buFont typeface="Arial" pitchFamily="34" charset="0"/>
              <a:buChar char="•"/>
              <a:defRPr/>
            </a:pPr>
            <a:r>
              <a:rPr lang="en-US" sz="2200" dirty="0" smtClean="0">
                <a:latin typeface="Arial" pitchFamily="34" charset="0"/>
                <a:cs typeface="Arial" pitchFamily="34" charset="0"/>
              </a:rPr>
              <a:t>Have qualifying condition(s)</a:t>
            </a:r>
          </a:p>
          <a:p>
            <a:pPr marL="576263" lvl="1" indent="-228600">
              <a:spcBef>
                <a:spcPts val="0"/>
              </a:spcBef>
              <a:buFont typeface="Arial" pitchFamily="34" charset="0"/>
              <a:buChar char="•"/>
              <a:defRPr/>
            </a:pPr>
            <a:r>
              <a:rPr lang="en-US" sz="2200" dirty="0" smtClean="0">
                <a:latin typeface="Arial" pitchFamily="34" charset="0"/>
                <a:cs typeface="Arial" pitchFamily="34" charset="0"/>
              </a:rPr>
              <a:t>Have at least $775 in spend (proxy – one ER visit or hospitalization)</a:t>
            </a:r>
          </a:p>
          <a:p>
            <a:pPr marL="576263" lvl="1" indent="-228600">
              <a:spcBef>
                <a:spcPts val="0"/>
              </a:spcBef>
              <a:buFont typeface="Arial" pitchFamily="34" charset="0"/>
              <a:buChar char="•"/>
              <a:defRPr/>
            </a:pPr>
            <a:r>
              <a:rPr lang="en-US" sz="2200" dirty="0" smtClean="0">
                <a:latin typeface="Arial" pitchFamily="34" charset="0"/>
                <a:cs typeface="Arial" pitchFamily="34" charset="0"/>
              </a:rPr>
              <a:t>If seen by more than one eligible health home provider the patient is attributed to the health home provider seen the most during the analysis period</a:t>
            </a:r>
            <a:endParaRPr lang="en-US" sz="2200" dirty="0">
              <a:latin typeface="Arial" pitchFamily="34" charset="0"/>
              <a:cs typeface="Arial" pitchFamily="34" charset="0"/>
            </a:endParaRPr>
          </a:p>
        </p:txBody>
      </p:sp>
      <p:grpSp>
        <p:nvGrpSpPr>
          <p:cNvPr id="2" name="Group 8"/>
          <p:cNvGrpSpPr>
            <a:grpSpLocks/>
          </p:cNvGrpSpPr>
          <p:nvPr/>
        </p:nvGrpSpPr>
        <p:grpSpPr bwMode="auto">
          <a:xfrm>
            <a:off x="152400" y="66675"/>
            <a:ext cx="1528763" cy="1524000"/>
            <a:chOff x="4800600" y="174234"/>
            <a:chExt cx="2362201" cy="2362201"/>
          </a:xfrm>
        </p:grpSpPr>
        <p:pic>
          <p:nvPicPr>
            <p:cNvPr id="10" name="Picture 9"/>
            <p:cNvPicPr>
              <a:picLocks noChangeAspect="1"/>
            </p:cNvPicPr>
            <p:nvPr/>
          </p:nvPicPr>
          <p:blipFill>
            <a:blip r:embed="rId3" cstate="print">
              <a:duotone>
                <a:prstClr val="black"/>
                <a:schemeClr val="accent6">
                  <a:tint val="45000"/>
                  <a:satMod val="400000"/>
                </a:schemeClr>
              </a:duotone>
              <a:extLst/>
            </a:blip>
            <a:stretch>
              <a:fillRect/>
            </a:stretch>
          </p:blipFill>
          <p:spPr>
            <a:xfrm>
              <a:off x="4800600" y="174234"/>
              <a:ext cx="2362201" cy="2362201"/>
            </a:xfrm>
            <a:prstGeom prst="rect">
              <a:avLst/>
            </a:prstGeom>
          </p:spPr>
        </p:pic>
        <p:pic>
          <p:nvPicPr>
            <p:cNvPr id="17414" name="Picture 10"/>
            <p:cNvPicPr>
              <a:picLocks noChangeAspect="1"/>
            </p:cNvPicPr>
            <p:nvPr/>
          </p:nvPicPr>
          <p:blipFill>
            <a:blip r:embed="rId4"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737976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57400" y="228600"/>
            <a:ext cx="6629400" cy="1254125"/>
          </a:xfrm>
        </p:spPr>
        <p:txBody>
          <a:bodyPr>
            <a:normAutofit/>
          </a:bodyPr>
          <a:lstStyle/>
          <a:p>
            <a:pPr eaLnBrk="1" fontAlgn="auto" hangingPunct="1">
              <a:lnSpc>
                <a:spcPct val="100000"/>
              </a:lnSpc>
              <a:spcAft>
                <a:spcPts val="0"/>
              </a:spcAft>
              <a:defRPr/>
            </a:pPr>
            <a:r>
              <a:rPr lang="en-US" sz="3600" b="1" dirty="0" smtClean="0">
                <a:latin typeface="Arial" pitchFamily="34" charset="0"/>
                <a:cs typeface="Arial" pitchFamily="34" charset="0"/>
              </a:rPr>
              <a:t>Current Enrollment Process</a:t>
            </a:r>
            <a:endParaRPr lang="en-US" sz="3600" b="1" dirty="0">
              <a:latin typeface="Arial" pitchFamily="34" charset="0"/>
              <a:cs typeface="Arial" pitchFamily="34" charset="0"/>
            </a:endParaRPr>
          </a:p>
        </p:txBody>
      </p:sp>
      <p:sp>
        <p:nvSpPr>
          <p:cNvPr id="3" name="Content Placeholder 2"/>
          <p:cNvSpPr>
            <a:spLocks noGrp="1"/>
          </p:cNvSpPr>
          <p:nvPr>
            <p:ph idx="1"/>
          </p:nvPr>
        </p:nvSpPr>
        <p:spPr>
          <a:xfrm>
            <a:off x="457200" y="1590676"/>
            <a:ext cx="7848600" cy="4535488"/>
          </a:xfrm>
        </p:spPr>
        <p:txBody>
          <a:bodyPr>
            <a:noAutofit/>
          </a:bodyPr>
          <a:lstStyle/>
          <a:p>
            <a:pPr>
              <a:spcAft>
                <a:spcPts val="1200"/>
              </a:spcAft>
              <a:defRPr/>
            </a:pPr>
            <a:r>
              <a:rPr lang="en-US" sz="2400" dirty="0" smtClean="0">
                <a:solidFill>
                  <a:schemeClr val="tx1"/>
                </a:solidFill>
                <a:latin typeface="Arial" pitchFamily="34" charset="0"/>
                <a:cs typeface="Arial" pitchFamily="34" charset="0"/>
              </a:rPr>
              <a:t>Determine eligible diagnoses and other criteria (e.g. patient has PCP at clinic/organization)</a:t>
            </a:r>
            <a:endParaRPr lang="en-US" sz="2400" dirty="0" smtClean="0">
              <a:latin typeface="Arial" pitchFamily="34" charset="0"/>
              <a:cs typeface="Arial" pitchFamily="34" charset="0"/>
            </a:endParaRPr>
          </a:p>
          <a:p>
            <a:pPr>
              <a:spcAft>
                <a:spcPts val="1200"/>
              </a:spcAft>
              <a:defRPr/>
            </a:pPr>
            <a:r>
              <a:rPr lang="en-US" sz="2400" dirty="0" smtClean="0">
                <a:latin typeface="Arial" pitchFamily="34" charset="0"/>
                <a:cs typeface="Arial" pitchFamily="34" charset="0"/>
              </a:rPr>
              <a:t>Check eMOMED for current Medicaid eligibility and spend down status</a:t>
            </a:r>
          </a:p>
          <a:p>
            <a:pPr>
              <a:spcAft>
                <a:spcPts val="1200"/>
              </a:spcAft>
              <a:defRPr/>
            </a:pPr>
            <a:r>
              <a:rPr lang="en-US" sz="2400" dirty="0" smtClean="0">
                <a:latin typeface="Arial" pitchFamily="34" charset="0"/>
                <a:cs typeface="Arial" pitchFamily="34" charset="0"/>
              </a:rPr>
              <a:t>Check CyberAccess to determine whether person is already enrolled in a health home</a:t>
            </a:r>
          </a:p>
          <a:p>
            <a:pPr>
              <a:spcAft>
                <a:spcPts val="600"/>
              </a:spcAft>
              <a:defRPr/>
            </a:pPr>
            <a:r>
              <a:rPr lang="en-US" sz="2400" dirty="0" smtClean="0">
                <a:latin typeface="Arial" pitchFamily="34" charset="0"/>
                <a:cs typeface="Arial" pitchFamily="34" charset="0"/>
              </a:rPr>
              <a:t>Prepare and submit enrollment forms</a:t>
            </a:r>
          </a:p>
          <a:p>
            <a:pPr lvl="1">
              <a:spcAft>
                <a:spcPts val="300"/>
              </a:spcAft>
              <a:defRPr/>
            </a:pPr>
            <a:r>
              <a:rPr lang="en-US" sz="1600" dirty="0" smtClean="0">
                <a:latin typeface="Arial" pitchFamily="34" charset="0"/>
                <a:cs typeface="Arial" pitchFamily="34" charset="0"/>
              </a:rPr>
              <a:t>Name form using Lastname, Firstname convention.</a:t>
            </a:r>
          </a:p>
          <a:p>
            <a:pPr lvl="1">
              <a:spcAft>
                <a:spcPts val="300"/>
              </a:spcAft>
              <a:defRPr/>
            </a:pPr>
            <a:r>
              <a:rPr lang="en-US" sz="1600" dirty="0" smtClean="0">
                <a:latin typeface="Arial" pitchFamily="34" charset="0"/>
                <a:cs typeface="Arial" pitchFamily="34" charset="0"/>
              </a:rPr>
              <a:t>Send only one type of form in an email</a:t>
            </a:r>
          </a:p>
          <a:p>
            <a:pPr lvl="1">
              <a:spcAft>
                <a:spcPts val="300"/>
              </a:spcAft>
              <a:defRPr/>
            </a:pPr>
            <a:r>
              <a:rPr lang="en-US" sz="1600" dirty="0" smtClean="0">
                <a:latin typeface="Arial" pitchFamily="34" charset="0"/>
                <a:cs typeface="Arial" pitchFamily="34" charset="0"/>
              </a:rPr>
              <a:t>Make sure each form is only sent one time</a:t>
            </a:r>
          </a:p>
          <a:p>
            <a:pPr lvl="1">
              <a:spcAft>
                <a:spcPts val="300"/>
              </a:spcAft>
              <a:defRPr/>
            </a:pPr>
            <a:r>
              <a:rPr lang="en-US" sz="1600" dirty="0" smtClean="0">
                <a:latin typeface="Arial" pitchFamily="34" charset="0"/>
                <a:cs typeface="Arial" pitchFamily="34" charset="0"/>
              </a:rPr>
              <a:t>Send forms to enrollment coordinator (info on form)</a:t>
            </a:r>
          </a:p>
        </p:txBody>
      </p:sp>
      <p:grpSp>
        <p:nvGrpSpPr>
          <p:cNvPr id="2" name="Group 8"/>
          <p:cNvGrpSpPr>
            <a:grpSpLocks/>
          </p:cNvGrpSpPr>
          <p:nvPr/>
        </p:nvGrpSpPr>
        <p:grpSpPr bwMode="auto">
          <a:xfrm>
            <a:off x="152400" y="66675"/>
            <a:ext cx="1528763" cy="1524000"/>
            <a:chOff x="4800600" y="174234"/>
            <a:chExt cx="2362201" cy="2362201"/>
          </a:xfrm>
        </p:grpSpPr>
        <p:pic>
          <p:nvPicPr>
            <p:cNvPr id="10" name="Picture 9"/>
            <p:cNvPicPr>
              <a:picLocks noChangeAspect="1"/>
            </p:cNvPicPr>
            <p:nvPr/>
          </p:nvPicPr>
          <p:blipFill>
            <a:blip r:embed="rId3" cstate="print">
              <a:duotone>
                <a:prstClr val="black"/>
                <a:schemeClr val="accent6">
                  <a:tint val="45000"/>
                  <a:satMod val="400000"/>
                </a:schemeClr>
              </a:duotone>
              <a:extLst/>
            </a:blip>
            <a:stretch>
              <a:fillRect/>
            </a:stretch>
          </p:blipFill>
          <p:spPr>
            <a:xfrm>
              <a:off x="4800600" y="174234"/>
              <a:ext cx="2362201" cy="2362201"/>
            </a:xfrm>
            <a:prstGeom prst="rect">
              <a:avLst/>
            </a:prstGeom>
          </p:spPr>
        </p:pic>
        <p:pic>
          <p:nvPicPr>
            <p:cNvPr id="17414" name="Picture 10"/>
            <p:cNvPicPr>
              <a:picLocks noChangeAspect="1"/>
            </p:cNvPicPr>
            <p:nvPr/>
          </p:nvPicPr>
          <p:blipFill>
            <a:blip r:embed="rId4"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12055030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1138"/>
            <a:ext cx="8229600" cy="1143000"/>
          </a:xfrm>
          <a:noFill/>
        </p:spPr>
        <p:txBody>
          <a:bodyPr/>
          <a:lstStyle/>
          <a:p>
            <a:r>
              <a:rPr lang="en-US" b="1" dirty="0" smtClean="0">
                <a:solidFill>
                  <a:srgbClr val="92D050"/>
                </a:solidFill>
                <a:latin typeface="Arial" panose="020B0604020202020204" pitchFamily="34" charset="0"/>
                <a:cs typeface="Arial" panose="020B0604020202020204" pitchFamily="34" charset="0"/>
              </a:rPr>
              <a:t>Care Team</a:t>
            </a:r>
            <a:endParaRPr lang="en-US" b="1" dirty="0">
              <a:solidFill>
                <a:srgbClr val="92D050"/>
              </a:solidFill>
              <a:latin typeface="Arial" panose="020B0604020202020204" pitchFamily="34" charset="0"/>
              <a:cs typeface="Arial" panose="020B0604020202020204" pitchFamily="34" charset="0"/>
            </a:endParaRPr>
          </a:p>
        </p:txBody>
      </p:sp>
      <p:sp>
        <p:nvSpPr>
          <p:cNvPr id="4" name="Content Placeholder 3"/>
          <p:cNvSpPr>
            <a:spLocks noGrp="1"/>
          </p:cNvSpPr>
          <p:nvPr>
            <p:ph sz="half" idx="2"/>
          </p:nvPr>
        </p:nvSpPr>
        <p:spPr/>
        <p:txBody>
          <a:bodyPr/>
          <a:lstStyle/>
          <a:p>
            <a:endParaRPr lang="en-US" dirty="0" smtClean="0"/>
          </a:p>
          <a:p>
            <a:endParaRPr lang="en-US" dirty="0"/>
          </a:p>
        </p:txBody>
      </p:sp>
      <p:grpSp>
        <p:nvGrpSpPr>
          <p:cNvPr id="32" name="Group 31"/>
          <p:cNvGrpSpPr/>
          <p:nvPr/>
        </p:nvGrpSpPr>
        <p:grpSpPr>
          <a:xfrm>
            <a:off x="2317286" y="1687285"/>
            <a:ext cx="4682227" cy="3951515"/>
            <a:chOff x="3479278" y="1447801"/>
            <a:chExt cx="5322993" cy="4800599"/>
          </a:xfrm>
        </p:grpSpPr>
        <p:sp>
          <p:nvSpPr>
            <p:cNvPr id="33" name="Oval 32"/>
            <p:cNvSpPr/>
            <p:nvPr/>
          </p:nvSpPr>
          <p:spPr>
            <a:xfrm>
              <a:off x="3886200" y="1447801"/>
              <a:ext cx="4419600" cy="4366146"/>
            </a:xfrm>
            <a:prstGeom prst="ellipse">
              <a:avLst/>
            </a:prstGeom>
            <a:solidFill>
              <a:schemeClr val="accent3"/>
            </a:solidFill>
            <a:ln>
              <a:solidFill>
                <a:schemeClr val="accent3">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fontAlgn="base">
                <a:spcBef>
                  <a:spcPct val="0"/>
                </a:spcBef>
                <a:spcAft>
                  <a:spcPct val="0"/>
                </a:spcAft>
              </a:pPr>
              <a:r>
                <a:rPr lang="en-US" sz="1600" dirty="0" smtClean="0">
                  <a:solidFill>
                    <a:prstClr val="white"/>
                  </a:solidFill>
                </a:rPr>
                <a:t>RN</a:t>
              </a:r>
              <a:endParaRPr lang="en-US" sz="1600" dirty="0">
                <a:solidFill>
                  <a:prstClr val="white"/>
                </a:solidFill>
              </a:endParaRPr>
            </a:p>
          </p:txBody>
        </p:sp>
        <p:sp>
          <p:nvSpPr>
            <p:cNvPr id="34" name="Hexagon 33"/>
            <p:cNvSpPr/>
            <p:nvPr/>
          </p:nvSpPr>
          <p:spPr>
            <a:xfrm>
              <a:off x="3479278" y="1876645"/>
              <a:ext cx="1515806" cy="1105699"/>
            </a:xfrm>
            <a:prstGeom prst="hexag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fontAlgn="base">
                <a:spcBef>
                  <a:spcPct val="0"/>
                </a:spcBef>
                <a:spcAft>
                  <a:spcPct val="0"/>
                </a:spcAft>
              </a:pPr>
              <a:r>
                <a:rPr lang="en-US" sz="1100" b="1" dirty="0" smtClean="0">
                  <a:solidFill>
                    <a:prstClr val="black"/>
                  </a:solidFill>
                  <a:latin typeface="Arial" panose="020B0604020202020204" pitchFamily="34" charset="0"/>
                </a:rPr>
                <a:t>Care Coordinator</a:t>
              </a:r>
              <a:endParaRPr lang="en-US" sz="1100" b="1" dirty="0">
                <a:solidFill>
                  <a:prstClr val="black"/>
                </a:solidFill>
                <a:latin typeface="Arial" panose="020B0604020202020204" pitchFamily="34" charset="0"/>
              </a:endParaRPr>
            </a:p>
          </p:txBody>
        </p:sp>
        <p:sp>
          <p:nvSpPr>
            <p:cNvPr id="36" name="Hexagon 35"/>
            <p:cNvSpPr/>
            <p:nvPr/>
          </p:nvSpPr>
          <p:spPr>
            <a:xfrm>
              <a:off x="6995906" y="1681344"/>
              <a:ext cx="1447800" cy="1143000"/>
            </a:xfrm>
            <a:prstGeom prst="hexag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spcBef>
                  <a:spcPct val="0"/>
                </a:spcBef>
                <a:spcAft>
                  <a:spcPct val="0"/>
                </a:spcAft>
              </a:pPr>
              <a:r>
                <a:rPr lang="en-US" sz="1100" b="1" dirty="0" smtClean="0">
                  <a:solidFill>
                    <a:prstClr val="black"/>
                  </a:solidFill>
                  <a:latin typeface="Arial" panose="020B0604020202020204" pitchFamily="34" charset="0"/>
                  <a:cs typeface="Arial" panose="020B0604020202020204" pitchFamily="34" charset="0"/>
                </a:rPr>
                <a:t>RN Care Manager</a:t>
              </a:r>
              <a:r>
                <a:rPr lang="en-US" sz="1600" dirty="0" smtClean="0">
                  <a:solidFill>
                    <a:prstClr val="white"/>
                  </a:solidFill>
                </a:rPr>
                <a:t>.</a:t>
              </a:r>
              <a:endParaRPr lang="en-US" sz="1600" dirty="0">
                <a:solidFill>
                  <a:prstClr val="white"/>
                </a:solidFill>
              </a:endParaRPr>
            </a:p>
          </p:txBody>
        </p:sp>
        <p:sp>
          <p:nvSpPr>
            <p:cNvPr id="37" name="Hexagon 36"/>
            <p:cNvSpPr/>
            <p:nvPr/>
          </p:nvSpPr>
          <p:spPr>
            <a:xfrm>
              <a:off x="3810000" y="4495800"/>
              <a:ext cx="1447800" cy="1143000"/>
            </a:xfrm>
            <a:prstGeom prst="hexagon">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00" b="1" dirty="0" smtClean="0">
                  <a:solidFill>
                    <a:prstClr val="black"/>
                  </a:solidFill>
                  <a:latin typeface="Arial" panose="020B0604020202020204" pitchFamily="34" charset="0"/>
                  <a:cs typeface="Arial" panose="020B0604020202020204" pitchFamily="34" charset="0"/>
                </a:rPr>
                <a:t>RN/LPN/MA</a:t>
              </a:r>
              <a:endParaRPr lang="en-US" sz="1000" b="1" dirty="0">
                <a:solidFill>
                  <a:prstClr val="black"/>
                </a:solidFill>
                <a:latin typeface="Arial" panose="020B0604020202020204" pitchFamily="34" charset="0"/>
                <a:cs typeface="Arial" panose="020B0604020202020204" pitchFamily="34" charset="0"/>
              </a:endParaRPr>
            </a:p>
          </p:txBody>
        </p:sp>
        <p:sp>
          <p:nvSpPr>
            <p:cNvPr id="39" name="Hexagon 38"/>
            <p:cNvSpPr/>
            <p:nvPr/>
          </p:nvSpPr>
          <p:spPr>
            <a:xfrm>
              <a:off x="5334001" y="5105400"/>
              <a:ext cx="1544404" cy="1143000"/>
            </a:xfrm>
            <a:prstGeom prst="hexagon">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100" b="1" dirty="0" smtClean="0">
                  <a:solidFill>
                    <a:prstClr val="black"/>
                  </a:solidFill>
                  <a:latin typeface="Arial" panose="020B0604020202020204" pitchFamily="34" charset="0"/>
                  <a:cs typeface="Arial" panose="020B0604020202020204" pitchFamily="34" charset="0"/>
                </a:rPr>
                <a:t>Provider</a:t>
              </a:r>
              <a:endParaRPr lang="en-US" sz="1100" b="1" dirty="0">
                <a:solidFill>
                  <a:prstClr val="black"/>
                </a:solidFill>
                <a:latin typeface="Arial" panose="020B0604020202020204" pitchFamily="34" charset="0"/>
                <a:cs typeface="Arial" panose="020B0604020202020204" pitchFamily="34" charset="0"/>
              </a:endParaRPr>
            </a:p>
          </p:txBody>
        </p:sp>
        <p:sp>
          <p:nvSpPr>
            <p:cNvPr id="41" name="Hexagon 40"/>
            <p:cNvSpPr/>
            <p:nvPr/>
          </p:nvSpPr>
          <p:spPr>
            <a:xfrm>
              <a:off x="4995085" y="2818694"/>
              <a:ext cx="1905000" cy="1544156"/>
            </a:xfrm>
            <a:prstGeom prst="hexagon">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fontAlgn="base">
                <a:spcBef>
                  <a:spcPct val="0"/>
                </a:spcBef>
                <a:spcAft>
                  <a:spcPct val="0"/>
                </a:spcAft>
              </a:pPr>
              <a:r>
                <a:rPr lang="en-US" sz="2000" b="1" dirty="0">
                  <a:solidFill>
                    <a:prstClr val="black"/>
                  </a:solidFill>
                  <a:latin typeface="Arial" panose="020B0604020202020204" pitchFamily="34" charset="0"/>
                  <a:cs typeface="Arial" panose="020B0604020202020204" pitchFamily="34" charset="0"/>
                </a:rPr>
                <a:t>Patient</a:t>
              </a:r>
            </a:p>
          </p:txBody>
        </p:sp>
        <p:sp>
          <p:nvSpPr>
            <p:cNvPr id="42" name="Hexagon 41"/>
            <p:cNvSpPr/>
            <p:nvPr/>
          </p:nvSpPr>
          <p:spPr>
            <a:xfrm>
              <a:off x="7354471" y="3059374"/>
              <a:ext cx="1447800" cy="1143000"/>
            </a:xfrm>
            <a:prstGeom prst="hexag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100" b="1" dirty="0" smtClean="0">
                  <a:solidFill>
                    <a:prstClr val="black"/>
                  </a:solidFill>
                  <a:latin typeface="Arial" panose="020B0604020202020204" pitchFamily="34" charset="0"/>
                  <a:cs typeface="Arial" panose="020B0604020202020204" pitchFamily="34" charset="0"/>
                </a:rPr>
                <a:t>BHC</a:t>
              </a:r>
              <a:endParaRPr lang="en-US" sz="1100" b="1" dirty="0">
                <a:solidFill>
                  <a:prstClr val="black"/>
                </a:solidFill>
                <a:latin typeface="Arial" panose="020B0604020202020204" pitchFamily="34" charset="0"/>
                <a:cs typeface="Arial" panose="020B0604020202020204" pitchFamily="34" charset="0"/>
              </a:endParaRPr>
            </a:p>
          </p:txBody>
        </p:sp>
      </p:grpSp>
      <p:sp>
        <p:nvSpPr>
          <p:cNvPr id="43" name="Hexagon 42"/>
          <p:cNvSpPr/>
          <p:nvPr/>
        </p:nvSpPr>
        <p:spPr>
          <a:xfrm>
            <a:off x="2102493" y="3124200"/>
            <a:ext cx="1137893" cy="959579"/>
          </a:xfrm>
          <a:prstGeom prst="hexagon">
            <a:avLst/>
          </a:prstGeom>
          <a:solidFill>
            <a:srgbClr val="FFFF0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fontAlgn="base">
              <a:spcBef>
                <a:spcPct val="0"/>
              </a:spcBef>
              <a:spcAft>
                <a:spcPct val="0"/>
              </a:spcAft>
            </a:pPr>
            <a:r>
              <a:rPr lang="en-US" sz="1100" b="1" dirty="0" smtClean="0">
                <a:solidFill>
                  <a:prstClr val="black"/>
                </a:solidFill>
                <a:latin typeface="Arial" panose="020B0604020202020204" pitchFamily="34" charset="0"/>
                <a:cs typeface="Arial" panose="020B0604020202020204" pitchFamily="34" charset="0"/>
              </a:rPr>
              <a:t>Health Home Director</a:t>
            </a:r>
            <a:endParaRPr lang="en-US" sz="1100" b="1" dirty="0">
              <a:solidFill>
                <a:prstClr val="black"/>
              </a:solidFill>
              <a:latin typeface="Arial" panose="020B0604020202020204" pitchFamily="34" charset="0"/>
              <a:cs typeface="Arial" panose="020B0604020202020204" pitchFamily="34" charset="0"/>
            </a:endParaRPr>
          </a:p>
        </p:txBody>
      </p:sp>
      <p:sp>
        <p:nvSpPr>
          <p:cNvPr id="44" name="Hexagon 43"/>
          <p:cNvSpPr/>
          <p:nvPr/>
        </p:nvSpPr>
        <p:spPr>
          <a:xfrm>
            <a:off x="4488466" y="1276745"/>
            <a:ext cx="1008080" cy="821079"/>
          </a:xfrm>
          <a:prstGeom prst="hexagon">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100" b="1" dirty="0" smtClean="0">
                <a:solidFill>
                  <a:prstClr val="black"/>
                </a:solidFill>
                <a:latin typeface="Arial" panose="020B0604020202020204" pitchFamily="34" charset="0"/>
                <a:cs typeface="Arial" panose="020B0604020202020204" pitchFamily="34" charset="0"/>
              </a:rPr>
              <a:t>Admin</a:t>
            </a:r>
            <a:endParaRPr lang="en-US" sz="1100" b="1" dirty="0">
              <a:solidFill>
                <a:prstClr val="black"/>
              </a:solidFill>
              <a:latin typeface="Arial" panose="020B0604020202020204" pitchFamily="34" charset="0"/>
              <a:cs typeface="Arial" panose="020B0604020202020204" pitchFamily="34" charset="0"/>
            </a:endParaRPr>
          </a:p>
        </p:txBody>
      </p:sp>
      <p:sp>
        <p:nvSpPr>
          <p:cNvPr id="46" name="Hexagon 45"/>
          <p:cNvSpPr/>
          <p:nvPr/>
        </p:nvSpPr>
        <p:spPr>
          <a:xfrm>
            <a:off x="5421479" y="4221266"/>
            <a:ext cx="1066801" cy="890669"/>
          </a:xfrm>
          <a:prstGeom prst="hexagon">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fontAlgn="base">
              <a:spcBef>
                <a:spcPct val="0"/>
              </a:spcBef>
              <a:spcAft>
                <a:spcPct val="0"/>
              </a:spcAft>
            </a:pPr>
            <a:r>
              <a:rPr lang="en-US" sz="1100" b="1" dirty="0" smtClean="0">
                <a:solidFill>
                  <a:prstClr val="black"/>
                </a:solidFill>
                <a:latin typeface="Arial" panose="020B0604020202020204" pitchFamily="34" charset="0"/>
                <a:cs typeface="Arial" panose="020B0604020202020204" pitchFamily="34" charset="0"/>
              </a:rPr>
              <a:t>Specialist</a:t>
            </a:r>
            <a:endParaRPr lang="en-US" sz="1100" b="1" dirty="0">
              <a:solidFill>
                <a:prstClr val="black"/>
              </a:solidFill>
              <a:latin typeface="Arial" panose="020B0604020202020204" pitchFamily="34" charset="0"/>
              <a:cs typeface="Arial" panose="020B0604020202020204" pitchFamily="34" charset="0"/>
            </a:endParaRPr>
          </a:p>
        </p:txBody>
      </p:sp>
      <p:sp>
        <p:nvSpPr>
          <p:cNvPr id="15" name="Hexagon 14"/>
          <p:cNvSpPr/>
          <p:nvPr/>
        </p:nvSpPr>
        <p:spPr>
          <a:xfrm>
            <a:off x="3369364" y="1278548"/>
            <a:ext cx="1048500" cy="855051"/>
          </a:xfrm>
          <a:prstGeom prst="hexagon">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100" b="1" dirty="0" smtClean="0">
                <a:solidFill>
                  <a:prstClr val="black"/>
                </a:solidFill>
                <a:latin typeface="Arial" panose="020B0604020202020204" pitchFamily="34" charset="0"/>
                <a:cs typeface="Arial" panose="020B0604020202020204" pitchFamily="34" charset="0"/>
              </a:rPr>
              <a:t>IT</a:t>
            </a:r>
            <a:endParaRPr lang="en-US" sz="1100" b="1"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42897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1" y="0"/>
            <a:ext cx="7162800" cy="1600200"/>
          </a:xfrm>
        </p:spPr>
        <p:txBody>
          <a:bodyPr>
            <a:normAutofit/>
          </a:bodyPr>
          <a:lstStyle/>
          <a:p>
            <a:r>
              <a:rPr lang="en-US" sz="3600" b="1" dirty="0" smtClean="0">
                <a:latin typeface="Arial" pitchFamily="34" charset="0"/>
                <a:cs typeface="Arial" pitchFamily="34" charset="0"/>
              </a:rPr>
              <a:t>Health Home Team Members</a:t>
            </a:r>
            <a:endParaRPr lang="en-US" sz="3600" b="1" dirty="0">
              <a:latin typeface="Arial" pitchFamily="34" charset="0"/>
              <a:cs typeface="Arial" pitchFamily="34" charset="0"/>
            </a:endParaRPr>
          </a:p>
        </p:txBody>
      </p:sp>
      <p:sp>
        <p:nvSpPr>
          <p:cNvPr id="3" name="Content Placeholder 2"/>
          <p:cNvSpPr>
            <a:spLocks noGrp="1"/>
          </p:cNvSpPr>
          <p:nvPr>
            <p:ph sz="quarter" idx="1"/>
          </p:nvPr>
        </p:nvSpPr>
        <p:spPr>
          <a:xfrm>
            <a:off x="457200" y="1600200"/>
            <a:ext cx="6629400" cy="4525963"/>
          </a:xfrm>
        </p:spPr>
        <p:txBody>
          <a:bodyPr>
            <a:normAutofit fontScale="92500" lnSpcReduction="20000"/>
          </a:bodyPr>
          <a:lstStyle/>
          <a:p>
            <a:pPr marL="0" indent="0">
              <a:buNone/>
            </a:pPr>
            <a:endParaRPr lang="en-US" sz="800" b="1" dirty="0" smtClean="0">
              <a:solidFill>
                <a:schemeClr val="tx1"/>
              </a:solidFill>
              <a:latin typeface="Calibri" pitchFamily="34" charset="0"/>
              <a:cs typeface="Arial" pitchFamily="34" charset="0"/>
            </a:endParaRPr>
          </a:p>
          <a:p>
            <a:endParaRPr lang="en-US" sz="800" b="1" dirty="0" smtClean="0">
              <a:solidFill>
                <a:schemeClr val="tx1"/>
              </a:solidFill>
              <a:latin typeface="Calibri" pitchFamily="34" charset="0"/>
              <a:cs typeface="Arial" pitchFamily="34" charset="0"/>
            </a:endParaRPr>
          </a:p>
          <a:p>
            <a:r>
              <a:rPr lang="en-US" dirty="0" smtClean="0">
                <a:solidFill>
                  <a:schemeClr val="tx1"/>
                </a:solidFill>
                <a:latin typeface="Arial" pitchFamily="34" charset="0"/>
                <a:cs typeface="Arial" pitchFamily="34" charset="0"/>
              </a:rPr>
              <a:t>Health Home Director (1:2500)</a:t>
            </a:r>
          </a:p>
          <a:p>
            <a:r>
              <a:rPr lang="en-US" dirty="0" smtClean="0">
                <a:solidFill>
                  <a:schemeClr val="tx1"/>
                </a:solidFill>
                <a:latin typeface="Arial" pitchFamily="34" charset="0"/>
                <a:cs typeface="Arial" pitchFamily="34" charset="0"/>
              </a:rPr>
              <a:t>Nurse Care Manager (1:250)</a:t>
            </a:r>
          </a:p>
          <a:p>
            <a:r>
              <a:rPr lang="en-US" dirty="0" smtClean="0">
                <a:latin typeface="Arial" pitchFamily="34" charset="0"/>
                <a:cs typeface="Arial" pitchFamily="34" charset="0"/>
              </a:rPr>
              <a:t>Behavioral Health Consultant (1:750)</a:t>
            </a:r>
            <a:endParaRPr lang="en-US" dirty="0" smtClean="0">
              <a:solidFill>
                <a:schemeClr val="tx1"/>
              </a:solidFill>
              <a:latin typeface="Arial" pitchFamily="34" charset="0"/>
              <a:cs typeface="Arial" pitchFamily="34" charset="0"/>
            </a:endParaRPr>
          </a:p>
          <a:p>
            <a:r>
              <a:rPr lang="en-US" dirty="0" smtClean="0">
                <a:solidFill>
                  <a:schemeClr val="tx1"/>
                </a:solidFill>
                <a:latin typeface="Arial" pitchFamily="34" charset="0"/>
                <a:cs typeface="Arial" pitchFamily="34" charset="0"/>
              </a:rPr>
              <a:t>Care Coordinator (1:750)</a:t>
            </a:r>
          </a:p>
          <a:p>
            <a:r>
              <a:rPr lang="en-US" dirty="0" smtClean="0">
                <a:latin typeface="Arial" pitchFamily="34" charset="0"/>
                <a:cs typeface="Arial" pitchFamily="34" charset="0"/>
              </a:rPr>
              <a:t>Physician Champion</a:t>
            </a:r>
          </a:p>
          <a:p>
            <a:pPr>
              <a:buNone/>
            </a:pPr>
            <a:r>
              <a:rPr lang="en-US" dirty="0" smtClean="0">
                <a:solidFill>
                  <a:schemeClr val="tx1"/>
                </a:solidFill>
                <a:latin typeface="Arial" pitchFamily="34" charset="0"/>
                <a:cs typeface="Arial" pitchFamily="34" charset="0"/>
              </a:rPr>
              <a:t>__________________</a:t>
            </a:r>
          </a:p>
          <a:p>
            <a:r>
              <a:rPr lang="en-US" dirty="0" smtClean="0">
                <a:latin typeface="Arial" pitchFamily="34" charset="0"/>
                <a:cs typeface="Arial" pitchFamily="34" charset="0"/>
              </a:rPr>
              <a:t>Administration</a:t>
            </a:r>
          </a:p>
          <a:p>
            <a:r>
              <a:rPr lang="en-US" dirty="0" smtClean="0">
                <a:solidFill>
                  <a:schemeClr val="tx1"/>
                </a:solidFill>
                <a:latin typeface="Arial" pitchFamily="34" charset="0"/>
                <a:cs typeface="Arial" pitchFamily="34" charset="0"/>
              </a:rPr>
              <a:t>Information Technology</a:t>
            </a:r>
          </a:p>
          <a:p>
            <a:endParaRPr lang="en-US" sz="800" dirty="0" smtClean="0">
              <a:solidFill>
                <a:schemeClr val="tx1"/>
              </a:solidFill>
              <a:latin typeface="Calibri" pitchFamily="34" charset="0"/>
              <a:cs typeface="Arial" pitchFamily="34" charset="0"/>
            </a:endParaRPr>
          </a:p>
        </p:txBody>
      </p:sp>
      <p:grpSp>
        <p:nvGrpSpPr>
          <p:cNvPr id="4" name="Group 8"/>
          <p:cNvGrpSpPr>
            <a:grpSpLocks/>
          </p:cNvGrpSpPr>
          <p:nvPr/>
        </p:nvGrpSpPr>
        <p:grpSpPr bwMode="auto">
          <a:xfrm>
            <a:off x="152400" y="66675"/>
            <a:ext cx="1528763" cy="1524000"/>
            <a:chOff x="4800600" y="174234"/>
            <a:chExt cx="2362201" cy="2362201"/>
          </a:xfrm>
        </p:grpSpPr>
        <p:pic>
          <p:nvPicPr>
            <p:cNvPr id="5" name="Picture 4"/>
            <p:cNvPicPr>
              <a:picLocks noChangeAspect="1"/>
            </p:cNvPicPr>
            <p:nvPr/>
          </p:nvPicPr>
          <p:blipFill>
            <a:blip r:embed="rId3" cstate="print">
              <a:duotone>
                <a:prstClr val="black"/>
                <a:schemeClr val="accent6">
                  <a:tint val="45000"/>
                  <a:satMod val="400000"/>
                </a:schemeClr>
              </a:duotone>
              <a:extLst/>
            </a:blip>
            <a:stretch>
              <a:fillRect/>
            </a:stretch>
          </p:blipFill>
          <p:spPr>
            <a:xfrm>
              <a:off x="4800600" y="174234"/>
              <a:ext cx="2362201" cy="2362201"/>
            </a:xfrm>
            <a:prstGeom prst="rect">
              <a:avLst/>
            </a:prstGeom>
          </p:spPr>
        </p:pic>
        <p:pic>
          <p:nvPicPr>
            <p:cNvPr id="6" name="Picture 10"/>
            <p:cNvPicPr>
              <a:picLocks noChangeAspect="1"/>
            </p:cNvPicPr>
            <p:nvPr/>
          </p:nvPicPr>
          <p:blipFill>
            <a:blip r:embed="rId4"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22961269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876800"/>
          </a:xfrm>
        </p:spPr>
        <p:txBody>
          <a:bodyPr>
            <a:normAutofit/>
          </a:bodyPr>
          <a:lstStyle/>
          <a:p>
            <a:pPr marL="231775" lvl="0" indent="-231775"/>
            <a:r>
              <a:rPr lang="en-US" sz="2800" dirty="0" smtClean="0">
                <a:latin typeface="Arial" pitchFamily="34" charset="0"/>
                <a:cs typeface="Arial" pitchFamily="34" charset="0"/>
              </a:rPr>
              <a:t>Provides </a:t>
            </a:r>
            <a:r>
              <a:rPr lang="en-US" sz="2800" dirty="0">
                <a:latin typeface="Arial" pitchFamily="34" charset="0"/>
                <a:cs typeface="Arial" pitchFamily="34" charset="0"/>
              </a:rPr>
              <a:t>leadership </a:t>
            </a:r>
            <a:r>
              <a:rPr lang="en-US" sz="2800" dirty="0" smtClean="0">
                <a:latin typeface="Arial" pitchFamily="34" charset="0"/>
                <a:cs typeface="Arial" pitchFamily="34" charset="0"/>
              </a:rPr>
              <a:t>for the </a:t>
            </a:r>
            <a:r>
              <a:rPr lang="en-US" sz="2800" dirty="0">
                <a:latin typeface="Arial" pitchFamily="34" charset="0"/>
                <a:cs typeface="Arial" pitchFamily="34" charset="0"/>
              </a:rPr>
              <a:t>implementation and coordination of </a:t>
            </a:r>
            <a:r>
              <a:rPr lang="en-US" sz="2800" dirty="0" smtClean="0">
                <a:latin typeface="Arial" pitchFamily="34" charset="0"/>
                <a:cs typeface="Arial" pitchFamily="34" charset="0"/>
              </a:rPr>
              <a:t>health home activities</a:t>
            </a:r>
          </a:p>
          <a:p>
            <a:pPr marL="231775" lvl="0" indent="-231775"/>
            <a:r>
              <a:rPr lang="en-US" sz="2800" dirty="0" smtClean="0">
                <a:latin typeface="Arial" pitchFamily="34" charset="0"/>
                <a:cs typeface="Arial" pitchFamily="34" charset="0"/>
              </a:rPr>
              <a:t>Coordinates activities of other health home staff</a:t>
            </a:r>
            <a:endParaRPr lang="en-US" sz="2800" dirty="0">
              <a:latin typeface="Arial" pitchFamily="34" charset="0"/>
              <a:cs typeface="Arial" pitchFamily="34" charset="0"/>
            </a:endParaRPr>
          </a:p>
          <a:p>
            <a:pPr marL="231775" lvl="0" indent="-231775"/>
            <a:r>
              <a:rPr lang="en-US" sz="2800" dirty="0">
                <a:latin typeface="Arial" pitchFamily="34" charset="0"/>
                <a:cs typeface="Arial" pitchFamily="34" charset="0"/>
              </a:rPr>
              <a:t>Champions practice transformation based on </a:t>
            </a:r>
            <a:r>
              <a:rPr lang="en-US" sz="2800" dirty="0" smtClean="0">
                <a:latin typeface="Arial" pitchFamily="34" charset="0"/>
                <a:cs typeface="Arial" pitchFamily="34" charset="0"/>
              </a:rPr>
              <a:t>health </a:t>
            </a:r>
            <a:r>
              <a:rPr lang="en-US" sz="2800" dirty="0">
                <a:latin typeface="Arial" pitchFamily="34" charset="0"/>
                <a:cs typeface="Arial" pitchFamily="34" charset="0"/>
              </a:rPr>
              <a:t>h</a:t>
            </a:r>
            <a:r>
              <a:rPr lang="en-US" sz="2800" dirty="0" smtClean="0">
                <a:latin typeface="Arial" pitchFamily="34" charset="0"/>
                <a:cs typeface="Arial" pitchFamily="34" charset="0"/>
              </a:rPr>
              <a:t>ome </a:t>
            </a:r>
            <a:r>
              <a:rPr lang="en-US" sz="2800" dirty="0">
                <a:latin typeface="Arial" pitchFamily="34" charset="0"/>
                <a:cs typeface="Arial" pitchFamily="34" charset="0"/>
              </a:rPr>
              <a:t>principles</a:t>
            </a:r>
          </a:p>
          <a:p>
            <a:pPr marL="231775" lvl="0" indent="-231775"/>
            <a:r>
              <a:rPr lang="en-US" sz="2800" dirty="0" smtClean="0">
                <a:latin typeface="Arial" pitchFamily="34" charset="0"/>
                <a:cs typeface="Arial" pitchFamily="34" charset="0"/>
              </a:rPr>
              <a:t>Monitors health home </a:t>
            </a:r>
            <a:r>
              <a:rPr lang="en-US" sz="2800" dirty="0">
                <a:latin typeface="Arial" pitchFamily="34" charset="0"/>
                <a:cs typeface="Arial" pitchFamily="34" charset="0"/>
              </a:rPr>
              <a:t>performance and leads improvement </a:t>
            </a:r>
            <a:r>
              <a:rPr lang="en-US" sz="2800" dirty="0" smtClean="0">
                <a:latin typeface="Arial" pitchFamily="34" charset="0"/>
                <a:cs typeface="Arial" pitchFamily="34" charset="0"/>
              </a:rPr>
              <a:t>efforts</a:t>
            </a:r>
          </a:p>
          <a:p>
            <a:pPr marL="231775" lvl="0" indent="-231775"/>
            <a:r>
              <a:rPr lang="en-US" sz="2800" dirty="0">
                <a:solidFill>
                  <a:prstClr val="black"/>
                </a:solidFill>
                <a:latin typeface="Arial" pitchFamily="34" charset="0"/>
                <a:cs typeface="Arial" pitchFamily="34" charset="0"/>
              </a:rPr>
              <a:t>Training and technical assistance</a:t>
            </a:r>
          </a:p>
          <a:p>
            <a:pPr marL="231775" lvl="0" indent="-231775"/>
            <a:r>
              <a:rPr lang="en-US" sz="2800" dirty="0">
                <a:solidFill>
                  <a:prstClr val="black"/>
                </a:solidFill>
                <a:latin typeface="Arial" pitchFamily="34" charset="0"/>
                <a:cs typeface="Arial" pitchFamily="34" charset="0"/>
              </a:rPr>
              <a:t>Data management and reporting</a:t>
            </a:r>
          </a:p>
          <a:p>
            <a:pPr marL="231775" lvl="0" indent="-231775"/>
            <a:endParaRPr lang="en-US" sz="4800" dirty="0">
              <a:latin typeface="Arial" pitchFamily="34" charset="0"/>
              <a:cs typeface="Arial" pitchFamily="34" charset="0"/>
            </a:endParaRPr>
          </a:p>
          <a:p>
            <a:pPr marL="231775" lvl="1" indent="-231775" eaLnBrk="1" hangingPunct="1">
              <a:spcAft>
                <a:spcPts val="600"/>
              </a:spcAft>
              <a:buNone/>
              <a:defRPr/>
            </a:pPr>
            <a:endParaRPr lang="en-US" sz="2200" dirty="0" smtClean="0">
              <a:solidFill>
                <a:srgbClr val="595959"/>
              </a:solidFill>
              <a:latin typeface="Arial" pitchFamily="34" charset="0"/>
              <a:cs typeface="Arial" pitchFamily="34" charset="0"/>
            </a:endParaRPr>
          </a:p>
        </p:txBody>
      </p:sp>
      <p:sp>
        <p:nvSpPr>
          <p:cNvPr id="4" name="Title 1"/>
          <p:cNvSpPr>
            <a:spLocks noGrp="1"/>
          </p:cNvSpPr>
          <p:nvPr>
            <p:ph type="title"/>
          </p:nvPr>
        </p:nvSpPr>
        <p:spPr>
          <a:xfrm>
            <a:off x="2057400" y="228600"/>
            <a:ext cx="6629400" cy="1254125"/>
          </a:xfrm>
        </p:spPr>
        <p:txBody>
          <a:bodyPr>
            <a:normAutofit/>
          </a:bodyPr>
          <a:lstStyle/>
          <a:p>
            <a:pPr algn="l" eaLnBrk="1" fontAlgn="auto" hangingPunct="1">
              <a:lnSpc>
                <a:spcPct val="100000"/>
              </a:lnSpc>
              <a:spcAft>
                <a:spcPts val="1200"/>
              </a:spcAft>
              <a:defRPr/>
            </a:pPr>
            <a:r>
              <a:rPr lang="en-US" sz="3600" b="1" dirty="0" smtClean="0">
                <a:latin typeface="Arial" pitchFamily="34" charset="0"/>
                <a:cs typeface="Arial" pitchFamily="34" charset="0"/>
              </a:rPr>
              <a:t>Health Home Director</a:t>
            </a:r>
            <a:endParaRPr lang="en-US" sz="3600" b="1" dirty="0">
              <a:latin typeface="Arial" pitchFamily="34" charset="0"/>
              <a:cs typeface="Arial" pitchFamily="34" charset="0"/>
            </a:endParaRPr>
          </a:p>
        </p:txBody>
      </p:sp>
      <p:grpSp>
        <p:nvGrpSpPr>
          <p:cNvPr id="2" name="Group 7"/>
          <p:cNvGrpSpPr>
            <a:grpSpLocks/>
          </p:cNvGrpSpPr>
          <p:nvPr/>
        </p:nvGrpSpPr>
        <p:grpSpPr bwMode="auto">
          <a:xfrm>
            <a:off x="152400" y="66675"/>
            <a:ext cx="1528763" cy="1524000"/>
            <a:chOff x="4800600" y="174234"/>
            <a:chExt cx="2362201" cy="2362201"/>
          </a:xfrm>
        </p:grpSpPr>
        <p:pic>
          <p:nvPicPr>
            <p:cNvPr id="10" name="Picture 9"/>
            <p:cNvPicPr>
              <a:picLocks noChangeAspect="1"/>
            </p:cNvPicPr>
            <p:nvPr/>
          </p:nvPicPr>
          <p:blipFill>
            <a:blip r:embed="rId3" cstate="print">
              <a:duotone>
                <a:prstClr val="black"/>
                <a:schemeClr val="accent6">
                  <a:tint val="45000"/>
                  <a:satMod val="400000"/>
                </a:schemeClr>
              </a:duotone>
              <a:extLst/>
            </a:blip>
            <a:stretch>
              <a:fillRect/>
            </a:stretch>
          </p:blipFill>
          <p:spPr>
            <a:xfrm>
              <a:off x="4800600" y="174234"/>
              <a:ext cx="2362201" cy="2362201"/>
            </a:xfrm>
            <a:prstGeom prst="rect">
              <a:avLst/>
            </a:prstGeom>
          </p:spPr>
        </p:pic>
        <p:pic>
          <p:nvPicPr>
            <p:cNvPr id="21510" name="Picture 10"/>
            <p:cNvPicPr>
              <a:picLocks noChangeAspect="1"/>
            </p:cNvPicPr>
            <p:nvPr/>
          </p:nvPicPr>
          <p:blipFill>
            <a:blip r:embed="rId4"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18151220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90675"/>
            <a:ext cx="8229600" cy="5038725"/>
          </a:xfrm>
        </p:spPr>
        <p:txBody>
          <a:bodyPr>
            <a:normAutofit fontScale="92500"/>
          </a:bodyPr>
          <a:lstStyle/>
          <a:p>
            <a:pPr marL="231775" lvl="1" indent="-231775">
              <a:buFont typeface="Arial" pitchFamily="34" charset="0"/>
              <a:buChar char="•"/>
            </a:pPr>
            <a:r>
              <a:rPr lang="en-US" sz="2400" dirty="0">
                <a:solidFill>
                  <a:prstClr val="black"/>
                </a:solidFill>
                <a:latin typeface="Arial" pitchFamily="34" charset="0"/>
                <a:cs typeface="Arial" pitchFamily="34" charset="0"/>
              </a:rPr>
              <a:t>Must be RN for PCHH</a:t>
            </a:r>
          </a:p>
          <a:p>
            <a:pPr marL="225425" lvl="0" indent="-225425">
              <a:spcBef>
                <a:spcPts val="0"/>
              </a:spcBef>
            </a:pPr>
            <a:r>
              <a:rPr lang="en-US" sz="2400" dirty="0" smtClean="0">
                <a:solidFill>
                  <a:prstClr val="black"/>
                </a:solidFill>
                <a:latin typeface="Arial" panose="020B0604020202020204" pitchFamily="34" charset="0"/>
                <a:cs typeface="Arial" panose="020B0604020202020204" pitchFamily="34" charset="0"/>
              </a:rPr>
              <a:t>Direct </a:t>
            </a:r>
            <a:r>
              <a:rPr lang="en-US" sz="2400" dirty="0">
                <a:solidFill>
                  <a:prstClr val="black"/>
                </a:solidFill>
                <a:latin typeface="Arial" panose="020B0604020202020204" pitchFamily="34" charset="0"/>
                <a:cs typeface="Arial" panose="020B0604020202020204" pitchFamily="34" charset="0"/>
              </a:rPr>
              <a:t>relationships with patients and coordination with primary care team, specialty care teams, and inpatient facilities.  </a:t>
            </a:r>
            <a:endParaRPr lang="en-US" sz="2400" dirty="0" smtClean="0">
              <a:solidFill>
                <a:prstClr val="black"/>
              </a:solidFill>
              <a:latin typeface="Arial" panose="020B0604020202020204" pitchFamily="34" charset="0"/>
              <a:cs typeface="Arial" panose="020B0604020202020204" pitchFamily="34" charset="0"/>
            </a:endParaRPr>
          </a:p>
          <a:p>
            <a:pPr marL="225425" lvl="0" indent="-225425">
              <a:spcBef>
                <a:spcPts val="0"/>
              </a:spcBef>
            </a:pPr>
            <a:r>
              <a:rPr lang="en-US" sz="2400" dirty="0" smtClean="0">
                <a:solidFill>
                  <a:prstClr val="black"/>
                </a:solidFill>
                <a:latin typeface="Arial" panose="020B0604020202020204" pitchFamily="34" charset="0"/>
                <a:cs typeface="Arial" panose="020B0604020202020204" pitchFamily="34" charset="0"/>
              </a:rPr>
              <a:t>Develop </a:t>
            </a:r>
            <a:r>
              <a:rPr lang="en-US" sz="2400" dirty="0">
                <a:solidFill>
                  <a:prstClr val="black"/>
                </a:solidFill>
                <a:latin typeface="Arial" panose="020B0604020202020204" pitchFamily="34" charset="0"/>
                <a:cs typeface="Arial" panose="020B0604020202020204" pitchFamily="34" charset="0"/>
              </a:rPr>
              <a:t>care </a:t>
            </a:r>
            <a:r>
              <a:rPr lang="en-US" sz="2400" dirty="0" smtClean="0">
                <a:solidFill>
                  <a:prstClr val="black"/>
                </a:solidFill>
                <a:latin typeface="Arial" panose="020B0604020202020204" pitchFamily="34" charset="0"/>
                <a:cs typeface="Arial" panose="020B0604020202020204" pitchFamily="34" charset="0"/>
              </a:rPr>
              <a:t>plans</a:t>
            </a:r>
            <a:endParaRPr lang="en-US" sz="2400" dirty="0">
              <a:solidFill>
                <a:prstClr val="black"/>
              </a:solidFill>
              <a:latin typeface="Arial" panose="020B0604020202020204" pitchFamily="34" charset="0"/>
              <a:cs typeface="Arial" panose="020B0604020202020204" pitchFamily="34" charset="0"/>
            </a:endParaRPr>
          </a:p>
          <a:p>
            <a:pPr marL="231775" lvl="1" indent="-231775">
              <a:buFont typeface="Arial" pitchFamily="34" charset="0"/>
              <a:buChar char="•"/>
            </a:pPr>
            <a:r>
              <a:rPr lang="en-US" sz="2400" dirty="0" smtClean="0">
                <a:latin typeface="Arial" pitchFamily="34" charset="0"/>
                <a:cs typeface="Arial" pitchFamily="34" charset="0"/>
              </a:rPr>
              <a:t>Utilize MHD health technology programs &amp; initiatives (i.e., </a:t>
            </a:r>
            <a:r>
              <a:rPr lang="en-US" sz="2400" dirty="0" err="1" smtClean="0">
                <a:latin typeface="Arial" pitchFamily="34" charset="0"/>
                <a:cs typeface="Arial" pitchFamily="34" charset="0"/>
              </a:rPr>
              <a:t>CyberAccess</a:t>
            </a:r>
            <a:r>
              <a:rPr lang="en-US" sz="2400" dirty="0" smtClean="0">
                <a:latin typeface="Arial" pitchFamily="34" charset="0"/>
                <a:cs typeface="Arial" pitchFamily="34" charset="0"/>
              </a:rPr>
              <a:t> and </a:t>
            </a:r>
            <a:r>
              <a:rPr lang="en-US" sz="2400" dirty="0" err="1" smtClean="0">
                <a:latin typeface="Arial" pitchFamily="34" charset="0"/>
                <a:cs typeface="Arial" pitchFamily="34" charset="0"/>
              </a:rPr>
              <a:t>ProAct</a:t>
            </a:r>
            <a:r>
              <a:rPr lang="en-US" sz="2400" dirty="0" smtClean="0">
                <a:latin typeface="Arial" pitchFamily="34" charset="0"/>
                <a:cs typeface="Arial" pitchFamily="34" charset="0"/>
              </a:rPr>
              <a:t>)</a:t>
            </a:r>
          </a:p>
          <a:p>
            <a:pPr marL="231775" lvl="1" indent="-231775">
              <a:buFont typeface="Arial" pitchFamily="34" charset="0"/>
              <a:buChar char="•"/>
            </a:pPr>
            <a:r>
              <a:rPr lang="en-US" sz="2400" dirty="0" smtClean="0">
                <a:latin typeface="Arial" pitchFamily="34" charset="0"/>
                <a:cs typeface="Arial" pitchFamily="34" charset="0"/>
              </a:rPr>
              <a:t>Monitor HIT tools &amp; reports to identify gaps in care and needed services for enrollees</a:t>
            </a:r>
          </a:p>
          <a:p>
            <a:pPr marL="231775" lvl="1" indent="-231775">
              <a:buFont typeface="Arial" pitchFamily="34" charset="0"/>
              <a:buChar char="•"/>
            </a:pPr>
            <a:r>
              <a:rPr lang="en-US" sz="2400" dirty="0" smtClean="0">
                <a:latin typeface="Arial" pitchFamily="34" charset="0"/>
                <a:cs typeface="Arial" pitchFamily="34" charset="0"/>
              </a:rPr>
              <a:t>Address medication alerts, hospital admissions/ discharges and ER visits - </a:t>
            </a:r>
            <a:r>
              <a:rPr lang="en-US" sz="2400" dirty="0" smtClean="0">
                <a:solidFill>
                  <a:srgbClr val="FF0000"/>
                </a:solidFill>
                <a:effectLst>
                  <a:outerShdw blurRad="38100" dist="38100" dir="2700000" algn="tl">
                    <a:srgbClr val="000000">
                      <a:alpha val="43137"/>
                    </a:srgbClr>
                  </a:outerShdw>
                </a:effectLst>
                <a:latin typeface="Arial" pitchFamily="34" charset="0"/>
                <a:cs typeface="Arial" pitchFamily="34" charset="0"/>
              </a:rPr>
              <a:t>including medication reconciliation</a:t>
            </a:r>
          </a:p>
          <a:p>
            <a:pPr marL="231775" lvl="1" indent="-231775">
              <a:buFont typeface="Arial" pitchFamily="34" charset="0"/>
              <a:buChar char="•"/>
            </a:pPr>
            <a:r>
              <a:rPr lang="en-US" sz="2400" dirty="0" smtClean="0">
                <a:solidFill>
                  <a:srgbClr val="FF0000"/>
                </a:solidFill>
                <a:effectLst>
                  <a:outerShdw blurRad="38100" dist="38100" dir="2700000" algn="tl">
                    <a:srgbClr val="000000">
                      <a:alpha val="43137"/>
                    </a:srgbClr>
                  </a:outerShdw>
                </a:effectLst>
                <a:latin typeface="Arial" pitchFamily="34" charset="0"/>
                <a:cs typeface="Arial" pitchFamily="34" charset="0"/>
              </a:rPr>
              <a:t>Identify and address high utilizers</a:t>
            </a:r>
          </a:p>
          <a:p>
            <a:pPr marL="231775" lvl="1" indent="-231775">
              <a:buFont typeface="Arial" pitchFamily="34" charset="0"/>
              <a:buChar char="•"/>
            </a:pPr>
            <a:r>
              <a:rPr lang="en-US" sz="2400" dirty="0" smtClean="0">
                <a:latin typeface="Arial" pitchFamily="34" charset="0"/>
                <a:cs typeface="Arial" pitchFamily="34" charset="0"/>
              </a:rPr>
              <a:t>Monitor &amp; report performance measures &amp; outcomes</a:t>
            </a:r>
            <a:endParaRPr lang="en-US" sz="2400" dirty="0" smtClean="0">
              <a:effectLst>
                <a:outerShdw blurRad="38100" dist="38100" dir="2700000" algn="tl">
                  <a:srgbClr val="C0C0C0"/>
                </a:outerShdw>
              </a:effectLst>
              <a:latin typeface="Arial" pitchFamily="34" charset="0"/>
              <a:cs typeface="Arial" pitchFamily="34" charset="0"/>
            </a:endParaRPr>
          </a:p>
          <a:p>
            <a:pPr eaLnBrk="1" hangingPunct="1">
              <a:spcAft>
                <a:spcPts val="600"/>
              </a:spcAft>
              <a:defRPr/>
            </a:pPr>
            <a:endParaRPr lang="en-US" dirty="0" smtClean="0">
              <a:solidFill>
                <a:schemeClr val="tx2"/>
              </a:solidFill>
              <a:effectLst>
                <a:outerShdw blurRad="38100" dist="38100" dir="2700000" algn="tl">
                  <a:srgbClr val="C0C0C0"/>
                </a:outerShdw>
              </a:effectLst>
              <a:latin typeface="Calibri" pitchFamily="34" charset="0"/>
            </a:endParaRPr>
          </a:p>
        </p:txBody>
      </p:sp>
      <p:sp>
        <p:nvSpPr>
          <p:cNvPr id="4" name="Title 1"/>
          <p:cNvSpPr>
            <a:spLocks noGrp="1"/>
          </p:cNvSpPr>
          <p:nvPr>
            <p:ph type="title"/>
          </p:nvPr>
        </p:nvSpPr>
        <p:spPr>
          <a:xfrm>
            <a:off x="2057400" y="228600"/>
            <a:ext cx="6629400" cy="1254125"/>
          </a:xfrm>
        </p:spPr>
        <p:txBody>
          <a:bodyPr>
            <a:normAutofit/>
          </a:bodyPr>
          <a:lstStyle/>
          <a:p>
            <a:pPr>
              <a:spcAft>
                <a:spcPts val="1200"/>
              </a:spcAft>
              <a:defRPr/>
            </a:pPr>
            <a:r>
              <a:rPr lang="en-US" sz="3600" b="1" dirty="0">
                <a:latin typeface="Arial" pitchFamily="34" charset="0"/>
                <a:cs typeface="Arial" pitchFamily="34" charset="0"/>
              </a:rPr>
              <a:t>Nurse Care </a:t>
            </a:r>
            <a:r>
              <a:rPr lang="en-US" sz="3600" b="1" dirty="0" smtClean="0">
                <a:latin typeface="Arial" pitchFamily="34" charset="0"/>
                <a:cs typeface="Arial" pitchFamily="34" charset="0"/>
              </a:rPr>
              <a:t>Manager</a:t>
            </a:r>
            <a:endParaRPr lang="en-US" sz="3600" dirty="0">
              <a:latin typeface="Garamond" pitchFamily="18" charset="0"/>
            </a:endParaRPr>
          </a:p>
        </p:txBody>
      </p:sp>
      <p:grpSp>
        <p:nvGrpSpPr>
          <p:cNvPr id="2" name="Group 7"/>
          <p:cNvGrpSpPr>
            <a:grpSpLocks/>
          </p:cNvGrpSpPr>
          <p:nvPr/>
        </p:nvGrpSpPr>
        <p:grpSpPr bwMode="auto">
          <a:xfrm>
            <a:off x="152400" y="66675"/>
            <a:ext cx="1528763" cy="1524000"/>
            <a:chOff x="4800600" y="174234"/>
            <a:chExt cx="2362201" cy="2362201"/>
          </a:xfrm>
        </p:grpSpPr>
        <p:pic>
          <p:nvPicPr>
            <p:cNvPr id="10" name="Picture 9"/>
            <p:cNvPicPr>
              <a:picLocks noChangeAspect="1"/>
            </p:cNvPicPr>
            <p:nvPr/>
          </p:nvPicPr>
          <p:blipFill>
            <a:blip r:embed="rId3" cstate="print">
              <a:duotone>
                <a:prstClr val="black"/>
                <a:schemeClr val="accent6">
                  <a:tint val="45000"/>
                  <a:satMod val="400000"/>
                </a:schemeClr>
              </a:duotone>
              <a:extLst/>
            </a:blip>
            <a:stretch>
              <a:fillRect/>
            </a:stretch>
          </p:blipFill>
          <p:spPr>
            <a:xfrm>
              <a:off x="4800600" y="174234"/>
              <a:ext cx="2362201" cy="2362201"/>
            </a:xfrm>
            <a:prstGeom prst="rect">
              <a:avLst/>
            </a:prstGeom>
          </p:spPr>
        </p:pic>
        <p:pic>
          <p:nvPicPr>
            <p:cNvPr id="24583" name="Picture 10"/>
            <p:cNvPicPr>
              <a:picLocks noChangeAspect="1"/>
            </p:cNvPicPr>
            <p:nvPr/>
          </p:nvPicPr>
          <p:blipFill>
            <a:blip r:embed="rId4"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19866059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90675"/>
            <a:ext cx="8229600" cy="5038725"/>
          </a:xfrm>
        </p:spPr>
        <p:txBody>
          <a:bodyPr>
            <a:normAutofit fontScale="92500" lnSpcReduction="20000"/>
          </a:bodyPr>
          <a:lstStyle/>
          <a:p>
            <a:pPr marL="461963" lvl="1" indent="-230188">
              <a:buFont typeface="Arial" pitchFamily="34" charset="0"/>
              <a:buChar char="•"/>
            </a:pPr>
            <a:r>
              <a:rPr lang="en-US" sz="2600" dirty="0">
                <a:latin typeface="Arial" pitchFamily="34" charset="0"/>
                <a:cs typeface="Arial" pitchFamily="34" charset="0"/>
              </a:rPr>
              <a:t>Focus on managing a population of patients versus specialty care</a:t>
            </a:r>
          </a:p>
          <a:p>
            <a:pPr marL="461963" lvl="1" indent="-230188">
              <a:buFont typeface="Arial" pitchFamily="34" charset="0"/>
              <a:buChar char="•"/>
            </a:pPr>
            <a:r>
              <a:rPr lang="en-US" sz="2600" dirty="0" smtClean="0">
                <a:latin typeface="Arial" pitchFamily="34" charset="0"/>
                <a:cs typeface="Arial" pitchFamily="34" charset="0"/>
              </a:rPr>
              <a:t>Support care team in </a:t>
            </a:r>
            <a:r>
              <a:rPr lang="en-US" sz="2600" dirty="0">
                <a:latin typeface="Arial" pitchFamily="34" charset="0"/>
                <a:cs typeface="Arial" pitchFamily="34" charset="0"/>
              </a:rPr>
              <a:t>identifying and behaviorally intervening with patients </a:t>
            </a:r>
            <a:r>
              <a:rPr lang="en-US" sz="2600" dirty="0" smtClean="0">
                <a:latin typeface="Arial" pitchFamily="34" charset="0"/>
                <a:cs typeface="Arial" pitchFamily="34" charset="0"/>
              </a:rPr>
              <a:t>to improve their physical health condition</a:t>
            </a:r>
          </a:p>
          <a:p>
            <a:pPr marL="461963" lvl="1" indent="-230188">
              <a:buFont typeface="Arial" pitchFamily="34" charset="0"/>
              <a:buChar char="•"/>
            </a:pPr>
            <a:r>
              <a:rPr lang="en-US" sz="2600" dirty="0" smtClean="0">
                <a:solidFill>
                  <a:srgbClr val="FF0000"/>
                </a:solidFill>
                <a:effectLst>
                  <a:outerShdw blurRad="38100" dist="38100" dir="2700000" algn="tl">
                    <a:srgbClr val="000000">
                      <a:alpha val="43137"/>
                    </a:srgbClr>
                  </a:outerShdw>
                </a:effectLst>
                <a:latin typeface="Arial" pitchFamily="34" charset="0"/>
                <a:cs typeface="Arial" pitchFamily="34" charset="0"/>
              </a:rPr>
              <a:t>Assist with high utilizers</a:t>
            </a:r>
            <a:endParaRPr lang="en-US" sz="2600" dirty="0">
              <a:solidFill>
                <a:srgbClr val="FF0000"/>
              </a:solidFill>
              <a:effectLst>
                <a:outerShdw blurRad="38100" dist="38100" dir="2700000" algn="tl">
                  <a:srgbClr val="000000">
                    <a:alpha val="43137"/>
                  </a:srgbClr>
                </a:outerShdw>
              </a:effectLst>
              <a:latin typeface="Arial" pitchFamily="34" charset="0"/>
              <a:cs typeface="Arial" pitchFamily="34" charset="0"/>
            </a:endParaRPr>
          </a:p>
          <a:p>
            <a:pPr marL="461963" lvl="1" indent="-230188">
              <a:buFont typeface="Arial" pitchFamily="34" charset="0"/>
              <a:buChar char="•"/>
            </a:pPr>
            <a:r>
              <a:rPr lang="en-US" sz="2600" dirty="0" smtClean="0">
                <a:latin typeface="Arial" pitchFamily="34" charset="0"/>
                <a:cs typeface="Arial" pitchFamily="34" charset="0"/>
              </a:rPr>
              <a:t>Behavioral </a:t>
            </a:r>
            <a:r>
              <a:rPr lang="en-US" sz="2600" dirty="0">
                <a:latin typeface="Arial" pitchFamily="34" charset="0"/>
                <a:cs typeface="Arial" pitchFamily="34" charset="0"/>
              </a:rPr>
              <a:t>supports to assist individuals in improving health status and managing chronic </a:t>
            </a:r>
            <a:r>
              <a:rPr lang="en-US" sz="2600" dirty="0" smtClean="0">
                <a:latin typeface="Arial" pitchFamily="34" charset="0"/>
                <a:cs typeface="Arial" pitchFamily="34" charset="0"/>
              </a:rPr>
              <a:t>illnesses</a:t>
            </a:r>
          </a:p>
          <a:p>
            <a:pPr marL="461963" lvl="1" indent="-230188">
              <a:buFont typeface="Arial" pitchFamily="34" charset="0"/>
              <a:buChar char="•"/>
            </a:pPr>
            <a:r>
              <a:rPr lang="en-US" sz="2600" dirty="0" smtClean="0">
                <a:latin typeface="Arial" pitchFamily="34" charset="0"/>
                <a:cs typeface="Arial" pitchFamily="34" charset="0"/>
              </a:rPr>
              <a:t>Assistance with medication adherence, treatment plan adherence, self management support/goal setting, and facilitate group classes</a:t>
            </a:r>
          </a:p>
          <a:p>
            <a:pPr marL="461963" lvl="1" indent="-230188">
              <a:buFont typeface="Arial" pitchFamily="34" charset="0"/>
              <a:buChar char="•"/>
            </a:pPr>
            <a:r>
              <a:rPr lang="en-US" sz="2600" dirty="0" smtClean="0">
                <a:latin typeface="Arial" pitchFamily="34" charset="0"/>
                <a:cs typeface="Arial" pitchFamily="34" charset="0"/>
              </a:rPr>
              <a:t>Brief </a:t>
            </a:r>
            <a:r>
              <a:rPr lang="en-US" sz="2600" dirty="0">
                <a:latin typeface="Arial" pitchFamily="34" charset="0"/>
                <a:cs typeface="Arial" pitchFamily="34" charset="0"/>
              </a:rPr>
              <a:t>interventions for individuals with behavioral health </a:t>
            </a:r>
            <a:r>
              <a:rPr lang="en-US" sz="2600" dirty="0" smtClean="0">
                <a:latin typeface="Arial" pitchFamily="34" charset="0"/>
                <a:cs typeface="Arial" pitchFamily="34" charset="0"/>
              </a:rPr>
              <a:t>problems (not long term hour long therapy sessions)</a:t>
            </a:r>
          </a:p>
          <a:p>
            <a:pPr marL="461963" lvl="1" indent="-230188">
              <a:buFont typeface="Arial" pitchFamily="34" charset="0"/>
              <a:buChar char="•"/>
            </a:pPr>
            <a:r>
              <a:rPr lang="en-US" sz="2600" dirty="0" smtClean="0">
                <a:latin typeface="Arial" pitchFamily="34" charset="0"/>
                <a:cs typeface="Arial" pitchFamily="34" charset="0"/>
              </a:rPr>
              <a:t>Brief coaching sessions for SBIRT</a:t>
            </a:r>
            <a:endParaRPr lang="en-US" sz="2600" dirty="0">
              <a:latin typeface="Arial" pitchFamily="34" charset="0"/>
              <a:cs typeface="Arial" pitchFamily="34" charset="0"/>
            </a:endParaRPr>
          </a:p>
          <a:p>
            <a:pPr marL="231775" lvl="1" indent="0">
              <a:buNone/>
            </a:pPr>
            <a:endParaRPr lang="en-US" sz="3100" dirty="0">
              <a:latin typeface="Arial" pitchFamily="34" charset="0"/>
              <a:cs typeface="Arial" pitchFamily="34" charset="0"/>
            </a:endParaRPr>
          </a:p>
          <a:p>
            <a:pPr marL="461963" lvl="1" indent="-230188">
              <a:buFont typeface="Arial" pitchFamily="34" charset="0"/>
              <a:buChar char="•"/>
            </a:pPr>
            <a:endParaRPr lang="en-US" sz="4400" dirty="0">
              <a:latin typeface="Arial" pitchFamily="34" charset="0"/>
              <a:cs typeface="Arial" pitchFamily="34" charset="0"/>
            </a:endParaRPr>
          </a:p>
          <a:p>
            <a:pPr eaLnBrk="1" hangingPunct="1">
              <a:spcAft>
                <a:spcPts val="600"/>
              </a:spcAft>
              <a:defRPr/>
            </a:pPr>
            <a:endParaRPr lang="en-US" dirty="0" smtClean="0">
              <a:solidFill>
                <a:schemeClr val="tx2"/>
              </a:solidFill>
              <a:effectLst>
                <a:outerShdw blurRad="38100" dist="38100" dir="2700000" algn="tl">
                  <a:srgbClr val="C0C0C0"/>
                </a:outerShdw>
              </a:effectLst>
              <a:latin typeface="Calibri" pitchFamily="34" charset="0"/>
            </a:endParaRPr>
          </a:p>
        </p:txBody>
      </p:sp>
      <p:sp>
        <p:nvSpPr>
          <p:cNvPr id="4" name="Title 1"/>
          <p:cNvSpPr>
            <a:spLocks noGrp="1"/>
          </p:cNvSpPr>
          <p:nvPr>
            <p:ph type="title"/>
          </p:nvPr>
        </p:nvSpPr>
        <p:spPr>
          <a:xfrm>
            <a:off x="1681163" y="228600"/>
            <a:ext cx="7005637" cy="1254125"/>
          </a:xfrm>
        </p:spPr>
        <p:txBody>
          <a:bodyPr>
            <a:normAutofit/>
          </a:bodyPr>
          <a:lstStyle/>
          <a:p>
            <a:pPr>
              <a:spcAft>
                <a:spcPts val="1200"/>
              </a:spcAft>
              <a:defRPr/>
            </a:pPr>
            <a:r>
              <a:rPr lang="en-US" sz="3600" b="1" dirty="0">
                <a:latin typeface="Arial" pitchFamily="34" charset="0"/>
                <a:cs typeface="Arial" pitchFamily="34" charset="0"/>
              </a:rPr>
              <a:t>Behavioral Health Consultant</a:t>
            </a:r>
            <a:endParaRPr lang="en-US" sz="3600" b="1" dirty="0">
              <a:latin typeface="Garamond" pitchFamily="18" charset="0"/>
            </a:endParaRPr>
          </a:p>
        </p:txBody>
      </p:sp>
      <p:grpSp>
        <p:nvGrpSpPr>
          <p:cNvPr id="2" name="Group 7"/>
          <p:cNvGrpSpPr>
            <a:grpSpLocks/>
          </p:cNvGrpSpPr>
          <p:nvPr/>
        </p:nvGrpSpPr>
        <p:grpSpPr bwMode="auto">
          <a:xfrm>
            <a:off x="152400" y="66675"/>
            <a:ext cx="1528763" cy="1524000"/>
            <a:chOff x="4800600" y="174234"/>
            <a:chExt cx="2362201" cy="2362201"/>
          </a:xfrm>
        </p:grpSpPr>
        <p:pic>
          <p:nvPicPr>
            <p:cNvPr id="10" name="Picture 9"/>
            <p:cNvPicPr>
              <a:picLocks noChangeAspect="1"/>
            </p:cNvPicPr>
            <p:nvPr/>
          </p:nvPicPr>
          <p:blipFill>
            <a:blip r:embed="rId3" cstate="print">
              <a:duotone>
                <a:prstClr val="black"/>
                <a:schemeClr val="accent6">
                  <a:tint val="45000"/>
                  <a:satMod val="400000"/>
                </a:schemeClr>
              </a:duotone>
              <a:extLst/>
            </a:blip>
            <a:stretch>
              <a:fillRect/>
            </a:stretch>
          </p:blipFill>
          <p:spPr>
            <a:xfrm>
              <a:off x="4800600" y="174234"/>
              <a:ext cx="2362201" cy="2362201"/>
            </a:xfrm>
            <a:prstGeom prst="rect">
              <a:avLst/>
            </a:prstGeom>
          </p:spPr>
        </p:pic>
        <p:pic>
          <p:nvPicPr>
            <p:cNvPr id="23559" name="Picture 10"/>
            <p:cNvPicPr>
              <a:picLocks noChangeAspect="1"/>
            </p:cNvPicPr>
            <p:nvPr/>
          </p:nvPicPr>
          <p:blipFill>
            <a:blip r:embed="rId4"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11884126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181600"/>
          </a:xfrm>
        </p:spPr>
        <p:txBody>
          <a:bodyPr>
            <a:normAutofit fontScale="55000" lnSpcReduction="20000"/>
          </a:bodyPr>
          <a:lstStyle/>
          <a:p>
            <a:pPr marL="344488" indent="-344488"/>
            <a:r>
              <a:rPr lang="en-US" sz="4400" dirty="0">
                <a:latin typeface="Arial" panose="020B0604020202020204" pitchFamily="34" charset="0"/>
                <a:cs typeface="Arial" pitchFamily="34" charset="0"/>
              </a:rPr>
              <a:t>This role </a:t>
            </a:r>
            <a:r>
              <a:rPr lang="en-US" sz="4400" dirty="0" smtClean="0">
                <a:latin typeface="Arial" panose="020B0604020202020204" pitchFamily="34" charset="0"/>
                <a:cs typeface="Arial" pitchFamily="34" charset="0"/>
              </a:rPr>
              <a:t>does not </a:t>
            </a:r>
            <a:r>
              <a:rPr lang="en-US" sz="4400" dirty="0">
                <a:latin typeface="Arial" panose="020B0604020202020204" pitchFamily="34" charset="0"/>
                <a:cs typeface="Arial" pitchFamily="34" charset="0"/>
              </a:rPr>
              <a:t>stipulate a specific licensure requirement as the nurse care manager however many health homes have found it helpful to have someone with clinical knowledge such as a LPN or </a:t>
            </a:r>
            <a:r>
              <a:rPr lang="en-US" sz="4400" dirty="0" smtClean="0">
                <a:latin typeface="Arial" panose="020B0604020202020204" pitchFamily="34" charset="0"/>
                <a:cs typeface="Arial" pitchFamily="34" charset="0"/>
              </a:rPr>
              <a:t>MA in this role.</a:t>
            </a:r>
            <a:endParaRPr lang="en-US" sz="4400" dirty="0">
              <a:latin typeface="Arial" panose="020B0604020202020204" pitchFamily="34" charset="0"/>
              <a:cs typeface="Arial" pitchFamily="34" charset="0"/>
            </a:endParaRPr>
          </a:p>
          <a:p>
            <a:pPr marL="344488" lvl="0" indent="-344488"/>
            <a:r>
              <a:rPr lang="en-US" sz="4400" dirty="0" smtClean="0">
                <a:latin typeface="Arial" panose="020B0604020202020204" pitchFamily="34" charset="0"/>
                <a:cs typeface="Arial" pitchFamily="34" charset="0"/>
              </a:rPr>
              <a:t>Assist with referral tracking and feedback</a:t>
            </a:r>
            <a:endParaRPr lang="en-US" sz="4400" dirty="0">
              <a:latin typeface="Arial" pitchFamily="34" charset="0"/>
              <a:cs typeface="Arial" pitchFamily="34" charset="0"/>
            </a:endParaRPr>
          </a:p>
          <a:p>
            <a:pPr marL="344488" lvl="0" indent="-344488"/>
            <a:r>
              <a:rPr lang="en-US" sz="4400" dirty="0" smtClean="0">
                <a:latin typeface="Arial" pitchFamily="34" charset="0"/>
                <a:cs typeface="Arial" pitchFamily="34" charset="0"/>
              </a:rPr>
              <a:t>Assist with performance improvement and data management.</a:t>
            </a:r>
          </a:p>
          <a:p>
            <a:pPr marL="344488" lvl="0" indent="-344488"/>
            <a:r>
              <a:rPr lang="en-US" sz="4400" dirty="0" smtClean="0">
                <a:latin typeface="Arial" pitchFamily="34" charset="0"/>
                <a:cs typeface="Arial" pitchFamily="34" charset="0"/>
              </a:rPr>
              <a:t>Process enrollment/discharge/transfer forms</a:t>
            </a:r>
          </a:p>
          <a:p>
            <a:pPr marL="344488" lvl="0" indent="-344488"/>
            <a:r>
              <a:rPr lang="en-US" sz="4400" dirty="0" smtClean="0">
                <a:latin typeface="Arial" pitchFamily="34" charset="0"/>
                <a:cs typeface="Arial" pitchFamily="34" charset="0"/>
              </a:rPr>
              <a:t>Provide </a:t>
            </a:r>
            <a:r>
              <a:rPr lang="en-US" sz="4400" dirty="0">
                <a:latin typeface="Arial" pitchFamily="34" charset="0"/>
                <a:cs typeface="Arial" panose="020B0604020202020204" pitchFamily="34" charset="0"/>
              </a:rPr>
              <a:t>assistance with enabling </a:t>
            </a:r>
            <a:r>
              <a:rPr lang="en-US" sz="4400" dirty="0" smtClean="0">
                <a:latin typeface="Arial" pitchFamily="34" charset="0"/>
                <a:cs typeface="Arial" panose="020B0604020202020204" pitchFamily="34" charset="0"/>
              </a:rPr>
              <a:t>services such as transportation, food, housing, etc.</a:t>
            </a:r>
          </a:p>
          <a:p>
            <a:pPr marL="344488" lvl="0" indent="-344488"/>
            <a:r>
              <a:rPr lang="en-US" sz="4400" dirty="0" smtClean="0">
                <a:latin typeface="Arial" pitchFamily="34" charset="0"/>
                <a:cs typeface="Arial" panose="020B0604020202020204" pitchFamily="34" charset="0"/>
              </a:rPr>
              <a:t>Reminding </a:t>
            </a:r>
            <a:r>
              <a:rPr lang="en-US" sz="4400" dirty="0">
                <a:latin typeface="Arial" pitchFamily="34" charset="0"/>
                <a:cs typeface="Arial" pitchFamily="34" charset="0"/>
              </a:rPr>
              <a:t>enrollees regarding keeping appointments, filling prescriptions, </a:t>
            </a:r>
            <a:r>
              <a:rPr lang="en-US" sz="4400" dirty="0" smtClean="0">
                <a:latin typeface="Arial" pitchFamily="34" charset="0"/>
                <a:cs typeface="Arial" pitchFamily="34" charset="0"/>
              </a:rPr>
              <a:t>follow-up on self-management goals, etc</a:t>
            </a:r>
            <a:r>
              <a:rPr lang="en-US" sz="4400" dirty="0">
                <a:latin typeface="Arial" pitchFamily="34" charset="0"/>
                <a:cs typeface="Arial" pitchFamily="34" charset="0"/>
              </a:rPr>
              <a:t>.</a:t>
            </a:r>
          </a:p>
          <a:p>
            <a:pPr marL="344488" indent="-344488"/>
            <a:r>
              <a:rPr lang="en-US" sz="4400" dirty="0">
                <a:latin typeface="Arial" pitchFamily="34" charset="0"/>
                <a:cs typeface="Arial" pitchFamily="34" charset="0"/>
              </a:rPr>
              <a:t>Requesting and sending </a:t>
            </a:r>
            <a:r>
              <a:rPr lang="en-US" sz="4400" dirty="0" smtClean="0">
                <a:latin typeface="Arial" pitchFamily="34" charset="0"/>
                <a:cs typeface="Arial" pitchFamily="34" charset="0"/>
              </a:rPr>
              <a:t>medical </a:t>
            </a:r>
            <a:r>
              <a:rPr lang="en-US" sz="4400" dirty="0">
                <a:latin typeface="Arial" pitchFamily="34" charset="0"/>
                <a:cs typeface="Arial" pitchFamily="34" charset="0"/>
              </a:rPr>
              <a:t>r</a:t>
            </a:r>
            <a:r>
              <a:rPr lang="en-US" sz="4400" dirty="0" smtClean="0">
                <a:latin typeface="Arial" pitchFamily="34" charset="0"/>
                <a:cs typeface="Arial" pitchFamily="34" charset="0"/>
              </a:rPr>
              <a:t>ecords </a:t>
            </a:r>
            <a:r>
              <a:rPr lang="en-US" sz="4400" dirty="0">
                <a:latin typeface="Arial" pitchFamily="34" charset="0"/>
                <a:cs typeface="Arial" pitchFamily="34" charset="0"/>
              </a:rPr>
              <a:t>for care </a:t>
            </a:r>
            <a:r>
              <a:rPr lang="en-US" sz="4400" dirty="0" smtClean="0">
                <a:latin typeface="Arial" pitchFamily="34" charset="0"/>
                <a:cs typeface="Arial" pitchFamily="34" charset="0"/>
              </a:rPr>
              <a:t>coordination</a:t>
            </a:r>
          </a:p>
          <a:p>
            <a:pPr marL="344488" indent="-344488"/>
            <a:endParaRPr lang="en-US" sz="4400" dirty="0">
              <a:latin typeface="Arial" panose="020B0604020202020204" pitchFamily="34" charset="0"/>
              <a:cs typeface="Arial" panose="020B0604020202020204" pitchFamily="34" charset="0"/>
            </a:endParaRPr>
          </a:p>
          <a:p>
            <a:pPr marL="231775" indent="-231775"/>
            <a:endParaRPr lang="en-US" dirty="0" smtClean="0">
              <a:latin typeface="Arial" pitchFamily="34" charset="0"/>
              <a:cs typeface="Arial" pitchFamily="34" charset="0"/>
            </a:endParaRPr>
          </a:p>
          <a:p>
            <a:pPr marL="0" indent="0">
              <a:buNone/>
            </a:pPr>
            <a:endParaRPr lang="en-US" dirty="0" smtClean="0">
              <a:solidFill>
                <a:schemeClr val="tx2"/>
              </a:solidFill>
              <a:effectLst>
                <a:outerShdw blurRad="38100" dist="38100" dir="2700000" algn="tl">
                  <a:srgbClr val="C0C0C0"/>
                </a:outerShdw>
              </a:effectLst>
              <a:latin typeface="Calibri" pitchFamily="34" charset="0"/>
            </a:endParaRPr>
          </a:p>
          <a:p>
            <a:pPr eaLnBrk="1" hangingPunct="1">
              <a:spcAft>
                <a:spcPts val="600"/>
              </a:spcAft>
              <a:defRPr/>
            </a:pPr>
            <a:endParaRPr lang="en-US" dirty="0" smtClean="0">
              <a:solidFill>
                <a:schemeClr val="tx2"/>
              </a:solidFill>
              <a:effectLst>
                <a:outerShdw blurRad="38100" dist="38100" dir="2700000" algn="tl">
                  <a:srgbClr val="C0C0C0"/>
                </a:outerShdw>
              </a:effectLst>
              <a:latin typeface="Calibri" pitchFamily="34" charset="0"/>
            </a:endParaRPr>
          </a:p>
        </p:txBody>
      </p:sp>
      <p:sp>
        <p:nvSpPr>
          <p:cNvPr id="4" name="Title 1"/>
          <p:cNvSpPr>
            <a:spLocks noGrp="1"/>
          </p:cNvSpPr>
          <p:nvPr>
            <p:ph type="title"/>
          </p:nvPr>
        </p:nvSpPr>
        <p:spPr>
          <a:xfrm>
            <a:off x="2057400" y="228600"/>
            <a:ext cx="6629400" cy="1254125"/>
          </a:xfrm>
        </p:spPr>
        <p:txBody>
          <a:bodyPr>
            <a:normAutofit/>
          </a:bodyPr>
          <a:lstStyle/>
          <a:p>
            <a:pPr>
              <a:spcAft>
                <a:spcPts val="1200"/>
              </a:spcAft>
              <a:defRPr/>
            </a:pPr>
            <a:r>
              <a:rPr lang="en-US" sz="3600" b="1" dirty="0">
                <a:latin typeface="Arial" pitchFamily="34" charset="0"/>
                <a:cs typeface="Arial" pitchFamily="34" charset="0"/>
              </a:rPr>
              <a:t>Care </a:t>
            </a:r>
            <a:r>
              <a:rPr lang="en-US" sz="3600" b="1" dirty="0" smtClean="0">
                <a:latin typeface="Arial" pitchFamily="34" charset="0"/>
                <a:cs typeface="Arial" pitchFamily="34" charset="0"/>
              </a:rPr>
              <a:t>Coordinator</a:t>
            </a:r>
            <a:endParaRPr lang="en-US" sz="3600" b="1" dirty="0">
              <a:latin typeface="Arial" pitchFamily="34" charset="0"/>
              <a:cs typeface="Arial" pitchFamily="34" charset="0"/>
            </a:endParaRPr>
          </a:p>
        </p:txBody>
      </p:sp>
      <p:grpSp>
        <p:nvGrpSpPr>
          <p:cNvPr id="2" name="Group 7"/>
          <p:cNvGrpSpPr>
            <a:grpSpLocks/>
          </p:cNvGrpSpPr>
          <p:nvPr/>
        </p:nvGrpSpPr>
        <p:grpSpPr bwMode="auto">
          <a:xfrm>
            <a:off x="152401" y="66675"/>
            <a:ext cx="1295400" cy="1228725"/>
            <a:chOff x="4800600" y="174234"/>
            <a:chExt cx="2362201" cy="2362201"/>
          </a:xfrm>
        </p:grpSpPr>
        <p:pic>
          <p:nvPicPr>
            <p:cNvPr id="10" name="Picture 9"/>
            <p:cNvPicPr>
              <a:picLocks noChangeAspect="1"/>
            </p:cNvPicPr>
            <p:nvPr/>
          </p:nvPicPr>
          <p:blipFill>
            <a:blip r:embed="rId3" cstate="print">
              <a:duotone>
                <a:prstClr val="black"/>
                <a:schemeClr val="accent6">
                  <a:tint val="45000"/>
                  <a:satMod val="400000"/>
                </a:schemeClr>
              </a:duotone>
              <a:extLst/>
            </a:blip>
            <a:stretch>
              <a:fillRect/>
            </a:stretch>
          </p:blipFill>
          <p:spPr>
            <a:xfrm>
              <a:off x="4800600" y="174234"/>
              <a:ext cx="2362201" cy="2362201"/>
            </a:xfrm>
            <a:prstGeom prst="rect">
              <a:avLst/>
            </a:prstGeom>
          </p:spPr>
        </p:pic>
        <p:pic>
          <p:nvPicPr>
            <p:cNvPr id="23559" name="Picture 10"/>
            <p:cNvPicPr>
              <a:picLocks noChangeAspect="1"/>
            </p:cNvPicPr>
            <p:nvPr/>
          </p:nvPicPr>
          <p:blipFill>
            <a:blip r:embed="rId4"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19149544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143000"/>
          </a:xfrm>
        </p:spPr>
        <p:txBody>
          <a:bodyPr/>
          <a:lstStyle/>
          <a:p>
            <a:r>
              <a:rPr lang="en-US" b="1" dirty="0" smtClean="0">
                <a:latin typeface="Arial" panose="020B0604020202020204" pitchFamily="34" charset="0"/>
                <a:cs typeface="Arial" panose="020B0604020202020204" pitchFamily="34" charset="0"/>
              </a:rPr>
              <a:t>Physician Champion</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8229600" cy="4876800"/>
          </a:xfrm>
        </p:spPr>
        <p:txBody>
          <a:bodyPr>
            <a:normAutofit fontScale="55000" lnSpcReduction="20000"/>
          </a:bodyPr>
          <a:lstStyle/>
          <a:p>
            <a:r>
              <a:rPr lang="en-US" sz="4400" dirty="0" smtClean="0">
                <a:latin typeface="Arial" panose="020B0604020202020204" pitchFamily="34" charset="0"/>
                <a:cs typeface="Arial" panose="020B0604020202020204" pitchFamily="34" charset="0"/>
              </a:rPr>
              <a:t>Serves in a leadership capacity promoting and implementing the health home and medical home model  </a:t>
            </a:r>
          </a:p>
          <a:p>
            <a:r>
              <a:rPr lang="en-US" sz="4400" dirty="0" smtClean="0">
                <a:latin typeface="Arial" panose="020B0604020202020204" pitchFamily="34" charset="0"/>
                <a:cs typeface="Arial" panose="020B0604020202020204" pitchFamily="34" charset="0"/>
              </a:rPr>
              <a:t>Creates the strategic vision and drives the investment necessary to create the needed PCMH infrastructure</a:t>
            </a:r>
          </a:p>
          <a:p>
            <a:pPr lvl="0"/>
            <a:r>
              <a:rPr lang="en-US" sz="4400" dirty="0" smtClean="0">
                <a:latin typeface="Arial" panose="020B0604020202020204" pitchFamily="34" charset="0"/>
                <a:cs typeface="Arial" panose="020B0604020202020204" pitchFamily="34" charset="0"/>
              </a:rPr>
              <a:t>Participates in health home planning meetings and activities</a:t>
            </a:r>
          </a:p>
          <a:p>
            <a:pPr lvl="0"/>
            <a:r>
              <a:rPr lang="en-US" sz="4400" dirty="0" smtClean="0">
                <a:latin typeface="Arial" panose="020B0604020202020204" pitchFamily="34" charset="0"/>
                <a:cs typeface="Arial" panose="020B0604020202020204" pitchFamily="34" charset="0"/>
              </a:rPr>
              <a:t>Participates in development and maintenance of health home program structure and policies</a:t>
            </a:r>
          </a:p>
          <a:p>
            <a:pPr lvl="0"/>
            <a:r>
              <a:rPr lang="en-US" sz="4400" dirty="0" smtClean="0">
                <a:latin typeface="Arial" panose="020B0604020202020204" pitchFamily="34" charset="0"/>
                <a:cs typeface="Arial" panose="020B0604020202020204" pitchFamily="34" charset="0"/>
              </a:rPr>
              <a:t>Promotes health/medical home transformation to all physicians</a:t>
            </a:r>
          </a:p>
          <a:p>
            <a:pPr lvl="0"/>
            <a:r>
              <a:rPr lang="en-US" sz="4400" dirty="0" smtClean="0">
                <a:latin typeface="Arial" panose="020B0604020202020204" pitchFamily="34" charset="0"/>
                <a:cs typeface="Arial" panose="020B0604020202020204" pitchFamily="34" charset="0"/>
              </a:rPr>
              <a:t>Works with physicians who resist changes resulting from transition to the health home/medical home model</a:t>
            </a:r>
          </a:p>
          <a:p>
            <a:pPr lvl="0"/>
            <a:r>
              <a:rPr lang="en-US" sz="4400" dirty="0" smtClean="0">
                <a:latin typeface="Arial" panose="020B0604020202020204" pitchFamily="34" charset="0"/>
                <a:cs typeface="Arial" panose="020B0604020202020204" pitchFamily="34" charset="0"/>
              </a:rPr>
              <a:t>Review data showing results of health home implementation</a:t>
            </a:r>
          </a:p>
          <a:p>
            <a:pPr>
              <a:buNone/>
            </a:pP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9050"/>
            <a:ext cx="153035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449763"/>
          </a:xfrm>
        </p:spPr>
        <p:txBody>
          <a:bodyPr>
            <a:normAutofit fontScale="92500" lnSpcReduction="20000"/>
          </a:bodyPr>
          <a:lstStyle/>
          <a:p>
            <a:pPr>
              <a:buNone/>
            </a:pPr>
            <a:r>
              <a:rPr lang="en-US" sz="2800" dirty="0" smtClean="0">
                <a:latin typeface="Arial" charset="0"/>
                <a:cs typeface="Arial" charset="0"/>
              </a:rPr>
              <a:t>Medical Homes Provide:</a:t>
            </a:r>
          </a:p>
          <a:p>
            <a:pPr marL="571500" lvl="1" indent="-342900">
              <a:buFont typeface="Arial" pitchFamily="34" charset="0"/>
              <a:buChar char="•"/>
            </a:pPr>
            <a:r>
              <a:rPr lang="en-US" dirty="0" smtClean="0">
                <a:latin typeface="Arial" charset="0"/>
                <a:cs typeface="Arial" charset="0"/>
              </a:rPr>
              <a:t>comprehensive and coordinated care in the context of individual, cultural, and community needs</a:t>
            </a:r>
          </a:p>
          <a:p>
            <a:pPr marL="571500" lvl="1" indent="-342900">
              <a:buFont typeface="Arial" pitchFamily="34" charset="0"/>
              <a:buChar char="•"/>
            </a:pPr>
            <a:r>
              <a:rPr lang="en-US" dirty="0" smtClean="0">
                <a:latin typeface="Arial" charset="0"/>
                <a:cs typeface="Arial" charset="0"/>
              </a:rPr>
              <a:t>Medical, behavioral, and related social service needs and supports are coordinated and provided by provider and/or arranged</a:t>
            </a:r>
          </a:p>
          <a:p>
            <a:pPr marL="571500" lvl="1" indent="-342900">
              <a:buFont typeface="Arial" pitchFamily="34" charset="0"/>
              <a:buChar char="•"/>
            </a:pPr>
            <a:r>
              <a:rPr lang="en-US" dirty="0" smtClean="0">
                <a:latin typeface="Arial" charset="0"/>
                <a:cs typeface="Arial" charset="0"/>
              </a:rPr>
              <a:t>emphasize education, activation, and empowerment through interpersonal interactions and system-level protocols</a:t>
            </a:r>
          </a:p>
          <a:p>
            <a:pPr marL="571500" lvl="1" indent="-342900">
              <a:buFont typeface="Arial" pitchFamily="34" charset="0"/>
              <a:buChar char="•"/>
            </a:pPr>
            <a:r>
              <a:rPr lang="en-US" dirty="0" smtClean="0">
                <a:latin typeface="Arial" charset="0"/>
                <a:cs typeface="Arial" charset="0"/>
              </a:rPr>
              <a:t>at the center of the medical home are the patients and their relationship with their primary care team</a:t>
            </a:r>
            <a:endParaRPr lang="en-US" dirty="0" smtClean="0">
              <a:solidFill>
                <a:srgbClr val="000000"/>
              </a:solidFill>
              <a:latin typeface="Arial" charset="0"/>
              <a:cs typeface="Arial" charset="0"/>
            </a:endParaRPr>
          </a:p>
        </p:txBody>
      </p:sp>
      <p:sp>
        <p:nvSpPr>
          <p:cNvPr id="4" name="Title 1"/>
          <p:cNvSpPr>
            <a:spLocks noGrp="1"/>
          </p:cNvSpPr>
          <p:nvPr>
            <p:ph type="title"/>
          </p:nvPr>
        </p:nvSpPr>
        <p:spPr>
          <a:xfrm>
            <a:off x="1828800" y="388756"/>
            <a:ext cx="6858000" cy="685799"/>
          </a:xfrm>
        </p:spPr>
        <p:txBody>
          <a:bodyPr>
            <a:noAutofit/>
          </a:bodyPr>
          <a:lstStyle/>
          <a:p>
            <a:pPr algn="l" eaLnBrk="1" fontAlgn="auto" hangingPunct="1">
              <a:lnSpc>
                <a:spcPct val="100000"/>
              </a:lnSpc>
              <a:spcAft>
                <a:spcPts val="1200"/>
              </a:spcAft>
              <a:defRPr/>
            </a:pPr>
            <a:r>
              <a:rPr lang="en-US" sz="3600" b="1" dirty="0" smtClean="0">
                <a:latin typeface="Arial" pitchFamily="34" charset="0"/>
                <a:cs typeface="Arial" pitchFamily="34" charset="0"/>
              </a:rPr>
              <a:t>What is a Medical Home?</a:t>
            </a:r>
            <a:endParaRPr lang="en-US" sz="3600" b="1" dirty="0">
              <a:latin typeface="Arial" pitchFamily="34" charset="0"/>
              <a:cs typeface="Arial" pitchFamily="34" charset="0"/>
            </a:endParaRPr>
          </a:p>
        </p:txBody>
      </p:sp>
      <p:grpSp>
        <p:nvGrpSpPr>
          <p:cNvPr id="2" name="Group 7"/>
          <p:cNvGrpSpPr>
            <a:grpSpLocks/>
          </p:cNvGrpSpPr>
          <p:nvPr/>
        </p:nvGrpSpPr>
        <p:grpSpPr bwMode="auto">
          <a:xfrm>
            <a:off x="152400" y="66675"/>
            <a:ext cx="1528763" cy="1524000"/>
            <a:chOff x="4800600" y="174234"/>
            <a:chExt cx="2362201" cy="2362201"/>
          </a:xfrm>
        </p:grpSpPr>
        <p:pic>
          <p:nvPicPr>
            <p:cNvPr id="9" name="Picture 8"/>
            <p:cNvPicPr>
              <a:picLocks noChangeAspect="1"/>
            </p:cNvPicPr>
            <p:nvPr/>
          </p:nvPicPr>
          <p:blipFill>
            <a:blip r:embed="rId3" cstate="print">
              <a:duotone>
                <a:prstClr val="black"/>
                <a:schemeClr val="accent6">
                  <a:tint val="45000"/>
                  <a:satMod val="400000"/>
                </a:schemeClr>
              </a:duotone>
              <a:extLst/>
            </a:blip>
            <a:stretch>
              <a:fillRect/>
            </a:stretch>
          </p:blipFill>
          <p:spPr>
            <a:xfrm>
              <a:off x="4800600" y="174234"/>
              <a:ext cx="2362201" cy="2362201"/>
            </a:xfrm>
            <a:prstGeom prst="rect">
              <a:avLst/>
            </a:prstGeom>
          </p:spPr>
        </p:pic>
        <p:pic>
          <p:nvPicPr>
            <p:cNvPr id="20486" name="Picture 10"/>
            <p:cNvPicPr>
              <a:picLocks noChangeAspect="1"/>
            </p:cNvPicPr>
            <p:nvPr/>
          </p:nvPicPr>
          <p:blipFill>
            <a:blip r:embed="rId4"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24953967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143000"/>
          </a:xfrm>
        </p:spPr>
        <p:txBody>
          <a:bodyPr>
            <a:normAutofit/>
          </a:bodyPr>
          <a:lstStyle/>
          <a:p>
            <a:r>
              <a:rPr lang="en-US" sz="3600" b="1" dirty="0" smtClean="0">
                <a:latin typeface="Arial" panose="020B0604020202020204" pitchFamily="34" charset="0"/>
                <a:cs typeface="Arial" panose="020B0604020202020204" pitchFamily="34" charset="0"/>
              </a:rPr>
              <a:t>FAQs and “Rules of Thumb”</a:t>
            </a:r>
            <a:endParaRPr lang="en-US"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8229600" cy="4876800"/>
          </a:xfrm>
        </p:spPr>
        <p:txBody>
          <a:bodyPr>
            <a:normAutofit/>
          </a:bodyPr>
          <a:lstStyle/>
          <a:p>
            <a:r>
              <a:rPr lang="en-US" dirty="0" smtClean="0">
                <a:latin typeface="Arial" panose="020B0604020202020204" pitchFamily="34" charset="0"/>
                <a:cs typeface="Arial" panose="020B0604020202020204" pitchFamily="34" charset="0"/>
              </a:rPr>
              <a:t>Weekly emails contain important information for people who work directly or indirectly with PCHH.  Please read them.</a:t>
            </a:r>
          </a:p>
          <a:p>
            <a:r>
              <a:rPr lang="en-US" dirty="0" smtClean="0">
                <a:latin typeface="Arial" panose="020B0604020202020204" pitchFamily="34" charset="0"/>
                <a:cs typeface="Arial" panose="020B0604020202020204" pitchFamily="34" charset="0"/>
              </a:rPr>
              <a:t>FAQ handout</a:t>
            </a:r>
          </a:p>
          <a:p>
            <a:pPr>
              <a:buNone/>
            </a:pP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59871"/>
            <a:ext cx="153035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34151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6934200" cy="1143000"/>
          </a:xfrm>
        </p:spPr>
        <p:txBody>
          <a:bodyPr>
            <a:noAutofit/>
          </a:bodyPr>
          <a:lstStyle/>
          <a:p>
            <a:r>
              <a:rPr lang="en-US" sz="3600" b="1" dirty="0">
                <a:latin typeface="Arial" panose="020B0604020202020204" pitchFamily="34" charset="0"/>
                <a:cs typeface="Arial" panose="020B0604020202020204" pitchFamily="34" charset="0"/>
              </a:rPr>
              <a:t>Importance of Communication </a:t>
            </a:r>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r>
              <a:rPr lang="en-US" sz="2600" dirty="0">
                <a:latin typeface="Arial" panose="020B0604020202020204" pitchFamily="34" charset="0"/>
              </a:rPr>
              <a:t>Communication with and between care team members</a:t>
            </a:r>
          </a:p>
          <a:p>
            <a:r>
              <a:rPr lang="en-US" sz="2600" dirty="0">
                <a:latin typeface="Arial" panose="020B0604020202020204" pitchFamily="34" charset="0"/>
              </a:rPr>
              <a:t>Communication with patient/families</a:t>
            </a:r>
          </a:p>
          <a:p>
            <a:pPr marL="690563" indent="-350838"/>
            <a:r>
              <a:rPr lang="en-US" sz="2600" dirty="0">
                <a:latin typeface="Arial" panose="020B0604020202020204" pitchFamily="34" charset="0"/>
              </a:rPr>
              <a:t>Accurate patient contact information/Patients desired way to receive communication</a:t>
            </a:r>
          </a:p>
          <a:p>
            <a:pPr marL="914400" lvl="2" indent="-223838"/>
            <a:r>
              <a:rPr lang="en-US" sz="2600" dirty="0">
                <a:latin typeface="Arial" panose="020B0604020202020204" pitchFamily="34" charset="0"/>
              </a:rPr>
              <a:t>Verifying with patient their contact information</a:t>
            </a:r>
          </a:p>
          <a:p>
            <a:pPr marL="914400" lvl="2" indent="-223838"/>
            <a:r>
              <a:rPr lang="en-US" sz="2600" dirty="0">
                <a:latin typeface="Arial" panose="020B0604020202020204" pitchFamily="34" charset="0"/>
              </a:rPr>
              <a:t>Ask “How can I reach you today”</a:t>
            </a:r>
          </a:p>
          <a:p>
            <a:pPr marL="914400" lvl="2" indent="-223838"/>
            <a:r>
              <a:rPr lang="en-US" sz="2600" dirty="0">
                <a:latin typeface="Arial" panose="020B0604020202020204" pitchFamily="34" charset="0"/>
              </a:rPr>
              <a:t>What communication preference do you have</a:t>
            </a:r>
          </a:p>
          <a:p>
            <a:r>
              <a:rPr lang="en-US" sz="2600" dirty="0">
                <a:latin typeface="Arial" panose="020B0604020202020204" pitchFamily="34" charset="0"/>
              </a:rPr>
              <a:t>Communication with hospitals, specialists, and community partners</a:t>
            </a:r>
          </a:p>
          <a:p>
            <a:r>
              <a:rPr lang="en-US" sz="2600" dirty="0">
                <a:latin typeface="Arial" panose="020B0604020202020204" pitchFamily="34" charset="0"/>
              </a:rPr>
              <a:t>Electronic Communication sources</a:t>
            </a:r>
          </a:p>
          <a:p>
            <a:pPr lvl="1"/>
            <a:r>
              <a:rPr lang="en-US" sz="2600" dirty="0">
                <a:latin typeface="Arial" panose="020B0604020202020204" pitchFamily="34" charset="0"/>
              </a:rPr>
              <a:t>Patient portal</a:t>
            </a:r>
          </a:p>
          <a:p>
            <a:pPr lvl="1"/>
            <a:r>
              <a:rPr lang="en-US" sz="2600" dirty="0">
                <a:latin typeface="Arial" panose="020B0604020202020204" pitchFamily="34" charset="0"/>
              </a:rPr>
              <a:t>Email/secure messaging</a:t>
            </a:r>
          </a:p>
          <a:p>
            <a:pPr lvl="1"/>
            <a:r>
              <a:rPr lang="en-US" sz="2600" dirty="0">
                <a:latin typeface="Arial" panose="020B0604020202020204" pitchFamily="34" charset="0"/>
              </a:rPr>
              <a:t>HIE</a:t>
            </a:r>
          </a:p>
          <a:p>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9050"/>
            <a:ext cx="153035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54288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7550" y="274638"/>
            <a:ext cx="6699250" cy="1143000"/>
          </a:xfrm>
        </p:spPr>
        <p:txBody>
          <a:bodyPr>
            <a:normAutofit/>
          </a:bodyPr>
          <a:lstStyle/>
          <a:p>
            <a:r>
              <a:rPr lang="en-US" sz="3200" b="1" dirty="0">
                <a:latin typeface="Arial" panose="020B0604020202020204" pitchFamily="34" charset="0"/>
                <a:cs typeface="Arial" panose="020B0604020202020204" pitchFamily="34" charset="0"/>
              </a:rPr>
              <a:t>Medical Home Neighborhood Partnerships </a:t>
            </a:r>
          </a:p>
        </p:txBody>
      </p:sp>
      <p:sp>
        <p:nvSpPr>
          <p:cNvPr id="3" name="Content Placeholder 2"/>
          <p:cNvSpPr>
            <a:spLocks noGrp="1"/>
          </p:cNvSpPr>
          <p:nvPr>
            <p:ph idx="1"/>
          </p:nvPr>
        </p:nvSpPr>
        <p:spPr>
          <a:xfrm>
            <a:off x="457200" y="1600200"/>
            <a:ext cx="8229600" cy="4876800"/>
          </a:xfrm>
        </p:spPr>
        <p:txBody>
          <a:bodyPr>
            <a:normAutofit/>
          </a:bodyPr>
          <a:lstStyle/>
          <a:p>
            <a:pPr lvl="0" eaLnBrk="0" fontAlgn="base" hangingPunct="0">
              <a:spcAft>
                <a:spcPct val="0"/>
              </a:spcAft>
              <a:buFont typeface="Arial" charset="0"/>
              <a:buChar char="•"/>
            </a:pPr>
            <a:r>
              <a:rPr lang="en-US" sz="2400" dirty="0">
                <a:solidFill>
                  <a:prstClr val="black"/>
                </a:solidFill>
                <a:latin typeface="Arial" panose="020B0604020202020204" pitchFamily="34" charset="0"/>
                <a:cs typeface="Arial" pitchFamily="34" charset="0"/>
              </a:rPr>
              <a:t>Hospital Partnership</a:t>
            </a:r>
          </a:p>
          <a:p>
            <a:pPr lvl="1" eaLnBrk="0" fontAlgn="base" hangingPunct="0">
              <a:spcAft>
                <a:spcPct val="0"/>
              </a:spcAft>
              <a:buFont typeface="Arial" charset="0"/>
              <a:buChar char="–"/>
            </a:pPr>
            <a:r>
              <a:rPr lang="en-US" sz="2400" dirty="0">
                <a:solidFill>
                  <a:prstClr val="black"/>
                </a:solidFill>
                <a:latin typeface="Arial" panose="020B0604020202020204" pitchFamily="34" charset="0"/>
                <a:cs typeface="Arial" pitchFamily="34" charset="0"/>
              </a:rPr>
              <a:t>MOU</a:t>
            </a:r>
          </a:p>
          <a:p>
            <a:pPr lvl="1" eaLnBrk="0" fontAlgn="base" hangingPunct="0">
              <a:spcAft>
                <a:spcPct val="0"/>
              </a:spcAft>
              <a:buFont typeface="Arial" charset="0"/>
              <a:buChar char="–"/>
            </a:pPr>
            <a:r>
              <a:rPr lang="en-US" sz="2400" dirty="0">
                <a:solidFill>
                  <a:prstClr val="black"/>
                </a:solidFill>
                <a:latin typeface="Arial" panose="020B0604020202020204" pitchFamily="34" charset="0"/>
                <a:cs typeface="Arial" pitchFamily="34" charset="0"/>
              </a:rPr>
              <a:t>Workflow to receive ER/IP discharge information</a:t>
            </a:r>
          </a:p>
          <a:p>
            <a:pPr lvl="1" eaLnBrk="0" fontAlgn="base" hangingPunct="0">
              <a:spcAft>
                <a:spcPct val="0"/>
              </a:spcAft>
              <a:buFont typeface="Arial" charset="0"/>
              <a:buChar char="–"/>
            </a:pPr>
            <a:r>
              <a:rPr lang="en-US" sz="2400" dirty="0">
                <a:solidFill>
                  <a:prstClr val="black"/>
                </a:solidFill>
                <a:latin typeface="Arial" panose="020B0604020202020204" pitchFamily="34" charset="0"/>
                <a:cs typeface="Arial" pitchFamily="34" charset="0"/>
              </a:rPr>
              <a:t>Key contact person</a:t>
            </a:r>
          </a:p>
          <a:p>
            <a:pPr lvl="1" eaLnBrk="0" fontAlgn="base" hangingPunct="0">
              <a:spcAft>
                <a:spcPct val="0"/>
              </a:spcAft>
              <a:buFont typeface="Arial" charset="0"/>
              <a:buChar char="–"/>
            </a:pPr>
            <a:r>
              <a:rPr lang="en-US" sz="2400" dirty="0">
                <a:solidFill>
                  <a:prstClr val="black"/>
                </a:solidFill>
                <a:latin typeface="Arial" panose="020B0604020202020204" pitchFamily="34" charset="0"/>
                <a:cs typeface="Arial" pitchFamily="34" charset="0"/>
              </a:rPr>
              <a:t>Electronic access</a:t>
            </a:r>
          </a:p>
          <a:p>
            <a:pPr lvl="1" eaLnBrk="0" fontAlgn="base" hangingPunct="0">
              <a:spcAft>
                <a:spcPct val="0"/>
              </a:spcAft>
              <a:buFont typeface="Arial" charset="0"/>
              <a:buChar char="–"/>
            </a:pPr>
            <a:r>
              <a:rPr lang="en-US" sz="2400" dirty="0">
                <a:solidFill>
                  <a:prstClr val="black"/>
                </a:solidFill>
                <a:latin typeface="Arial" panose="020B0604020202020204" pitchFamily="34" charset="0"/>
                <a:cs typeface="Arial" pitchFamily="34" charset="0"/>
              </a:rPr>
              <a:t>State provides Daily ER/IP notification for PCHH enrollees </a:t>
            </a:r>
          </a:p>
          <a:p>
            <a:pPr lvl="0" eaLnBrk="0" fontAlgn="base" hangingPunct="0">
              <a:spcAft>
                <a:spcPct val="0"/>
              </a:spcAft>
              <a:buFont typeface="Arial" charset="0"/>
              <a:buChar char="•"/>
            </a:pPr>
            <a:r>
              <a:rPr lang="en-US" sz="2400" dirty="0">
                <a:solidFill>
                  <a:prstClr val="black"/>
                </a:solidFill>
                <a:latin typeface="Arial" panose="020B0604020202020204" pitchFamily="34" charset="0"/>
                <a:cs typeface="Arial" pitchFamily="34" charset="0"/>
              </a:rPr>
              <a:t>Specialty Services</a:t>
            </a:r>
          </a:p>
          <a:p>
            <a:pPr lvl="0" eaLnBrk="0" fontAlgn="base" hangingPunct="0">
              <a:spcAft>
                <a:spcPct val="0"/>
              </a:spcAft>
              <a:buFont typeface="Arial" charset="0"/>
              <a:buChar char="•"/>
            </a:pPr>
            <a:r>
              <a:rPr lang="en-US" sz="2400" dirty="0">
                <a:solidFill>
                  <a:prstClr val="black"/>
                </a:solidFill>
                <a:latin typeface="Arial" panose="020B0604020202020204" pitchFamily="34" charset="0"/>
                <a:cs typeface="Arial" pitchFamily="34" charset="0"/>
              </a:rPr>
              <a:t>Other Community Resources</a:t>
            </a:r>
          </a:p>
          <a:p>
            <a:pPr lvl="1" eaLnBrk="0" fontAlgn="base" hangingPunct="0">
              <a:spcAft>
                <a:spcPct val="0"/>
              </a:spcAft>
              <a:buFont typeface="Arial" charset="0"/>
              <a:buChar char="–"/>
            </a:pPr>
            <a:r>
              <a:rPr lang="en-US" sz="2400" dirty="0">
                <a:solidFill>
                  <a:prstClr val="black"/>
                </a:solidFill>
                <a:latin typeface="Arial" panose="020B0604020202020204" pitchFamily="34" charset="0"/>
                <a:cs typeface="Arial" pitchFamily="34" charset="0"/>
              </a:rPr>
              <a:t>Health Department </a:t>
            </a:r>
            <a:endParaRPr lang="en-US" sz="2400" dirty="0" smtClean="0">
              <a:solidFill>
                <a:prstClr val="black"/>
              </a:solidFill>
              <a:latin typeface="Arial" panose="020B0604020202020204" pitchFamily="34" charset="0"/>
              <a:cs typeface="Arial" pitchFamily="34" charset="0"/>
            </a:endParaRPr>
          </a:p>
          <a:p>
            <a:pPr lvl="1" eaLnBrk="0" fontAlgn="base" hangingPunct="0">
              <a:spcAft>
                <a:spcPct val="0"/>
              </a:spcAft>
              <a:buFont typeface="Arial" charset="0"/>
              <a:buChar char="–"/>
            </a:pPr>
            <a:r>
              <a:rPr lang="en-US" sz="2400" dirty="0" smtClean="0">
                <a:solidFill>
                  <a:prstClr val="black"/>
                </a:solidFill>
                <a:latin typeface="Arial" panose="020B0604020202020204" pitchFamily="34" charset="0"/>
                <a:cs typeface="Arial" pitchFamily="34" charset="0"/>
              </a:rPr>
              <a:t>Family and Community Trust (Caring Communities)</a:t>
            </a:r>
            <a:endParaRPr lang="en-US" sz="2400" dirty="0">
              <a:solidFill>
                <a:prstClr val="black"/>
              </a:solidFill>
              <a:latin typeface="Arial" panose="020B0604020202020204" pitchFamily="34" charset="0"/>
              <a:cs typeface="Arial" pitchFamily="34" charset="0"/>
            </a:endParaRPr>
          </a:p>
          <a:p>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9050"/>
            <a:ext cx="153035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99560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057400"/>
            <a:ext cx="7086600" cy="1143000"/>
          </a:xfrm>
        </p:spPr>
        <p:txBody>
          <a:bodyPr>
            <a:normAutofit fontScale="90000"/>
          </a:bodyPr>
          <a:lstStyle/>
          <a:p>
            <a:r>
              <a:rPr lang="en-US" sz="3600" b="1" dirty="0">
                <a:latin typeface="Arial" panose="020B0604020202020204" pitchFamily="34" charset="0"/>
                <a:cs typeface="Arial" panose="020B0604020202020204" pitchFamily="34" charset="0"/>
              </a:rPr>
              <a:t>Data Management </a:t>
            </a:r>
            <a:r>
              <a:rPr lang="en-US" sz="3600" b="1" dirty="0" smtClean="0">
                <a:latin typeface="Arial" panose="020B0604020202020204" pitchFamily="34" charset="0"/>
                <a:cs typeface="Arial" panose="020B0604020202020204" pitchFamily="34" charset="0"/>
              </a:rPr>
              <a:t>and </a:t>
            </a:r>
            <a:r>
              <a:rPr lang="en-US" sz="3600" b="1" dirty="0">
                <a:latin typeface="Arial" panose="020B0604020202020204" pitchFamily="34" charset="0"/>
                <a:cs typeface="Arial" panose="020B0604020202020204" pitchFamily="34" charset="0"/>
              </a:rPr>
              <a:t>Analytics </a:t>
            </a:r>
          </a:p>
        </p:txBody>
      </p:sp>
      <p:sp>
        <p:nvSpPr>
          <p:cNvPr id="3" name="Rectangle 2"/>
          <p:cNvSpPr/>
          <p:nvPr/>
        </p:nvSpPr>
        <p:spPr>
          <a:xfrm>
            <a:off x="253464" y="1447800"/>
            <a:ext cx="8738135" cy="215444"/>
          </a:xfrm>
          <a:prstGeom prst="rect">
            <a:avLst/>
          </a:prstGeom>
        </p:spPr>
        <p:txBody>
          <a:bodyPr wrap="square">
            <a:spAutoFit/>
          </a:bodyPr>
          <a:lstStyle/>
          <a:p>
            <a:endParaRPr lang="en-US" sz="800" dirty="0" smtClean="0">
              <a:solidFill>
                <a:prstClr val="black"/>
              </a:solidFill>
            </a:endParaRPr>
          </a:p>
        </p:txBody>
      </p:sp>
      <p:grpSp>
        <p:nvGrpSpPr>
          <p:cNvPr id="4" name="Group 8"/>
          <p:cNvGrpSpPr>
            <a:grpSpLocks/>
          </p:cNvGrpSpPr>
          <p:nvPr/>
        </p:nvGrpSpPr>
        <p:grpSpPr bwMode="auto">
          <a:xfrm>
            <a:off x="152401" y="66675"/>
            <a:ext cx="1447800" cy="1228725"/>
            <a:chOff x="4800600" y="174234"/>
            <a:chExt cx="2362201" cy="2362201"/>
          </a:xfrm>
        </p:grpSpPr>
        <p:pic>
          <p:nvPicPr>
            <p:cNvPr id="5" name="Picture 4"/>
            <p:cNvPicPr>
              <a:picLocks noChangeAspect="1"/>
            </p:cNvPicPr>
            <p:nvPr/>
          </p:nvPicPr>
          <p:blipFill>
            <a:blip r:embed="rId3" cstate="print">
              <a:duotone>
                <a:prstClr val="black"/>
                <a:schemeClr val="accent6">
                  <a:tint val="45000"/>
                  <a:satMod val="400000"/>
                </a:schemeClr>
              </a:duotone>
              <a:extLst/>
            </a:blip>
            <a:stretch>
              <a:fillRect/>
            </a:stretch>
          </p:blipFill>
          <p:spPr>
            <a:xfrm>
              <a:off x="4800600" y="174234"/>
              <a:ext cx="2362201" cy="2362201"/>
            </a:xfrm>
            <a:prstGeom prst="rect">
              <a:avLst/>
            </a:prstGeom>
          </p:spPr>
        </p:pic>
        <p:pic>
          <p:nvPicPr>
            <p:cNvPr id="6" name="Picture 10"/>
            <p:cNvPicPr>
              <a:picLocks noChangeAspect="1"/>
            </p:cNvPicPr>
            <p:nvPr/>
          </p:nvPicPr>
          <p:blipFill>
            <a:blip r:embed="rId4"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39609419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4061048776"/>
              </p:ext>
            </p:extLst>
          </p:nvPr>
        </p:nvGraphicFramePr>
        <p:xfrm>
          <a:off x="457200" y="1066800"/>
          <a:ext cx="8229600" cy="5594604"/>
        </p:xfrm>
        <a:graphic>
          <a:graphicData uri="http://schemas.openxmlformats.org/drawingml/2006/table">
            <a:tbl>
              <a:tblPr firstRow="1" firstCol="1" bandRow="1">
                <a:tableStyleId>{D27102A9-8310-4765-A935-A1911B00CA55}</a:tableStyleId>
              </a:tblPr>
              <a:tblGrid>
                <a:gridCol w="3200400"/>
                <a:gridCol w="5029200"/>
              </a:tblGrid>
              <a:tr h="533400">
                <a:tc>
                  <a:txBody>
                    <a:bodyPr/>
                    <a:lstStyle/>
                    <a:p>
                      <a:pPr marL="0" marR="0">
                        <a:lnSpc>
                          <a:spcPct val="115000"/>
                        </a:lnSpc>
                        <a:spcBef>
                          <a:spcPts val="0"/>
                        </a:spcBef>
                        <a:spcAft>
                          <a:spcPts val="0"/>
                        </a:spcAft>
                      </a:pPr>
                      <a:r>
                        <a:rPr lang="en-US" sz="2400" dirty="0">
                          <a:effectLst/>
                        </a:rPr>
                        <a:t>Stakeholder</a:t>
                      </a:r>
                      <a:endParaRPr lang="en-US" sz="2400" dirty="0">
                        <a:effectLst/>
                        <a:latin typeface="Rockwell"/>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400" dirty="0" smtClean="0">
                          <a:effectLst/>
                        </a:rPr>
                        <a:t>Role/Responsibilities</a:t>
                      </a:r>
                      <a:endParaRPr lang="en-US" sz="2400" dirty="0">
                        <a:effectLst/>
                        <a:latin typeface="Rockwell"/>
                        <a:ea typeface="Times New Roman"/>
                        <a:cs typeface="Times New Roman"/>
                      </a:endParaRPr>
                    </a:p>
                  </a:txBody>
                  <a:tcPr marL="68580" marR="68580" marT="0" marB="0"/>
                </a:tc>
              </a:tr>
              <a:tr h="1018201">
                <a:tc>
                  <a:txBody>
                    <a:bodyPr/>
                    <a:lstStyle/>
                    <a:p>
                      <a:pPr marL="0" marR="0">
                        <a:lnSpc>
                          <a:spcPct val="115000"/>
                        </a:lnSpc>
                        <a:spcBef>
                          <a:spcPts val="0"/>
                        </a:spcBef>
                        <a:spcAft>
                          <a:spcPts val="0"/>
                        </a:spcAft>
                      </a:pPr>
                      <a:r>
                        <a:rPr lang="en-US" sz="1800" dirty="0" smtClean="0">
                          <a:effectLst/>
                        </a:rPr>
                        <a:t>Missouri Primary Care Association (MPCA)</a:t>
                      </a:r>
                      <a:endParaRPr lang="en-US" sz="2400" dirty="0">
                        <a:effectLst/>
                        <a:latin typeface="Rockwell"/>
                        <a:ea typeface="Times New Roman"/>
                        <a:cs typeface="Times New Roman"/>
                      </a:endParaRPr>
                    </a:p>
                  </a:txBody>
                  <a:tcPr marL="68580" marR="68580" marT="0" marB="0"/>
                </a:tc>
                <a:tc>
                  <a:txBody>
                    <a:bodyPr/>
                    <a:lstStyle/>
                    <a:p>
                      <a:pPr marL="285750" marR="0" indent="-285750">
                        <a:lnSpc>
                          <a:spcPct val="115000"/>
                        </a:lnSpc>
                        <a:spcBef>
                          <a:spcPts val="0"/>
                        </a:spcBef>
                        <a:spcAft>
                          <a:spcPts val="0"/>
                        </a:spcAft>
                        <a:buFont typeface="Arial" panose="020B0604020202020204" pitchFamily="34" charset="0"/>
                        <a:buChar char="•"/>
                      </a:pPr>
                      <a:r>
                        <a:rPr lang="en-US" sz="1800" dirty="0">
                          <a:effectLst/>
                        </a:rPr>
                        <a:t>Project Owner, receives </a:t>
                      </a:r>
                      <a:r>
                        <a:rPr lang="en-US" sz="1800" dirty="0" smtClean="0">
                          <a:effectLst/>
                        </a:rPr>
                        <a:t>reports</a:t>
                      </a:r>
                    </a:p>
                    <a:p>
                      <a:pPr marL="285750" marR="0" indent="-285750">
                        <a:lnSpc>
                          <a:spcPct val="115000"/>
                        </a:lnSpc>
                        <a:spcBef>
                          <a:spcPts val="0"/>
                        </a:spcBef>
                        <a:spcAft>
                          <a:spcPts val="0"/>
                        </a:spcAft>
                        <a:buFont typeface="Arial" panose="020B0604020202020204" pitchFamily="34" charset="0"/>
                        <a:buChar char="•"/>
                      </a:pPr>
                      <a:r>
                        <a:rPr lang="en-US" sz="1800" dirty="0" smtClean="0">
                          <a:effectLst/>
                          <a:latin typeface="Calibri" panose="020F0502020204030204" pitchFamily="34" charset="0"/>
                          <a:ea typeface="Times New Roman"/>
                          <a:cs typeface="Times New Roman"/>
                        </a:rPr>
                        <a:t>Support staff at FQHCs &amp; PCCs when needed for questions around reporting and data accuracy</a:t>
                      </a:r>
                      <a:endParaRPr lang="en-US" sz="1400" dirty="0">
                        <a:effectLst/>
                        <a:latin typeface="Calibri" panose="020F0502020204030204" pitchFamily="34" charset="0"/>
                        <a:ea typeface="Times New Roman"/>
                        <a:cs typeface="Times New Roman"/>
                      </a:endParaRPr>
                    </a:p>
                  </a:txBody>
                  <a:tcPr marL="68580" marR="68580" marT="0" marB="0"/>
                </a:tc>
              </a:tr>
              <a:tr h="806180">
                <a:tc>
                  <a:txBody>
                    <a:bodyPr/>
                    <a:lstStyle/>
                    <a:p>
                      <a:pPr marL="0" marR="0">
                        <a:lnSpc>
                          <a:spcPct val="115000"/>
                        </a:lnSpc>
                        <a:spcBef>
                          <a:spcPts val="0"/>
                        </a:spcBef>
                        <a:spcAft>
                          <a:spcPts val="0"/>
                        </a:spcAft>
                      </a:pPr>
                      <a:r>
                        <a:rPr lang="en-US" sz="1800" dirty="0" smtClean="0">
                          <a:effectLst/>
                        </a:rPr>
                        <a:t>Federally Qualified Health Centers (FQHC’s)</a:t>
                      </a:r>
                      <a:endParaRPr lang="en-US" sz="2400" dirty="0">
                        <a:effectLst/>
                        <a:latin typeface="Rockwell"/>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Transmit clinical data through DRVS connector</a:t>
                      </a:r>
                      <a:endParaRPr lang="en-US" sz="2400" dirty="0">
                        <a:effectLst/>
                        <a:latin typeface="Rockwell"/>
                        <a:ea typeface="Times New Roman"/>
                        <a:cs typeface="Times New Roman"/>
                      </a:endParaRPr>
                    </a:p>
                  </a:txBody>
                  <a:tcPr marL="68580" marR="68580" marT="0" marB="0"/>
                </a:tc>
              </a:tr>
              <a:tr h="543801">
                <a:tc>
                  <a:txBody>
                    <a:bodyPr/>
                    <a:lstStyle/>
                    <a:p>
                      <a:pPr marL="0" marR="0">
                        <a:lnSpc>
                          <a:spcPct val="115000"/>
                        </a:lnSpc>
                        <a:spcBef>
                          <a:spcPts val="0"/>
                        </a:spcBef>
                        <a:spcAft>
                          <a:spcPts val="0"/>
                        </a:spcAft>
                      </a:pPr>
                      <a:r>
                        <a:rPr lang="en-US" sz="1800" dirty="0" smtClean="0">
                          <a:effectLst/>
                        </a:rPr>
                        <a:t>Primary Care Clinics (PCC’s)</a:t>
                      </a:r>
                      <a:endParaRPr lang="en-US" sz="2400" dirty="0">
                        <a:effectLst/>
                        <a:latin typeface="Rockwell"/>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Transmit clinical data through flat file upload</a:t>
                      </a:r>
                      <a:endParaRPr lang="en-US" sz="2400" dirty="0">
                        <a:effectLst/>
                        <a:latin typeface="Rockwell"/>
                        <a:ea typeface="Times New Roman"/>
                        <a:cs typeface="Times New Roman"/>
                      </a:endParaRPr>
                    </a:p>
                  </a:txBody>
                  <a:tcPr marL="68580" marR="68580" marT="0" marB="0"/>
                </a:tc>
              </a:tr>
              <a:tr h="1155160">
                <a:tc>
                  <a:txBody>
                    <a:bodyPr/>
                    <a:lstStyle/>
                    <a:p>
                      <a:pPr marL="0" marR="0">
                        <a:lnSpc>
                          <a:spcPct val="115000"/>
                        </a:lnSpc>
                        <a:spcBef>
                          <a:spcPts val="0"/>
                        </a:spcBef>
                        <a:spcAft>
                          <a:spcPts val="0"/>
                        </a:spcAft>
                      </a:pPr>
                      <a:r>
                        <a:rPr lang="en-US" sz="1800" dirty="0" smtClean="0">
                          <a:effectLst/>
                        </a:rPr>
                        <a:t>Azara Healthcare</a:t>
                      </a:r>
                      <a:endParaRPr lang="en-US" sz="2400" dirty="0">
                        <a:effectLst/>
                        <a:latin typeface="Rockwell"/>
                        <a:ea typeface="Times New Roman"/>
                        <a:cs typeface="Times New Roman"/>
                      </a:endParaRPr>
                    </a:p>
                  </a:txBody>
                  <a:tcPr marL="68580" marR="68580" marT="0" marB="0"/>
                </a:tc>
                <a:tc>
                  <a:txBody>
                    <a:bodyPr/>
                    <a:lstStyle/>
                    <a:p>
                      <a:pPr marL="285750" marR="0" indent="-285750">
                        <a:lnSpc>
                          <a:spcPct val="115000"/>
                        </a:lnSpc>
                        <a:spcBef>
                          <a:spcPts val="0"/>
                        </a:spcBef>
                        <a:spcAft>
                          <a:spcPts val="0"/>
                        </a:spcAft>
                        <a:buFont typeface="Arial" panose="020B0604020202020204" pitchFamily="34" charset="0"/>
                        <a:buChar char="•"/>
                      </a:pPr>
                      <a:r>
                        <a:rPr lang="en-US" sz="1800" dirty="0">
                          <a:effectLst/>
                        </a:rPr>
                        <a:t>Provide access to </a:t>
                      </a:r>
                      <a:r>
                        <a:rPr lang="en-US" sz="1800" dirty="0" smtClean="0">
                          <a:effectLst/>
                        </a:rPr>
                        <a:t>DRVS reporting tool and</a:t>
                      </a:r>
                      <a:r>
                        <a:rPr lang="en-US" sz="1800" baseline="0" dirty="0" smtClean="0">
                          <a:effectLst/>
                        </a:rPr>
                        <a:t> maintains measures in the tool.</a:t>
                      </a:r>
                    </a:p>
                    <a:p>
                      <a:pPr marL="285750" marR="0" indent="-285750">
                        <a:lnSpc>
                          <a:spcPct val="115000"/>
                        </a:lnSpc>
                        <a:spcBef>
                          <a:spcPts val="0"/>
                        </a:spcBef>
                        <a:spcAft>
                          <a:spcPts val="0"/>
                        </a:spcAft>
                        <a:buFont typeface="Arial" panose="020B0604020202020204" pitchFamily="34" charset="0"/>
                        <a:buChar char="•"/>
                      </a:pPr>
                      <a:r>
                        <a:rPr lang="en-US" sz="1800" baseline="0" dirty="0" smtClean="0">
                          <a:effectLst/>
                          <a:latin typeface="Calibri" panose="020F0502020204030204" pitchFamily="34" charset="0"/>
                          <a:ea typeface="Times New Roman"/>
                          <a:cs typeface="Times New Roman"/>
                        </a:rPr>
                        <a:t>Assist PCCs in flat file submission</a:t>
                      </a:r>
                      <a:endParaRPr lang="en-US" sz="2400" dirty="0">
                        <a:effectLst/>
                        <a:latin typeface="Calibri" panose="020F0502020204030204" pitchFamily="34" charset="0"/>
                        <a:ea typeface="Times New Roman"/>
                        <a:cs typeface="Times New Roman"/>
                      </a:endParaRPr>
                    </a:p>
                  </a:txBody>
                  <a:tcPr marL="68580" marR="68580" marT="0" marB="0"/>
                </a:tc>
              </a:tr>
              <a:tr h="591458">
                <a:tc>
                  <a:txBody>
                    <a:bodyPr/>
                    <a:lstStyle/>
                    <a:p>
                      <a:pPr marL="0" marR="0">
                        <a:lnSpc>
                          <a:spcPct val="115000"/>
                        </a:lnSpc>
                        <a:spcBef>
                          <a:spcPts val="0"/>
                        </a:spcBef>
                        <a:spcAft>
                          <a:spcPts val="0"/>
                        </a:spcAft>
                      </a:pPr>
                      <a:r>
                        <a:rPr lang="en-US" sz="1800" dirty="0" smtClean="0">
                          <a:effectLst/>
                        </a:rPr>
                        <a:t>MO</a:t>
                      </a:r>
                      <a:r>
                        <a:rPr lang="en-US" sz="1800" baseline="0" dirty="0" smtClean="0">
                          <a:effectLst/>
                        </a:rPr>
                        <a:t> HealthNet</a:t>
                      </a:r>
                      <a:endParaRPr lang="en-US" sz="2400" dirty="0">
                        <a:effectLst/>
                        <a:latin typeface="Rockwell"/>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Receives reports</a:t>
                      </a:r>
                      <a:endParaRPr lang="en-US" sz="2400" dirty="0">
                        <a:effectLst/>
                        <a:latin typeface="Rockwell"/>
                        <a:ea typeface="Times New Roman"/>
                        <a:cs typeface="Times New Roman"/>
                      </a:endParaRPr>
                    </a:p>
                  </a:txBody>
                  <a:tcPr marL="68580" marR="68580" marT="0" marB="0"/>
                </a:tc>
              </a:tr>
              <a:tr h="806180">
                <a:tc>
                  <a:txBody>
                    <a:bodyPr/>
                    <a:lstStyle/>
                    <a:p>
                      <a:pPr marL="0" marR="0">
                        <a:lnSpc>
                          <a:spcPct val="115000"/>
                        </a:lnSpc>
                        <a:spcBef>
                          <a:spcPts val="0"/>
                        </a:spcBef>
                        <a:spcAft>
                          <a:spcPts val="0"/>
                        </a:spcAft>
                      </a:pPr>
                      <a:r>
                        <a:rPr lang="en-US" sz="1800" dirty="0" smtClean="0">
                          <a:effectLst/>
                          <a:latin typeface="Calibri" panose="020F0502020204030204" pitchFamily="34" charset="0"/>
                          <a:ea typeface="Times New Roman"/>
                          <a:cs typeface="Calibri" panose="020F0502020204030204" pitchFamily="34" charset="0"/>
                        </a:rPr>
                        <a:t>Missouri Institute of Mental Health (MIMH)</a:t>
                      </a:r>
                      <a:endParaRPr lang="en-US" sz="1800" dirty="0">
                        <a:effectLst/>
                        <a:latin typeface="Calibri" panose="020F0502020204030204" pitchFamily="34" charset="0"/>
                        <a:ea typeface="Times New Roman"/>
                        <a:cs typeface="Calibri" panose="020F0502020204030204" pitchFamily="34" charset="0"/>
                      </a:endParaRPr>
                    </a:p>
                  </a:txBody>
                  <a:tcPr marL="68580" marR="68580" marT="0" marB="0"/>
                </a:tc>
                <a:tc>
                  <a:txBody>
                    <a:bodyPr/>
                    <a:lstStyle/>
                    <a:p>
                      <a:pPr marL="285750" marR="0" indent="-285750">
                        <a:lnSpc>
                          <a:spcPct val="115000"/>
                        </a:lnSpc>
                        <a:spcBef>
                          <a:spcPts val="0"/>
                        </a:spcBef>
                        <a:spcAft>
                          <a:spcPts val="0"/>
                        </a:spcAft>
                        <a:buFont typeface="Arial" panose="020B0604020202020204" pitchFamily="34" charset="0"/>
                        <a:buChar char="•"/>
                      </a:pPr>
                      <a:r>
                        <a:rPr lang="en-US" sz="1800" dirty="0" smtClean="0">
                          <a:effectLst/>
                          <a:latin typeface="Calibri" panose="020F0502020204030204" pitchFamily="34" charset="0"/>
                          <a:ea typeface="Times New Roman"/>
                          <a:cs typeface="Calibri" panose="020F0502020204030204" pitchFamily="34" charset="0"/>
                        </a:rPr>
                        <a:t>Conducts</a:t>
                      </a:r>
                      <a:r>
                        <a:rPr lang="en-US" sz="1800" baseline="0" dirty="0" smtClean="0">
                          <a:effectLst/>
                          <a:latin typeface="Calibri" panose="020F0502020204030204" pitchFamily="34" charset="0"/>
                          <a:ea typeface="Times New Roman"/>
                          <a:cs typeface="Calibri" panose="020F0502020204030204" pitchFamily="34" charset="0"/>
                        </a:rPr>
                        <a:t> evaluation of PCHH program</a:t>
                      </a:r>
                    </a:p>
                    <a:p>
                      <a:pPr marL="285750" marR="0" indent="-285750">
                        <a:lnSpc>
                          <a:spcPct val="115000"/>
                        </a:lnSpc>
                        <a:spcBef>
                          <a:spcPts val="0"/>
                        </a:spcBef>
                        <a:spcAft>
                          <a:spcPts val="0"/>
                        </a:spcAft>
                        <a:buFont typeface="Arial" panose="020B0604020202020204" pitchFamily="34" charset="0"/>
                        <a:buChar char="•"/>
                      </a:pPr>
                      <a:r>
                        <a:rPr lang="en-US" sz="1800" baseline="0" dirty="0" smtClean="0">
                          <a:effectLst/>
                          <a:latin typeface="Calibri" panose="020F0502020204030204" pitchFamily="34" charset="0"/>
                          <a:ea typeface="Times New Roman"/>
                          <a:cs typeface="Calibri" panose="020F0502020204030204" pitchFamily="34" charset="0"/>
                        </a:rPr>
                        <a:t>Assists PCCs with data validation as needed in partnership with MPCA and Azara.</a:t>
                      </a:r>
                      <a:endParaRPr lang="en-US" sz="1800" dirty="0">
                        <a:effectLst/>
                        <a:latin typeface="Calibri" panose="020F0502020204030204" pitchFamily="34" charset="0"/>
                        <a:ea typeface="Times New Roman"/>
                        <a:cs typeface="Calibri" panose="020F0502020204030204" pitchFamily="34" charset="0"/>
                      </a:endParaRPr>
                    </a:p>
                  </a:txBody>
                  <a:tcPr marL="68580" marR="68580" marT="0" marB="0"/>
                </a:tc>
              </a:tr>
            </a:tbl>
          </a:graphicData>
        </a:graphic>
      </p:graphicFrame>
      <p:grpSp>
        <p:nvGrpSpPr>
          <p:cNvPr id="3" name="Group 8"/>
          <p:cNvGrpSpPr>
            <a:grpSpLocks/>
          </p:cNvGrpSpPr>
          <p:nvPr/>
        </p:nvGrpSpPr>
        <p:grpSpPr bwMode="auto">
          <a:xfrm>
            <a:off x="152401" y="-6927"/>
            <a:ext cx="1295399" cy="1073727"/>
            <a:chOff x="4800600" y="174234"/>
            <a:chExt cx="2362201" cy="2362201"/>
          </a:xfrm>
        </p:grpSpPr>
        <p:pic>
          <p:nvPicPr>
            <p:cNvPr id="4" name="Picture 3"/>
            <p:cNvPicPr>
              <a:picLocks noChangeAspect="1"/>
            </p:cNvPicPr>
            <p:nvPr/>
          </p:nvPicPr>
          <p:blipFill>
            <a:blip r:embed="rId3" cstate="print">
              <a:duotone>
                <a:prstClr val="black"/>
                <a:srgbClr val="F79646">
                  <a:tint val="45000"/>
                  <a:satMod val="400000"/>
                </a:srgbClr>
              </a:duotone>
              <a:extLst/>
            </a:blip>
            <a:stretch>
              <a:fillRect/>
            </a:stretch>
          </p:blipFill>
          <p:spPr>
            <a:xfrm>
              <a:off x="4800600" y="174234"/>
              <a:ext cx="2362201" cy="2362201"/>
            </a:xfrm>
            <a:prstGeom prst="rect">
              <a:avLst/>
            </a:prstGeom>
          </p:spPr>
        </p:pic>
        <p:pic>
          <p:nvPicPr>
            <p:cNvPr id="6" name="Picture 10"/>
            <p:cNvPicPr>
              <a:picLocks noChangeAspect="1"/>
            </p:cNvPicPr>
            <p:nvPr/>
          </p:nvPicPr>
          <p:blipFill>
            <a:blip r:embed="rId4"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2459150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54" name="Straight Arrow Connector 2053"/>
          <p:cNvCxnSpPr/>
          <p:nvPr/>
        </p:nvCxnSpPr>
        <p:spPr>
          <a:xfrm>
            <a:off x="4114800" y="1905000"/>
            <a:ext cx="0" cy="374992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457200" y="152400"/>
            <a:ext cx="8229600" cy="990600"/>
          </a:xfrm>
        </p:spPr>
        <p:txBody>
          <a:bodyPr/>
          <a:lstStyle/>
          <a:p>
            <a:pPr algn="ctr"/>
            <a:r>
              <a:rPr lang="en-US" dirty="0" smtClean="0">
                <a:solidFill>
                  <a:schemeClr val="tx1"/>
                </a:solidFill>
                <a:latin typeface="Arial" panose="020B0604020202020204" pitchFamily="34" charset="0"/>
                <a:cs typeface="Arial" panose="020B0604020202020204" pitchFamily="34" charset="0"/>
              </a:rPr>
              <a:t>Data Flow Process </a:t>
            </a:r>
            <a:endParaRPr lang="en-US" dirty="0">
              <a:solidFill>
                <a:schemeClr val="tx1"/>
              </a:solidFill>
              <a:latin typeface="Arial" panose="020B0604020202020204" pitchFamily="34" charset="0"/>
              <a:cs typeface="Arial" panose="020B0604020202020204" pitchFamily="34" charset="0"/>
            </a:endParaRPr>
          </a:p>
        </p:txBody>
      </p:sp>
      <p:sp>
        <p:nvSpPr>
          <p:cNvPr id="5" name="Rectangle 4"/>
          <p:cNvSpPr/>
          <p:nvPr/>
        </p:nvSpPr>
        <p:spPr>
          <a:xfrm>
            <a:off x="3810000" y="1371600"/>
            <a:ext cx="129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MPCA</a:t>
            </a:r>
            <a:endParaRPr lang="en-US" dirty="0"/>
          </a:p>
        </p:txBody>
      </p:sp>
      <p:sp>
        <p:nvSpPr>
          <p:cNvPr id="6" name="Rectangle 5"/>
          <p:cNvSpPr/>
          <p:nvPr/>
        </p:nvSpPr>
        <p:spPr>
          <a:xfrm>
            <a:off x="685800" y="2819400"/>
            <a:ext cx="129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FQHCs</a:t>
            </a:r>
            <a:endParaRPr lang="en-US" dirty="0"/>
          </a:p>
        </p:txBody>
      </p:sp>
      <p:sp>
        <p:nvSpPr>
          <p:cNvPr id="9" name="Rectangle 8"/>
          <p:cNvSpPr/>
          <p:nvPr/>
        </p:nvSpPr>
        <p:spPr>
          <a:xfrm>
            <a:off x="3810000" y="2819400"/>
            <a:ext cx="1517002" cy="8382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Azara data warehouse </a:t>
            </a:r>
            <a:endParaRPr lang="en-US" dirty="0"/>
          </a:p>
        </p:txBody>
      </p:sp>
      <p:sp>
        <p:nvSpPr>
          <p:cNvPr id="10" name="Rectangle 9"/>
          <p:cNvSpPr/>
          <p:nvPr/>
        </p:nvSpPr>
        <p:spPr>
          <a:xfrm>
            <a:off x="3920801" y="5654925"/>
            <a:ext cx="129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Standard PCCs</a:t>
            </a:r>
            <a:endParaRPr lang="en-US" dirty="0"/>
          </a:p>
        </p:txBody>
      </p:sp>
      <p:sp>
        <p:nvSpPr>
          <p:cNvPr id="11" name="Rectangle 10"/>
          <p:cNvSpPr/>
          <p:nvPr/>
        </p:nvSpPr>
        <p:spPr>
          <a:xfrm>
            <a:off x="6858000" y="4737549"/>
            <a:ext cx="1295400" cy="8382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MO HealthNet</a:t>
            </a:r>
            <a:endParaRPr lang="en-US" dirty="0"/>
          </a:p>
        </p:txBody>
      </p:sp>
      <p:sp>
        <p:nvSpPr>
          <p:cNvPr id="12" name="Rectangle 11"/>
          <p:cNvSpPr/>
          <p:nvPr/>
        </p:nvSpPr>
        <p:spPr>
          <a:xfrm>
            <a:off x="7620000" y="1401862"/>
            <a:ext cx="1295400" cy="8382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CMS</a:t>
            </a:r>
            <a:endParaRPr lang="en-US" dirty="0"/>
          </a:p>
        </p:txBody>
      </p:sp>
      <p:cxnSp>
        <p:nvCxnSpPr>
          <p:cNvPr id="13" name="Straight Arrow Connector 12"/>
          <p:cNvCxnSpPr/>
          <p:nvPr/>
        </p:nvCxnSpPr>
        <p:spPr>
          <a:xfrm>
            <a:off x="1981200" y="3048000"/>
            <a:ext cx="1828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1981201" y="3505200"/>
            <a:ext cx="182879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2057400" y="2447836"/>
            <a:ext cx="1676401" cy="600164"/>
          </a:xfrm>
          <a:prstGeom prst="rect">
            <a:avLst/>
          </a:prstGeom>
          <a:noFill/>
        </p:spPr>
        <p:txBody>
          <a:bodyPr wrap="square" rtlCol="0">
            <a:spAutoFit/>
          </a:bodyPr>
          <a:lstStyle/>
          <a:p>
            <a:r>
              <a:rPr lang="en-US" sz="1100" dirty="0" smtClean="0"/>
              <a:t>EHR &amp; PMS Connected to data warehouse (pulls data nightly)</a:t>
            </a:r>
            <a:endParaRPr lang="en-US" sz="1100" dirty="0"/>
          </a:p>
        </p:txBody>
      </p:sp>
      <p:sp>
        <p:nvSpPr>
          <p:cNvPr id="21" name="TextBox 20"/>
          <p:cNvSpPr txBox="1"/>
          <p:nvPr/>
        </p:nvSpPr>
        <p:spPr>
          <a:xfrm>
            <a:off x="2133599" y="3511526"/>
            <a:ext cx="1676401" cy="600164"/>
          </a:xfrm>
          <a:prstGeom prst="rect">
            <a:avLst/>
          </a:prstGeom>
          <a:noFill/>
        </p:spPr>
        <p:txBody>
          <a:bodyPr wrap="square" rtlCol="0">
            <a:spAutoFit/>
          </a:bodyPr>
          <a:lstStyle/>
          <a:p>
            <a:r>
              <a:rPr lang="en-US" sz="1100" dirty="0" smtClean="0"/>
              <a:t>FQHC have direct access to reporting tool to pull its own reports</a:t>
            </a:r>
            <a:endParaRPr lang="en-US" sz="1100" dirty="0"/>
          </a:p>
        </p:txBody>
      </p:sp>
      <p:cxnSp>
        <p:nvCxnSpPr>
          <p:cNvPr id="22" name="Curved Connector 21"/>
          <p:cNvCxnSpPr>
            <a:stCxn id="11" idx="1"/>
            <a:endCxn id="9" idx="3"/>
          </p:cNvCxnSpPr>
          <p:nvPr/>
        </p:nvCxnSpPr>
        <p:spPr>
          <a:xfrm rot="10800000">
            <a:off x="5327002" y="3238501"/>
            <a:ext cx="1530998" cy="1918149"/>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6092500" y="3493040"/>
            <a:ext cx="1070300" cy="938719"/>
          </a:xfrm>
          <a:prstGeom prst="rect">
            <a:avLst/>
          </a:prstGeom>
          <a:noFill/>
        </p:spPr>
        <p:txBody>
          <a:bodyPr wrap="square" rtlCol="0">
            <a:spAutoFit/>
          </a:bodyPr>
          <a:lstStyle/>
          <a:p>
            <a:r>
              <a:rPr lang="en-US" sz="1100" dirty="0" smtClean="0"/>
              <a:t>List of PCHH Enrollees transferred to warehouse on a monthly basis</a:t>
            </a:r>
            <a:endParaRPr lang="en-US" sz="1100" dirty="0"/>
          </a:p>
        </p:txBody>
      </p:sp>
      <p:cxnSp>
        <p:nvCxnSpPr>
          <p:cNvPr id="25" name="Straight Arrow Connector 24"/>
          <p:cNvCxnSpPr>
            <a:endCxn id="5" idx="2"/>
          </p:cNvCxnSpPr>
          <p:nvPr/>
        </p:nvCxnSpPr>
        <p:spPr>
          <a:xfrm flipV="1">
            <a:off x="4457700" y="2209800"/>
            <a:ext cx="0" cy="609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488802" y="2299156"/>
            <a:ext cx="1676401" cy="430887"/>
          </a:xfrm>
          <a:prstGeom prst="rect">
            <a:avLst/>
          </a:prstGeom>
          <a:noFill/>
        </p:spPr>
        <p:txBody>
          <a:bodyPr wrap="square" rtlCol="0">
            <a:spAutoFit/>
          </a:bodyPr>
          <a:lstStyle/>
          <a:p>
            <a:r>
              <a:rPr lang="en-US" sz="1100" dirty="0" smtClean="0"/>
              <a:t>MPCA has direct access to all reports</a:t>
            </a:r>
            <a:endParaRPr lang="en-US" sz="1100" dirty="0"/>
          </a:p>
        </p:txBody>
      </p:sp>
      <p:sp>
        <p:nvSpPr>
          <p:cNvPr id="39" name="TextBox 38"/>
          <p:cNvSpPr txBox="1"/>
          <p:nvPr/>
        </p:nvSpPr>
        <p:spPr>
          <a:xfrm>
            <a:off x="2438399" y="4549215"/>
            <a:ext cx="1676401" cy="600164"/>
          </a:xfrm>
          <a:prstGeom prst="rect">
            <a:avLst/>
          </a:prstGeom>
          <a:noFill/>
        </p:spPr>
        <p:txBody>
          <a:bodyPr wrap="square" rtlCol="0">
            <a:spAutoFit/>
          </a:bodyPr>
          <a:lstStyle/>
          <a:p>
            <a:r>
              <a:rPr lang="en-US" sz="1100" dirty="0" smtClean="0"/>
              <a:t>PCCs have direct access to reporting tool to pull its own reports. </a:t>
            </a:r>
            <a:endParaRPr lang="en-US" sz="1100" dirty="0"/>
          </a:p>
        </p:txBody>
      </p:sp>
      <p:cxnSp>
        <p:nvCxnSpPr>
          <p:cNvPr id="43" name="Straight Arrow Connector 42"/>
          <p:cNvCxnSpPr/>
          <p:nvPr/>
        </p:nvCxnSpPr>
        <p:spPr>
          <a:xfrm flipV="1">
            <a:off x="7924800" y="2240063"/>
            <a:ext cx="0" cy="24974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8001000" y="3084775"/>
            <a:ext cx="1124453" cy="600164"/>
          </a:xfrm>
          <a:prstGeom prst="rect">
            <a:avLst/>
          </a:prstGeom>
          <a:noFill/>
        </p:spPr>
        <p:txBody>
          <a:bodyPr wrap="square" rtlCol="0">
            <a:spAutoFit/>
          </a:bodyPr>
          <a:lstStyle/>
          <a:p>
            <a:r>
              <a:rPr lang="en-US" sz="1100" dirty="0" smtClean="0"/>
              <a:t>CMS reporting from MO HealthNet</a:t>
            </a:r>
            <a:endParaRPr lang="en-US" sz="1100" dirty="0"/>
          </a:p>
        </p:txBody>
      </p:sp>
      <p:cxnSp>
        <p:nvCxnSpPr>
          <p:cNvPr id="31" name="Straight Arrow Connector 30"/>
          <p:cNvCxnSpPr>
            <a:stCxn id="10" idx="0"/>
            <a:endCxn id="9" idx="2"/>
          </p:cNvCxnSpPr>
          <p:nvPr/>
        </p:nvCxnSpPr>
        <p:spPr>
          <a:xfrm flipV="1">
            <a:off x="4568501" y="3657600"/>
            <a:ext cx="0" cy="19973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4581818" y="4881681"/>
            <a:ext cx="1676401" cy="600164"/>
          </a:xfrm>
          <a:prstGeom prst="rect">
            <a:avLst/>
          </a:prstGeom>
          <a:noFill/>
        </p:spPr>
        <p:txBody>
          <a:bodyPr wrap="square" rtlCol="0">
            <a:spAutoFit/>
          </a:bodyPr>
          <a:lstStyle/>
          <a:p>
            <a:r>
              <a:rPr lang="en-US" sz="1100" dirty="0" smtClean="0"/>
              <a:t>PCC monthly uploads flat file to Azara warehouse</a:t>
            </a:r>
            <a:endParaRPr lang="en-US" sz="1100" dirty="0"/>
          </a:p>
        </p:txBody>
      </p:sp>
      <p:cxnSp>
        <p:nvCxnSpPr>
          <p:cNvPr id="2052" name="Curved Connector 2051"/>
          <p:cNvCxnSpPr>
            <a:stCxn id="5" idx="3"/>
            <a:endCxn id="11" idx="0"/>
          </p:cNvCxnSpPr>
          <p:nvPr/>
        </p:nvCxnSpPr>
        <p:spPr>
          <a:xfrm>
            <a:off x="5105400" y="1790700"/>
            <a:ext cx="2400300" cy="2946849"/>
          </a:xfrm>
          <a:prstGeom prst="curvedConnector2">
            <a:avLst/>
          </a:prstGeom>
          <a:ln>
            <a:tailEnd type="arrow"/>
          </a:ln>
        </p:spPr>
        <p:style>
          <a:lnRef idx="3">
            <a:schemeClr val="accent1"/>
          </a:lnRef>
          <a:fillRef idx="0">
            <a:schemeClr val="accent1"/>
          </a:fillRef>
          <a:effectRef idx="2">
            <a:schemeClr val="accent1"/>
          </a:effectRef>
          <a:fontRef idx="minor">
            <a:schemeClr val="tx1"/>
          </a:fontRef>
        </p:style>
      </p:cxnSp>
      <p:sp>
        <p:nvSpPr>
          <p:cNvPr id="44" name="TextBox 43"/>
          <p:cNvSpPr txBox="1"/>
          <p:nvPr/>
        </p:nvSpPr>
        <p:spPr>
          <a:xfrm>
            <a:off x="6006683" y="914400"/>
            <a:ext cx="1146500" cy="1107996"/>
          </a:xfrm>
          <a:prstGeom prst="rect">
            <a:avLst/>
          </a:prstGeom>
          <a:noFill/>
        </p:spPr>
        <p:txBody>
          <a:bodyPr wrap="square" rtlCol="0">
            <a:spAutoFit/>
          </a:bodyPr>
          <a:lstStyle/>
          <a:p>
            <a:r>
              <a:rPr lang="en-US" sz="1100" dirty="0" smtClean="0"/>
              <a:t>MPCA sends all reports to MO HealthNet for FQHCs &amp; PCCs each month</a:t>
            </a:r>
            <a:endParaRPr lang="en-US" sz="1100" dirty="0"/>
          </a:p>
        </p:txBody>
      </p:sp>
      <p:sp>
        <p:nvSpPr>
          <p:cNvPr id="26" name="Rectangle 25"/>
          <p:cNvSpPr/>
          <p:nvPr/>
        </p:nvSpPr>
        <p:spPr>
          <a:xfrm>
            <a:off x="685800" y="3684939"/>
            <a:ext cx="129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Directly Connected PCCs</a:t>
            </a:r>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6627" y="25400"/>
            <a:ext cx="1219200"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98643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Calibri" charset="0"/>
                <a:ea typeface="MS PGothic" charset="0"/>
                <a:cs typeface="Arial" charset="0"/>
              </a:rPr>
              <a:t>FQHC Technical Overview</a:t>
            </a:r>
            <a:endParaRPr lang="en-US" dirty="0">
              <a:latin typeface="Calibri" charset="0"/>
              <a:ea typeface="MS PGothic" charset="0"/>
              <a:cs typeface="Arial" charset="0"/>
            </a:endParaRPr>
          </a:p>
        </p:txBody>
      </p:sp>
      <p:pic>
        <p:nvPicPr>
          <p:cNvPr id="4" name="Content Placeholder 3"/>
          <p:cNvPicPr>
            <a:picLocks noGrp="1" noChangeAspect="1"/>
          </p:cNvPicPr>
          <p:nvPr>
            <p:ph sz="quarter" idx="13"/>
          </p:nvPr>
        </p:nvPicPr>
        <p:blipFill>
          <a:blip r:embed="rId3"/>
          <a:stretch>
            <a:fillRect/>
          </a:stretch>
        </p:blipFill>
        <p:spPr>
          <a:xfrm>
            <a:off x="4700338" y="946483"/>
            <a:ext cx="4207094" cy="5577897"/>
          </a:xfrm>
          <a:prstGeom prst="rect">
            <a:avLst/>
          </a:prstGeom>
        </p:spPr>
      </p:pic>
      <p:sp>
        <p:nvSpPr>
          <p:cNvPr id="5" name="TextBox 4"/>
          <p:cNvSpPr txBox="1"/>
          <p:nvPr/>
        </p:nvSpPr>
        <p:spPr>
          <a:xfrm>
            <a:off x="256674" y="1058778"/>
            <a:ext cx="4315326" cy="5078313"/>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prstClr val="black"/>
                </a:solidFill>
              </a:rPr>
              <a:t>FQHC’s are directly connected to DRVS</a:t>
            </a:r>
          </a:p>
          <a:p>
            <a:pPr marL="285750" indent="-285750">
              <a:buFont typeface="Arial" panose="020B0604020202020204" pitchFamily="34" charset="0"/>
              <a:buChar char="•"/>
            </a:pPr>
            <a:endParaRPr lang="en-US" dirty="0" smtClean="0">
              <a:solidFill>
                <a:prstClr val="black"/>
              </a:solidFill>
            </a:endParaRPr>
          </a:p>
          <a:p>
            <a:pPr marL="285750" indent="-285750">
              <a:buFont typeface="Arial" panose="020B0604020202020204" pitchFamily="34" charset="0"/>
              <a:buChar char="•"/>
            </a:pPr>
            <a:r>
              <a:rPr lang="en-US" dirty="0" smtClean="0">
                <a:solidFill>
                  <a:prstClr val="black"/>
                </a:solidFill>
              </a:rPr>
              <a:t>Nightly data refresh</a:t>
            </a:r>
          </a:p>
          <a:p>
            <a:pPr marL="285750" indent="-285750">
              <a:buFont typeface="Arial" panose="020B0604020202020204" pitchFamily="34" charset="0"/>
              <a:buChar char="•"/>
            </a:pPr>
            <a:endParaRPr lang="en-US" dirty="0">
              <a:solidFill>
                <a:prstClr val="black"/>
              </a:solidFill>
            </a:endParaRPr>
          </a:p>
          <a:p>
            <a:pPr marL="285750" indent="-285750">
              <a:buFont typeface="Arial" panose="020B0604020202020204" pitchFamily="34" charset="0"/>
              <a:buChar char="•"/>
            </a:pPr>
            <a:r>
              <a:rPr lang="en-US" dirty="0" smtClean="0">
                <a:solidFill>
                  <a:prstClr val="black"/>
                </a:solidFill>
              </a:rPr>
              <a:t>PC-SPA is one of many reports available in DRVS.</a:t>
            </a:r>
          </a:p>
          <a:p>
            <a:pPr marL="285750" indent="-285750">
              <a:buFont typeface="Arial" panose="020B0604020202020204" pitchFamily="34" charset="0"/>
              <a:buChar char="•"/>
            </a:pPr>
            <a:endParaRPr lang="en-US" dirty="0" smtClean="0">
              <a:solidFill>
                <a:prstClr val="black"/>
              </a:solidFill>
            </a:endParaRPr>
          </a:p>
          <a:p>
            <a:pPr marL="285750" indent="-285750">
              <a:buFont typeface="Arial" panose="020B0604020202020204" pitchFamily="34" charset="0"/>
              <a:buChar char="•"/>
            </a:pPr>
            <a:r>
              <a:rPr lang="en-US" dirty="0" smtClean="0">
                <a:solidFill>
                  <a:prstClr val="black"/>
                </a:solidFill>
              </a:rPr>
              <a:t>PCHH Enrollee &amp; Medicaid Filters allows users to filter reports &amp; measures to relevant populations.</a:t>
            </a:r>
          </a:p>
          <a:p>
            <a:pPr marL="285750" indent="-285750">
              <a:buFont typeface="Arial" panose="020B0604020202020204" pitchFamily="34" charset="0"/>
              <a:buChar char="•"/>
            </a:pPr>
            <a:endParaRPr lang="en-US" dirty="0">
              <a:solidFill>
                <a:prstClr val="black"/>
              </a:solidFill>
            </a:endParaRPr>
          </a:p>
          <a:p>
            <a:pPr marL="285750" indent="-285750">
              <a:buFont typeface="Arial" panose="020B0604020202020204" pitchFamily="34" charset="0"/>
              <a:buChar char="•"/>
            </a:pPr>
            <a:r>
              <a:rPr lang="en-US" dirty="0" smtClean="0">
                <a:solidFill>
                  <a:prstClr val="black"/>
                </a:solidFill>
              </a:rPr>
              <a:t>Azara handles all data extraction and submission. </a:t>
            </a:r>
          </a:p>
          <a:p>
            <a:pPr marL="285750" indent="-285750">
              <a:buFont typeface="Arial" panose="020B0604020202020204" pitchFamily="34" charset="0"/>
              <a:buChar char="•"/>
            </a:pPr>
            <a:endParaRPr lang="en-US" dirty="0">
              <a:solidFill>
                <a:prstClr val="black"/>
              </a:solidFill>
            </a:endParaRPr>
          </a:p>
          <a:p>
            <a:pPr marL="285750" indent="-285750">
              <a:buFont typeface="Arial" panose="020B0604020202020204" pitchFamily="34" charset="0"/>
              <a:buChar char="•"/>
            </a:pPr>
            <a:r>
              <a:rPr lang="en-US" dirty="0" smtClean="0">
                <a:solidFill>
                  <a:prstClr val="black"/>
                </a:solidFill>
              </a:rPr>
              <a:t>Data issues can be handled via our dedicated support team: </a:t>
            </a:r>
            <a:r>
              <a:rPr lang="en-US" dirty="0" smtClean="0">
                <a:solidFill>
                  <a:prstClr val="black"/>
                </a:solidFill>
                <a:hlinkClick r:id="rId4"/>
              </a:rPr>
              <a:t>support@azarahealthcare.com</a:t>
            </a:r>
            <a:endParaRPr lang="en-US" dirty="0" smtClean="0">
              <a:solidFill>
                <a:prstClr val="black"/>
              </a:solidFill>
            </a:endParaRPr>
          </a:p>
          <a:p>
            <a:endParaRPr lang="en-US" dirty="0">
              <a:solidFill>
                <a:prstClr val="black"/>
              </a:solidFill>
            </a:endParaRPr>
          </a:p>
        </p:txBody>
      </p:sp>
    </p:spTree>
    <p:extLst>
      <p:ext uri="{BB962C8B-B14F-4D97-AF65-F5344CB8AC3E}">
        <p14:creationId xmlns:p14="http://schemas.microsoft.com/office/powerpoint/2010/main" val="29100943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Calibri" charset="0"/>
                <a:ea typeface="MS PGothic" charset="0"/>
                <a:cs typeface="Arial" charset="0"/>
              </a:rPr>
              <a:t>Non-FQHC Technical Overview</a:t>
            </a:r>
            <a:endParaRPr lang="en-US" dirty="0">
              <a:latin typeface="Calibri" charset="0"/>
              <a:ea typeface="MS PGothic" charset="0"/>
              <a:cs typeface="Arial" charset="0"/>
            </a:endParaRPr>
          </a:p>
        </p:txBody>
      </p:sp>
      <p:pic>
        <p:nvPicPr>
          <p:cNvPr id="1026" name="Picture 1"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40288"/>
            <a:ext cx="7212330" cy="5558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6019800" y="975457"/>
            <a:ext cx="2790092" cy="3693319"/>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smtClean="0"/>
              <a:t>Data submitted monthly utilizing flat files via a secure server</a:t>
            </a:r>
          </a:p>
          <a:p>
            <a:pPr marL="285750" indent="-285750">
              <a:buFont typeface="Arial" panose="020B0604020202020204" pitchFamily="34" charset="0"/>
              <a:buChar char="•"/>
            </a:pPr>
            <a:r>
              <a:rPr lang="en-US" dirty="0" smtClean="0"/>
              <a:t>Data from all Medicaid patients seen at the participating primary care locations should be submitted with monthly data.</a:t>
            </a:r>
          </a:p>
          <a:p>
            <a:pPr marL="285750" indent="-285750">
              <a:buFont typeface="Arial" panose="020B0604020202020204" pitchFamily="34" charset="0"/>
              <a:buChar char="•"/>
            </a:pPr>
            <a:r>
              <a:rPr lang="en-US" dirty="0" smtClean="0"/>
              <a:t>Technical specifications are supplied and must be utilized in order for data to report properly. </a:t>
            </a:r>
            <a:endParaRPr lang="en-US" dirty="0"/>
          </a:p>
        </p:txBody>
      </p:sp>
    </p:spTree>
    <p:extLst>
      <p:ext uri="{BB962C8B-B14F-4D97-AF65-F5344CB8AC3E}">
        <p14:creationId xmlns:p14="http://schemas.microsoft.com/office/powerpoint/2010/main" val="26025823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1163" y="274638"/>
            <a:ext cx="7234237" cy="1143000"/>
          </a:xfrm>
        </p:spPr>
        <p:txBody>
          <a:bodyPr>
            <a:noAutofit/>
          </a:bodyPr>
          <a:lstStyle/>
          <a:p>
            <a:pPr algn="ctr"/>
            <a:r>
              <a:rPr lang="en-US" sz="3200" b="1" dirty="0" smtClean="0">
                <a:latin typeface="Arial" pitchFamily="34" charset="0"/>
                <a:cs typeface="Arial" pitchFamily="34" charset="0"/>
              </a:rPr>
              <a:t>Performance Goals and Measures</a:t>
            </a:r>
            <a:endParaRPr lang="en-US" sz="3200" b="1" dirty="0">
              <a:latin typeface="Arial" pitchFamily="34" charset="0"/>
              <a:cs typeface="Arial" pitchFamily="34" charset="0"/>
            </a:endParaRPr>
          </a:p>
        </p:txBody>
      </p:sp>
      <p:sp>
        <p:nvSpPr>
          <p:cNvPr id="3" name="Content Placeholder 2"/>
          <p:cNvSpPr>
            <a:spLocks noGrp="1"/>
          </p:cNvSpPr>
          <p:nvPr>
            <p:ph idx="1"/>
          </p:nvPr>
        </p:nvSpPr>
        <p:spPr/>
        <p:txBody>
          <a:bodyPr>
            <a:normAutofit fontScale="85000" lnSpcReduction="20000"/>
          </a:bodyPr>
          <a:lstStyle/>
          <a:p>
            <a:pPr marL="171450" indent="-171450"/>
            <a:r>
              <a:rPr lang="en-US" dirty="0">
                <a:latin typeface="Arial" panose="020B0604020202020204" pitchFamily="34" charset="0"/>
                <a:cs typeface="Arial" panose="020B0604020202020204" pitchFamily="34" charset="0"/>
              </a:rPr>
              <a:t>Care Coordination </a:t>
            </a:r>
          </a:p>
          <a:p>
            <a:pPr marL="171450" indent="-171450"/>
            <a:r>
              <a:rPr lang="en-US" dirty="0">
                <a:latin typeface="Arial" panose="020B0604020202020204" pitchFamily="34" charset="0"/>
                <a:cs typeface="Arial" panose="020B0604020202020204" pitchFamily="34" charset="0"/>
              </a:rPr>
              <a:t>Behavioral Health and Substance Abuse Screening and Use</a:t>
            </a:r>
          </a:p>
          <a:p>
            <a:pPr marL="171450" indent="-171450"/>
            <a:r>
              <a:rPr lang="en-US" dirty="0">
                <a:latin typeface="Arial" panose="020B0604020202020204" pitchFamily="34" charset="0"/>
                <a:cs typeface="Arial" panose="020B0604020202020204" pitchFamily="34" charset="0"/>
              </a:rPr>
              <a:t>Chronic Disease Management: Diabetes, Cardiovascular disease, Asthma </a:t>
            </a:r>
          </a:p>
          <a:p>
            <a:pPr marL="171450" indent="-171450"/>
            <a:r>
              <a:rPr lang="en-US" dirty="0">
                <a:latin typeface="Arial" panose="020B0604020202020204" pitchFamily="34" charset="0"/>
                <a:cs typeface="Arial" panose="020B0604020202020204" pitchFamily="34" charset="0"/>
              </a:rPr>
              <a:t>Preventative Health: Weight Assessment and Follow-up for Children and Adults, Population Health LDL Control</a:t>
            </a:r>
          </a:p>
          <a:p>
            <a:pPr marL="171450" indent="-171450"/>
            <a:r>
              <a:rPr lang="en-US" dirty="0" smtClean="0">
                <a:latin typeface="Arial" panose="020B0604020202020204" pitchFamily="34" charset="0"/>
                <a:cs typeface="Arial" panose="020B0604020202020204" pitchFamily="34" charset="0"/>
              </a:rPr>
              <a:t>Whenever </a:t>
            </a:r>
            <a:r>
              <a:rPr lang="en-US" dirty="0">
                <a:latin typeface="Arial" panose="020B0604020202020204" pitchFamily="34" charset="0"/>
                <a:cs typeface="Arial" panose="020B0604020202020204" pitchFamily="34" charset="0"/>
              </a:rPr>
              <a:t>possible </a:t>
            </a:r>
            <a:r>
              <a:rPr lang="en-US" dirty="0" smtClean="0">
                <a:latin typeface="Arial" panose="020B0604020202020204" pitchFamily="34" charset="0"/>
                <a:cs typeface="Arial" panose="020B0604020202020204" pitchFamily="34" charset="0"/>
              </a:rPr>
              <a:t>national </a:t>
            </a:r>
            <a:r>
              <a:rPr lang="en-US" dirty="0">
                <a:latin typeface="Arial" panose="020B0604020202020204" pitchFamily="34" charset="0"/>
                <a:cs typeface="Arial" panose="020B0604020202020204" pitchFamily="34" charset="0"/>
              </a:rPr>
              <a:t>measure </a:t>
            </a:r>
            <a:r>
              <a:rPr lang="en-US" dirty="0" smtClean="0">
                <a:latin typeface="Arial" panose="020B0604020202020204" pitchFamily="34" charset="0"/>
                <a:cs typeface="Arial" panose="020B0604020202020204" pitchFamily="34" charset="0"/>
              </a:rPr>
              <a:t>definitions were utilized from </a:t>
            </a:r>
            <a:r>
              <a:rPr lang="en-US" dirty="0">
                <a:latin typeface="Arial" panose="020B0604020202020204" pitchFamily="34" charset="0"/>
                <a:cs typeface="Arial" panose="020B0604020202020204" pitchFamily="34" charset="0"/>
              </a:rPr>
              <a:t>the National Quality Forum, Healthy People 2020, Meaningful Use, HEDIS, etc. to assist with alignment across programs.</a:t>
            </a:r>
          </a:p>
          <a:p>
            <a:pPr marL="171450" indent="-171450"/>
            <a:endParaRPr lang="en-US" dirty="0"/>
          </a:p>
          <a:p>
            <a:pPr marL="633222" indent="-514350"/>
            <a:endParaRPr lang="en-US" dirty="0">
              <a:latin typeface="Arial" pitchFamily="34" charset="0"/>
              <a:cs typeface="Arial" pitchFamily="34" charset="0"/>
            </a:endParaRPr>
          </a:p>
        </p:txBody>
      </p:sp>
      <p:grpSp>
        <p:nvGrpSpPr>
          <p:cNvPr id="4" name="Group 8"/>
          <p:cNvGrpSpPr>
            <a:grpSpLocks/>
          </p:cNvGrpSpPr>
          <p:nvPr/>
        </p:nvGrpSpPr>
        <p:grpSpPr bwMode="auto">
          <a:xfrm>
            <a:off x="152400" y="66675"/>
            <a:ext cx="1528763" cy="1524000"/>
            <a:chOff x="4800600" y="174234"/>
            <a:chExt cx="2362201" cy="2362201"/>
          </a:xfrm>
        </p:grpSpPr>
        <p:pic>
          <p:nvPicPr>
            <p:cNvPr id="5" name="Picture 4"/>
            <p:cNvPicPr>
              <a:picLocks noChangeAspect="1"/>
            </p:cNvPicPr>
            <p:nvPr/>
          </p:nvPicPr>
          <p:blipFill>
            <a:blip r:embed="rId3" cstate="print">
              <a:duotone>
                <a:prstClr val="black"/>
                <a:schemeClr val="accent6">
                  <a:tint val="45000"/>
                  <a:satMod val="400000"/>
                </a:schemeClr>
              </a:duotone>
              <a:extLst/>
            </a:blip>
            <a:stretch>
              <a:fillRect/>
            </a:stretch>
          </p:blipFill>
          <p:spPr>
            <a:xfrm>
              <a:off x="4800600" y="174234"/>
              <a:ext cx="2362201" cy="2362201"/>
            </a:xfrm>
            <a:prstGeom prst="rect">
              <a:avLst/>
            </a:prstGeom>
          </p:spPr>
        </p:pic>
        <p:pic>
          <p:nvPicPr>
            <p:cNvPr id="6" name="Picture 10"/>
            <p:cNvPicPr>
              <a:picLocks noChangeAspect="1"/>
            </p:cNvPicPr>
            <p:nvPr/>
          </p:nvPicPr>
          <p:blipFill>
            <a:blip r:embed="rId4"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30851103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1" y="141288"/>
            <a:ext cx="7566818" cy="639762"/>
          </a:xfrm>
        </p:spPr>
        <p:txBody>
          <a:bodyPr/>
          <a:lstStyle/>
          <a:p>
            <a:r>
              <a:rPr lang="en-US" dirty="0">
                <a:solidFill>
                  <a:schemeClr val="tx1"/>
                </a:solidFill>
                <a:latin typeface="Arial" pitchFamily="34" charset="0"/>
                <a:cs typeface="Arial" pitchFamily="34" charset="0"/>
              </a:rPr>
              <a:t>Primary Care Health Home </a:t>
            </a:r>
            <a:r>
              <a:rPr lang="en-US" dirty="0" smtClean="0">
                <a:solidFill>
                  <a:schemeClr val="tx1"/>
                </a:solidFill>
                <a:latin typeface="Arial" pitchFamily="34" charset="0"/>
                <a:cs typeface="Arial" pitchFamily="34" charset="0"/>
              </a:rPr>
              <a:t/>
            </a:r>
            <a:br>
              <a:rPr lang="en-US" dirty="0" smtClean="0">
                <a:solidFill>
                  <a:schemeClr val="tx1"/>
                </a:solidFill>
                <a:latin typeface="Arial" pitchFamily="34" charset="0"/>
                <a:cs typeface="Arial" pitchFamily="34" charset="0"/>
              </a:rPr>
            </a:br>
            <a:r>
              <a:rPr lang="en-US" dirty="0" smtClean="0">
                <a:solidFill>
                  <a:schemeClr val="tx1"/>
                </a:solidFill>
                <a:latin typeface="Arial" pitchFamily="34" charset="0"/>
                <a:cs typeface="Arial" pitchFamily="34" charset="0"/>
              </a:rPr>
              <a:t>Performance Measures</a:t>
            </a:r>
            <a:endParaRPr lang="en-US" dirty="0">
              <a:solidFill>
                <a:schemeClr val="tx1"/>
              </a:solidFill>
            </a:endParaRPr>
          </a:p>
        </p:txBody>
      </p:sp>
      <p:sp>
        <p:nvSpPr>
          <p:cNvPr id="9" name="Content Placeholder 8"/>
          <p:cNvSpPr>
            <a:spLocks noGrp="1"/>
          </p:cNvSpPr>
          <p:nvPr>
            <p:ph sz="half" idx="1"/>
          </p:nvPr>
        </p:nvSpPr>
        <p:spPr/>
        <p:txBody>
          <a:bodyPr>
            <a:noAutofit/>
          </a:bodyPr>
          <a:lstStyle/>
          <a:p>
            <a:pPr marL="347663" indent="-342900">
              <a:spcBef>
                <a:spcPts val="600"/>
              </a:spcBef>
              <a:spcAft>
                <a:spcPts val="600"/>
              </a:spcAft>
              <a:buFont typeface="+mj-lt"/>
              <a:buAutoNum type="arabicPeriod"/>
            </a:pPr>
            <a:r>
              <a:rPr lang="en-US" sz="1200" dirty="0">
                <a:solidFill>
                  <a:srgbClr val="000000"/>
                </a:solidFill>
                <a:latin typeface="Arial" panose="020B0604020202020204" pitchFamily="34" charset="0"/>
                <a:ea typeface="Lucida Grande"/>
              </a:rPr>
              <a:t>Adult LDL &lt; </a:t>
            </a:r>
            <a:r>
              <a:rPr lang="en-US" sz="1200" dirty="0" smtClean="0">
                <a:solidFill>
                  <a:srgbClr val="000000"/>
                </a:solidFill>
                <a:latin typeface="Arial" panose="020B0604020202020204" pitchFamily="34" charset="0"/>
                <a:ea typeface="Lucida Grande"/>
              </a:rPr>
              <a:t>100</a:t>
            </a:r>
          </a:p>
          <a:p>
            <a:pPr marL="347663" indent="-342900">
              <a:spcBef>
                <a:spcPts val="600"/>
              </a:spcBef>
              <a:spcAft>
                <a:spcPts val="600"/>
              </a:spcAft>
              <a:buFont typeface="+mj-lt"/>
              <a:buAutoNum type="arabicPeriod"/>
            </a:pPr>
            <a:r>
              <a:rPr lang="en-US" sz="1200" dirty="0" smtClean="0">
                <a:solidFill>
                  <a:srgbClr val="000000"/>
                </a:solidFill>
                <a:latin typeface="Arial" panose="020B0604020202020204" pitchFamily="34" charset="0"/>
                <a:ea typeface="Lucida Grande"/>
              </a:rPr>
              <a:t>Adult Hypertension </a:t>
            </a:r>
            <a:r>
              <a:rPr lang="en-US" sz="1200" dirty="0">
                <a:solidFill>
                  <a:srgbClr val="000000"/>
                </a:solidFill>
                <a:latin typeface="Arial" panose="020B0604020202020204" pitchFamily="34" charset="0"/>
                <a:ea typeface="Lucida Grande"/>
              </a:rPr>
              <a:t>Controlling High Blood Pressure (NQF 0018</a:t>
            </a:r>
            <a:r>
              <a:rPr lang="en-US" sz="1200" dirty="0" smtClean="0">
                <a:solidFill>
                  <a:srgbClr val="000000"/>
                </a:solidFill>
                <a:latin typeface="Arial" panose="020B0604020202020204" pitchFamily="34" charset="0"/>
                <a:ea typeface="Lucida Grande"/>
              </a:rPr>
              <a:t>)</a:t>
            </a:r>
          </a:p>
          <a:p>
            <a:pPr marL="347663" indent="-342900">
              <a:spcBef>
                <a:spcPts val="600"/>
              </a:spcBef>
              <a:spcAft>
                <a:spcPts val="600"/>
              </a:spcAft>
              <a:buFont typeface="+mj-lt"/>
              <a:buAutoNum type="arabicPeriod"/>
            </a:pPr>
            <a:r>
              <a:rPr lang="en-US" sz="1200" b="1" dirty="0" smtClean="0">
                <a:solidFill>
                  <a:srgbClr val="000000"/>
                </a:solidFill>
                <a:latin typeface="Arial" panose="020B0604020202020204" pitchFamily="34" charset="0"/>
                <a:ea typeface="Lucida Grande"/>
              </a:rPr>
              <a:t>Childhood Weight Screening and Counseling</a:t>
            </a:r>
          </a:p>
          <a:p>
            <a:pPr marL="747713" lvl="1" indent="-342900">
              <a:spcBef>
                <a:spcPts val="600"/>
              </a:spcBef>
              <a:spcAft>
                <a:spcPts val="600"/>
              </a:spcAft>
              <a:buFont typeface="+mj-lt"/>
              <a:buAutoNum type="arabicPeriod"/>
            </a:pPr>
            <a:r>
              <a:rPr lang="en-US" sz="1200" b="1" dirty="0" smtClean="0">
                <a:solidFill>
                  <a:srgbClr val="000000"/>
                </a:solidFill>
                <a:latin typeface="Arial" panose="020B0604020202020204" pitchFamily="34" charset="0"/>
                <a:ea typeface="Lucida Grande"/>
              </a:rPr>
              <a:t>Child </a:t>
            </a:r>
            <a:r>
              <a:rPr lang="en-US" sz="1200" b="1" dirty="0">
                <a:solidFill>
                  <a:srgbClr val="000000"/>
                </a:solidFill>
                <a:latin typeface="Arial" panose="020B0604020202020204" pitchFamily="34" charset="0"/>
                <a:ea typeface="Lucida Grande"/>
              </a:rPr>
              <a:t>Weight Screening / BMI (NQF 0024</a:t>
            </a:r>
            <a:r>
              <a:rPr lang="en-US" sz="1200" b="1" dirty="0" smtClean="0">
                <a:solidFill>
                  <a:srgbClr val="000000"/>
                </a:solidFill>
                <a:latin typeface="Arial" panose="020B0604020202020204" pitchFamily="34" charset="0"/>
                <a:ea typeface="Lucida Grande"/>
              </a:rPr>
              <a:t>)</a:t>
            </a:r>
          </a:p>
          <a:p>
            <a:pPr marL="747713" lvl="1" indent="-342900">
              <a:spcBef>
                <a:spcPts val="600"/>
              </a:spcBef>
              <a:spcAft>
                <a:spcPts val="600"/>
              </a:spcAft>
              <a:buFont typeface="+mj-lt"/>
              <a:buAutoNum type="arabicPeriod"/>
            </a:pPr>
            <a:r>
              <a:rPr lang="en-US" sz="1200" b="1" dirty="0">
                <a:solidFill>
                  <a:srgbClr val="000000"/>
                </a:solidFill>
                <a:latin typeface="Arial" panose="020B0604020202020204" pitchFamily="34" charset="0"/>
                <a:ea typeface="Lucida Grande"/>
              </a:rPr>
              <a:t>Child Weight Screening / Nutritional Counseling (NQF 0024</a:t>
            </a:r>
            <a:r>
              <a:rPr lang="en-US" sz="1200" b="1" dirty="0" smtClean="0">
                <a:solidFill>
                  <a:srgbClr val="000000"/>
                </a:solidFill>
                <a:latin typeface="Arial" panose="020B0604020202020204" pitchFamily="34" charset="0"/>
                <a:ea typeface="Lucida Grande"/>
              </a:rPr>
              <a:t>)</a:t>
            </a:r>
          </a:p>
          <a:p>
            <a:pPr marL="747713" lvl="1" indent="-342900">
              <a:spcBef>
                <a:spcPts val="600"/>
              </a:spcBef>
              <a:spcAft>
                <a:spcPts val="600"/>
              </a:spcAft>
              <a:buFont typeface="+mj-lt"/>
              <a:buAutoNum type="arabicPeriod"/>
            </a:pPr>
            <a:r>
              <a:rPr lang="en-US" sz="1200" b="1" dirty="0">
                <a:solidFill>
                  <a:srgbClr val="000000"/>
                </a:solidFill>
                <a:latin typeface="Arial" panose="020B0604020202020204" pitchFamily="34" charset="0"/>
                <a:ea typeface="Lucida Grande"/>
              </a:rPr>
              <a:t>Child Weight Screening / Physical Activity (NQF 0024</a:t>
            </a:r>
            <a:r>
              <a:rPr lang="en-US" sz="1200" b="1" dirty="0" smtClean="0">
                <a:solidFill>
                  <a:srgbClr val="000000"/>
                </a:solidFill>
                <a:latin typeface="Arial" panose="020B0604020202020204" pitchFamily="34" charset="0"/>
                <a:ea typeface="Lucida Grande"/>
              </a:rPr>
              <a:t>)</a:t>
            </a:r>
          </a:p>
          <a:p>
            <a:pPr marL="347663">
              <a:spcBef>
                <a:spcPts val="600"/>
              </a:spcBef>
              <a:spcAft>
                <a:spcPts val="600"/>
              </a:spcAft>
              <a:buFont typeface="+mj-lt"/>
              <a:buAutoNum type="arabicPeriod"/>
            </a:pPr>
            <a:r>
              <a:rPr lang="en-US" sz="1200" b="1" dirty="0">
                <a:solidFill>
                  <a:prstClr val="black"/>
                </a:solidFill>
                <a:latin typeface="Arial" panose="020B0604020202020204" pitchFamily="34" charset="0"/>
              </a:rPr>
              <a:t>Pediatric and </a:t>
            </a:r>
            <a:r>
              <a:rPr lang="en-US" sz="1200" dirty="0">
                <a:solidFill>
                  <a:prstClr val="black"/>
                </a:solidFill>
                <a:latin typeface="Arial" panose="020B0604020202020204" pitchFamily="34" charset="0"/>
              </a:rPr>
              <a:t>Adult Asthma Controller Medication:</a:t>
            </a:r>
            <a:endParaRPr lang="en-US" sz="1200" dirty="0" smtClean="0">
              <a:solidFill>
                <a:srgbClr val="000000"/>
              </a:solidFill>
              <a:latin typeface="Arial" panose="020B0604020202020204" pitchFamily="34" charset="0"/>
              <a:ea typeface="Lucida Grande"/>
            </a:endParaRPr>
          </a:p>
          <a:p>
            <a:pPr marL="747713" lvl="1" indent="-342900">
              <a:spcBef>
                <a:spcPts val="600"/>
              </a:spcBef>
              <a:spcAft>
                <a:spcPts val="600"/>
              </a:spcAft>
              <a:buFont typeface="+mj-lt"/>
              <a:buAutoNum type="arabicPeriod"/>
            </a:pPr>
            <a:r>
              <a:rPr lang="en-US" sz="1200" b="1" dirty="0">
                <a:solidFill>
                  <a:srgbClr val="000000"/>
                </a:solidFill>
                <a:latin typeface="Arial" panose="020B0604020202020204" pitchFamily="34" charset="0"/>
                <a:ea typeface="Lucida Grande"/>
              </a:rPr>
              <a:t>Use of Appropriate Medications for Asthma Ages 5-11 (NQF 0036)</a:t>
            </a:r>
          </a:p>
          <a:p>
            <a:pPr marL="747713" lvl="1" indent="-342900">
              <a:spcBef>
                <a:spcPts val="600"/>
              </a:spcBef>
              <a:spcAft>
                <a:spcPts val="600"/>
              </a:spcAft>
              <a:buFont typeface="+mj-lt"/>
              <a:buAutoNum type="arabicPeriod"/>
            </a:pPr>
            <a:r>
              <a:rPr lang="en-US" sz="1200" b="1" dirty="0" smtClean="0">
                <a:solidFill>
                  <a:srgbClr val="000000"/>
                </a:solidFill>
                <a:latin typeface="Arial" panose="020B0604020202020204" pitchFamily="34" charset="0"/>
                <a:ea typeface="Lucida Grande"/>
              </a:rPr>
              <a:t>Use </a:t>
            </a:r>
            <a:r>
              <a:rPr lang="en-US" sz="1200" b="1" dirty="0">
                <a:solidFill>
                  <a:srgbClr val="000000"/>
                </a:solidFill>
                <a:latin typeface="Arial" panose="020B0604020202020204" pitchFamily="34" charset="0"/>
                <a:ea typeface="Lucida Grande"/>
              </a:rPr>
              <a:t>of Appropriate Medications for Asthma Ages 12-18 (NQF </a:t>
            </a:r>
            <a:r>
              <a:rPr lang="en-US" sz="1200" b="1" dirty="0" smtClean="0">
                <a:solidFill>
                  <a:srgbClr val="000000"/>
                </a:solidFill>
                <a:latin typeface="Arial" panose="020B0604020202020204" pitchFamily="34" charset="0"/>
                <a:ea typeface="Lucida Grande"/>
              </a:rPr>
              <a:t>0036)</a:t>
            </a:r>
          </a:p>
          <a:p>
            <a:pPr marL="747713" lvl="1" indent="-342900">
              <a:spcBef>
                <a:spcPts val="600"/>
              </a:spcBef>
              <a:spcAft>
                <a:spcPts val="600"/>
              </a:spcAft>
              <a:buFont typeface="+mj-lt"/>
              <a:buAutoNum type="arabicPeriod"/>
            </a:pPr>
            <a:r>
              <a:rPr lang="en-US" sz="1200" dirty="0">
                <a:solidFill>
                  <a:srgbClr val="000000"/>
                </a:solidFill>
                <a:latin typeface="Arial" panose="020B0604020202020204" pitchFamily="34" charset="0"/>
                <a:ea typeface="Lucida Grande"/>
              </a:rPr>
              <a:t>Use of Appropriate Medications for Asthma Ages 19-50 (NQF </a:t>
            </a:r>
            <a:r>
              <a:rPr lang="en-US" sz="1200" dirty="0" smtClean="0">
                <a:solidFill>
                  <a:srgbClr val="000000"/>
                </a:solidFill>
                <a:latin typeface="Arial" panose="020B0604020202020204" pitchFamily="34" charset="0"/>
                <a:ea typeface="Lucida Grande"/>
              </a:rPr>
              <a:t>0036)</a:t>
            </a:r>
          </a:p>
          <a:p>
            <a:pPr marL="747713" lvl="1" indent="-342900">
              <a:spcBef>
                <a:spcPts val="600"/>
              </a:spcBef>
              <a:spcAft>
                <a:spcPts val="600"/>
              </a:spcAft>
              <a:buFont typeface="+mj-lt"/>
              <a:buAutoNum type="arabicPeriod"/>
            </a:pPr>
            <a:r>
              <a:rPr lang="en-US" sz="1200" dirty="0">
                <a:solidFill>
                  <a:srgbClr val="000000"/>
                </a:solidFill>
                <a:latin typeface="Arial" panose="020B0604020202020204" pitchFamily="34" charset="0"/>
                <a:ea typeface="Lucida Grande"/>
              </a:rPr>
              <a:t>Use of Appropriate Medications for Asthma Ages 51-64 (NQF </a:t>
            </a:r>
            <a:r>
              <a:rPr lang="en-US" sz="1200" dirty="0" smtClean="0">
                <a:solidFill>
                  <a:srgbClr val="000000"/>
                </a:solidFill>
                <a:latin typeface="Arial" panose="020B0604020202020204" pitchFamily="34" charset="0"/>
                <a:ea typeface="Lucida Grande"/>
              </a:rPr>
              <a:t>0036)</a:t>
            </a:r>
          </a:p>
          <a:p>
            <a:pPr marL="347663" indent="-342900">
              <a:spcBef>
                <a:spcPts val="600"/>
              </a:spcBef>
              <a:spcAft>
                <a:spcPts val="600"/>
              </a:spcAft>
              <a:buFont typeface="+mj-lt"/>
              <a:buAutoNum type="arabicPeriod"/>
            </a:pPr>
            <a:r>
              <a:rPr lang="en-US" sz="1200" dirty="0" smtClean="0">
                <a:solidFill>
                  <a:srgbClr val="000000"/>
                </a:solidFill>
                <a:latin typeface="Arial" panose="020B0604020202020204" pitchFamily="34" charset="0"/>
                <a:ea typeface="Lucida Grande"/>
              </a:rPr>
              <a:t>Adult Diabetes </a:t>
            </a:r>
            <a:r>
              <a:rPr lang="en-US" sz="1200" dirty="0">
                <a:solidFill>
                  <a:srgbClr val="000000"/>
                </a:solidFill>
                <a:latin typeface="Arial" panose="020B0604020202020204" pitchFamily="34" charset="0"/>
                <a:ea typeface="Lucida Grande"/>
              </a:rPr>
              <a:t>A1c &gt; 9 (NQF 0059)</a:t>
            </a:r>
            <a:endParaRPr lang="en-US" sz="1200" dirty="0">
              <a:latin typeface="Arial" panose="020B0604020202020204" pitchFamily="34" charset="0"/>
            </a:endParaRPr>
          </a:p>
        </p:txBody>
      </p:sp>
      <p:sp>
        <p:nvSpPr>
          <p:cNvPr id="11" name="Content Placeholder 10"/>
          <p:cNvSpPr>
            <a:spLocks noGrp="1"/>
          </p:cNvSpPr>
          <p:nvPr>
            <p:ph sz="half" idx="2"/>
          </p:nvPr>
        </p:nvSpPr>
        <p:spPr/>
        <p:txBody>
          <a:bodyPr>
            <a:noAutofit/>
          </a:bodyPr>
          <a:lstStyle/>
          <a:p>
            <a:pPr marL="347663" indent="-342900">
              <a:spcBef>
                <a:spcPts val="600"/>
              </a:spcBef>
              <a:spcAft>
                <a:spcPts val="600"/>
              </a:spcAft>
              <a:buFont typeface="+mj-lt"/>
              <a:buAutoNum type="arabicPeriod" startAt="6"/>
            </a:pPr>
            <a:r>
              <a:rPr lang="en-US" sz="1200" dirty="0" smtClean="0">
                <a:solidFill>
                  <a:srgbClr val="000000"/>
                </a:solidFill>
                <a:latin typeface="Arial" panose="020B0604020202020204" pitchFamily="34" charset="0"/>
                <a:ea typeface="Lucida Grande"/>
              </a:rPr>
              <a:t>Adult Diabetes </a:t>
            </a:r>
            <a:r>
              <a:rPr lang="en-US" sz="1200" dirty="0">
                <a:solidFill>
                  <a:srgbClr val="000000"/>
                </a:solidFill>
                <a:latin typeface="Arial" panose="020B0604020202020204" pitchFamily="34" charset="0"/>
                <a:ea typeface="Lucida Grande"/>
              </a:rPr>
              <a:t>A1c &lt; 8 (NQF 0059 modified</a:t>
            </a:r>
            <a:r>
              <a:rPr lang="en-US" sz="1200" dirty="0" smtClean="0">
                <a:solidFill>
                  <a:srgbClr val="000000"/>
                </a:solidFill>
                <a:latin typeface="Arial" panose="020B0604020202020204" pitchFamily="34" charset="0"/>
                <a:ea typeface="Lucida Grande"/>
              </a:rPr>
              <a:t>)</a:t>
            </a:r>
          </a:p>
          <a:p>
            <a:pPr marL="347663" indent="-342900">
              <a:spcBef>
                <a:spcPts val="600"/>
              </a:spcBef>
              <a:spcAft>
                <a:spcPts val="600"/>
              </a:spcAft>
              <a:buFont typeface="+mj-lt"/>
              <a:buAutoNum type="arabicPeriod" startAt="6"/>
            </a:pPr>
            <a:r>
              <a:rPr lang="en-US" sz="1200" dirty="0" smtClean="0">
                <a:solidFill>
                  <a:srgbClr val="000000"/>
                </a:solidFill>
                <a:latin typeface="Arial" panose="020B0604020202020204" pitchFamily="34" charset="0"/>
                <a:ea typeface="Lucida Grande"/>
              </a:rPr>
              <a:t>Adult Diabetes </a:t>
            </a:r>
            <a:r>
              <a:rPr lang="en-US" sz="1200" dirty="0">
                <a:solidFill>
                  <a:srgbClr val="000000"/>
                </a:solidFill>
                <a:latin typeface="Arial" panose="020B0604020202020204" pitchFamily="34" charset="0"/>
                <a:ea typeface="Lucida Grande"/>
              </a:rPr>
              <a:t>BP &lt; 140/90 (NQF 0059 modified</a:t>
            </a:r>
            <a:r>
              <a:rPr lang="en-US" sz="1200" dirty="0" smtClean="0">
                <a:solidFill>
                  <a:srgbClr val="000000"/>
                </a:solidFill>
                <a:latin typeface="Arial" panose="020B0604020202020204" pitchFamily="34" charset="0"/>
                <a:ea typeface="Lucida Grande"/>
              </a:rPr>
              <a:t>)</a:t>
            </a:r>
          </a:p>
          <a:p>
            <a:pPr marL="347663" indent="-342900">
              <a:spcBef>
                <a:spcPts val="600"/>
              </a:spcBef>
              <a:spcAft>
                <a:spcPts val="600"/>
              </a:spcAft>
              <a:buFont typeface="+mj-lt"/>
              <a:buAutoNum type="arabicPeriod" startAt="6"/>
            </a:pPr>
            <a:r>
              <a:rPr lang="en-US" sz="1200" dirty="0" smtClean="0">
                <a:solidFill>
                  <a:srgbClr val="000000"/>
                </a:solidFill>
                <a:latin typeface="Arial" panose="020B0604020202020204" pitchFamily="34" charset="0"/>
                <a:ea typeface="Lucida Grande"/>
              </a:rPr>
              <a:t>Adult Diabetes </a:t>
            </a:r>
            <a:r>
              <a:rPr lang="en-US" sz="1200" dirty="0">
                <a:solidFill>
                  <a:srgbClr val="000000"/>
                </a:solidFill>
                <a:latin typeface="Arial" panose="020B0604020202020204" pitchFamily="34" charset="0"/>
                <a:ea typeface="Lucida Grande"/>
              </a:rPr>
              <a:t>LDL Management - LDL &lt; 100(NQF 0064</a:t>
            </a:r>
            <a:r>
              <a:rPr lang="en-US" sz="1200" dirty="0" smtClean="0">
                <a:solidFill>
                  <a:srgbClr val="000000"/>
                </a:solidFill>
                <a:latin typeface="Arial" panose="020B0604020202020204" pitchFamily="34" charset="0"/>
                <a:ea typeface="Lucida Grande"/>
              </a:rPr>
              <a:t>)</a:t>
            </a:r>
          </a:p>
          <a:p>
            <a:pPr marL="347663" indent="-342900">
              <a:spcBef>
                <a:spcPts val="600"/>
              </a:spcBef>
              <a:spcAft>
                <a:spcPts val="600"/>
              </a:spcAft>
              <a:buFont typeface="+mj-lt"/>
              <a:buAutoNum type="arabicPeriod" startAt="6"/>
            </a:pPr>
            <a:r>
              <a:rPr lang="en-US" sz="1200" b="1" dirty="0">
                <a:solidFill>
                  <a:srgbClr val="000000"/>
                </a:solidFill>
                <a:latin typeface="Arial" panose="020B0604020202020204" pitchFamily="34" charset="0"/>
                <a:ea typeface="Lucida Grande"/>
              </a:rPr>
              <a:t>Screening for Clinical Depression and Follow-Up Plan (NQF 0418</a:t>
            </a:r>
            <a:r>
              <a:rPr lang="en-US" sz="1200" b="1" dirty="0" smtClean="0">
                <a:solidFill>
                  <a:srgbClr val="000000"/>
                </a:solidFill>
                <a:latin typeface="Arial" panose="020B0604020202020204" pitchFamily="34" charset="0"/>
                <a:ea typeface="Lucida Grande"/>
              </a:rPr>
              <a:t>)</a:t>
            </a:r>
          </a:p>
          <a:p>
            <a:pPr marL="347663" indent="-342900">
              <a:spcBef>
                <a:spcPts val="600"/>
              </a:spcBef>
              <a:spcAft>
                <a:spcPts val="600"/>
              </a:spcAft>
              <a:buFont typeface="+mj-lt"/>
              <a:buAutoNum type="arabicPeriod" startAt="6"/>
            </a:pPr>
            <a:r>
              <a:rPr lang="en-US" sz="1200" dirty="0" smtClean="0">
                <a:solidFill>
                  <a:srgbClr val="000000"/>
                </a:solidFill>
                <a:latin typeface="Arial" panose="020B0604020202020204" pitchFamily="34" charset="0"/>
                <a:ea typeface="Lucida Grande"/>
              </a:rPr>
              <a:t>Adult BMI Screening and Follow-up (NQF 0421)</a:t>
            </a:r>
          </a:p>
          <a:p>
            <a:pPr marL="347663" indent="-342900">
              <a:spcBef>
                <a:spcPts val="600"/>
              </a:spcBef>
              <a:spcAft>
                <a:spcPts val="600"/>
              </a:spcAft>
              <a:buFont typeface="+mj-lt"/>
              <a:buAutoNum type="arabicPeriod" startAt="6"/>
            </a:pPr>
            <a:r>
              <a:rPr lang="en-US" sz="1200" b="1" dirty="0" smtClean="0">
                <a:solidFill>
                  <a:srgbClr val="000000"/>
                </a:solidFill>
                <a:latin typeface="Arial" panose="020B0604020202020204" pitchFamily="34" charset="0"/>
                <a:ea typeface="Lucida Grande"/>
              </a:rPr>
              <a:t>Care </a:t>
            </a:r>
            <a:r>
              <a:rPr lang="en-US" sz="1200" b="1" dirty="0">
                <a:solidFill>
                  <a:srgbClr val="000000"/>
                </a:solidFill>
                <a:latin typeface="Arial" panose="020B0604020202020204" pitchFamily="34" charset="0"/>
                <a:ea typeface="Lucida Grande"/>
              </a:rPr>
              <a:t>Coordination (MPCA PCHH</a:t>
            </a:r>
            <a:r>
              <a:rPr lang="en-US" sz="1200" b="1" dirty="0" smtClean="0">
                <a:solidFill>
                  <a:srgbClr val="000000"/>
                </a:solidFill>
                <a:latin typeface="Arial" panose="020B0604020202020204" pitchFamily="34" charset="0"/>
                <a:ea typeface="Lucida Grande"/>
              </a:rPr>
              <a:t>)</a:t>
            </a:r>
          </a:p>
          <a:p>
            <a:pPr marL="347663" indent="-342900">
              <a:spcBef>
                <a:spcPts val="600"/>
              </a:spcBef>
              <a:spcAft>
                <a:spcPts val="600"/>
              </a:spcAft>
              <a:buFont typeface="+mj-lt"/>
              <a:buAutoNum type="arabicPeriod" startAt="6"/>
            </a:pPr>
            <a:r>
              <a:rPr lang="en-US" sz="1200" dirty="0" smtClean="0">
                <a:solidFill>
                  <a:srgbClr val="000000"/>
                </a:solidFill>
                <a:latin typeface="Arial" panose="020B0604020202020204" pitchFamily="34" charset="0"/>
                <a:ea typeface="Lucida Grande"/>
              </a:rPr>
              <a:t>Adult SBIRT </a:t>
            </a:r>
            <a:r>
              <a:rPr lang="en-US" sz="1200" dirty="0">
                <a:solidFill>
                  <a:srgbClr val="000000"/>
                </a:solidFill>
                <a:latin typeface="Arial" panose="020B0604020202020204" pitchFamily="34" charset="0"/>
                <a:ea typeface="Lucida Grande"/>
              </a:rPr>
              <a:t>Drug Use (MPCA PCHH</a:t>
            </a:r>
            <a:r>
              <a:rPr lang="en-US" sz="1200" dirty="0" smtClean="0">
                <a:solidFill>
                  <a:srgbClr val="000000"/>
                </a:solidFill>
                <a:latin typeface="Arial" panose="020B0604020202020204" pitchFamily="34" charset="0"/>
                <a:ea typeface="Lucida Grande"/>
              </a:rPr>
              <a:t>)</a:t>
            </a:r>
          </a:p>
          <a:p>
            <a:pPr marL="347663" indent="-342900">
              <a:spcBef>
                <a:spcPts val="600"/>
              </a:spcBef>
              <a:spcAft>
                <a:spcPts val="600"/>
              </a:spcAft>
              <a:buFont typeface="+mj-lt"/>
              <a:buAutoNum type="arabicPeriod" startAt="6"/>
            </a:pPr>
            <a:r>
              <a:rPr lang="en-US" sz="1200" dirty="0" smtClean="0">
                <a:solidFill>
                  <a:srgbClr val="000000"/>
                </a:solidFill>
                <a:latin typeface="Arial" panose="020B0604020202020204" pitchFamily="34" charset="0"/>
                <a:ea typeface="Lucida Grande"/>
              </a:rPr>
              <a:t>Adult SBIRT </a:t>
            </a:r>
            <a:r>
              <a:rPr lang="en-US" sz="1200" dirty="0">
                <a:solidFill>
                  <a:srgbClr val="000000"/>
                </a:solidFill>
                <a:latin typeface="Arial" panose="020B0604020202020204" pitchFamily="34" charset="0"/>
                <a:ea typeface="Lucida Grande"/>
              </a:rPr>
              <a:t>Excessive Drinking (MPCA PCHH</a:t>
            </a:r>
            <a:r>
              <a:rPr lang="en-US" sz="1200" dirty="0" smtClean="0">
                <a:solidFill>
                  <a:srgbClr val="000000"/>
                </a:solidFill>
                <a:latin typeface="Arial" panose="020B0604020202020204" pitchFamily="34" charset="0"/>
                <a:ea typeface="Lucida Grande"/>
              </a:rPr>
              <a:t>)</a:t>
            </a:r>
          </a:p>
          <a:p>
            <a:pPr marL="347663" indent="-342900">
              <a:spcBef>
                <a:spcPts val="600"/>
              </a:spcBef>
              <a:spcAft>
                <a:spcPts val="600"/>
              </a:spcAft>
              <a:buFont typeface="+mj-lt"/>
              <a:buAutoNum type="arabicPeriod" startAt="6"/>
            </a:pPr>
            <a:r>
              <a:rPr lang="en-US" sz="1200" dirty="0" smtClean="0">
                <a:solidFill>
                  <a:srgbClr val="000000"/>
                </a:solidFill>
                <a:latin typeface="Arial" panose="020B0604020202020204" pitchFamily="34" charset="0"/>
                <a:ea typeface="Lucida Grande"/>
              </a:rPr>
              <a:t>Adult SBIRT </a:t>
            </a:r>
            <a:r>
              <a:rPr lang="en-US" sz="1200" dirty="0">
                <a:solidFill>
                  <a:srgbClr val="000000"/>
                </a:solidFill>
                <a:latin typeface="Arial" panose="020B0604020202020204" pitchFamily="34" charset="0"/>
                <a:ea typeface="Lucida Grande"/>
              </a:rPr>
              <a:t>Substance Abuse Screening and Follow Up (MPCA PCHH)</a:t>
            </a:r>
            <a:endParaRPr lang="en-US" sz="1200" dirty="0">
              <a:latin typeface="Arial" panose="020B0604020202020204"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 y="-76200"/>
            <a:ext cx="1272103"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8145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81162" y="228600"/>
            <a:ext cx="7005637" cy="1254125"/>
          </a:xfrm>
        </p:spPr>
        <p:txBody>
          <a:bodyPr>
            <a:normAutofit/>
          </a:bodyPr>
          <a:lstStyle/>
          <a:p>
            <a:pPr eaLnBrk="1" fontAlgn="auto" hangingPunct="1">
              <a:lnSpc>
                <a:spcPct val="100000"/>
              </a:lnSpc>
              <a:spcAft>
                <a:spcPts val="0"/>
              </a:spcAft>
              <a:defRPr/>
            </a:pPr>
            <a:r>
              <a:rPr lang="en-US" sz="3200" b="1" dirty="0" smtClean="0">
                <a:latin typeface="Arial" pitchFamily="34" charset="0"/>
                <a:cs typeface="Arial" pitchFamily="34" charset="0"/>
              </a:rPr>
              <a:t>Section 2703 of the  </a:t>
            </a:r>
            <a:br>
              <a:rPr lang="en-US" sz="3200" b="1" dirty="0" smtClean="0">
                <a:latin typeface="Arial" pitchFamily="34" charset="0"/>
                <a:cs typeface="Arial" pitchFamily="34" charset="0"/>
              </a:rPr>
            </a:br>
            <a:r>
              <a:rPr lang="en-US" sz="3200" b="1" dirty="0" smtClean="0">
                <a:latin typeface="Arial" pitchFamily="34" charset="0"/>
                <a:cs typeface="Arial" pitchFamily="34" charset="0"/>
              </a:rPr>
              <a:t>Affordable Care Act</a:t>
            </a:r>
            <a:endParaRPr lang="en-US" sz="3200" b="1" dirty="0">
              <a:latin typeface="Arial" pitchFamily="34" charset="0"/>
              <a:cs typeface="Arial" pitchFamily="34" charset="0"/>
            </a:endParaRPr>
          </a:p>
        </p:txBody>
      </p:sp>
      <p:sp>
        <p:nvSpPr>
          <p:cNvPr id="3" name="Content Placeholder 2"/>
          <p:cNvSpPr>
            <a:spLocks noGrp="1"/>
          </p:cNvSpPr>
          <p:nvPr>
            <p:ph idx="1"/>
          </p:nvPr>
        </p:nvSpPr>
        <p:spPr>
          <a:xfrm>
            <a:off x="457200" y="1447800"/>
            <a:ext cx="7848600" cy="4678363"/>
          </a:xfrm>
        </p:spPr>
        <p:txBody>
          <a:bodyPr>
            <a:noAutofit/>
          </a:bodyPr>
          <a:lstStyle/>
          <a:p>
            <a:pPr eaLnBrk="1" hangingPunct="1">
              <a:spcBef>
                <a:spcPts val="0"/>
              </a:spcBef>
              <a:defRPr/>
            </a:pPr>
            <a:r>
              <a:rPr lang="en-US" sz="2600" dirty="0" smtClean="0">
                <a:solidFill>
                  <a:schemeClr val="tx1"/>
                </a:solidFill>
                <a:latin typeface="Arial" pitchFamily="34" charset="0"/>
                <a:cs typeface="Arial" pitchFamily="34" charset="0"/>
              </a:rPr>
              <a:t>Section 2703 of the Affordable Care Act allows states to amend their Medicaid state plans to provide </a:t>
            </a:r>
            <a:r>
              <a:rPr lang="en-US" sz="2600" b="1" spc="100" dirty="0" smtClean="0">
                <a:solidFill>
                  <a:schemeClr val="tx1">
                    <a:lumMod val="95000"/>
                    <a:lumOff val="5000"/>
                  </a:schemeClr>
                </a:solidFill>
                <a:effectLst>
                  <a:outerShdw blurRad="38100" dist="38100" dir="2700000" algn="tl">
                    <a:srgbClr val="000000">
                      <a:alpha val="43137"/>
                    </a:srgbClr>
                  </a:outerShdw>
                </a:effectLst>
                <a:latin typeface="Arial" pitchFamily="34" charset="0"/>
                <a:cs typeface="Arial" pitchFamily="34" charset="0"/>
              </a:rPr>
              <a:t>Health Home Services</a:t>
            </a:r>
            <a:r>
              <a:rPr lang="en-US" sz="2600" b="1" spc="100" dirty="0" smtClean="0">
                <a:solidFill>
                  <a:schemeClr val="tx1">
                    <a:lumMod val="95000"/>
                    <a:lumOff val="5000"/>
                  </a:schemeClr>
                </a:solidFill>
                <a:latin typeface="Arial" pitchFamily="34" charset="0"/>
                <a:cs typeface="Arial" pitchFamily="34" charset="0"/>
              </a:rPr>
              <a:t> </a:t>
            </a:r>
            <a:r>
              <a:rPr lang="en-US" sz="2600" dirty="0" smtClean="0">
                <a:solidFill>
                  <a:schemeClr val="tx1"/>
                </a:solidFill>
                <a:latin typeface="Arial" pitchFamily="34" charset="0"/>
                <a:cs typeface="Arial" pitchFamily="34" charset="0"/>
              </a:rPr>
              <a:t>for enrollees with qualifying chronic conditions.</a:t>
            </a:r>
          </a:p>
          <a:p>
            <a:pPr eaLnBrk="1" hangingPunct="1">
              <a:spcBef>
                <a:spcPts val="0"/>
              </a:spcBef>
              <a:defRPr/>
            </a:pPr>
            <a:r>
              <a:rPr lang="en-US" sz="2600" dirty="0" smtClean="0">
                <a:latin typeface="Arial" pitchFamily="34" charset="0"/>
                <a:cs typeface="Arial" pitchFamily="34" charset="0"/>
              </a:rPr>
              <a:t>States are eligible for an enhanced federal match for eight quarters </a:t>
            </a:r>
            <a:r>
              <a:rPr lang="en-US" sz="1800" dirty="0" smtClean="0">
                <a:latin typeface="Arial" pitchFamily="34" charset="0"/>
                <a:cs typeface="Arial" pitchFamily="34" charset="0"/>
              </a:rPr>
              <a:t>(</a:t>
            </a:r>
            <a:r>
              <a:rPr lang="en-US" sz="1800" b="1" dirty="0" smtClean="0">
                <a:latin typeface="Arial" pitchFamily="34" charset="0"/>
                <a:cs typeface="Arial" pitchFamily="34" charset="0"/>
              </a:rPr>
              <a:t>Missouri’s</a:t>
            </a:r>
            <a:r>
              <a:rPr lang="en-US" sz="1800" dirty="0" smtClean="0">
                <a:latin typeface="Arial" pitchFamily="34" charset="0"/>
                <a:cs typeface="Arial" pitchFamily="34" charset="0"/>
              </a:rPr>
              <a:t> </a:t>
            </a:r>
            <a:r>
              <a:rPr lang="en-US" sz="1800" b="1" dirty="0" smtClean="0">
                <a:latin typeface="Arial" pitchFamily="34" charset="0"/>
                <a:cs typeface="Arial" pitchFamily="34" charset="0"/>
              </a:rPr>
              <a:t>ended December 31, 2013</a:t>
            </a:r>
            <a:r>
              <a:rPr lang="en-US" sz="1800" dirty="0" smtClean="0">
                <a:latin typeface="Arial" pitchFamily="34" charset="0"/>
                <a:cs typeface="Arial" pitchFamily="34" charset="0"/>
              </a:rPr>
              <a:t>)</a:t>
            </a:r>
            <a:endParaRPr lang="en-US" sz="1800" dirty="0" smtClean="0">
              <a:solidFill>
                <a:schemeClr val="tx1"/>
              </a:solidFill>
              <a:latin typeface="Arial" pitchFamily="34" charset="0"/>
              <a:cs typeface="Arial" pitchFamily="34" charset="0"/>
            </a:endParaRPr>
          </a:p>
          <a:p>
            <a:pPr eaLnBrk="1" hangingPunct="1">
              <a:spcBef>
                <a:spcPts val="0"/>
              </a:spcBef>
              <a:defRPr/>
            </a:pPr>
            <a:r>
              <a:rPr lang="en-US" sz="2600" dirty="0" smtClean="0">
                <a:solidFill>
                  <a:schemeClr val="tx1"/>
                </a:solidFill>
                <a:latin typeface="Arial" pitchFamily="34" charset="0"/>
                <a:cs typeface="Arial" pitchFamily="34" charset="0"/>
              </a:rPr>
              <a:t>Missouri – approved in 2011 for two Medicaid State Plan Amendments to be able to provide Health Home Services to Missourians who are Medicaid eligible participants with chronic illnesses. </a:t>
            </a:r>
          </a:p>
        </p:txBody>
      </p:sp>
      <p:grpSp>
        <p:nvGrpSpPr>
          <p:cNvPr id="17412" name="Group 8"/>
          <p:cNvGrpSpPr>
            <a:grpSpLocks/>
          </p:cNvGrpSpPr>
          <p:nvPr/>
        </p:nvGrpSpPr>
        <p:grpSpPr bwMode="auto">
          <a:xfrm>
            <a:off x="152400" y="66675"/>
            <a:ext cx="1528763" cy="1524000"/>
            <a:chOff x="4800600" y="174234"/>
            <a:chExt cx="2362201" cy="2362201"/>
          </a:xfrm>
        </p:grpSpPr>
        <p:pic>
          <p:nvPicPr>
            <p:cNvPr id="10" name="Picture 9"/>
            <p:cNvPicPr>
              <a:picLocks noChangeAspect="1"/>
            </p:cNvPicPr>
            <p:nvPr/>
          </p:nvPicPr>
          <p:blipFill>
            <a:blip r:embed="rId3" cstate="print">
              <a:duotone>
                <a:prstClr val="black"/>
                <a:schemeClr val="accent6">
                  <a:tint val="45000"/>
                  <a:satMod val="400000"/>
                </a:schemeClr>
              </a:duotone>
              <a:extLst/>
            </a:blip>
            <a:stretch>
              <a:fillRect/>
            </a:stretch>
          </p:blipFill>
          <p:spPr>
            <a:xfrm>
              <a:off x="4800600" y="174234"/>
              <a:ext cx="2362201" cy="2362201"/>
            </a:xfrm>
            <a:prstGeom prst="rect">
              <a:avLst/>
            </a:prstGeom>
          </p:spPr>
        </p:pic>
        <p:pic>
          <p:nvPicPr>
            <p:cNvPr id="17414" name="Picture 10"/>
            <p:cNvPicPr>
              <a:picLocks noChangeAspect="1"/>
            </p:cNvPicPr>
            <p:nvPr/>
          </p:nvPicPr>
          <p:blipFill>
            <a:blip r:embed="rId4"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27207101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1" y="122238"/>
            <a:ext cx="7662040" cy="639762"/>
          </a:xfrm>
        </p:spPr>
        <p:txBody>
          <a:bodyPr>
            <a:normAutofit/>
          </a:bodyPr>
          <a:lstStyle/>
          <a:p>
            <a:r>
              <a:rPr lang="en-US" sz="3200" b="1" dirty="0">
                <a:solidFill>
                  <a:schemeClr val="tx1"/>
                </a:solidFill>
                <a:latin typeface="Arial" panose="020B0604020202020204" pitchFamily="34" charset="0"/>
                <a:cs typeface="Arial" panose="020B0604020202020204" pitchFamily="34" charset="0"/>
              </a:rPr>
              <a:t>EHR &amp; PMS Data Collection</a:t>
            </a:r>
          </a:p>
        </p:txBody>
      </p:sp>
      <p:sp>
        <p:nvSpPr>
          <p:cNvPr id="3" name="Content Placeholder 2"/>
          <p:cNvSpPr>
            <a:spLocks noGrp="1"/>
          </p:cNvSpPr>
          <p:nvPr>
            <p:ph idx="1"/>
          </p:nvPr>
        </p:nvSpPr>
        <p:spPr/>
        <p:txBody>
          <a:bodyPr>
            <a:noAutofit/>
          </a:bodyPr>
          <a:lstStyle/>
          <a:p>
            <a:r>
              <a:rPr lang="en-US" sz="2400" dirty="0" smtClean="0">
                <a:latin typeface="Arial" panose="020B0604020202020204" pitchFamily="34" charset="0"/>
              </a:rPr>
              <a:t>Many </a:t>
            </a:r>
            <a:r>
              <a:rPr lang="en-US" sz="2400" dirty="0" smtClean="0">
                <a:latin typeface="Arial" panose="020B0604020202020204" pitchFamily="34" charset="0"/>
                <a:cs typeface="Arial" panose="020B0604020202020204" pitchFamily="34" charset="0"/>
              </a:rPr>
              <a:t>measures </a:t>
            </a:r>
            <a:r>
              <a:rPr lang="en-US" sz="2400" dirty="0">
                <a:latin typeface="Arial" panose="020B0604020202020204" pitchFamily="34" charset="0"/>
                <a:cs typeface="Arial" panose="020B0604020202020204" pitchFamily="34" charset="0"/>
              </a:rPr>
              <a:t>require data elements typically captured by your EHR </a:t>
            </a:r>
            <a:r>
              <a:rPr lang="en-US" sz="2400" dirty="0" smtClean="0">
                <a:latin typeface="Arial" panose="020B0604020202020204" pitchFamily="34" charset="0"/>
                <a:cs typeface="Arial" panose="020B0604020202020204" pitchFamily="34" charset="0"/>
              </a:rPr>
              <a:t>system (labs, vitals, diagnosis)</a:t>
            </a:r>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10 measures/components discussed may </a:t>
            </a:r>
            <a:r>
              <a:rPr lang="en-US" sz="2400" dirty="0">
                <a:latin typeface="Arial" panose="020B0604020202020204" pitchFamily="34" charset="0"/>
                <a:cs typeface="Arial" panose="020B0604020202020204" pitchFamily="34" charset="0"/>
              </a:rPr>
              <a:t>require building of </a:t>
            </a:r>
            <a:r>
              <a:rPr lang="en-US" sz="2400" dirty="0" smtClean="0">
                <a:latin typeface="Arial" panose="020B0604020202020204" pitchFamily="34" charset="0"/>
                <a:cs typeface="Arial" panose="020B0604020202020204" pitchFamily="34" charset="0"/>
              </a:rPr>
              <a:t>new templates and/or enhancing existing templates </a:t>
            </a:r>
            <a:r>
              <a:rPr lang="en-US" sz="2400" dirty="0">
                <a:latin typeface="Arial" panose="020B0604020202020204" pitchFamily="34" charset="0"/>
                <a:cs typeface="Arial" panose="020B0604020202020204" pitchFamily="34" charset="0"/>
              </a:rPr>
              <a:t>to collect necessary data </a:t>
            </a:r>
            <a:r>
              <a:rPr lang="en-US" sz="2400" dirty="0" smtClean="0">
                <a:latin typeface="Arial" panose="020B0604020202020204" pitchFamily="34" charset="0"/>
                <a:cs typeface="Arial" panose="020B0604020202020204" pitchFamily="34" charset="0"/>
              </a:rPr>
              <a:t>elements </a:t>
            </a:r>
          </a:p>
          <a:p>
            <a:r>
              <a:rPr lang="en-US" sz="2400" dirty="0" smtClean="0">
                <a:latin typeface="Arial" panose="020B0604020202020204" pitchFamily="34" charset="0"/>
                <a:cs typeface="Arial" panose="020B0604020202020204" pitchFamily="34" charset="0"/>
              </a:rPr>
              <a:t>All data elements must be captured in structured fields</a:t>
            </a:r>
          </a:p>
          <a:p>
            <a:pPr lvl="1"/>
            <a:r>
              <a:rPr lang="en-US" dirty="0" smtClean="0">
                <a:latin typeface="Arial" panose="020B0604020202020204" pitchFamily="34" charset="0"/>
                <a:cs typeface="Arial" panose="020B0604020202020204" pitchFamily="34" charset="0"/>
              </a:rPr>
              <a:t>This </a:t>
            </a:r>
            <a:r>
              <a:rPr lang="en-US" dirty="0">
                <a:latin typeface="Arial" panose="020B0604020202020204" pitchFamily="34" charset="0"/>
                <a:cs typeface="Arial" panose="020B0604020202020204" pitchFamily="34" charset="0"/>
              </a:rPr>
              <a:t>allows for reports to be generated from the system</a:t>
            </a:r>
          </a:p>
          <a:p>
            <a:r>
              <a:rPr lang="en-US" sz="2400" dirty="0" smtClean="0">
                <a:latin typeface="Arial" panose="020B0604020202020204" pitchFamily="34" charset="0"/>
                <a:cs typeface="Arial" panose="020B0604020202020204" pitchFamily="34" charset="0"/>
              </a:rPr>
              <a:t>Measure definition and data specification documents are available to provide for </a:t>
            </a:r>
            <a:r>
              <a:rPr lang="en-US" sz="2400" dirty="0">
                <a:latin typeface="Arial" panose="020B0604020202020204" pitchFamily="34" charset="0"/>
                <a:cs typeface="Arial" panose="020B0604020202020204" pitchFamily="34" charset="0"/>
              </a:rPr>
              <a:t>further guidance regarding required elements for each measure</a:t>
            </a:r>
          </a:p>
          <a:p>
            <a:endParaRPr lang="en-US" sz="2400" dirty="0">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76199"/>
            <a:ext cx="1071244" cy="1066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99729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Title 1"/>
          <p:cNvSpPr>
            <a:spLocks noGrp="1"/>
          </p:cNvSpPr>
          <p:nvPr>
            <p:ph type="title"/>
          </p:nvPr>
        </p:nvSpPr>
        <p:spPr>
          <a:xfrm>
            <a:off x="2057399" y="122238"/>
            <a:ext cx="6823841" cy="639762"/>
          </a:xfrm>
        </p:spPr>
        <p:txBody>
          <a:bodyPr/>
          <a:lstStyle/>
          <a:p>
            <a:r>
              <a:rPr lang="en-US" altLang="en-US" sz="3200" dirty="0" smtClean="0">
                <a:solidFill>
                  <a:schemeClr val="tx1"/>
                </a:solidFill>
                <a:latin typeface="Arial" panose="020B0604020202020204" pitchFamily="34" charset="0"/>
                <a:cs typeface="Arial" panose="020B0604020202020204" pitchFamily="34" charset="0"/>
              </a:rPr>
              <a:t>Structured vs. Unstructured Data</a:t>
            </a:r>
          </a:p>
        </p:txBody>
      </p:sp>
      <p:sp>
        <p:nvSpPr>
          <p:cNvPr id="36867" name="Content Placeholder 2"/>
          <p:cNvSpPr>
            <a:spLocks noGrp="1"/>
          </p:cNvSpPr>
          <p:nvPr>
            <p:ph idx="1"/>
          </p:nvPr>
        </p:nvSpPr>
        <p:spPr/>
        <p:txBody>
          <a:bodyPr/>
          <a:lstStyle/>
          <a:p>
            <a:pPr marL="0" indent="0">
              <a:buFont typeface="Arial" charset="0"/>
              <a:buNone/>
            </a:pPr>
            <a:endParaRPr lang="en-US" altLang="en-US" sz="300" i="1" dirty="0" smtClean="0">
              <a:cs typeface="Arial" charset="0"/>
            </a:endParaRPr>
          </a:p>
          <a:p>
            <a:pPr marL="0" indent="0">
              <a:buFont typeface="Arial" charset="0"/>
              <a:buNone/>
            </a:pPr>
            <a:r>
              <a:rPr lang="en-US" altLang="en-US" sz="2000" i="1" dirty="0" smtClean="0">
                <a:latin typeface="Arial" panose="020B0604020202020204" pitchFamily="34" charset="0"/>
              </a:rPr>
              <a:t>There is tremendous value in recording data using a common vocabulary and methodology. Creates data which can be recognized, ordered, analyzed, reported &amp; shared.</a:t>
            </a:r>
          </a:p>
          <a:p>
            <a:pPr marL="0" indent="0">
              <a:buFont typeface="Arial" charset="0"/>
              <a:buNone/>
            </a:pPr>
            <a:endParaRPr lang="en-US" altLang="en-US" sz="2200" i="1" dirty="0" smtClean="0">
              <a:cs typeface="Arial" charset="0"/>
            </a:endParaRPr>
          </a:p>
          <a:p>
            <a:pPr marL="0" indent="0">
              <a:buNone/>
            </a:pPr>
            <a:r>
              <a:rPr lang="en-US" altLang="en-US" sz="2200" i="1" dirty="0">
                <a:latin typeface="Arial" panose="020B0604020202020204" pitchFamily="34" charset="0"/>
              </a:rPr>
              <a:t>Data not captured </a:t>
            </a:r>
          </a:p>
          <a:p>
            <a:pPr marL="0" indent="0">
              <a:buNone/>
            </a:pPr>
            <a:r>
              <a:rPr lang="en-US" altLang="en-US" sz="2200" i="1" dirty="0">
                <a:latin typeface="Arial" panose="020B0604020202020204" pitchFamily="34" charset="0"/>
              </a:rPr>
              <a:t>in structured</a:t>
            </a:r>
          </a:p>
          <a:p>
            <a:pPr marL="0" indent="0">
              <a:buNone/>
            </a:pPr>
            <a:r>
              <a:rPr lang="en-US" altLang="en-US" sz="2200" i="1" dirty="0">
                <a:latin typeface="Arial" panose="020B0604020202020204" pitchFamily="34" charset="0"/>
              </a:rPr>
              <a:t> fields is not </a:t>
            </a:r>
            <a:endParaRPr lang="en-US" altLang="en-US" sz="2200" i="1" dirty="0" smtClean="0">
              <a:latin typeface="Arial" panose="020B0604020202020204" pitchFamily="34" charset="0"/>
            </a:endParaRPr>
          </a:p>
          <a:p>
            <a:pPr marL="0" indent="0">
              <a:buNone/>
            </a:pPr>
            <a:r>
              <a:rPr lang="en-US" altLang="en-US" sz="2200" i="1" dirty="0" smtClean="0">
                <a:latin typeface="Arial" panose="020B0604020202020204" pitchFamily="34" charset="0"/>
              </a:rPr>
              <a:t>reportable</a:t>
            </a:r>
          </a:p>
          <a:p>
            <a:pPr marL="0" indent="0">
              <a:buFont typeface="Arial" charset="0"/>
              <a:buNone/>
            </a:pPr>
            <a:endParaRPr lang="en-US" altLang="en-US" sz="2200" i="1" dirty="0" smtClean="0">
              <a:cs typeface="Arial" charset="0"/>
            </a:endParaRPr>
          </a:p>
          <a:p>
            <a:pPr marL="0" indent="0">
              <a:buFont typeface="Arial" charset="0"/>
              <a:buNone/>
            </a:pPr>
            <a:endParaRPr lang="en-US" altLang="en-US" sz="2200" i="1" dirty="0" smtClean="0">
              <a:cs typeface="Arial" charset="0"/>
            </a:endParaRPr>
          </a:p>
          <a:p>
            <a:pPr marL="0" indent="0">
              <a:buFont typeface="Arial" charset="0"/>
              <a:buNone/>
            </a:pPr>
            <a:endParaRPr lang="en-US" altLang="en-US" sz="2200" i="1" dirty="0" smtClean="0">
              <a:cs typeface="Arial" charset="0"/>
            </a:endParaRPr>
          </a:p>
          <a:p>
            <a:pPr marL="0" indent="0">
              <a:buFont typeface="Arial" charset="0"/>
              <a:buNone/>
            </a:pPr>
            <a:endParaRPr lang="en-US" altLang="en-US" sz="2200" i="1" dirty="0" smtClean="0">
              <a:cs typeface="Arial" charset="0"/>
            </a:endParaRPr>
          </a:p>
          <a:p>
            <a:pPr marL="0" indent="0">
              <a:buFont typeface="Arial" charset="0"/>
              <a:buNone/>
            </a:pPr>
            <a:endParaRPr lang="en-US" altLang="en-US" sz="2200" i="1" dirty="0" smtClean="0">
              <a:cs typeface="Arial" charset="0"/>
            </a:endParaRPr>
          </a:p>
          <a:p>
            <a:pPr marL="0" indent="0">
              <a:buFont typeface="Arial" charset="0"/>
              <a:buNone/>
            </a:pPr>
            <a:endParaRPr lang="en-US" altLang="en-US" sz="2200" i="1" dirty="0" smtClean="0">
              <a:cs typeface="Arial" charset="0"/>
            </a:endParaRPr>
          </a:p>
          <a:p>
            <a:pPr marL="0" indent="0" algn="r">
              <a:spcBef>
                <a:spcPct val="0"/>
              </a:spcBef>
              <a:buFont typeface="Arial" charset="0"/>
              <a:buNone/>
            </a:pPr>
            <a:r>
              <a:rPr lang="en-US" altLang="en-US" sz="2200" i="1" dirty="0" smtClean="0">
                <a:cs typeface="Arial" charset="0"/>
              </a:rPr>
              <a:t>.</a:t>
            </a:r>
          </a:p>
        </p:txBody>
      </p:sp>
      <p:sp>
        <p:nvSpPr>
          <p:cNvPr id="3686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2800">
                <a:solidFill>
                  <a:schemeClr val="tx1"/>
                </a:solidFill>
                <a:latin typeface="Calibri" pitchFamily="34" charset="0"/>
                <a:cs typeface="Arial" charset="0"/>
              </a:defRPr>
            </a:lvl1pPr>
            <a:lvl2pPr marL="742950" indent="-285750" eaLnBrk="0" hangingPunct="0">
              <a:spcBef>
                <a:spcPct val="20000"/>
              </a:spcBef>
              <a:buFont typeface="Arial" charset="0"/>
              <a:buChar char="–"/>
              <a:defRPr sz="2400">
                <a:solidFill>
                  <a:schemeClr val="tx1"/>
                </a:solidFill>
                <a:latin typeface="Calibri" pitchFamily="34" charset="0"/>
                <a:cs typeface="Arial" charset="0"/>
              </a:defRPr>
            </a:lvl2pPr>
            <a:lvl3pPr marL="1143000" indent="-228600" eaLnBrk="0" hangingPunct="0">
              <a:spcBef>
                <a:spcPct val="20000"/>
              </a:spcBef>
              <a:buFont typeface="Arial" charset="0"/>
              <a:buChar char="•"/>
              <a:defRPr sz="2000">
                <a:solidFill>
                  <a:schemeClr val="tx1"/>
                </a:solidFill>
                <a:latin typeface="Calibri" pitchFamily="34" charset="0"/>
                <a:cs typeface="Arial" charset="0"/>
              </a:defRPr>
            </a:lvl3pPr>
            <a:lvl4pPr marL="1600200" indent="-228600" eaLnBrk="0" hangingPunct="0">
              <a:spcBef>
                <a:spcPct val="20000"/>
              </a:spcBef>
              <a:buFont typeface="Arial" charset="0"/>
              <a:buChar char="–"/>
              <a:defRPr>
                <a:solidFill>
                  <a:schemeClr val="tx1"/>
                </a:solidFill>
                <a:latin typeface="Calibri" pitchFamily="34" charset="0"/>
                <a:cs typeface="Arial" charset="0"/>
              </a:defRPr>
            </a:lvl4pPr>
            <a:lvl5pPr marL="2057400" indent="-228600" eaLnBrk="0" hangingPunct="0">
              <a:spcBef>
                <a:spcPct val="20000"/>
              </a:spcBef>
              <a:buFont typeface="Arial" charset="0"/>
              <a:buChar char="»"/>
              <a:defRPr>
                <a:solidFill>
                  <a:schemeClr val="tx1"/>
                </a:solidFill>
                <a:latin typeface="Calibri" pitchFamily="34" charset="0"/>
                <a:cs typeface="Arial" charset="0"/>
              </a:defRPr>
            </a:lvl5pPr>
            <a:lvl6pPr marL="2514600" indent="-228600" eaLnBrk="0" fontAlgn="base" hangingPunct="0">
              <a:spcBef>
                <a:spcPct val="20000"/>
              </a:spcBef>
              <a:spcAft>
                <a:spcPct val="0"/>
              </a:spcAft>
              <a:buFont typeface="Arial" charset="0"/>
              <a:buChar char="»"/>
              <a:defRPr>
                <a:solidFill>
                  <a:schemeClr val="tx1"/>
                </a:solidFill>
                <a:latin typeface="Calibri" pitchFamily="34" charset="0"/>
                <a:cs typeface="Arial" charset="0"/>
              </a:defRPr>
            </a:lvl6pPr>
            <a:lvl7pPr marL="2971800" indent="-228600" eaLnBrk="0" fontAlgn="base" hangingPunct="0">
              <a:spcBef>
                <a:spcPct val="20000"/>
              </a:spcBef>
              <a:spcAft>
                <a:spcPct val="0"/>
              </a:spcAft>
              <a:buFont typeface="Arial" charset="0"/>
              <a:buChar char="»"/>
              <a:defRPr>
                <a:solidFill>
                  <a:schemeClr val="tx1"/>
                </a:solidFill>
                <a:latin typeface="Calibri" pitchFamily="34" charset="0"/>
                <a:cs typeface="Arial" charset="0"/>
              </a:defRPr>
            </a:lvl7pPr>
            <a:lvl8pPr marL="3429000" indent="-228600" eaLnBrk="0" fontAlgn="base" hangingPunct="0">
              <a:spcBef>
                <a:spcPct val="20000"/>
              </a:spcBef>
              <a:spcAft>
                <a:spcPct val="0"/>
              </a:spcAft>
              <a:buFont typeface="Arial" charset="0"/>
              <a:buChar char="»"/>
              <a:defRPr>
                <a:solidFill>
                  <a:schemeClr val="tx1"/>
                </a:solidFill>
                <a:latin typeface="Calibri" pitchFamily="34" charset="0"/>
                <a:cs typeface="Arial" charset="0"/>
              </a:defRPr>
            </a:lvl8pPr>
            <a:lvl9pPr marL="3886200" indent="-228600" eaLnBrk="0" fontAlgn="base" hangingPunct="0">
              <a:spcBef>
                <a:spcPct val="20000"/>
              </a:spcBef>
              <a:spcAft>
                <a:spcPct val="0"/>
              </a:spcAft>
              <a:buFont typeface="Arial" charset="0"/>
              <a:buChar char="»"/>
              <a:defRPr>
                <a:solidFill>
                  <a:schemeClr val="tx1"/>
                </a:solidFill>
                <a:latin typeface="Calibri" pitchFamily="34" charset="0"/>
                <a:cs typeface="Arial" charset="0"/>
              </a:defRPr>
            </a:lvl9pPr>
          </a:lstStyle>
          <a:p>
            <a:pPr eaLnBrk="1" fontAlgn="base" hangingPunct="1">
              <a:spcBef>
                <a:spcPct val="0"/>
              </a:spcBef>
              <a:spcAft>
                <a:spcPct val="0"/>
              </a:spcAft>
              <a:buFontTx/>
              <a:buNone/>
            </a:pPr>
            <a:fld id="{C4FF76D8-6053-4CEA-A5AC-F011BEF604E8}" type="slidenum">
              <a:rPr lang="en-US" altLang="en-US" sz="1000" smtClean="0">
                <a:solidFill>
                  <a:srgbClr val="404040"/>
                </a:solidFill>
                <a:ea typeface="MS PGothic" pitchFamily="34" charset="-128"/>
              </a:rPr>
              <a:pPr eaLnBrk="1" fontAlgn="base" hangingPunct="1">
                <a:spcBef>
                  <a:spcPct val="0"/>
                </a:spcBef>
                <a:spcAft>
                  <a:spcPct val="0"/>
                </a:spcAft>
                <a:buFontTx/>
                <a:buNone/>
              </a:pPr>
              <a:t>41</a:t>
            </a:fld>
            <a:endParaRPr lang="en-US" altLang="en-US" sz="1000" dirty="0" smtClean="0">
              <a:solidFill>
                <a:srgbClr val="404040"/>
              </a:solidFill>
              <a:ea typeface="MS PGothic" pitchFamily="34" charset="-128"/>
            </a:endParaRPr>
          </a:p>
        </p:txBody>
      </p:sp>
      <p:graphicFrame>
        <p:nvGraphicFramePr>
          <p:cNvPr id="5" name="Diagram 4"/>
          <p:cNvGraphicFramePr/>
          <p:nvPr/>
        </p:nvGraphicFramePr>
        <p:xfrm>
          <a:off x="1037226" y="1368710"/>
          <a:ext cx="7110491" cy="56774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6870" name="TextBox 5"/>
          <p:cNvSpPr txBox="1">
            <a:spLocks noChangeArrowheads="1"/>
          </p:cNvSpPr>
          <p:nvPr/>
        </p:nvSpPr>
        <p:spPr bwMode="auto">
          <a:xfrm>
            <a:off x="4800600" y="3773488"/>
            <a:ext cx="2132013"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spcBef>
                <a:spcPct val="20000"/>
              </a:spcBef>
              <a:buFont typeface="Arial" charset="0"/>
              <a:buChar char="•"/>
              <a:defRPr sz="2800">
                <a:solidFill>
                  <a:schemeClr val="tx1"/>
                </a:solidFill>
                <a:latin typeface="Calibri" pitchFamily="34" charset="0"/>
                <a:cs typeface="Arial" charset="0"/>
              </a:defRPr>
            </a:lvl1pPr>
            <a:lvl2pPr marL="742950" indent="-285750" eaLnBrk="0" hangingPunct="0">
              <a:spcBef>
                <a:spcPct val="20000"/>
              </a:spcBef>
              <a:buFont typeface="Arial" charset="0"/>
              <a:buChar char="–"/>
              <a:defRPr sz="2400">
                <a:solidFill>
                  <a:schemeClr val="tx1"/>
                </a:solidFill>
                <a:latin typeface="Calibri" pitchFamily="34" charset="0"/>
                <a:cs typeface="Arial" charset="0"/>
              </a:defRPr>
            </a:lvl2pPr>
            <a:lvl3pPr marL="1143000" indent="-228600" eaLnBrk="0" hangingPunct="0">
              <a:spcBef>
                <a:spcPct val="20000"/>
              </a:spcBef>
              <a:buFont typeface="Arial" charset="0"/>
              <a:buChar char="•"/>
              <a:defRPr sz="2000">
                <a:solidFill>
                  <a:schemeClr val="tx1"/>
                </a:solidFill>
                <a:latin typeface="Calibri" pitchFamily="34" charset="0"/>
                <a:cs typeface="Arial" charset="0"/>
              </a:defRPr>
            </a:lvl3pPr>
            <a:lvl4pPr marL="1600200" indent="-228600" eaLnBrk="0" hangingPunct="0">
              <a:spcBef>
                <a:spcPct val="20000"/>
              </a:spcBef>
              <a:buFont typeface="Arial" charset="0"/>
              <a:buChar char="–"/>
              <a:defRPr>
                <a:solidFill>
                  <a:schemeClr val="tx1"/>
                </a:solidFill>
                <a:latin typeface="Calibri" pitchFamily="34" charset="0"/>
                <a:cs typeface="Arial" charset="0"/>
              </a:defRPr>
            </a:lvl4pPr>
            <a:lvl5pPr marL="2057400" indent="-228600" eaLnBrk="0" hangingPunct="0">
              <a:spcBef>
                <a:spcPct val="20000"/>
              </a:spcBef>
              <a:buFont typeface="Arial" charset="0"/>
              <a:buChar char="»"/>
              <a:defRPr>
                <a:solidFill>
                  <a:schemeClr val="tx1"/>
                </a:solidFill>
                <a:latin typeface="Calibri" pitchFamily="34" charset="0"/>
                <a:cs typeface="Arial" charset="0"/>
              </a:defRPr>
            </a:lvl5pPr>
            <a:lvl6pPr marL="2514600" indent="-228600" eaLnBrk="0" fontAlgn="base" hangingPunct="0">
              <a:spcBef>
                <a:spcPct val="20000"/>
              </a:spcBef>
              <a:spcAft>
                <a:spcPct val="0"/>
              </a:spcAft>
              <a:buFont typeface="Arial" charset="0"/>
              <a:buChar char="»"/>
              <a:defRPr>
                <a:solidFill>
                  <a:schemeClr val="tx1"/>
                </a:solidFill>
                <a:latin typeface="Calibri" pitchFamily="34" charset="0"/>
                <a:cs typeface="Arial" charset="0"/>
              </a:defRPr>
            </a:lvl6pPr>
            <a:lvl7pPr marL="2971800" indent="-228600" eaLnBrk="0" fontAlgn="base" hangingPunct="0">
              <a:spcBef>
                <a:spcPct val="20000"/>
              </a:spcBef>
              <a:spcAft>
                <a:spcPct val="0"/>
              </a:spcAft>
              <a:buFont typeface="Arial" charset="0"/>
              <a:buChar char="»"/>
              <a:defRPr>
                <a:solidFill>
                  <a:schemeClr val="tx1"/>
                </a:solidFill>
                <a:latin typeface="Calibri" pitchFamily="34" charset="0"/>
                <a:cs typeface="Arial" charset="0"/>
              </a:defRPr>
            </a:lvl7pPr>
            <a:lvl8pPr marL="3429000" indent="-228600" eaLnBrk="0" fontAlgn="base" hangingPunct="0">
              <a:spcBef>
                <a:spcPct val="20000"/>
              </a:spcBef>
              <a:spcAft>
                <a:spcPct val="0"/>
              </a:spcAft>
              <a:buFont typeface="Arial" charset="0"/>
              <a:buChar char="»"/>
              <a:defRPr>
                <a:solidFill>
                  <a:schemeClr val="tx1"/>
                </a:solidFill>
                <a:latin typeface="Calibri" pitchFamily="34" charset="0"/>
                <a:cs typeface="Arial" charset="0"/>
              </a:defRPr>
            </a:lvl8pPr>
            <a:lvl9pPr marL="3886200" indent="-228600" eaLnBrk="0" fontAlgn="base" hangingPunct="0">
              <a:spcBef>
                <a:spcPct val="20000"/>
              </a:spcBef>
              <a:spcAft>
                <a:spcPct val="0"/>
              </a:spcAft>
              <a:buFont typeface="Arial" charset="0"/>
              <a:buChar char="»"/>
              <a:defRPr>
                <a:solidFill>
                  <a:schemeClr val="tx1"/>
                </a:solidFill>
                <a:latin typeface="Calibri" pitchFamily="34" charset="0"/>
                <a:cs typeface="Arial" charset="0"/>
              </a:defRPr>
            </a:lvl9pPr>
          </a:lstStyle>
          <a:p>
            <a:pPr eaLnBrk="1" fontAlgn="base" hangingPunct="1">
              <a:spcBef>
                <a:spcPct val="0"/>
              </a:spcBef>
              <a:spcAft>
                <a:spcPct val="0"/>
              </a:spcAft>
              <a:buFontTx/>
              <a:buNone/>
            </a:pPr>
            <a:r>
              <a:rPr lang="en-US" altLang="en-US" sz="1600" dirty="0" smtClean="0">
                <a:solidFill>
                  <a:srgbClr val="FFFFFF"/>
                </a:solidFill>
                <a:ea typeface="MS PGothic" pitchFamily="34" charset="-128"/>
              </a:rPr>
              <a:t>Radio buttons, Locked down Pick-lists, Checkboxes, </a:t>
            </a:r>
          </a:p>
          <a:p>
            <a:pPr eaLnBrk="1" fontAlgn="base" hangingPunct="1">
              <a:spcBef>
                <a:spcPct val="0"/>
              </a:spcBef>
              <a:spcAft>
                <a:spcPct val="0"/>
              </a:spcAft>
              <a:buFontTx/>
              <a:buNone/>
            </a:pPr>
            <a:r>
              <a:rPr lang="en-US" altLang="en-US" sz="1600" dirty="0" smtClean="0">
                <a:solidFill>
                  <a:srgbClr val="FFFFFF"/>
                </a:solidFill>
                <a:ea typeface="MS PGothic" pitchFamily="34" charset="-128"/>
              </a:rPr>
              <a:t>NDC-ID (Meds), </a:t>
            </a:r>
          </a:p>
          <a:p>
            <a:pPr eaLnBrk="1" fontAlgn="base" hangingPunct="1">
              <a:spcBef>
                <a:spcPct val="0"/>
              </a:spcBef>
              <a:spcAft>
                <a:spcPct val="0"/>
              </a:spcAft>
              <a:buFontTx/>
              <a:buNone/>
            </a:pPr>
            <a:r>
              <a:rPr lang="en-US" altLang="en-US" sz="1600" dirty="0" smtClean="0">
                <a:solidFill>
                  <a:srgbClr val="FFFFFF"/>
                </a:solidFill>
                <a:ea typeface="MS PGothic" pitchFamily="34" charset="-128"/>
              </a:rPr>
              <a:t>ICD-9/10/SNOMED(Dx),  LOINC (Labs), </a:t>
            </a:r>
          </a:p>
          <a:p>
            <a:pPr eaLnBrk="1" fontAlgn="base" hangingPunct="1">
              <a:spcBef>
                <a:spcPct val="0"/>
              </a:spcBef>
              <a:spcAft>
                <a:spcPct val="0"/>
              </a:spcAft>
              <a:buFontTx/>
              <a:buNone/>
            </a:pPr>
            <a:r>
              <a:rPr lang="en-US" altLang="en-US" sz="1600" dirty="0" smtClean="0">
                <a:solidFill>
                  <a:srgbClr val="FFFFFF"/>
                </a:solidFill>
                <a:ea typeface="MS PGothic" pitchFamily="34" charset="-128"/>
              </a:rPr>
              <a:t>CPT (Procedures)</a:t>
            </a:r>
          </a:p>
          <a:p>
            <a:pPr eaLnBrk="1" fontAlgn="base" hangingPunct="1">
              <a:spcBef>
                <a:spcPct val="0"/>
              </a:spcBef>
              <a:spcAft>
                <a:spcPct val="0"/>
              </a:spcAft>
              <a:buFontTx/>
              <a:buNone/>
            </a:pPr>
            <a:endParaRPr lang="en-US" altLang="en-US" sz="1600" dirty="0" smtClean="0">
              <a:solidFill>
                <a:srgbClr val="FFFFFF"/>
              </a:solidFill>
              <a:ea typeface="MS PGothic" pitchFamily="34" charset="-128"/>
            </a:endParaRPr>
          </a:p>
        </p:txBody>
      </p:sp>
      <p:sp>
        <p:nvSpPr>
          <p:cNvPr id="36871" name="TextBox 10"/>
          <p:cNvSpPr txBox="1">
            <a:spLocks noChangeArrowheads="1"/>
          </p:cNvSpPr>
          <p:nvPr/>
        </p:nvSpPr>
        <p:spPr bwMode="auto">
          <a:xfrm>
            <a:off x="2347913" y="3798888"/>
            <a:ext cx="214153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spcBef>
                <a:spcPct val="20000"/>
              </a:spcBef>
              <a:buFont typeface="Arial" charset="0"/>
              <a:buChar char="•"/>
              <a:defRPr sz="2800">
                <a:solidFill>
                  <a:schemeClr val="tx1"/>
                </a:solidFill>
                <a:latin typeface="Calibri" pitchFamily="34" charset="0"/>
                <a:cs typeface="Arial" charset="0"/>
              </a:defRPr>
            </a:lvl1pPr>
            <a:lvl2pPr marL="742950" indent="-285750" eaLnBrk="0" hangingPunct="0">
              <a:spcBef>
                <a:spcPct val="20000"/>
              </a:spcBef>
              <a:buFont typeface="Arial" charset="0"/>
              <a:buChar char="–"/>
              <a:defRPr sz="2400">
                <a:solidFill>
                  <a:schemeClr val="tx1"/>
                </a:solidFill>
                <a:latin typeface="Calibri" pitchFamily="34" charset="0"/>
                <a:cs typeface="Arial" charset="0"/>
              </a:defRPr>
            </a:lvl2pPr>
            <a:lvl3pPr marL="1143000" indent="-228600" eaLnBrk="0" hangingPunct="0">
              <a:spcBef>
                <a:spcPct val="20000"/>
              </a:spcBef>
              <a:buFont typeface="Arial" charset="0"/>
              <a:buChar char="•"/>
              <a:defRPr sz="2000">
                <a:solidFill>
                  <a:schemeClr val="tx1"/>
                </a:solidFill>
                <a:latin typeface="Calibri" pitchFamily="34" charset="0"/>
                <a:cs typeface="Arial" charset="0"/>
              </a:defRPr>
            </a:lvl3pPr>
            <a:lvl4pPr marL="1600200" indent="-228600" eaLnBrk="0" hangingPunct="0">
              <a:spcBef>
                <a:spcPct val="20000"/>
              </a:spcBef>
              <a:buFont typeface="Arial" charset="0"/>
              <a:buChar char="–"/>
              <a:defRPr>
                <a:solidFill>
                  <a:schemeClr val="tx1"/>
                </a:solidFill>
                <a:latin typeface="Calibri" pitchFamily="34" charset="0"/>
                <a:cs typeface="Arial" charset="0"/>
              </a:defRPr>
            </a:lvl4pPr>
            <a:lvl5pPr marL="2057400" indent="-228600" eaLnBrk="0" hangingPunct="0">
              <a:spcBef>
                <a:spcPct val="20000"/>
              </a:spcBef>
              <a:buFont typeface="Arial" charset="0"/>
              <a:buChar char="»"/>
              <a:defRPr>
                <a:solidFill>
                  <a:schemeClr val="tx1"/>
                </a:solidFill>
                <a:latin typeface="Calibri" pitchFamily="34" charset="0"/>
                <a:cs typeface="Arial" charset="0"/>
              </a:defRPr>
            </a:lvl5pPr>
            <a:lvl6pPr marL="2514600" indent="-228600" eaLnBrk="0" fontAlgn="base" hangingPunct="0">
              <a:spcBef>
                <a:spcPct val="20000"/>
              </a:spcBef>
              <a:spcAft>
                <a:spcPct val="0"/>
              </a:spcAft>
              <a:buFont typeface="Arial" charset="0"/>
              <a:buChar char="»"/>
              <a:defRPr>
                <a:solidFill>
                  <a:schemeClr val="tx1"/>
                </a:solidFill>
                <a:latin typeface="Calibri" pitchFamily="34" charset="0"/>
                <a:cs typeface="Arial" charset="0"/>
              </a:defRPr>
            </a:lvl6pPr>
            <a:lvl7pPr marL="2971800" indent="-228600" eaLnBrk="0" fontAlgn="base" hangingPunct="0">
              <a:spcBef>
                <a:spcPct val="20000"/>
              </a:spcBef>
              <a:spcAft>
                <a:spcPct val="0"/>
              </a:spcAft>
              <a:buFont typeface="Arial" charset="0"/>
              <a:buChar char="»"/>
              <a:defRPr>
                <a:solidFill>
                  <a:schemeClr val="tx1"/>
                </a:solidFill>
                <a:latin typeface="Calibri" pitchFamily="34" charset="0"/>
                <a:cs typeface="Arial" charset="0"/>
              </a:defRPr>
            </a:lvl7pPr>
            <a:lvl8pPr marL="3429000" indent="-228600" eaLnBrk="0" fontAlgn="base" hangingPunct="0">
              <a:spcBef>
                <a:spcPct val="20000"/>
              </a:spcBef>
              <a:spcAft>
                <a:spcPct val="0"/>
              </a:spcAft>
              <a:buFont typeface="Arial" charset="0"/>
              <a:buChar char="»"/>
              <a:defRPr>
                <a:solidFill>
                  <a:schemeClr val="tx1"/>
                </a:solidFill>
                <a:latin typeface="Calibri" pitchFamily="34" charset="0"/>
                <a:cs typeface="Arial" charset="0"/>
              </a:defRPr>
            </a:lvl8pPr>
            <a:lvl9pPr marL="3886200" indent="-228600" eaLnBrk="0" fontAlgn="base" hangingPunct="0">
              <a:spcBef>
                <a:spcPct val="20000"/>
              </a:spcBef>
              <a:spcAft>
                <a:spcPct val="0"/>
              </a:spcAft>
              <a:buFont typeface="Arial" charset="0"/>
              <a:buChar char="»"/>
              <a:defRPr>
                <a:solidFill>
                  <a:schemeClr val="tx1"/>
                </a:solidFill>
                <a:latin typeface="Calibri" pitchFamily="34" charset="0"/>
                <a:cs typeface="Arial" charset="0"/>
              </a:defRPr>
            </a:lvl9pPr>
          </a:lstStyle>
          <a:p>
            <a:pPr eaLnBrk="1" fontAlgn="base" hangingPunct="1">
              <a:spcBef>
                <a:spcPct val="0"/>
              </a:spcBef>
              <a:spcAft>
                <a:spcPct val="0"/>
              </a:spcAft>
              <a:buFontTx/>
              <a:buNone/>
            </a:pPr>
            <a:r>
              <a:rPr lang="en-US" altLang="en-US" sz="1600" dirty="0" smtClean="0">
                <a:solidFill>
                  <a:srgbClr val="FFFFFF"/>
                </a:solidFill>
                <a:ea typeface="MS PGothic" pitchFamily="34" charset="-128"/>
              </a:rPr>
              <a:t>Dictation, Transcription, </a:t>
            </a:r>
          </a:p>
          <a:p>
            <a:pPr eaLnBrk="1" fontAlgn="base" hangingPunct="1">
              <a:spcBef>
                <a:spcPct val="0"/>
              </a:spcBef>
              <a:spcAft>
                <a:spcPct val="0"/>
              </a:spcAft>
              <a:buFontTx/>
              <a:buNone/>
            </a:pPr>
            <a:r>
              <a:rPr lang="en-US" altLang="en-US" sz="1600" dirty="0" smtClean="0">
                <a:solidFill>
                  <a:srgbClr val="FFFFFF"/>
                </a:solidFill>
                <a:ea typeface="MS PGothic" pitchFamily="34" charset="-128"/>
              </a:rPr>
              <a:t>Voice recognition typing, Free text, </a:t>
            </a:r>
          </a:p>
          <a:p>
            <a:pPr eaLnBrk="1" fontAlgn="base" hangingPunct="1">
              <a:spcBef>
                <a:spcPct val="0"/>
              </a:spcBef>
              <a:spcAft>
                <a:spcPct val="0"/>
              </a:spcAft>
              <a:buFontTx/>
              <a:buNone/>
            </a:pPr>
            <a:r>
              <a:rPr lang="en-US" altLang="en-US" sz="1600" dirty="0" smtClean="0">
                <a:solidFill>
                  <a:srgbClr val="FFFFFF"/>
                </a:solidFill>
                <a:ea typeface="MS PGothic" pitchFamily="34" charset="-128"/>
              </a:rPr>
              <a:t>Memo fields</a:t>
            </a:r>
          </a:p>
        </p:txBody>
      </p:sp>
      <p:sp>
        <p:nvSpPr>
          <p:cNvPr id="7" name="Oval 6"/>
          <p:cNvSpPr/>
          <p:nvPr/>
        </p:nvSpPr>
        <p:spPr bwMode="auto">
          <a:xfrm>
            <a:off x="5127625" y="3155950"/>
            <a:ext cx="219075" cy="204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1200" dirty="0">
              <a:solidFill>
                <a:prstClr val="black"/>
              </a:solidFill>
            </a:endParaRPr>
          </a:p>
        </p:txBody>
      </p:sp>
      <p:sp>
        <p:nvSpPr>
          <p:cNvPr id="21" name="Oval 20"/>
          <p:cNvSpPr/>
          <p:nvPr/>
        </p:nvSpPr>
        <p:spPr bwMode="auto">
          <a:xfrm>
            <a:off x="3506788" y="5384800"/>
            <a:ext cx="219075" cy="204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1200" dirty="0">
              <a:solidFill>
                <a:prstClr val="black"/>
              </a:solidFill>
            </a:endParaRPr>
          </a:p>
        </p:txBody>
      </p:sp>
      <p:sp>
        <p:nvSpPr>
          <p:cNvPr id="23" name="Oval 22"/>
          <p:cNvSpPr/>
          <p:nvPr/>
        </p:nvSpPr>
        <p:spPr bwMode="auto">
          <a:xfrm>
            <a:off x="6130925" y="3167063"/>
            <a:ext cx="217488" cy="20478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1200" dirty="0">
              <a:solidFill>
                <a:prstClr val="black"/>
              </a:solidFill>
            </a:endParaRPr>
          </a:p>
        </p:txBody>
      </p:sp>
      <p:sp>
        <p:nvSpPr>
          <p:cNvPr id="24" name="Oval 23"/>
          <p:cNvSpPr/>
          <p:nvPr/>
        </p:nvSpPr>
        <p:spPr bwMode="auto">
          <a:xfrm>
            <a:off x="6130925" y="3463925"/>
            <a:ext cx="217488" cy="204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1200" dirty="0">
              <a:solidFill>
                <a:prstClr val="black"/>
              </a:solidFill>
            </a:endParaRPr>
          </a:p>
        </p:txBody>
      </p:sp>
      <p:sp>
        <p:nvSpPr>
          <p:cNvPr id="26" name="Oval 25"/>
          <p:cNvSpPr/>
          <p:nvPr/>
        </p:nvSpPr>
        <p:spPr bwMode="auto">
          <a:xfrm>
            <a:off x="5792788" y="3452813"/>
            <a:ext cx="219075" cy="20478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1200" dirty="0">
              <a:solidFill>
                <a:prstClr val="black"/>
              </a:solidFill>
            </a:endParaRPr>
          </a:p>
        </p:txBody>
      </p:sp>
      <p:sp>
        <p:nvSpPr>
          <p:cNvPr id="27" name="Oval 26"/>
          <p:cNvSpPr/>
          <p:nvPr/>
        </p:nvSpPr>
        <p:spPr bwMode="auto">
          <a:xfrm>
            <a:off x="5797550" y="3168650"/>
            <a:ext cx="219075" cy="204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1200" dirty="0">
              <a:solidFill>
                <a:prstClr val="black"/>
              </a:solidFill>
            </a:endParaRPr>
          </a:p>
        </p:txBody>
      </p:sp>
      <p:sp>
        <p:nvSpPr>
          <p:cNvPr id="28" name="Oval 27"/>
          <p:cNvSpPr/>
          <p:nvPr/>
        </p:nvSpPr>
        <p:spPr bwMode="auto">
          <a:xfrm>
            <a:off x="5461000" y="3451225"/>
            <a:ext cx="219075" cy="204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1200" dirty="0">
              <a:solidFill>
                <a:prstClr val="black"/>
              </a:solidFill>
            </a:endParaRPr>
          </a:p>
        </p:txBody>
      </p:sp>
      <p:sp>
        <p:nvSpPr>
          <p:cNvPr id="29" name="Oval 28"/>
          <p:cNvSpPr/>
          <p:nvPr/>
        </p:nvSpPr>
        <p:spPr bwMode="auto">
          <a:xfrm>
            <a:off x="5461000" y="3168650"/>
            <a:ext cx="219075" cy="204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1200" dirty="0">
              <a:solidFill>
                <a:prstClr val="black"/>
              </a:solidFill>
            </a:endParaRPr>
          </a:p>
        </p:txBody>
      </p:sp>
      <p:sp>
        <p:nvSpPr>
          <p:cNvPr id="30" name="Oval 29"/>
          <p:cNvSpPr/>
          <p:nvPr/>
        </p:nvSpPr>
        <p:spPr bwMode="auto">
          <a:xfrm>
            <a:off x="5127625" y="3457575"/>
            <a:ext cx="219075" cy="204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1200" dirty="0">
              <a:solidFill>
                <a:prstClr val="black"/>
              </a:solidFill>
            </a:endParaRPr>
          </a:p>
        </p:txBody>
      </p:sp>
      <p:sp>
        <p:nvSpPr>
          <p:cNvPr id="8" name="Rectangle 7"/>
          <p:cNvSpPr/>
          <p:nvPr/>
        </p:nvSpPr>
        <p:spPr bwMode="auto">
          <a:xfrm>
            <a:off x="3916363" y="3284538"/>
            <a:ext cx="177800" cy="17303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1200" dirty="0">
              <a:solidFill>
                <a:prstClr val="black"/>
              </a:solidFill>
            </a:endParaRPr>
          </a:p>
        </p:txBody>
      </p:sp>
      <p:sp>
        <p:nvSpPr>
          <p:cNvPr id="9" name="Isosceles Triangle 8"/>
          <p:cNvSpPr/>
          <p:nvPr/>
        </p:nvSpPr>
        <p:spPr bwMode="auto">
          <a:xfrm>
            <a:off x="3963988" y="4630738"/>
            <a:ext cx="260350" cy="233362"/>
          </a:xfrm>
          <a:prstGeom prst="triangle">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1200" dirty="0">
              <a:solidFill>
                <a:prstClr val="black"/>
              </a:solidFill>
            </a:endParaRPr>
          </a:p>
        </p:txBody>
      </p:sp>
      <p:sp>
        <p:nvSpPr>
          <p:cNvPr id="12" name="Trapezoid 11"/>
          <p:cNvSpPr/>
          <p:nvPr/>
        </p:nvSpPr>
        <p:spPr bwMode="auto">
          <a:xfrm>
            <a:off x="2620963" y="4876800"/>
            <a:ext cx="261937" cy="246063"/>
          </a:xfrm>
          <a:prstGeom prst="trapezoid">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1200" dirty="0">
              <a:solidFill>
                <a:prstClr val="black"/>
              </a:solidFill>
            </a:endParaRPr>
          </a:p>
        </p:txBody>
      </p:sp>
      <p:sp>
        <p:nvSpPr>
          <p:cNvPr id="13" name="Regular Pentagon 12"/>
          <p:cNvSpPr/>
          <p:nvPr/>
        </p:nvSpPr>
        <p:spPr bwMode="auto">
          <a:xfrm>
            <a:off x="4094163" y="3552825"/>
            <a:ext cx="295275" cy="247650"/>
          </a:xfrm>
          <a:prstGeom prst="pentagon">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1200" dirty="0">
              <a:solidFill>
                <a:prstClr val="black"/>
              </a:solidFill>
            </a:endParaRPr>
          </a:p>
        </p:txBody>
      </p:sp>
      <p:sp>
        <p:nvSpPr>
          <p:cNvPr id="14" name="Parallelogram 13"/>
          <p:cNvSpPr/>
          <p:nvPr/>
        </p:nvSpPr>
        <p:spPr bwMode="auto">
          <a:xfrm>
            <a:off x="3160713" y="3500438"/>
            <a:ext cx="219075" cy="204787"/>
          </a:xfrm>
          <a:prstGeom prst="parallelogram">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1200" dirty="0">
              <a:solidFill>
                <a:prstClr val="black"/>
              </a:solidFill>
            </a:endParaRPr>
          </a:p>
        </p:txBody>
      </p:sp>
      <p:sp>
        <p:nvSpPr>
          <p:cNvPr id="31" name="Teardrop 30"/>
          <p:cNvSpPr/>
          <p:nvPr/>
        </p:nvSpPr>
        <p:spPr bwMode="auto">
          <a:xfrm>
            <a:off x="2728913" y="3284538"/>
            <a:ext cx="217487" cy="209550"/>
          </a:xfrm>
          <a:prstGeom prst="teardrop">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1200" dirty="0">
              <a:solidFill>
                <a:prstClr val="black"/>
              </a:solidFill>
            </a:endParaRPr>
          </a:p>
        </p:txBody>
      </p:sp>
      <p:sp>
        <p:nvSpPr>
          <p:cNvPr id="15" name="Cross 14"/>
          <p:cNvSpPr/>
          <p:nvPr/>
        </p:nvSpPr>
        <p:spPr bwMode="auto">
          <a:xfrm>
            <a:off x="3562350" y="4891088"/>
            <a:ext cx="217488" cy="257175"/>
          </a:xfrm>
          <a:prstGeom prst="plus">
            <a:avLst>
              <a:gd name="adj" fmla="val 33000"/>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1200" dirty="0">
              <a:solidFill>
                <a:prstClr val="black"/>
              </a:solidFill>
            </a:endParaRPr>
          </a:p>
        </p:txBody>
      </p:sp>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 y="0"/>
            <a:ext cx="1119068"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54567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90600"/>
            <a:ext cx="8382000" cy="5257800"/>
          </a:xfrm>
        </p:spPr>
        <p:txBody>
          <a:bodyPr>
            <a:normAutofit fontScale="85000" lnSpcReduction="10000"/>
          </a:bodyPr>
          <a:lstStyle/>
          <a:p>
            <a:pPr marL="342900" lvl="0" indent="-342900" eaLnBrk="0" fontAlgn="base" hangingPunct="0">
              <a:spcBef>
                <a:spcPct val="20000"/>
              </a:spcBef>
              <a:spcAft>
                <a:spcPct val="0"/>
              </a:spcAft>
              <a:buClrTx/>
              <a:buSzTx/>
              <a:buFont typeface="Arial" charset="0"/>
              <a:buChar char="•"/>
              <a:defRPr/>
            </a:pPr>
            <a:r>
              <a:rPr lang="en-US" altLang="en-US" sz="2400" dirty="0" smtClean="0">
                <a:solidFill>
                  <a:prstClr val="black"/>
                </a:solidFill>
                <a:latin typeface="Arial" panose="020B0604020202020204" pitchFamily="34" charset="0"/>
                <a:cs typeface="Arial" pitchFamily="34" charset="0"/>
              </a:rPr>
              <a:t>PCHH measures require qualifying encounter at least once per year so it is important to get PCHH patients that haven’t been seen in last year you work with them to come in for a face to face planned visit.</a:t>
            </a:r>
          </a:p>
          <a:p>
            <a:pPr marL="342900" lvl="0" indent="-342900" eaLnBrk="0" fontAlgn="base" hangingPunct="0">
              <a:spcBef>
                <a:spcPct val="20000"/>
              </a:spcBef>
              <a:spcAft>
                <a:spcPct val="0"/>
              </a:spcAft>
              <a:buClrTx/>
              <a:buSzTx/>
              <a:buFont typeface="Arial" charset="0"/>
              <a:buChar char="•"/>
              <a:defRPr/>
            </a:pPr>
            <a:r>
              <a:rPr lang="en-US" altLang="en-US" sz="2400" dirty="0" smtClean="0">
                <a:solidFill>
                  <a:prstClr val="black"/>
                </a:solidFill>
                <a:latin typeface="Arial" panose="020B0604020202020204" pitchFamily="34" charset="0"/>
                <a:cs typeface="Arial" pitchFamily="34" charset="0"/>
              </a:rPr>
              <a:t>Review and Validate Workflow - Are all staff documenting according to your policies, processes and procedures?</a:t>
            </a:r>
          </a:p>
          <a:p>
            <a:pPr marL="342900" lvl="0" indent="-342900" eaLnBrk="0" fontAlgn="base" hangingPunct="0">
              <a:spcBef>
                <a:spcPct val="20000"/>
              </a:spcBef>
              <a:spcAft>
                <a:spcPct val="0"/>
              </a:spcAft>
              <a:buClrTx/>
              <a:buSzTx/>
              <a:buFont typeface="Arial" charset="0"/>
              <a:buChar char="•"/>
              <a:defRPr/>
            </a:pPr>
            <a:r>
              <a:rPr lang="en-US" altLang="en-US" sz="2400" dirty="0" smtClean="0">
                <a:solidFill>
                  <a:prstClr val="black"/>
                </a:solidFill>
                <a:latin typeface="Arial" panose="020B0604020202020204" pitchFamily="34" charset="0"/>
                <a:cs typeface="Arial" pitchFamily="34" charset="0"/>
              </a:rPr>
              <a:t>Required follow-up data elements </a:t>
            </a:r>
            <a:r>
              <a:rPr lang="en-US" altLang="en-US" sz="2400" dirty="0">
                <a:solidFill>
                  <a:prstClr val="black"/>
                </a:solidFill>
                <a:latin typeface="Arial" panose="020B0604020202020204" pitchFamily="34" charset="0"/>
                <a:cs typeface="Arial" pitchFamily="34" charset="0"/>
              </a:rPr>
              <a:t>documented in a structured field</a:t>
            </a:r>
          </a:p>
          <a:p>
            <a:pPr marL="342900" lvl="0" indent="-342900" eaLnBrk="0" fontAlgn="base" hangingPunct="0">
              <a:spcBef>
                <a:spcPct val="20000"/>
              </a:spcBef>
              <a:spcAft>
                <a:spcPct val="0"/>
              </a:spcAft>
              <a:buClrTx/>
              <a:buSzTx/>
              <a:buFont typeface="Arial" charset="0"/>
              <a:buChar char="•"/>
              <a:defRPr/>
            </a:pPr>
            <a:r>
              <a:rPr lang="en-US" altLang="en-US" sz="2400" dirty="0" smtClean="0">
                <a:solidFill>
                  <a:prstClr val="black"/>
                </a:solidFill>
                <a:latin typeface="Arial" panose="020B0604020202020204" pitchFamily="34" charset="0"/>
                <a:cs typeface="Arial" pitchFamily="34" charset="0"/>
              </a:rPr>
              <a:t>PCHH team needs to work with IT team to be sure structured documentation is mapped to DRVS or included in monthly data submission</a:t>
            </a:r>
          </a:p>
          <a:p>
            <a:pPr marL="342900" lvl="0" indent="-342900" eaLnBrk="0" fontAlgn="base" hangingPunct="0">
              <a:spcBef>
                <a:spcPct val="20000"/>
              </a:spcBef>
              <a:spcAft>
                <a:spcPct val="0"/>
              </a:spcAft>
              <a:buClrTx/>
              <a:buSzTx/>
              <a:buFont typeface="Arial" charset="0"/>
              <a:buChar char="•"/>
              <a:defRPr/>
            </a:pPr>
            <a:r>
              <a:rPr lang="en-US" altLang="en-US" sz="2400" dirty="0" smtClean="0">
                <a:solidFill>
                  <a:prstClr val="black"/>
                </a:solidFill>
                <a:latin typeface="Arial" panose="020B0604020202020204" pitchFamily="34" charset="0"/>
                <a:cs typeface="Arial" pitchFamily="34" charset="0"/>
              </a:rPr>
              <a:t>Notify MPCA Quality Coaches to allow notification of Azara prior to or shortly after to allow assessment of impact on flat file data submission for PCCs and DRVS mapping for FQHCs and directly connected PCC:</a:t>
            </a:r>
          </a:p>
          <a:p>
            <a:pPr marL="598932" lvl="1" indent="-342900" eaLnBrk="0" fontAlgn="base" hangingPunct="0">
              <a:spcBef>
                <a:spcPct val="20000"/>
              </a:spcBef>
              <a:spcAft>
                <a:spcPct val="0"/>
              </a:spcAft>
              <a:buClrTx/>
              <a:buFont typeface="Arial" charset="0"/>
              <a:buChar char="•"/>
              <a:defRPr/>
            </a:pPr>
            <a:r>
              <a:rPr lang="en-US" altLang="en-US" sz="2400" dirty="0" smtClean="0">
                <a:solidFill>
                  <a:prstClr val="black"/>
                </a:solidFill>
                <a:latin typeface="Arial" panose="020B0604020202020204" pitchFamily="34" charset="0"/>
                <a:cs typeface="Arial" pitchFamily="34" charset="0"/>
              </a:rPr>
              <a:t>Upgrade of EMR</a:t>
            </a:r>
          </a:p>
          <a:p>
            <a:pPr marL="598932" lvl="1" indent="-342900" eaLnBrk="0" fontAlgn="base" hangingPunct="0">
              <a:spcBef>
                <a:spcPct val="20000"/>
              </a:spcBef>
              <a:spcAft>
                <a:spcPct val="0"/>
              </a:spcAft>
              <a:buClrTx/>
              <a:buFont typeface="Arial" charset="0"/>
              <a:buChar char="•"/>
              <a:defRPr/>
            </a:pPr>
            <a:r>
              <a:rPr lang="en-US" altLang="en-US" sz="2400" dirty="0" smtClean="0">
                <a:solidFill>
                  <a:prstClr val="black"/>
                </a:solidFill>
                <a:latin typeface="Arial" panose="020B0604020202020204" pitchFamily="34" charset="0"/>
                <a:cs typeface="Arial" pitchFamily="34" charset="0"/>
              </a:rPr>
              <a:t>New or updated templates and documentation fields/locations</a:t>
            </a:r>
          </a:p>
          <a:p>
            <a:pPr marL="598932" lvl="1" indent="-342900" eaLnBrk="0" fontAlgn="base" hangingPunct="0">
              <a:spcBef>
                <a:spcPct val="20000"/>
              </a:spcBef>
              <a:spcAft>
                <a:spcPct val="0"/>
              </a:spcAft>
              <a:buClrTx/>
              <a:buFont typeface="Arial" charset="0"/>
              <a:buChar char="•"/>
              <a:defRPr/>
            </a:pPr>
            <a:r>
              <a:rPr lang="en-US" altLang="en-US" sz="2400" dirty="0" smtClean="0">
                <a:solidFill>
                  <a:prstClr val="black"/>
                </a:solidFill>
                <a:latin typeface="Arial" panose="020B0604020202020204" pitchFamily="34" charset="0"/>
                <a:cs typeface="Arial" pitchFamily="34" charset="0"/>
              </a:rPr>
              <a:t>Changes in Workflow</a:t>
            </a:r>
          </a:p>
          <a:p>
            <a:pPr marL="598932" lvl="1" indent="-342900" eaLnBrk="0" fontAlgn="base" hangingPunct="0">
              <a:spcBef>
                <a:spcPct val="20000"/>
              </a:spcBef>
              <a:spcAft>
                <a:spcPct val="0"/>
              </a:spcAft>
              <a:buClrTx/>
              <a:buFont typeface="Arial" charset="0"/>
              <a:buChar char="•"/>
              <a:defRPr/>
            </a:pPr>
            <a:endParaRPr lang="en-US" altLang="en-US" sz="1800" dirty="0">
              <a:solidFill>
                <a:prstClr val="black"/>
              </a:solidFill>
              <a:latin typeface="Arial" panose="020B0604020202020204" pitchFamily="34" charset="0"/>
              <a:cs typeface="Arial" pitchFamily="34" charset="0"/>
            </a:endParaRPr>
          </a:p>
          <a:p>
            <a:pPr marL="342900" lvl="0" indent="-342900" eaLnBrk="0" fontAlgn="base" hangingPunct="0">
              <a:spcBef>
                <a:spcPct val="20000"/>
              </a:spcBef>
              <a:spcAft>
                <a:spcPct val="0"/>
              </a:spcAft>
              <a:buClrTx/>
              <a:buSzTx/>
              <a:buFont typeface="Arial" charset="0"/>
              <a:buChar char="•"/>
              <a:defRPr/>
            </a:pPr>
            <a:endParaRPr lang="en-US" dirty="0"/>
          </a:p>
        </p:txBody>
      </p:sp>
      <p:sp>
        <p:nvSpPr>
          <p:cNvPr id="3" name="Title 2"/>
          <p:cNvSpPr>
            <a:spLocks noGrp="1"/>
          </p:cNvSpPr>
          <p:nvPr>
            <p:ph type="title"/>
          </p:nvPr>
        </p:nvSpPr>
        <p:spPr>
          <a:xfrm>
            <a:off x="1676400" y="76200"/>
            <a:ext cx="6976241" cy="639762"/>
          </a:xfrm>
        </p:spPr>
        <p:txBody>
          <a:bodyPr>
            <a:normAutofit fontScale="90000"/>
          </a:bodyPr>
          <a:lstStyle/>
          <a:p>
            <a:r>
              <a:rPr lang="en-US" sz="4000" dirty="0" smtClean="0">
                <a:solidFill>
                  <a:schemeClr val="tx1"/>
                </a:solidFill>
                <a:effectLst/>
                <a:latin typeface="Arial" panose="020B0604020202020204" pitchFamily="34" charset="0"/>
                <a:cs typeface="Arial" panose="020B0604020202020204" pitchFamily="34" charset="0"/>
              </a:rPr>
              <a:t>Key Components</a:t>
            </a:r>
            <a:endParaRPr lang="en-US" sz="4000" dirty="0">
              <a:solidFill>
                <a:schemeClr val="tx1"/>
              </a:solidFill>
              <a:effectLst/>
              <a:latin typeface="Arial" panose="020B0604020202020204" pitchFamily="34" charset="0"/>
              <a:cs typeface="Arial" panose="020B0604020202020204"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76199"/>
            <a:ext cx="1142999" cy="1138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37883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42900" lvl="0" indent="-342900" eaLnBrk="0" fontAlgn="base" hangingPunct="0">
              <a:spcBef>
                <a:spcPct val="20000"/>
              </a:spcBef>
              <a:spcAft>
                <a:spcPct val="0"/>
              </a:spcAft>
              <a:buClrTx/>
              <a:buSzTx/>
              <a:buFont typeface="Arial" charset="0"/>
              <a:buChar char="•"/>
              <a:defRPr/>
            </a:pPr>
            <a:r>
              <a:rPr lang="en-US" sz="2800" dirty="0">
                <a:solidFill>
                  <a:prstClr val="black"/>
                </a:solidFill>
                <a:latin typeface="Arial" panose="020B0604020202020204" pitchFamily="34" charset="0"/>
                <a:cs typeface="Arial" pitchFamily="34" charset="0"/>
              </a:rPr>
              <a:t>Requires </a:t>
            </a:r>
            <a:r>
              <a:rPr lang="en-US" sz="2800" dirty="0" smtClean="0">
                <a:solidFill>
                  <a:prstClr val="black"/>
                </a:solidFill>
                <a:latin typeface="Arial" panose="020B0604020202020204" pitchFamily="34" charset="0"/>
                <a:cs typeface="Arial" pitchFamily="34" charset="0"/>
              </a:rPr>
              <a:t>two </a:t>
            </a:r>
            <a:r>
              <a:rPr lang="en-US" sz="2800" dirty="0">
                <a:solidFill>
                  <a:prstClr val="black"/>
                </a:solidFill>
                <a:latin typeface="Arial" panose="020B0604020202020204" pitchFamily="34" charset="0"/>
                <a:cs typeface="Arial" pitchFamily="34" charset="0"/>
              </a:rPr>
              <a:t>dates documented in structured fields:</a:t>
            </a:r>
          </a:p>
          <a:p>
            <a:pPr marL="685800" lvl="0" indent="-338138" eaLnBrk="0" fontAlgn="base" hangingPunct="0">
              <a:spcBef>
                <a:spcPct val="20000"/>
              </a:spcBef>
              <a:spcAft>
                <a:spcPct val="0"/>
              </a:spcAft>
              <a:buClrTx/>
              <a:buSzTx/>
              <a:buFont typeface="Arial" charset="0"/>
              <a:buChar char="•"/>
              <a:defRPr/>
            </a:pPr>
            <a:r>
              <a:rPr lang="en-US" sz="2800" dirty="0">
                <a:solidFill>
                  <a:prstClr val="black"/>
                </a:solidFill>
                <a:latin typeface="Arial" panose="020B0604020202020204" pitchFamily="34" charset="0"/>
                <a:cs typeface="Arial" pitchFamily="34" charset="0"/>
              </a:rPr>
              <a:t>Date of discharge from </a:t>
            </a:r>
            <a:r>
              <a:rPr lang="en-US" sz="2800" dirty="0" smtClean="0">
                <a:solidFill>
                  <a:prstClr val="black"/>
                </a:solidFill>
                <a:latin typeface="Arial" panose="020B0604020202020204" pitchFamily="34" charset="0"/>
                <a:cs typeface="Arial" pitchFamily="34" charset="0"/>
              </a:rPr>
              <a:t>inpatient or ER</a:t>
            </a:r>
            <a:endParaRPr lang="en-US" sz="2800" dirty="0">
              <a:solidFill>
                <a:prstClr val="black"/>
              </a:solidFill>
              <a:latin typeface="Arial" panose="020B0604020202020204" pitchFamily="34" charset="0"/>
              <a:cs typeface="Arial" pitchFamily="34" charset="0"/>
            </a:endParaRPr>
          </a:p>
          <a:p>
            <a:pPr marL="685800" lvl="0" indent="-338138" eaLnBrk="0" fontAlgn="base" hangingPunct="0">
              <a:spcBef>
                <a:spcPct val="20000"/>
              </a:spcBef>
              <a:spcAft>
                <a:spcPct val="0"/>
              </a:spcAft>
              <a:buClrTx/>
              <a:buSzTx/>
              <a:buFont typeface="Arial" charset="0"/>
              <a:buChar char="•"/>
              <a:defRPr/>
            </a:pPr>
            <a:r>
              <a:rPr lang="en-US" sz="2800" dirty="0" smtClean="0">
                <a:solidFill>
                  <a:prstClr val="black"/>
                </a:solidFill>
                <a:latin typeface="Arial" panose="020B0604020202020204" pitchFamily="34" charset="0"/>
                <a:cs typeface="Arial" pitchFamily="34" charset="0"/>
              </a:rPr>
              <a:t>Date </a:t>
            </a:r>
            <a:r>
              <a:rPr lang="en-US" sz="2800" dirty="0">
                <a:solidFill>
                  <a:prstClr val="black"/>
                </a:solidFill>
                <a:latin typeface="Arial" panose="020B0604020202020204" pitchFamily="34" charset="0"/>
                <a:cs typeface="Arial" pitchFamily="34" charset="0"/>
              </a:rPr>
              <a:t>of Medication </a:t>
            </a:r>
            <a:r>
              <a:rPr lang="en-US" sz="2800" dirty="0" smtClean="0">
                <a:solidFill>
                  <a:prstClr val="black"/>
                </a:solidFill>
                <a:latin typeface="Arial" panose="020B0604020202020204" pitchFamily="34" charset="0"/>
                <a:cs typeface="Arial" pitchFamily="34" charset="0"/>
              </a:rPr>
              <a:t>Reconciliation performed by Nurse Care Manager in person with patient or over the phone with patient with input from the PCP</a:t>
            </a:r>
          </a:p>
          <a:p>
            <a:pPr marL="344488" lvl="0" indent="-344488" eaLnBrk="0" fontAlgn="base" hangingPunct="0">
              <a:spcBef>
                <a:spcPct val="20000"/>
              </a:spcBef>
              <a:spcAft>
                <a:spcPct val="0"/>
              </a:spcAft>
              <a:buClrTx/>
              <a:buSzTx/>
              <a:buFont typeface="Arial" charset="0"/>
              <a:buChar char="•"/>
              <a:defRPr/>
            </a:pPr>
            <a:r>
              <a:rPr lang="en-US" sz="2800" dirty="0" err="1" smtClean="0">
                <a:solidFill>
                  <a:prstClr val="black"/>
                </a:solidFill>
                <a:latin typeface="Arial" panose="020B0604020202020204" pitchFamily="34" charset="0"/>
                <a:cs typeface="Arial" pitchFamily="34" charset="0"/>
              </a:rPr>
              <a:t>MOHealthNet</a:t>
            </a:r>
            <a:r>
              <a:rPr lang="en-US" sz="2800" dirty="0" smtClean="0">
                <a:solidFill>
                  <a:prstClr val="black"/>
                </a:solidFill>
                <a:latin typeface="Arial" panose="020B0604020202020204" pitchFamily="34" charset="0"/>
                <a:cs typeface="Arial" pitchFamily="34" charset="0"/>
              </a:rPr>
              <a:t> supplies daily notification of ER visits and inpatient prior authorizations to assist with the care coordination measure</a:t>
            </a:r>
            <a:endParaRPr lang="en-US" sz="2800" dirty="0">
              <a:solidFill>
                <a:prstClr val="black"/>
              </a:solidFill>
              <a:latin typeface="Arial" panose="020B0604020202020204" pitchFamily="34" charset="0"/>
              <a:cs typeface="Arial" pitchFamily="34" charset="0"/>
            </a:endParaRPr>
          </a:p>
          <a:p>
            <a:pPr marL="0" lvl="0" indent="0">
              <a:spcBef>
                <a:spcPts val="0"/>
              </a:spcBef>
              <a:buClrTx/>
              <a:buSzTx/>
              <a:buNone/>
            </a:pPr>
            <a:endParaRPr lang="en-US" sz="2800" dirty="0">
              <a:solidFill>
                <a:prstClr val="black"/>
              </a:solidFill>
              <a:latin typeface="Arial" panose="020B0604020202020204" pitchFamily="34" charset="0"/>
              <a:cs typeface="Arial" pitchFamily="34" charset="0"/>
            </a:endParaRPr>
          </a:p>
          <a:p>
            <a:endParaRPr lang="en-US" sz="2800" dirty="0">
              <a:latin typeface="Arial" panose="020B0604020202020204" pitchFamily="34" charset="0"/>
              <a:cs typeface="Arial" panose="020B0604020202020204" pitchFamily="34" charset="0"/>
            </a:endParaRPr>
          </a:p>
        </p:txBody>
      </p:sp>
      <p:sp>
        <p:nvSpPr>
          <p:cNvPr id="3" name="Title 2"/>
          <p:cNvSpPr>
            <a:spLocks noGrp="1"/>
          </p:cNvSpPr>
          <p:nvPr>
            <p:ph type="title"/>
          </p:nvPr>
        </p:nvSpPr>
        <p:spPr>
          <a:xfrm>
            <a:off x="1260475" y="152400"/>
            <a:ext cx="7814441" cy="639762"/>
          </a:xfrm>
        </p:spPr>
        <p:txBody>
          <a:bodyPr>
            <a:normAutofit fontScale="90000"/>
          </a:bodyPr>
          <a:lstStyle/>
          <a:p>
            <a:r>
              <a:rPr lang="en-US" sz="4000" dirty="0" smtClean="0">
                <a:solidFill>
                  <a:schemeClr val="tx1"/>
                </a:solidFill>
                <a:effectLst/>
                <a:latin typeface="Arial" panose="020B0604020202020204" pitchFamily="34" charset="0"/>
                <a:cs typeface="Arial" panose="020B0604020202020204" pitchFamily="34" charset="0"/>
              </a:rPr>
              <a:t>Care Coordination </a:t>
            </a:r>
            <a:endParaRPr lang="en-US" sz="4000" dirty="0">
              <a:solidFill>
                <a:schemeClr val="tx1"/>
              </a:solidFill>
              <a:effectLst/>
              <a:latin typeface="Arial" panose="020B0604020202020204" pitchFamily="34" charset="0"/>
              <a:cs typeface="Arial" panose="020B0604020202020204"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77" y="-33029"/>
            <a:ext cx="1146175" cy="1141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91899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43000"/>
            <a:ext cx="8719475" cy="5410200"/>
          </a:xfrm>
        </p:spPr>
        <p:txBody>
          <a:bodyPr/>
          <a:lstStyle/>
          <a:p>
            <a:pPr marL="171450" lvl="0" indent="-171450">
              <a:spcBef>
                <a:spcPts val="0"/>
              </a:spcBef>
              <a:buClrTx/>
              <a:buSzTx/>
              <a:buFont typeface="Arial" panose="020B0604020202020204" pitchFamily="34" charset="0"/>
              <a:buChar char="•"/>
            </a:pPr>
            <a:r>
              <a:rPr lang="en-US" sz="2800" dirty="0" smtClean="0">
                <a:solidFill>
                  <a:prstClr val="black"/>
                </a:solidFill>
                <a:latin typeface="Arial" panose="020B0604020202020204" pitchFamily="34" charset="0"/>
                <a:cs typeface="Arial" panose="020B0604020202020204" pitchFamily="34" charset="0"/>
              </a:rPr>
              <a:t>BMI measure requires BMI percentile, Height, and Weight due to the measure following the Meaningful Use Measure Specification</a:t>
            </a:r>
          </a:p>
          <a:p>
            <a:pPr marL="171450" lvl="0" indent="-171450">
              <a:spcBef>
                <a:spcPts val="0"/>
              </a:spcBef>
              <a:buClrTx/>
              <a:buSzTx/>
              <a:buFont typeface="Arial" panose="020B0604020202020204" pitchFamily="34" charset="0"/>
              <a:buChar char="•"/>
            </a:pPr>
            <a:r>
              <a:rPr lang="en-US" sz="2800" dirty="0" smtClean="0">
                <a:solidFill>
                  <a:prstClr val="black"/>
                </a:solidFill>
                <a:latin typeface="Arial" panose="020B0604020202020204" pitchFamily="34" charset="0"/>
                <a:cs typeface="Arial" panose="020B0604020202020204" pitchFamily="34" charset="0"/>
              </a:rPr>
              <a:t>Date of Nutrition Counseling </a:t>
            </a:r>
            <a:r>
              <a:rPr lang="en-US" sz="2800" b="1" dirty="0" smtClean="0">
                <a:solidFill>
                  <a:prstClr val="black"/>
                </a:solidFill>
                <a:latin typeface="Arial" panose="020B0604020202020204" pitchFamily="34" charset="0"/>
                <a:cs typeface="Arial" panose="020B0604020202020204" pitchFamily="34" charset="0"/>
              </a:rPr>
              <a:t>And</a:t>
            </a:r>
            <a:r>
              <a:rPr lang="en-US" sz="2800" dirty="0" smtClean="0">
                <a:solidFill>
                  <a:prstClr val="black"/>
                </a:solidFill>
                <a:latin typeface="Arial" panose="020B0604020202020204" pitchFamily="34" charset="0"/>
                <a:cs typeface="Arial" panose="020B0604020202020204" pitchFamily="34" charset="0"/>
              </a:rPr>
              <a:t> Physical Activity Counseling </a:t>
            </a:r>
            <a:r>
              <a:rPr lang="en-US" sz="2800" dirty="0">
                <a:solidFill>
                  <a:prstClr val="black"/>
                </a:solidFill>
                <a:latin typeface="Arial" panose="020B0604020202020204" pitchFamily="34" charset="0"/>
                <a:cs typeface="Arial" panose="020B0604020202020204" pitchFamily="34" charset="0"/>
              </a:rPr>
              <a:t>for children </a:t>
            </a:r>
            <a:r>
              <a:rPr lang="en-US" sz="2800" dirty="0" smtClean="0">
                <a:solidFill>
                  <a:prstClr val="black"/>
                </a:solidFill>
                <a:latin typeface="Arial" panose="020B0604020202020204" pitchFamily="34" charset="0"/>
                <a:cs typeface="Arial" panose="020B0604020202020204" pitchFamily="34" charset="0"/>
              </a:rPr>
              <a:t>must be documented in a structured field at </a:t>
            </a:r>
            <a:r>
              <a:rPr lang="en-US" sz="2800" dirty="0">
                <a:solidFill>
                  <a:prstClr val="black"/>
                </a:solidFill>
                <a:latin typeface="Arial" panose="020B0604020202020204" pitchFamily="34" charset="0"/>
                <a:cs typeface="Arial" panose="020B0604020202020204" pitchFamily="34" charset="0"/>
              </a:rPr>
              <a:t>least once per year regardless of the child’s BMI.</a:t>
            </a:r>
          </a:p>
          <a:p>
            <a:pPr marL="171450" lvl="0" indent="-171450">
              <a:spcBef>
                <a:spcPts val="0"/>
              </a:spcBef>
              <a:buClrTx/>
              <a:buSzTx/>
              <a:buFont typeface="Arial" panose="020B0604020202020204" pitchFamily="34" charset="0"/>
              <a:buChar char="•"/>
            </a:pPr>
            <a:r>
              <a:rPr lang="en-US" sz="2800" dirty="0">
                <a:solidFill>
                  <a:prstClr val="black"/>
                </a:solidFill>
                <a:latin typeface="Arial" panose="020B0604020202020204" pitchFamily="34" charset="0"/>
                <a:cs typeface="Arial" panose="020B0604020202020204" pitchFamily="34" charset="0"/>
              </a:rPr>
              <a:t>Generic Anticipatory guidance verbiage that does not specify nutrition/diet counseling </a:t>
            </a:r>
            <a:r>
              <a:rPr lang="en-US" sz="2800" b="1" dirty="0">
                <a:solidFill>
                  <a:prstClr val="black"/>
                </a:solidFill>
                <a:latin typeface="Arial" panose="020B0604020202020204" pitchFamily="34" charset="0"/>
                <a:cs typeface="Arial" panose="020B0604020202020204" pitchFamily="34" charset="0"/>
              </a:rPr>
              <a:t>AND </a:t>
            </a:r>
            <a:r>
              <a:rPr lang="en-US" sz="2800" dirty="0">
                <a:solidFill>
                  <a:prstClr val="black"/>
                </a:solidFill>
                <a:latin typeface="Arial" panose="020B0604020202020204" pitchFamily="34" charset="0"/>
                <a:cs typeface="Arial" panose="020B0604020202020204" pitchFamily="34" charset="0"/>
              </a:rPr>
              <a:t>physical activity counseling will not count for this </a:t>
            </a:r>
            <a:r>
              <a:rPr lang="en-US" sz="2800" dirty="0" smtClean="0">
                <a:solidFill>
                  <a:prstClr val="black"/>
                </a:solidFill>
                <a:latin typeface="Arial" panose="020B0604020202020204" pitchFamily="34" charset="0"/>
                <a:cs typeface="Arial" panose="020B0604020202020204" pitchFamily="34" charset="0"/>
              </a:rPr>
              <a:t>measure</a:t>
            </a:r>
          </a:p>
          <a:p>
            <a:pPr marL="0" lvl="0" indent="0">
              <a:spcBef>
                <a:spcPts val="0"/>
              </a:spcBef>
              <a:buClrTx/>
              <a:buSzTx/>
              <a:buNone/>
            </a:pPr>
            <a:endParaRPr lang="en-US" sz="1200" dirty="0">
              <a:solidFill>
                <a:prstClr val="black"/>
              </a:solidFill>
              <a:latin typeface="Calibri"/>
            </a:endParaRPr>
          </a:p>
          <a:p>
            <a:pPr marL="109728" indent="0">
              <a:buNone/>
            </a:pPr>
            <a:endParaRPr lang="en-US" dirty="0"/>
          </a:p>
        </p:txBody>
      </p:sp>
      <p:sp>
        <p:nvSpPr>
          <p:cNvPr id="3" name="Title 2"/>
          <p:cNvSpPr>
            <a:spLocks noGrp="1"/>
          </p:cNvSpPr>
          <p:nvPr>
            <p:ph type="title"/>
          </p:nvPr>
        </p:nvSpPr>
        <p:spPr>
          <a:xfrm>
            <a:off x="1524000" y="122238"/>
            <a:ext cx="7357240" cy="792162"/>
          </a:xfrm>
        </p:spPr>
        <p:txBody>
          <a:bodyPr>
            <a:noAutofit/>
          </a:bodyPr>
          <a:lstStyle/>
          <a:p>
            <a:r>
              <a:rPr lang="en-US" sz="3200" dirty="0" smtClean="0">
                <a:solidFill>
                  <a:schemeClr val="tx1"/>
                </a:solidFill>
                <a:effectLst/>
                <a:latin typeface="Arial" panose="020B0604020202020204" pitchFamily="34" charset="0"/>
                <a:cs typeface="Arial" panose="020B0604020202020204" pitchFamily="34" charset="0"/>
              </a:rPr>
              <a:t>Childhood Weight Assessment </a:t>
            </a:r>
            <a:br>
              <a:rPr lang="en-US" sz="3200" dirty="0" smtClean="0">
                <a:solidFill>
                  <a:schemeClr val="tx1"/>
                </a:solidFill>
                <a:effectLst/>
                <a:latin typeface="Arial" panose="020B0604020202020204" pitchFamily="34" charset="0"/>
                <a:cs typeface="Arial" panose="020B0604020202020204" pitchFamily="34" charset="0"/>
              </a:rPr>
            </a:br>
            <a:r>
              <a:rPr lang="en-US" sz="3200" dirty="0" smtClean="0">
                <a:solidFill>
                  <a:schemeClr val="tx1"/>
                </a:solidFill>
                <a:effectLst/>
                <a:latin typeface="Arial" panose="020B0604020202020204" pitchFamily="34" charset="0"/>
                <a:cs typeface="Arial" panose="020B0604020202020204" pitchFamily="34" charset="0"/>
              </a:rPr>
              <a:t>and Counseling</a:t>
            </a:r>
            <a:endParaRPr lang="en-US" sz="3200" dirty="0">
              <a:solidFill>
                <a:schemeClr val="tx1"/>
              </a:solidFill>
              <a:effectLst/>
              <a:latin typeface="Arial" panose="020B0604020202020204" pitchFamily="34" charset="0"/>
              <a:cs typeface="Arial" panose="020B0604020202020204"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
            <a:ext cx="107124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87425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1419"/>
            <a:ext cx="8229600" cy="4679944"/>
          </a:xfrm>
        </p:spPr>
        <p:txBody>
          <a:bodyPr>
            <a:normAutofit fontScale="92500" lnSpcReduction="10000"/>
          </a:bodyPr>
          <a:lstStyle/>
          <a:p>
            <a:pPr marL="342900" lvl="0" indent="-342900" eaLnBrk="0" fontAlgn="base" hangingPunct="0">
              <a:spcBef>
                <a:spcPct val="20000"/>
              </a:spcBef>
              <a:spcAft>
                <a:spcPct val="0"/>
              </a:spcAft>
              <a:buClrTx/>
              <a:buSzTx/>
              <a:buFont typeface="Arial" charset="0"/>
              <a:buChar char="•"/>
              <a:defRPr/>
            </a:pPr>
            <a:r>
              <a:rPr lang="en-US" sz="2400" dirty="0">
                <a:solidFill>
                  <a:prstClr val="black"/>
                </a:solidFill>
                <a:latin typeface="Arial" panose="020B0604020202020204" pitchFamily="34" charset="0"/>
                <a:cs typeface="Arial" pitchFamily="34" charset="0"/>
              </a:rPr>
              <a:t>Utilize Age Appropriate Depression Screening </a:t>
            </a:r>
          </a:p>
          <a:p>
            <a:pPr marL="800100" lvl="1" indent="-342900" eaLnBrk="0" fontAlgn="base" hangingPunct="0">
              <a:spcBef>
                <a:spcPct val="20000"/>
              </a:spcBef>
              <a:spcAft>
                <a:spcPct val="0"/>
              </a:spcAft>
              <a:buClrTx/>
              <a:buFont typeface="Arial" panose="020B0604020202020204" pitchFamily="34" charset="0"/>
              <a:buChar char="•"/>
              <a:defRPr/>
            </a:pPr>
            <a:r>
              <a:rPr lang="en-US" sz="2400" dirty="0">
                <a:solidFill>
                  <a:prstClr val="black"/>
                </a:solidFill>
                <a:latin typeface="Arial" panose="020B0604020202020204" pitchFamily="34" charset="0"/>
                <a:cs typeface="Arial" pitchFamily="34" charset="0"/>
              </a:rPr>
              <a:t>Adolescents 12-17 years of age</a:t>
            </a:r>
          </a:p>
          <a:p>
            <a:pPr marL="800100" lvl="1" indent="-342900" eaLnBrk="0" fontAlgn="base" hangingPunct="0">
              <a:spcBef>
                <a:spcPct val="20000"/>
              </a:spcBef>
              <a:spcAft>
                <a:spcPct val="0"/>
              </a:spcAft>
              <a:buClrTx/>
              <a:buFont typeface="Arial" panose="020B0604020202020204" pitchFamily="34" charset="0"/>
              <a:buChar char="•"/>
              <a:defRPr/>
            </a:pPr>
            <a:r>
              <a:rPr lang="en-US" sz="2400" dirty="0">
                <a:solidFill>
                  <a:prstClr val="black"/>
                </a:solidFill>
                <a:latin typeface="Arial" panose="020B0604020202020204" pitchFamily="34" charset="0"/>
                <a:cs typeface="Arial" pitchFamily="34" charset="0"/>
              </a:rPr>
              <a:t>Adults 18 and older</a:t>
            </a:r>
          </a:p>
          <a:p>
            <a:pPr marL="342900" lvl="0" indent="-342900" eaLnBrk="0" fontAlgn="base" hangingPunct="0">
              <a:spcBef>
                <a:spcPct val="20000"/>
              </a:spcBef>
              <a:spcAft>
                <a:spcPct val="0"/>
              </a:spcAft>
              <a:buClrTx/>
              <a:buSzTx/>
              <a:buFont typeface="Arial" charset="0"/>
              <a:buChar char="•"/>
              <a:defRPr/>
            </a:pPr>
            <a:r>
              <a:rPr lang="en-US" altLang="en-US" sz="2400" dirty="0">
                <a:solidFill>
                  <a:prstClr val="black"/>
                </a:solidFill>
                <a:latin typeface="Arial" panose="020B0604020202020204" pitchFamily="34" charset="0"/>
                <a:cs typeface="Arial" pitchFamily="34" charset="0"/>
              </a:rPr>
              <a:t>Screening tool score must be documented in structured </a:t>
            </a:r>
            <a:r>
              <a:rPr lang="en-US" altLang="en-US" sz="2400" dirty="0" smtClean="0">
                <a:solidFill>
                  <a:prstClr val="black"/>
                </a:solidFill>
                <a:latin typeface="Arial" panose="020B0604020202020204" pitchFamily="34" charset="0"/>
                <a:cs typeface="Arial" pitchFamily="34" charset="0"/>
              </a:rPr>
              <a:t>field(s)</a:t>
            </a:r>
            <a:endParaRPr lang="en-US" altLang="en-US" sz="2400" dirty="0">
              <a:solidFill>
                <a:prstClr val="black"/>
              </a:solidFill>
              <a:latin typeface="Arial" panose="020B0604020202020204" pitchFamily="34" charset="0"/>
              <a:cs typeface="Arial" pitchFamily="34" charset="0"/>
            </a:endParaRPr>
          </a:p>
          <a:p>
            <a:pPr marL="342900" lvl="0" indent="-342900" eaLnBrk="0" fontAlgn="base" hangingPunct="0">
              <a:spcBef>
                <a:spcPct val="20000"/>
              </a:spcBef>
              <a:spcAft>
                <a:spcPct val="0"/>
              </a:spcAft>
              <a:buClrTx/>
              <a:buSzTx/>
              <a:buFont typeface="Arial" charset="0"/>
              <a:buChar char="•"/>
              <a:defRPr/>
            </a:pPr>
            <a:r>
              <a:rPr lang="en-US" altLang="en-US" sz="2400" dirty="0">
                <a:solidFill>
                  <a:prstClr val="black"/>
                </a:solidFill>
                <a:latin typeface="Arial" panose="020B0604020202020204" pitchFamily="34" charset="0"/>
                <a:cs typeface="Arial" pitchFamily="34" charset="0"/>
              </a:rPr>
              <a:t>All positive screenings must have documented follow-up in a structured field(s) </a:t>
            </a:r>
            <a:endParaRPr lang="en-US" altLang="en-US" sz="2400" dirty="0" smtClean="0">
              <a:solidFill>
                <a:prstClr val="black"/>
              </a:solidFill>
              <a:latin typeface="Arial" panose="020B0604020202020204" pitchFamily="34" charset="0"/>
              <a:cs typeface="Arial" pitchFamily="34" charset="0"/>
            </a:endParaRPr>
          </a:p>
          <a:p>
            <a:pPr marL="342900" lvl="0" indent="-342900" eaLnBrk="0" fontAlgn="base" hangingPunct="0">
              <a:spcBef>
                <a:spcPct val="20000"/>
              </a:spcBef>
              <a:spcAft>
                <a:spcPct val="0"/>
              </a:spcAft>
              <a:buClrTx/>
              <a:buSzTx/>
              <a:buFont typeface="Arial" charset="0"/>
              <a:buChar char="•"/>
              <a:defRPr/>
            </a:pPr>
            <a:r>
              <a:rPr lang="en-US" altLang="en-US" sz="2400" dirty="0" smtClean="0">
                <a:solidFill>
                  <a:prstClr val="black"/>
                </a:solidFill>
                <a:latin typeface="Arial" panose="020B0604020202020204" pitchFamily="34" charset="0"/>
                <a:cs typeface="Arial" pitchFamily="34" charset="0"/>
              </a:rPr>
              <a:t>What constitutes follow-up?</a:t>
            </a:r>
          </a:p>
          <a:p>
            <a:pPr marL="796925" lvl="1" indent="-452438" eaLnBrk="0" fontAlgn="base" hangingPunct="0">
              <a:spcBef>
                <a:spcPct val="20000"/>
              </a:spcBef>
              <a:spcAft>
                <a:spcPct val="0"/>
              </a:spcAft>
              <a:buClrTx/>
              <a:buFont typeface="Arial" charset="0"/>
              <a:buChar char="•"/>
              <a:defRPr/>
            </a:pPr>
            <a:r>
              <a:rPr lang="en-US" altLang="en-US" sz="2400" dirty="0" smtClean="0">
                <a:solidFill>
                  <a:prstClr val="black"/>
                </a:solidFill>
                <a:latin typeface="Arial" panose="020B0604020202020204" pitchFamily="34" charset="0"/>
                <a:cs typeface="Arial" pitchFamily="34" charset="0"/>
              </a:rPr>
              <a:t>PHQ2 </a:t>
            </a:r>
            <a:r>
              <a:rPr lang="en-US" altLang="en-US" sz="2400" dirty="0" smtClean="0">
                <a:solidFill>
                  <a:prstClr val="black"/>
                </a:solidFill>
                <a:latin typeface="Arial" panose="020B0604020202020204" pitchFamily="34" charset="0"/>
                <a:cs typeface="Arial" pitchFamily="34" charset="0"/>
                <a:sym typeface="Wingdings" panose="05000000000000000000" pitchFamily="2" charset="2"/>
              </a:rPr>
              <a:t> P</a:t>
            </a:r>
            <a:r>
              <a:rPr lang="en-US" altLang="en-US" sz="2400" dirty="0" smtClean="0">
                <a:solidFill>
                  <a:prstClr val="black"/>
                </a:solidFill>
                <a:latin typeface="Arial" panose="020B0604020202020204" pitchFamily="34" charset="0"/>
                <a:cs typeface="Arial" pitchFamily="34" charset="0"/>
              </a:rPr>
              <a:t>HQ9 </a:t>
            </a:r>
            <a:r>
              <a:rPr lang="en-US" altLang="en-US" sz="2400" dirty="0" smtClean="0">
                <a:solidFill>
                  <a:prstClr val="black"/>
                </a:solidFill>
                <a:latin typeface="Arial" panose="020B0604020202020204" pitchFamily="34" charset="0"/>
                <a:cs typeface="Arial" pitchFamily="34" charset="0"/>
                <a:sym typeface="Wingdings" panose="05000000000000000000" pitchFamily="2" charset="2"/>
              </a:rPr>
              <a:t>Date of Follow-up for further assessment</a:t>
            </a:r>
            <a:endParaRPr lang="en-US" altLang="en-US" sz="2400" dirty="0" smtClean="0">
              <a:solidFill>
                <a:prstClr val="black"/>
              </a:solidFill>
              <a:latin typeface="Arial" panose="020B0604020202020204" pitchFamily="34" charset="0"/>
              <a:cs typeface="Arial" pitchFamily="34" charset="0"/>
            </a:endParaRPr>
          </a:p>
          <a:p>
            <a:pPr marL="796925" lvl="1" indent="-452438" eaLnBrk="0" fontAlgn="base" hangingPunct="0">
              <a:spcBef>
                <a:spcPct val="20000"/>
              </a:spcBef>
              <a:spcAft>
                <a:spcPct val="0"/>
              </a:spcAft>
              <a:buClrTx/>
              <a:buFont typeface="Arial" charset="0"/>
              <a:buChar char="•"/>
              <a:defRPr/>
            </a:pPr>
            <a:r>
              <a:rPr lang="en-US" altLang="en-US" sz="2400" dirty="0" smtClean="0">
                <a:solidFill>
                  <a:prstClr val="black"/>
                </a:solidFill>
                <a:latin typeface="Arial" panose="020B0604020202020204" pitchFamily="34" charset="0"/>
                <a:cs typeface="Arial" pitchFamily="34" charset="0"/>
              </a:rPr>
              <a:t>PHQ9 </a:t>
            </a:r>
            <a:r>
              <a:rPr lang="en-US" altLang="en-US" sz="2400" dirty="0" smtClean="0">
                <a:solidFill>
                  <a:prstClr val="black"/>
                </a:solidFill>
                <a:latin typeface="Arial" panose="020B0604020202020204" pitchFamily="34" charset="0"/>
                <a:cs typeface="Arial" pitchFamily="34" charset="0"/>
                <a:sym typeface="Wingdings" panose="05000000000000000000" pitchFamily="2" charset="2"/>
              </a:rPr>
              <a:t> Date of Follow-up for further assessment</a:t>
            </a:r>
          </a:p>
          <a:p>
            <a:pPr marL="796925" lvl="1" indent="-452438" eaLnBrk="0" fontAlgn="base" hangingPunct="0">
              <a:spcBef>
                <a:spcPct val="20000"/>
              </a:spcBef>
              <a:spcAft>
                <a:spcPct val="0"/>
              </a:spcAft>
              <a:buClrTx/>
              <a:buFont typeface="Arial" charset="0"/>
              <a:buChar char="•"/>
              <a:defRPr/>
            </a:pPr>
            <a:r>
              <a:rPr lang="en-US" altLang="en-US" sz="2400" dirty="0" smtClean="0">
                <a:solidFill>
                  <a:prstClr val="black"/>
                </a:solidFill>
                <a:latin typeface="Arial" panose="020B0604020202020204" pitchFamily="34" charset="0"/>
                <a:cs typeface="Arial" pitchFamily="34" charset="0"/>
                <a:sym typeface="Wingdings" panose="05000000000000000000" pitchFamily="2" charset="2"/>
              </a:rPr>
              <a:t>Follow-up for further assessment could include referral to BHC or addressed by provider during visit</a:t>
            </a:r>
            <a:endParaRPr lang="en-US" altLang="en-US" sz="2400" dirty="0" smtClean="0">
              <a:solidFill>
                <a:prstClr val="black"/>
              </a:solidFill>
              <a:latin typeface="Arial" panose="020B0604020202020204" pitchFamily="34" charset="0"/>
              <a:cs typeface="Arial" pitchFamily="34" charset="0"/>
            </a:endParaRPr>
          </a:p>
          <a:p>
            <a:pPr marL="796925" lvl="1" indent="-452438" eaLnBrk="0" fontAlgn="base" hangingPunct="0">
              <a:spcBef>
                <a:spcPct val="20000"/>
              </a:spcBef>
              <a:spcAft>
                <a:spcPct val="0"/>
              </a:spcAft>
              <a:buClrTx/>
              <a:buFont typeface="Arial" charset="0"/>
              <a:buChar char="•"/>
              <a:defRPr/>
            </a:pPr>
            <a:endParaRPr lang="en-US" altLang="en-US" sz="2000" dirty="0" smtClean="0">
              <a:solidFill>
                <a:prstClr val="black"/>
              </a:solidFill>
              <a:latin typeface="Arial" panose="020B0604020202020204" pitchFamily="34" charset="0"/>
              <a:cs typeface="Arial" pitchFamily="34" charset="0"/>
            </a:endParaRPr>
          </a:p>
          <a:p>
            <a:pPr marL="796925" lvl="0" indent="-452438" eaLnBrk="0" fontAlgn="base" hangingPunct="0">
              <a:spcBef>
                <a:spcPct val="20000"/>
              </a:spcBef>
              <a:spcAft>
                <a:spcPct val="0"/>
              </a:spcAft>
              <a:buClrTx/>
              <a:buSzTx/>
              <a:buFont typeface="Arial" charset="0"/>
              <a:buChar char="•"/>
              <a:defRPr/>
            </a:pPr>
            <a:endParaRPr lang="en-US" altLang="en-US" sz="2400" dirty="0" smtClean="0">
              <a:solidFill>
                <a:prstClr val="black"/>
              </a:solidFill>
              <a:latin typeface="Arial" panose="020B0604020202020204" pitchFamily="34" charset="0"/>
              <a:cs typeface="Arial" pitchFamily="34" charset="0"/>
            </a:endParaRPr>
          </a:p>
          <a:p>
            <a:pPr marL="342900" lvl="0" indent="-342900" eaLnBrk="0" fontAlgn="base" hangingPunct="0">
              <a:spcBef>
                <a:spcPct val="20000"/>
              </a:spcBef>
              <a:spcAft>
                <a:spcPct val="0"/>
              </a:spcAft>
              <a:buClrTx/>
              <a:buSzTx/>
              <a:buFont typeface="Arial" charset="0"/>
              <a:buChar char="•"/>
              <a:defRPr/>
            </a:pPr>
            <a:endParaRPr lang="en-US" altLang="en-US" sz="2400" dirty="0">
              <a:solidFill>
                <a:prstClr val="black"/>
              </a:solidFill>
              <a:latin typeface="Arial" panose="020B0604020202020204" pitchFamily="34" charset="0"/>
              <a:cs typeface="Arial" pitchFamily="34" charset="0"/>
            </a:endParaRPr>
          </a:p>
          <a:p>
            <a:pPr marL="342900" lvl="0" indent="-342900" eaLnBrk="0" fontAlgn="base" hangingPunct="0">
              <a:spcBef>
                <a:spcPct val="20000"/>
              </a:spcBef>
              <a:spcAft>
                <a:spcPct val="0"/>
              </a:spcAft>
              <a:buClrTx/>
              <a:buSzTx/>
              <a:buFont typeface="Arial" charset="0"/>
              <a:buChar char="•"/>
              <a:defRPr/>
            </a:pPr>
            <a:endParaRPr lang="en-US" altLang="en-US" sz="2400" dirty="0">
              <a:solidFill>
                <a:prstClr val="black"/>
              </a:solidFill>
              <a:latin typeface="Arial" panose="020B0604020202020204" pitchFamily="34" charset="0"/>
              <a:cs typeface="Arial" pitchFamily="34" charset="0"/>
            </a:endParaRPr>
          </a:p>
          <a:p>
            <a:endParaRPr lang="en-US" dirty="0"/>
          </a:p>
        </p:txBody>
      </p:sp>
      <p:sp>
        <p:nvSpPr>
          <p:cNvPr id="3" name="Title 2"/>
          <p:cNvSpPr>
            <a:spLocks noGrp="1"/>
          </p:cNvSpPr>
          <p:nvPr>
            <p:ph type="title"/>
          </p:nvPr>
        </p:nvSpPr>
        <p:spPr>
          <a:xfrm>
            <a:off x="1524000" y="0"/>
            <a:ext cx="7467600" cy="1143000"/>
          </a:xfrm>
        </p:spPr>
        <p:txBody>
          <a:bodyPr>
            <a:normAutofit/>
          </a:bodyPr>
          <a:lstStyle/>
          <a:p>
            <a:r>
              <a:rPr lang="en-US" sz="3200" dirty="0" smtClean="0">
                <a:solidFill>
                  <a:schemeClr val="tx1"/>
                </a:solidFill>
                <a:effectLst/>
                <a:latin typeface="Arial" panose="020B0604020202020204" pitchFamily="34" charset="0"/>
                <a:cs typeface="Arial" panose="020B0604020202020204" pitchFamily="34" charset="0"/>
              </a:rPr>
              <a:t>Depression Screening and Follow-up</a:t>
            </a:r>
            <a:endParaRPr lang="en-US" sz="3200" dirty="0">
              <a:solidFill>
                <a:schemeClr val="tx1"/>
              </a:solidFill>
              <a:effectLst/>
              <a:latin typeface="Arial" panose="020B0604020202020204" pitchFamily="34" charset="0"/>
              <a:cs typeface="Arial" panose="020B0604020202020204" pitchFamily="34"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0"/>
            <a:ext cx="1146175" cy="1141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91516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69389"/>
            <a:ext cx="8719475" cy="5410200"/>
          </a:xfrm>
        </p:spPr>
        <p:txBody>
          <a:bodyPr/>
          <a:lstStyle/>
          <a:p>
            <a:pPr marL="171450" lvl="0" indent="-171450">
              <a:spcBef>
                <a:spcPts val="0"/>
              </a:spcBef>
              <a:buClrTx/>
              <a:buSzTx/>
              <a:buFont typeface="Arial" panose="020B0604020202020204" pitchFamily="34" charset="0"/>
              <a:buChar char="•"/>
              <a:defRPr/>
            </a:pPr>
            <a:r>
              <a:rPr lang="en-US" altLang="en-US" sz="2400" dirty="0" smtClean="0">
                <a:solidFill>
                  <a:prstClr val="black"/>
                </a:solidFill>
                <a:latin typeface="Arial" panose="020B0604020202020204" pitchFamily="34" charset="0"/>
                <a:cs typeface="Arial" pitchFamily="34" charset="0"/>
              </a:rPr>
              <a:t>Screening </a:t>
            </a:r>
            <a:r>
              <a:rPr lang="en-US" altLang="en-US" sz="2400" dirty="0">
                <a:solidFill>
                  <a:prstClr val="black"/>
                </a:solidFill>
                <a:latin typeface="Arial" panose="020B0604020202020204" pitchFamily="34" charset="0"/>
                <a:cs typeface="Arial" pitchFamily="34" charset="0"/>
              </a:rPr>
              <a:t>tool score must be documented in structured field(s)</a:t>
            </a:r>
          </a:p>
          <a:p>
            <a:pPr marL="171450" lvl="0" indent="-171450">
              <a:spcBef>
                <a:spcPts val="0"/>
              </a:spcBef>
              <a:buClrTx/>
              <a:buSzTx/>
              <a:buFont typeface="Arial" panose="020B0604020202020204" pitchFamily="34" charset="0"/>
              <a:buChar char="•"/>
              <a:defRPr/>
            </a:pPr>
            <a:r>
              <a:rPr lang="en-US" altLang="en-US" sz="2400" dirty="0">
                <a:solidFill>
                  <a:prstClr val="black"/>
                </a:solidFill>
                <a:latin typeface="Arial" panose="020B0604020202020204" pitchFamily="34" charset="0"/>
                <a:cs typeface="Arial" pitchFamily="34" charset="0"/>
              </a:rPr>
              <a:t>All positive screenings must have </a:t>
            </a:r>
            <a:r>
              <a:rPr lang="en-US" altLang="en-US" sz="2400" dirty="0" smtClean="0">
                <a:solidFill>
                  <a:prstClr val="black"/>
                </a:solidFill>
                <a:latin typeface="Arial" panose="020B0604020202020204" pitchFamily="34" charset="0"/>
                <a:cs typeface="Arial" pitchFamily="34" charset="0"/>
              </a:rPr>
              <a:t>the date of documented </a:t>
            </a:r>
            <a:r>
              <a:rPr lang="en-US" altLang="en-US" sz="2400" dirty="0">
                <a:solidFill>
                  <a:prstClr val="black"/>
                </a:solidFill>
                <a:latin typeface="Arial" panose="020B0604020202020204" pitchFamily="34" charset="0"/>
                <a:cs typeface="Arial" pitchFamily="34" charset="0"/>
              </a:rPr>
              <a:t>follow-up in a structured field(s) </a:t>
            </a:r>
            <a:endParaRPr lang="en-US" altLang="en-US" sz="2400" dirty="0" smtClean="0">
              <a:solidFill>
                <a:prstClr val="black"/>
              </a:solidFill>
              <a:latin typeface="Arial" panose="020B0604020202020204" pitchFamily="34" charset="0"/>
              <a:cs typeface="Arial" pitchFamily="34" charset="0"/>
            </a:endParaRPr>
          </a:p>
          <a:p>
            <a:pPr marL="171450" lvl="0" indent="-171450">
              <a:spcBef>
                <a:spcPts val="0"/>
              </a:spcBef>
              <a:buClrTx/>
              <a:buSzTx/>
              <a:buFont typeface="Arial" panose="020B0604020202020204" pitchFamily="34" charset="0"/>
              <a:buChar char="•"/>
              <a:defRPr/>
            </a:pPr>
            <a:r>
              <a:rPr lang="en-US" altLang="en-US" sz="2400" dirty="0" smtClean="0">
                <a:solidFill>
                  <a:prstClr val="black"/>
                </a:solidFill>
                <a:latin typeface="Arial" panose="020B0604020202020204" pitchFamily="34" charset="0"/>
                <a:cs typeface="Arial" pitchFamily="34" charset="0"/>
              </a:rPr>
              <a:t>Follow-up for further assessment includes completion of ASSIST performed by trained staff member, brief education, and/or referral to BHC </a:t>
            </a:r>
            <a:endParaRPr lang="en-US" altLang="en-US" sz="2400" dirty="0">
              <a:solidFill>
                <a:prstClr val="black"/>
              </a:solidFill>
              <a:latin typeface="Arial" panose="020B0604020202020204" pitchFamily="34" charset="0"/>
              <a:cs typeface="Arial" pitchFamily="34" charset="0"/>
            </a:endParaRPr>
          </a:p>
          <a:p>
            <a:pPr marL="0" lvl="0" indent="0">
              <a:spcBef>
                <a:spcPts val="0"/>
              </a:spcBef>
              <a:buClrTx/>
              <a:buSzTx/>
              <a:buNone/>
              <a:defRPr/>
            </a:pPr>
            <a:endParaRPr lang="en-US" altLang="en-US" sz="2400" dirty="0">
              <a:solidFill>
                <a:prstClr val="black"/>
              </a:solidFill>
              <a:latin typeface="Arial" panose="020B0604020202020204" pitchFamily="34" charset="0"/>
              <a:cs typeface="Arial" pitchFamily="34" charset="0"/>
            </a:endParaRPr>
          </a:p>
          <a:p>
            <a:endParaRPr lang="en-US" dirty="0"/>
          </a:p>
        </p:txBody>
      </p:sp>
      <p:sp>
        <p:nvSpPr>
          <p:cNvPr id="3" name="Title 2"/>
          <p:cNvSpPr>
            <a:spLocks noGrp="1"/>
          </p:cNvSpPr>
          <p:nvPr>
            <p:ph type="title"/>
          </p:nvPr>
        </p:nvSpPr>
        <p:spPr>
          <a:xfrm>
            <a:off x="1904999" y="122238"/>
            <a:ext cx="6976241" cy="639762"/>
          </a:xfrm>
        </p:spPr>
        <p:txBody>
          <a:bodyPr/>
          <a:lstStyle/>
          <a:p>
            <a:r>
              <a:rPr lang="en-US" sz="3200" dirty="0" smtClean="0">
                <a:solidFill>
                  <a:schemeClr val="tx1"/>
                </a:solidFill>
                <a:latin typeface="Arial" panose="020B0604020202020204" pitchFamily="34" charset="0"/>
                <a:cs typeface="Arial" panose="020B0604020202020204" pitchFamily="34" charset="0"/>
              </a:rPr>
              <a:t>SBIRT Screening and Follow-up</a:t>
            </a:r>
            <a:endParaRPr lang="en-US" sz="3200" dirty="0">
              <a:solidFill>
                <a:schemeClr val="tx1"/>
              </a:solidFill>
              <a:latin typeface="Arial" panose="020B0604020202020204" pitchFamily="34" charset="0"/>
              <a:cs typeface="Arial" panose="020B0604020202020204" pitchFamily="34"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021"/>
            <a:ext cx="1272103"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46142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1307" y="304800"/>
            <a:ext cx="8267053"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37570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1676401" y="122238"/>
            <a:ext cx="7204840" cy="639762"/>
          </a:xfrm>
        </p:spPr>
        <p:txBody>
          <a:bodyPr/>
          <a:lstStyle/>
          <a:p>
            <a:r>
              <a:rPr lang="en-US" sz="3200" dirty="0" smtClean="0">
                <a:solidFill>
                  <a:schemeClr val="tx1"/>
                </a:solidFill>
                <a:latin typeface="Arial" panose="020B0604020202020204" pitchFamily="34" charset="0"/>
                <a:cs typeface="Arial" panose="020B0604020202020204" pitchFamily="34" charset="0"/>
              </a:rPr>
              <a:t>SBIRT Prescreen Scoring</a:t>
            </a:r>
            <a:endParaRPr lang="en-US" sz="3200" dirty="0">
              <a:solidFill>
                <a:schemeClr val="tx1"/>
              </a:solidFill>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228600" y="1371600"/>
            <a:ext cx="8719475" cy="5410200"/>
          </a:xfrm>
        </p:spPr>
        <p:txBody>
          <a:bodyPr/>
          <a:lstStyle/>
          <a:p>
            <a:r>
              <a:rPr lang="en-US" b="1" dirty="0">
                <a:latin typeface="Arial" panose="020B0604020202020204" pitchFamily="34" charset="0"/>
              </a:rPr>
              <a:t>Pre-screen is </a:t>
            </a:r>
            <a:r>
              <a:rPr lang="en-US" b="1" dirty="0">
                <a:solidFill>
                  <a:schemeClr val="accent3"/>
                </a:solidFill>
                <a:latin typeface="Arial" panose="020B0604020202020204" pitchFamily="34" charset="0"/>
              </a:rPr>
              <a:t>positive</a:t>
            </a:r>
            <a:r>
              <a:rPr lang="en-US" b="1" dirty="0">
                <a:latin typeface="Arial" panose="020B0604020202020204" pitchFamily="34" charset="0"/>
              </a:rPr>
              <a:t> and </a:t>
            </a:r>
            <a:r>
              <a:rPr lang="en-US" b="1" dirty="0" smtClean="0">
                <a:latin typeface="Arial" panose="020B0604020202020204" pitchFamily="34" charset="0"/>
              </a:rPr>
              <a:t>World Health Organization ASSIST </a:t>
            </a:r>
            <a:r>
              <a:rPr lang="en-US" b="1" dirty="0">
                <a:latin typeface="Arial" panose="020B0604020202020204" pitchFamily="34" charset="0"/>
              </a:rPr>
              <a:t>needs to be completed if:  </a:t>
            </a:r>
            <a:endParaRPr lang="en-US" dirty="0">
              <a:latin typeface="Arial" panose="020B0604020202020204" pitchFamily="34" charset="0"/>
            </a:endParaRPr>
          </a:p>
          <a:p>
            <a:pPr lvl="0"/>
            <a:r>
              <a:rPr lang="en-US" b="1" dirty="0">
                <a:latin typeface="Arial" panose="020B0604020202020204" pitchFamily="34" charset="0"/>
              </a:rPr>
              <a:t>Question 1 score + Question 2 score + Question 3 score is a combined score of &gt; = 4</a:t>
            </a:r>
            <a:br>
              <a:rPr lang="en-US" b="1" dirty="0">
                <a:latin typeface="Arial" panose="020B0604020202020204" pitchFamily="34" charset="0"/>
              </a:rPr>
            </a:br>
            <a:endParaRPr lang="en-US" dirty="0">
              <a:latin typeface="Arial" panose="020B0604020202020204" pitchFamily="34" charset="0"/>
            </a:endParaRPr>
          </a:p>
          <a:p>
            <a:r>
              <a:rPr lang="en-US" b="1" u="sng" dirty="0">
                <a:latin typeface="Arial" panose="020B0604020202020204" pitchFamily="34" charset="0"/>
              </a:rPr>
              <a:t>OR</a:t>
            </a:r>
            <a:r>
              <a:rPr lang="en-US" b="1" dirty="0">
                <a:latin typeface="Arial" panose="020B0604020202020204" pitchFamily="34" charset="0"/>
              </a:rPr>
              <a:t/>
            </a:r>
            <a:br>
              <a:rPr lang="en-US" b="1" dirty="0">
                <a:latin typeface="Arial" panose="020B0604020202020204" pitchFamily="34" charset="0"/>
              </a:rPr>
            </a:br>
            <a:r>
              <a:rPr lang="en-US" b="1" dirty="0">
                <a:latin typeface="Arial" panose="020B0604020202020204" pitchFamily="34" charset="0"/>
              </a:rPr>
              <a:t>	</a:t>
            </a:r>
            <a:endParaRPr lang="en-US" dirty="0">
              <a:latin typeface="Arial" panose="020B0604020202020204" pitchFamily="34" charset="0"/>
            </a:endParaRPr>
          </a:p>
          <a:p>
            <a:pPr lvl="0"/>
            <a:r>
              <a:rPr lang="en-US" b="1" dirty="0">
                <a:latin typeface="Arial" panose="020B0604020202020204" pitchFamily="34" charset="0"/>
              </a:rPr>
              <a:t>Question 4 = Yes</a:t>
            </a:r>
            <a:endParaRPr lang="en-US" dirty="0">
              <a:latin typeface="Arial" panose="020B0604020202020204" pitchFamily="34" charset="0"/>
            </a:endParaRPr>
          </a:p>
          <a:p>
            <a:endParaRPr lang="en-US" dirty="0">
              <a:latin typeface="Arial" panose="020B0604020202020204" pitchFamily="34"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
            <a:ext cx="114776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91153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990600"/>
            <a:ext cx="8229600" cy="5257800"/>
          </a:xfrm>
        </p:spPr>
        <p:txBody>
          <a:bodyPr>
            <a:noAutofit/>
          </a:bodyPr>
          <a:lstStyle/>
          <a:p>
            <a:pPr marL="171450" lvl="0" indent="-171450">
              <a:spcBef>
                <a:spcPts val="0"/>
              </a:spcBef>
              <a:buClrTx/>
              <a:buSzTx/>
              <a:buFont typeface="Arial" panose="020B0604020202020204" pitchFamily="34" charset="0"/>
              <a:buChar char="•"/>
            </a:pPr>
            <a:r>
              <a:rPr lang="en-US" sz="2200" dirty="0" smtClean="0">
                <a:solidFill>
                  <a:prstClr val="black"/>
                </a:solidFill>
                <a:latin typeface="Arial" panose="020B0604020202020204" pitchFamily="34" charset="0"/>
              </a:rPr>
              <a:t>Height </a:t>
            </a:r>
            <a:r>
              <a:rPr lang="en-US" sz="2200" dirty="0">
                <a:solidFill>
                  <a:prstClr val="black"/>
                </a:solidFill>
                <a:latin typeface="Arial" panose="020B0604020202020204" pitchFamily="34" charset="0"/>
              </a:rPr>
              <a:t>and </a:t>
            </a:r>
            <a:r>
              <a:rPr lang="en-US" sz="2200" dirty="0" smtClean="0">
                <a:solidFill>
                  <a:prstClr val="black"/>
                </a:solidFill>
                <a:latin typeface="Arial" panose="020B0604020202020204" pitchFamily="34" charset="0"/>
              </a:rPr>
              <a:t>Weight need to be </a:t>
            </a:r>
            <a:r>
              <a:rPr lang="en-US" sz="2200" dirty="0">
                <a:solidFill>
                  <a:prstClr val="black"/>
                </a:solidFill>
                <a:latin typeface="Arial" panose="020B0604020202020204" pitchFamily="34" charset="0"/>
              </a:rPr>
              <a:t>documented on each patient at least once per year. Without both height and weight documented the EMR will not calculate </a:t>
            </a:r>
            <a:r>
              <a:rPr lang="en-US" sz="2200" dirty="0" smtClean="0">
                <a:solidFill>
                  <a:prstClr val="black"/>
                </a:solidFill>
                <a:latin typeface="Arial" panose="020B0604020202020204" pitchFamily="34" charset="0"/>
              </a:rPr>
              <a:t>BMI.</a:t>
            </a:r>
          </a:p>
          <a:p>
            <a:pPr marL="171450" lvl="0" indent="-171450">
              <a:spcBef>
                <a:spcPts val="0"/>
              </a:spcBef>
              <a:buClrTx/>
              <a:buSzTx/>
              <a:buFont typeface="Arial" panose="020B0604020202020204" pitchFamily="34" charset="0"/>
              <a:buChar char="•"/>
            </a:pPr>
            <a:r>
              <a:rPr lang="en-US" sz="2200" dirty="0" smtClean="0">
                <a:solidFill>
                  <a:prstClr val="black"/>
                </a:solidFill>
                <a:latin typeface="Arial" panose="020B0604020202020204" pitchFamily="34" charset="0"/>
              </a:rPr>
              <a:t>Height </a:t>
            </a:r>
            <a:r>
              <a:rPr lang="en-US" sz="2200" dirty="0">
                <a:solidFill>
                  <a:prstClr val="black"/>
                </a:solidFill>
                <a:latin typeface="Arial" panose="020B0604020202020204" pitchFamily="34" charset="0"/>
              </a:rPr>
              <a:t>carries over for one year from encounter to encounter. </a:t>
            </a:r>
            <a:endParaRPr lang="en-US" sz="2200" dirty="0" smtClean="0">
              <a:solidFill>
                <a:prstClr val="black"/>
              </a:solidFill>
              <a:latin typeface="Arial" panose="020B0604020202020204" pitchFamily="34" charset="0"/>
            </a:endParaRPr>
          </a:p>
          <a:p>
            <a:pPr marL="171450" lvl="0" indent="-171450">
              <a:spcBef>
                <a:spcPts val="0"/>
              </a:spcBef>
              <a:buClrTx/>
              <a:buSzTx/>
              <a:buFont typeface="Arial" panose="020B0604020202020204" pitchFamily="34" charset="0"/>
              <a:buChar char="•"/>
            </a:pPr>
            <a:r>
              <a:rPr lang="en-US" sz="2200" dirty="0" smtClean="0">
                <a:solidFill>
                  <a:prstClr val="black"/>
                </a:solidFill>
                <a:latin typeface="Arial" panose="020B0604020202020204" pitchFamily="34" charset="0"/>
              </a:rPr>
              <a:t>Date of documented </a:t>
            </a:r>
            <a:r>
              <a:rPr lang="en-US" sz="2200" dirty="0">
                <a:solidFill>
                  <a:prstClr val="black"/>
                </a:solidFill>
                <a:latin typeface="Arial" panose="020B0604020202020204" pitchFamily="34" charset="0"/>
              </a:rPr>
              <a:t>Follow-up is required for patients that </a:t>
            </a:r>
            <a:r>
              <a:rPr lang="en-US" sz="2200" dirty="0" smtClean="0">
                <a:solidFill>
                  <a:prstClr val="black"/>
                </a:solidFill>
                <a:latin typeface="Arial" panose="020B0604020202020204" pitchFamily="34" charset="0"/>
              </a:rPr>
              <a:t>are:  </a:t>
            </a:r>
          </a:p>
          <a:p>
            <a:pPr marL="427482" lvl="1" indent="-171450">
              <a:spcBef>
                <a:spcPts val="0"/>
              </a:spcBef>
              <a:buClrTx/>
              <a:buFont typeface="Arial" panose="020B0604020202020204" pitchFamily="34" charset="0"/>
              <a:buChar char="•"/>
            </a:pPr>
            <a:r>
              <a:rPr lang="en-US" sz="2200" dirty="0" smtClean="0">
                <a:solidFill>
                  <a:prstClr val="black"/>
                </a:solidFill>
                <a:latin typeface="Arial" panose="020B0604020202020204" pitchFamily="34" charset="0"/>
              </a:rPr>
              <a:t>Outside normal parameters</a:t>
            </a:r>
          </a:p>
          <a:p>
            <a:pPr marL="427482" lvl="1" indent="-171450">
              <a:spcBef>
                <a:spcPts val="0"/>
              </a:spcBef>
              <a:buClrTx/>
              <a:buFont typeface="Arial" panose="020B0604020202020204" pitchFamily="34" charset="0"/>
              <a:buChar char="•"/>
            </a:pPr>
            <a:r>
              <a:rPr lang="en-US" sz="2200" dirty="0" smtClean="0">
                <a:solidFill>
                  <a:prstClr val="black"/>
                </a:solidFill>
                <a:latin typeface="Arial" panose="020B0604020202020204" pitchFamily="34" charset="0"/>
              </a:rPr>
              <a:t>Normal parameters </a:t>
            </a:r>
          </a:p>
          <a:p>
            <a:pPr marL="687388" lvl="2" indent="-225425">
              <a:spcBef>
                <a:spcPts val="0"/>
              </a:spcBef>
              <a:buFont typeface="Arial" panose="020B0604020202020204" pitchFamily="34" charset="0"/>
              <a:buChar char="•"/>
            </a:pPr>
            <a:r>
              <a:rPr lang="en-US" sz="2200" dirty="0" smtClean="0">
                <a:solidFill>
                  <a:prstClr val="black"/>
                </a:solidFill>
                <a:latin typeface="Arial" panose="020B0604020202020204" pitchFamily="34" charset="0"/>
              </a:rPr>
              <a:t>Ages 18-64: 18.5-24.9</a:t>
            </a:r>
          </a:p>
          <a:p>
            <a:pPr marL="687388" lvl="2" indent="-225425">
              <a:spcBef>
                <a:spcPts val="0"/>
              </a:spcBef>
              <a:buFont typeface="Arial" panose="020B0604020202020204" pitchFamily="34" charset="0"/>
              <a:buChar char="•"/>
            </a:pPr>
            <a:r>
              <a:rPr lang="en-US" sz="2200" dirty="0" smtClean="0">
                <a:solidFill>
                  <a:prstClr val="black"/>
                </a:solidFill>
                <a:latin typeface="Arial" panose="020B0604020202020204" pitchFamily="34" charset="0"/>
              </a:rPr>
              <a:t>Ages 65 and older: 22-29.9</a:t>
            </a:r>
          </a:p>
          <a:p>
            <a:pPr marL="171450" lvl="0" indent="-171450">
              <a:spcBef>
                <a:spcPts val="0"/>
              </a:spcBef>
              <a:buClrTx/>
              <a:buSzTx/>
              <a:buFont typeface="Arial" panose="020B0604020202020204" pitchFamily="34" charset="0"/>
              <a:buChar char="•"/>
            </a:pPr>
            <a:r>
              <a:rPr lang="en-US" sz="2200" dirty="0" smtClean="0">
                <a:solidFill>
                  <a:prstClr val="black"/>
                </a:solidFill>
                <a:latin typeface="Arial" panose="020B0604020202020204" pitchFamily="34" charset="0"/>
              </a:rPr>
              <a:t>Be sure to capture the work of all staff members i.e. rooming nurse/MA, Nurse Care Manager, BHC, Provider, Dietitian related to BMI follow-up for underweight or overweight.   </a:t>
            </a:r>
          </a:p>
          <a:p>
            <a:pPr marL="171450" lvl="0" indent="-171450">
              <a:spcBef>
                <a:spcPts val="0"/>
              </a:spcBef>
              <a:buClrTx/>
              <a:buSzTx/>
              <a:buFont typeface="Arial" panose="020B0604020202020204" pitchFamily="34" charset="0"/>
              <a:buChar char="•"/>
            </a:pPr>
            <a:r>
              <a:rPr lang="en-US" sz="2200" dirty="0" smtClean="0">
                <a:solidFill>
                  <a:prstClr val="black"/>
                </a:solidFill>
                <a:latin typeface="Arial" panose="020B0604020202020204" pitchFamily="34" charset="0"/>
              </a:rPr>
              <a:t>Date of follow-up documented in structured fields commonly includes education/referral regarding nutrition</a:t>
            </a:r>
            <a:r>
              <a:rPr lang="en-US" sz="2200" dirty="0">
                <a:solidFill>
                  <a:prstClr val="black"/>
                </a:solidFill>
                <a:latin typeface="Arial" panose="020B0604020202020204" pitchFamily="34" charset="0"/>
              </a:rPr>
              <a:t>, diet, physical </a:t>
            </a:r>
            <a:r>
              <a:rPr lang="en-US" sz="2200" dirty="0" smtClean="0">
                <a:solidFill>
                  <a:prstClr val="black"/>
                </a:solidFill>
                <a:latin typeface="Arial" panose="020B0604020202020204" pitchFamily="34" charset="0"/>
              </a:rPr>
              <a:t>activity, community programs/classes, and/or lifestyle changes that support weight management </a:t>
            </a:r>
            <a:endParaRPr lang="en-US" sz="2200" dirty="0"/>
          </a:p>
        </p:txBody>
      </p:sp>
      <p:sp>
        <p:nvSpPr>
          <p:cNvPr id="3" name="Title 2"/>
          <p:cNvSpPr>
            <a:spLocks noGrp="1"/>
          </p:cNvSpPr>
          <p:nvPr>
            <p:ph type="title"/>
          </p:nvPr>
        </p:nvSpPr>
        <p:spPr>
          <a:xfrm>
            <a:off x="1676399" y="122238"/>
            <a:ext cx="7204841" cy="639762"/>
          </a:xfrm>
        </p:spPr>
        <p:txBody>
          <a:bodyPr>
            <a:normAutofit/>
          </a:bodyPr>
          <a:lstStyle/>
          <a:p>
            <a:r>
              <a:rPr lang="en-US" sz="3200" dirty="0" smtClean="0">
                <a:solidFill>
                  <a:schemeClr val="tx1"/>
                </a:solidFill>
                <a:effectLst/>
                <a:latin typeface="Arial" panose="020B0604020202020204" pitchFamily="34" charset="0"/>
                <a:cs typeface="Arial" panose="020B0604020202020204" pitchFamily="34" charset="0"/>
              </a:rPr>
              <a:t>BMI Ages 18-64 and &gt;=65</a:t>
            </a:r>
            <a:endParaRPr lang="en-US" sz="3200" dirty="0">
              <a:solidFill>
                <a:schemeClr val="tx1"/>
              </a:solidFill>
              <a:effectLst/>
              <a:latin typeface="Arial" panose="020B0604020202020204" pitchFamily="34" charset="0"/>
              <a:cs typeface="Arial" panose="020B0604020202020204" pitchFamily="34" charset="0"/>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6377"/>
            <a:ext cx="1083998"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14738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828800" y="228600"/>
            <a:ext cx="6858000" cy="1254125"/>
          </a:xfrm>
        </p:spPr>
        <p:txBody>
          <a:bodyPr>
            <a:normAutofit/>
          </a:bodyPr>
          <a:lstStyle/>
          <a:p>
            <a:pPr eaLnBrk="1" fontAlgn="auto" hangingPunct="1">
              <a:lnSpc>
                <a:spcPct val="100000"/>
              </a:lnSpc>
              <a:spcAft>
                <a:spcPts val="0"/>
              </a:spcAft>
              <a:defRPr/>
            </a:pPr>
            <a:r>
              <a:rPr lang="en-US" sz="4000" b="1" dirty="0" smtClean="0">
                <a:latin typeface="Arial" pitchFamily="34" charset="0"/>
                <a:cs typeface="Arial" pitchFamily="34" charset="0"/>
              </a:rPr>
              <a:t>Missouri’s Health Homes</a:t>
            </a:r>
            <a:endParaRPr lang="en-US" sz="4000" b="1" dirty="0">
              <a:latin typeface="Arial" pitchFamily="34" charset="0"/>
              <a:cs typeface="Arial" pitchFamily="34" charset="0"/>
            </a:endParaRPr>
          </a:p>
        </p:txBody>
      </p:sp>
      <p:sp>
        <p:nvSpPr>
          <p:cNvPr id="3" name="Content Placeholder 2"/>
          <p:cNvSpPr>
            <a:spLocks noGrp="1"/>
          </p:cNvSpPr>
          <p:nvPr>
            <p:ph idx="1"/>
          </p:nvPr>
        </p:nvSpPr>
        <p:spPr>
          <a:xfrm>
            <a:off x="457200" y="1447800"/>
            <a:ext cx="7848600" cy="4678363"/>
          </a:xfrm>
        </p:spPr>
        <p:txBody>
          <a:bodyPr>
            <a:noAutofit/>
          </a:bodyPr>
          <a:lstStyle/>
          <a:p>
            <a:pPr eaLnBrk="1" hangingPunct="1">
              <a:spcBef>
                <a:spcPts val="0"/>
              </a:spcBef>
              <a:defRPr/>
            </a:pPr>
            <a:r>
              <a:rPr lang="en-US" sz="2600" dirty="0" smtClean="0">
                <a:solidFill>
                  <a:schemeClr val="tx1"/>
                </a:solidFill>
                <a:latin typeface="Arial" pitchFamily="34" charset="0"/>
                <a:cs typeface="Arial" pitchFamily="34" charset="0"/>
              </a:rPr>
              <a:t>Two health home initiatives in Missouri</a:t>
            </a:r>
          </a:p>
          <a:p>
            <a:pPr lvl="1">
              <a:spcBef>
                <a:spcPts val="0"/>
              </a:spcBef>
              <a:defRPr/>
            </a:pPr>
            <a:r>
              <a:rPr lang="en-US" sz="2200" dirty="0" smtClean="0">
                <a:latin typeface="Arial" pitchFamily="34" charset="0"/>
                <a:cs typeface="Arial" pitchFamily="34" charset="0"/>
              </a:rPr>
              <a:t>Primary Care</a:t>
            </a:r>
          </a:p>
          <a:p>
            <a:pPr lvl="1">
              <a:spcBef>
                <a:spcPts val="0"/>
              </a:spcBef>
              <a:defRPr/>
            </a:pPr>
            <a:r>
              <a:rPr lang="en-US" sz="2200" dirty="0" smtClean="0">
                <a:solidFill>
                  <a:schemeClr val="tx1"/>
                </a:solidFill>
                <a:latin typeface="Arial" pitchFamily="34" charset="0"/>
                <a:cs typeface="Arial" pitchFamily="34" charset="0"/>
              </a:rPr>
              <a:t>Behavioral Health</a:t>
            </a:r>
            <a:endParaRPr lang="en-US" sz="1400" dirty="0" smtClean="0">
              <a:solidFill>
                <a:schemeClr val="tx1"/>
              </a:solidFill>
              <a:latin typeface="Arial" pitchFamily="34" charset="0"/>
              <a:cs typeface="Arial" pitchFamily="34" charset="0"/>
            </a:endParaRPr>
          </a:p>
          <a:p>
            <a:pPr eaLnBrk="1" hangingPunct="1">
              <a:spcBef>
                <a:spcPts val="0"/>
              </a:spcBef>
              <a:defRPr/>
            </a:pPr>
            <a:r>
              <a:rPr lang="en-US" sz="2600" dirty="0" smtClean="0">
                <a:solidFill>
                  <a:schemeClr val="tx1"/>
                </a:solidFill>
                <a:latin typeface="Arial" pitchFamily="34" charset="0"/>
                <a:cs typeface="Arial" pitchFamily="34" charset="0"/>
              </a:rPr>
              <a:t>Similarities and Differences</a:t>
            </a:r>
          </a:p>
          <a:p>
            <a:pPr lvl="1">
              <a:spcBef>
                <a:spcPts val="0"/>
              </a:spcBef>
              <a:defRPr/>
            </a:pPr>
            <a:r>
              <a:rPr lang="en-US" sz="2200" dirty="0" smtClean="0">
                <a:latin typeface="Arial" pitchFamily="34" charset="0"/>
                <a:cs typeface="Arial" pitchFamily="34" charset="0"/>
              </a:rPr>
              <a:t>PCHH incorporates behavioral health care into the traditional primary care model through the addition of a behavioral health consultant (more on the BHC later)</a:t>
            </a:r>
          </a:p>
          <a:p>
            <a:pPr lvl="1">
              <a:spcBef>
                <a:spcPts val="0"/>
              </a:spcBef>
              <a:defRPr/>
            </a:pPr>
            <a:r>
              <a:rPr lang="en-US" sz="2200" dirty="0" smtClean="0">
                <a:solidFill>
                  <a:schemeClr val="tx1"/>
                </a:solidFill>
                <a:latin typeface="Arial" pitchFamily="34" charset="0"/>
                <a:cs typeface="Arial" pitchFamily="34" charset="0"/>
              </a:rPr>
              <a:t>CMHC healthcare homes incorporate primary care into the traditional behavioral health model through the addition of nurse care managers and primary care physician consultants (they don’t provide primary care, but do provide care management/care coordination for both mental and physical health for their participants) </a:t>
            </a:r>
          </a:p>
        </p:txBody>
      </p:sp>
      <p:grpSp>
        <p:nvGrpSpPr>
          <p:cNvPr id="17412" name="Group 8"/>
          <p:cNvGrpSpPr>
            <a:grpSpLocks/>
          </p:cNvGrpSpPr>
          <p:nvPr/>
        </p:nvGrpSpPr>
        <p:grpSpPr bwMode="auto">
          <a:xfrm>
            <a:off x="152400" y="66675"/>
            <a:ext cx="1528763" cy="1524000"/>
            <a:chOff x="4800600" y="174234"/>
            <a:chExt cx="2362201" cy="2362201"/>
          </a:xfrm>
        </p:grpSpPr>
        <p:pic>
          <p:nvPicPr>
            <p:cNvPr id="10" name="Picture 9"/>
            <p:cNvPicPr>
              <a:picLocks noChangeAspect="1"/>
            </p:cNvPicPr>
            <p:nvPr/>
          </p:nvPicPr>
          <p:blipFill>
            <a:blip r:embed="rId3" cstate="print">
              <a:duotone>
                <a:prstClr val="black"/>
                <a:schemeClr val="accent6">
                  <a:tint val="45000"/>
                  <a:satMod val="400000"/>
                </a:schemeClr>
              </a:duotone>
              <a:extLst/>
            </a:blip>
            <a:stretch>
              <a:fillRect/>
            </a:stretch>
          </p:blipFill>
          <p:spPr>
            <a:xfrm>
              <a:off x="4800600" y="174234"/>
              <a:ext cx="2362201" cy="2362201"/>
            </a:xfrm>
            <a:prstGeom prst="rect">
              <a:avLst/>
            </a:prstGeom>
          </p:spPr>
        </p:pic>
        <p:pic>
          <p:nvPicPr>
            <p:cNvPr id="17414" name="Picture 10"/>
            <p:cNvPicPr>
              <a:picLocks noChangeAspect="1"/>
            </p:cNvPicPr>
            <p:nvPr/>
          </p:nvPicPr>
          <p:blipFill>
            <a:blip r:embed="rId4"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35365503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1676399" y="122238"/>
            <a:ext cx="7204841" cy="639762"/>
          </a:xfrm>
        </p:spPr>
        <p:txBody>
          <a:bodyPr/>
          <a:lstStyle/>
          <a:p>
            <a:r>
              <a:rPr lang="en-US" sz="3600" dirty="0" smtClean="0">
                <a:solidFill>
                  <a:schemeClr val="tx1"/>
                </a:solidFill>
                <a:latin typeface="Arial" panose="020B0604020202020204" pitchFamily="34" charset="0"/>
                <a:cs typeface="Arial" panose="020B0604020202020204" pitchFamily="34" charset="0"/>
              </a:rPr>
              <a:t>Performance Measure Outreach</a:t>
            </a:r>
            <a:endParaRPr lang="en-US" sz="3600" dirty="0">
              <a:solidFill>
                <a:schemeClr val="tx1"/>
              </a:solidFill>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lstStyle/>
          <a:p>
            <a:r>
              <a:rPr lang="en-US" sz="2400" dirty="0" smtClean="0">
                <a:latin typeface="Arial" panose="020B0604020202020204" pitchFamily="34" charset="0"/>
              </a:rPr>
              <a:t>Team of Quality Coaches from MPCA will provide:</a:t>
            </a:r>
          </a:p>
          <a:p>
            <a:pPr lvl="1"/>
            <a:r>
              <a:rPr lang="en-US" dirty="0">
                <a:latin typeface="Arial" panose="020B0604020202020204" pitchFamily="34" charset="0"/>
              </a:rPr>
              <a:t>Assistance with quality, integrity, and validation on </a:t>
            </a:r>
            <a:r>
              <a:rPr lang="en-US" dirty="0" smtClean="0">
                <a:latin typeface="Arial" panose="020B0604020202020204" pitchFamily="34" charset="0"/>
              </a:rPr>
              <a:t> </a:t>
            </a:r>
            <a:r>
              <a:rPr lang="en-US" dirty="0">
                <a:latin typeface="Arial" panose="020B0604020202020204" pitchFamily="34" charset="0"/>
              </a:rPr>
              <a:t>performance measures/components</a:t>
            </a:r>
          </a:p>
          <a:p>
            <a:pPr lvl="1"/>
            <a:r>
              <a:rPr lang="en-US" dirty="0" smtClean="0">
                <a:latin typeface="Arial" panose="020B0604020202020204" pitchFamily="34" charset="0"/>
              </a:rPr>
              <a:t>Monthly </a:t>
            </a:r>
            <a:r>
              <a:rPr lang="en-US" dirty="0">
                <a:latin typeface="Arial" panose="020B0604020202020204" pitchFamily="34" charset="0"/>
              </a:rPr>
              <a:t>performance measure improvement correspondence, trend charts, areas for improvement </a:t>
            </a:r>
          </a:p>
          <a:p>
            <a:pPr lvl="1"/>
            <a:r>
              <a:rPr lang="en-US" dirty="0">
                <a:latin typeface="Arial" panose="020B0604020202020204" pitchFamily="34" charset="0"/>
              </a:rPr>
              <a:t>Tracking of DRVS scorecard access or flat file submission utilizing usage reports in </a:t>
            </a:r>
            <a:r>
              <a:rPr lang="en-US" dirty="0" smtClean="0">
                <a:latin typeface="Arial" panose="020B0604020202020204" pitchFamily="34" charset="0"/>
              </a:rPr>
              <a:t>DRVS</a:t>
            </a:r>
          </a:p>
          <a:p>
            <a:pPr lvl="1"/>
            <a:r>
              <a:rPr lang="en-US" dirty="0">
                <a:latin typeface="Arial" panose="020B0604020202020204" pitchFamily="34" charset="0"/>
              </a:rPr>
              <a:t>MPCA Quality Coaches are Super users of CMT </a:t>
            </a:r>
            <a:r>
              <a:rPr lang="en-US" dirty="0" err="1">
                <a:latin typeface="Arial" panose="020B0604020202020204" pitchFamily="34" charset="0"/>
              </a:rPr>
              <a:t>ProAct</a:t>
            </a:r>
            <a:r>
              <a:rPr lang="en-US" dirty="0">
                <a:latin typeface="Arial" panose="020B0604020202020204" pitchFamily="34" charset="0"/>
              </a:rPr>
              <a:t> tool and create medication adherence reports that are shared monthly with PCHH organizations to assist with population health management and strategy for outreach to high </a:t>
            </a:r>
            <a:r>
              <a:rPr lang="en-US" dirty="0" smtClean="0">
                <a:latin typeface="Arial" panose="020B0604020202020204" pitchFamily="34" charset="0"/>
              </a:rPr>
              <a:t>utilizers</a:t>
            </a:r>
          </a:p>
          <a:p>
            <a:pPr marL="914400" lvl="2" indent="0">
              <a:buNone/>
            </a:pPr>
            <a:endParaRPr lang="en-US" dirty="0">
              <a:latin typeface="Arial" panose="020B0604020202020204" pitchFamily="34" charset="0"/>
            </a:endParaRPr>
          </a:p>
          <a:p>
            <a:pPr lvl="1"/>
            <a:endParaRPr lang="en-US" dirty="0" smtClean="0"/>
          </a:p>
          <a:p>
            <a:pPr lvl="1"/>
            <a:endParaRPr lang="en-US" dirty="0"/>
          </a:p>
          <a:p>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7585"/>
            <a:ext cx="1083998"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05682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latin typeface="Arial" panose="020B0604020202020204" pitchFamily="34" charset="0"/>
                <a:cs typeface="Arial" panose="020B0604020202020204" pitchFamily="34" charset="0"/>
              </a:rPr>
              <a:t>Final dates for accessing FQHC reports                 and PCC data submission</a:t>
            </a:r>
            <a:endParaRPr lang="en-US" dirty="0">
              <a:solidFill>
                <a:schemeClr val="tx1"/>
              </a:solidFill>
              <a:latin typeface="Arial" panose="020B0604020202020204" pitchFamily="34" charset="0"/>
              <a:cs typeface="Arial" panose="020B0604020202020204" pitchFamily="34" charset="0"/>
            </a:endParaRPr>
          </a:p>
        </p:txBody>
      </p:sp>
      <p:graphicFrame>
        <p:nvGraphicFramePr>
          <p:cNvPr id="3" name="Diagram 2"/>
          <p:cNvGraphicFramePr/>
          <p:nvPr>
            <p:extLst>
              <p:ext uri="{D42A27DB-BD31-4B8C-83A1-F6EECF244321}">
                <p14:modId xmlns:p14="http://schemas.microsoft.com/office/powerpoint/2010/main" val="2219455452"/>
              </p:ext>
            </p:extLst>
          </p:nvPr>
        </p:nvGraphicFramePr>
        <p:xfrm>
          <a:off x="1295400" y="1676400"/>
          <a:ext cx="7162800" cy="205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12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200" y="0"/>
            <a:ext cx="1219200"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Diagram 4"/>
          <p:cNvGraphicFramePr/>
          <p:nvPr>
            <p:extLst>
              <p:ext uri="{D42A27DB-BD31-4B8C-83A1-F6EECF244321}">
                <p14:modId xmlns:p14="http://schemas.microsoft.com/office/powerpoint/2010/main" val="1964508856"/>
              </p:ext>
            </p:extLst>
          </p:nvPr>
        </p:nvGraphicFramePr>
        <p:xfrm>
          <a:off x="1295400" y="4038600"/>
          <a:ext cx="7162800" cy="20574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4" name="TextBox 3"/>
          <p:cNvSpPr txBox="1"/>
          <p:nvPr/>
        </p:nvSpPr>
        <p:spPr>
          <a:xfrm>
            <a:off x="228600" y="2438400"/>
            <a:ext cx="990600" cy="461665"/>
          </a:xfrm>
          <a:prstGeom prst="rect">
            <a:avLst/>
          </a:prstGeom>
          <a:noFill/>
          <a:ln>
            <a:solidFill>
              <a:schemeClr val="tx1"/>
            </a:solidFill>
          </a:ln>
        </p:spPr>
        <p:txBody>
          <a:bodyPr wrap="square" rtlCol="0">
            <a:spAutoFit/>
          </a:bodyPr>
          <a:lstStyle/>
          <a:p>
            <a:pPr algn="ctr"/>
            <a:r>
              <a:rPr lang="en-US" sz="2400" b="1" dirty="0" smtClean="0"/>
              <a:t>FQHC</a:t>
            </a:r>
            <a:endParaRPr lang="en-US" sz="2400" b="1" dirty="0"/>
          </a:p>
        </p:txBody>
      </p:sp>
      <p:sp>
        <p:nvSpPr>
          <p:cNvPr id="7" name="TextBox 6"/>
          <p:cNvSpPr txBox="1"/>
          <p:nvPr/>
        </p:nvSpPr>
        <p:spPr>
          <a:xfrm>
            <a:off x="228600" y="4800600"/>
            <a:ext cx="990600" cy="461665"/>
          </a:xfrm>
          <a:prstGeom prst="rect">
            <a:avLst/>
          </a:prstGeom>
          <a:noFill/>
          <a:ln>
            <a:solidFill>
              <a:schemeClr val="tx1"/>
            </a:solidFill>
          </a:ln>
        </p:spPr>
        <p:txBody>
          <a:bodyPr wrap="square" rtlCol="0">
            <a:spAutoFit/>
          </a:bodyPr>
          <a:lstStyle/>
          <a:p>
            <a:pPr algn="ctr"/>
            <a:r>
              <a:rPr lang="en-US" sz="2400" b="1" dirty="0" smtClean="0"/>
              <a:t>PCC</a:t>
            </a:r>
            <a:endParaRPr lang="en-US" sz="2400" b="1" dirty="0"/>
          </a:p>
        </p:txBody>
      </p:sp>
    </p:spTree>
    <p:extLst>
      <p:ext uri="{BB962C8B-B14F-4D97-AF65-F5344CB8AC3E}">
        <p14:creationId xmlns:p14="http://schemas.microsoft.com/office/powerpoint/2010/main" val="23187844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304800" y="2130425"/>
            <a:ext cx="8534400" cy="1470025"/>
          </a:xfrm>
        </p:spPr>
        <p:txBody>
          <a:bodyPr>
            <a:normAutofit/>
          </a:bodyPr>
          <a:lstStyle/>
          <a:p>
            <a:r>
              <a:rPr lang="en-US" sz="3600" b="1" dirty="0" smtClean="0">
                <a:latin typeface="Arial" panose="020B0604020202020204" pitchFamily="34" charset="0"/>
                <a:cs typeface="Arial" panose="020B0604020202020204" pitchFamily="34" charset="0"/>
              </a:rPr>
              <a:t>Role and Importance of Data Quality </a:t>
            </a:r>
            <a:endParaRPr lang="en-US" sz="3600" b="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normAutofit/>
          </a:bodyPr>
          <a:lstStyle/>
          <a:p>
            <a:endParaRPr lang="en-US" dirty="0"/>
          </a:p>
          <a:p>
            <a:endParaRPr lang="en-US" dirty="0"/>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52400"/>
            <a:ext cx="1219200"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311354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itle 1"/>
          <p:cNvSpPr>
            <a:spLocks noGrp="1"/>
          </p:cNvSpPr>
          <p:nvPr>
            <p:ph type="title"/>
          </p:nvPr>
        </p:nvSpPr>
        <p:spPr>
          <a:xfrm>
            <a:off x="168275" y="266700"/>
            <a:ext cx="8712200" cy="542925"/>
          </a:xfrm>
        </p:spPr>
        <p:txBody>
          <a:bodyPr>
            <a:noAutofit/>
          </a:bodyPr>
          <a:lstStyle/>
          <a:p>
            <a:pPr algn="ctr">
              <a:defRPr/>
            </a:pPr>
            <a:r>
              <a:rPr lang="en-US" altLang="en-US" sz="3200" dirty="0" smtClean="0">
                <a:solidFill>
                  <a:schemeClr val="tx1"/>
                </a:solidFill>
                <a:latin typeface="Arial" panose="020B0604020202020204" pitchFamily="34" charset="0"/>
                <a:cs typeface="Arial" panose="020B0604020202020204" pitchFamily="34" charset="0"/>
              </a:rPr>
              <a:t>Data Quality is Essential</a:t>
            </a:r>
          </a:p>
        </p:txBody>
      </p:sp>
      <p:sp>
        <p:nvSpPr>
          <p:cNvPr id="15363" name="Content Placeholder 2"/>
          <p:cNvSpPr>
            <a:spLocks noGrp="1"/>
          </p:cNvSpPr>
          <p:nvPr>
            <p:ph idx="1"/>
          </p:nvPr>
        </p:nvSpPr>
        <p:spPr>
          <a:xfrm>
            <a:off x="228600" y="1067234"/>
            <a:ext cx="8720137" cy="5410200"/>
          </a:xfrm>
        </p:spPr>
        <p:txBody>
          <a:bodyPr>
            <a:normAutofit/>
          </a:bodyPr>
          <a:lstStyle/>
          <a:p>
            <a:pPr>
              <a:defRPr/>
            </a:pPr>
            <a:r>
              <a:rPr lang="en-US" altLang="en-US" sz="3200" dirty="0" smtClean="0">
                <a:solidFill>
                  <a:srgbClr val="000000"/>
                </a:solidFill>
                <a:latin typeface="Arial" panose="020B0604020202020204" pitchFamily="34" charset="0"/>
              </a:rPr>
              <a:t>Accurate, complete, valid data for ALL reported measures are essential</a:t>
            </a:r>
          </a:p>
          <a:p>
            <a:pPr lvl="1">
              <a:defRPr/>
            </a:pPr>
            <a:r>
              <a:rPr lang="en-US" altLang="en-US" sz="2800" dirty="0" smtClean="0">
                <a:solidFill>
                  <a:srgbClr val="000000"/>
                </a:solidFill>
                <a:latin typeface="Arial" panose="020B0604020202020204" pitchFamily="34" charset="0"/>
              </a:rPr>
              <a:t>Data validation &amp; mapping</a:t>
            </a:r>
          </a:p>
          <a:p>
            <a:pPr lvl="1">
              <a:defRPr/>
            </a:pPr>
            <a:r>
              <a:rPr lang="en-US" altLang="en-US" sz="2800" dirty="0" smtClean="0">
                <a:solidFill>
                  <a:srgbClr val="000000"/>
                </a:solidFill>
                <a:latin typeface="Arial" panose="020B0604020202020204" pitchFamily="34" charset="0"/>
              </a:rPr>
              <a:t>Connectivity &amp; data transfer</a:t>
            </a:r>
          </a:p>
          <a:p>
            <a:pPr lvl="1">
              <a:defRPr/>
            </a:pPr>
            <a:r>
              <a:rPr lang="en-US" altLang="en-US" sz="2800" dirty="0" smtClean="0">
                <a:solidFill>
                  <a:srgbClr val="000000"/>
                </a:solidFill>
                <a:latin typeface="Arial" panose="020B0604020202020204" pitchFamily="34" charset="0"/>
              </a:rPr>
              <a:t>Importance of standardized workflow data capture</a:t>
            </a:r>
          </a:p>
          <a:p>
            <a:pPr lvl="1">
              <a:defRPr/>
            </a:pPr>
            <a:r>
              <a:rPr lang="en-US" altLang="en-US" sz="2800" dirty="0" smtClean="0">
                <a:solidFill>
                  <a:srgbClr val="000000"/>
                </a:solidFill>
                <a:latin typeface="Arial" panose="020B0604020202020204" pitchFamily="34" charset="0"/>
              </a:rPr>
              <a:t>Internal policies and procedures to assure good quality data</a:t>
            </a:r>
          </a:p>
          <a:p>
            <a:pPr marL="457200" lvl="1" indent="0">
              <a:buNone/>
              <a:defRPr/>
            </a:pPr>
            <a:endParaRPr lang="en-US" altLang="en-US" dirty="0" smtClean="0">
              <a:solidFill>
                <a:srgbClr val="000000"/>
              </a:solidFill>
              <a:cs typeface="Arial" charset="0"/>
            </a:endParaRPr>
          </a:p>
          <a:p>
            <a:pPr marL="457200" lvl="1" indent="0">
              <a:buNone/>
              <a:defRPr/>
            </a:pPr>
            <a:endParaRPr lang="en-US" altLang="en-US" dirty="0" smtClean="0">
              <a:solidFill>
                <a:srgbClr val="000000"/>
              </a:solidFill>
              <a:cs typeface="Arial" charset="0"/>
            </a:endParaRPr>
          </a:p>
          <a:p>
            <a:pPr>
              <a:defRPr/>
            </a:pPr>
            <a:endParaRPr lang="en-US" altLang="en-US" dirty="0" smtClean="0">
              <a:cs typeface="Arial" charset="0"/>
            </a:endParaRPr>
          </a:p>
        </p:txBody>
      </p:sp>
      <p:sp>
        <p:nvSpPr>
          <p:cNvPr id="1536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2800">
                <a:solidFill>
                  <a:schemeClr val="tx1"/>
                </a:solidFill>
                <a:latin typeface="Calibri" pitchFamily="34" charset="0"/>
                <a:cs typeface="Arial" charset="0"/>
              </a:defRPr>
            </a:lvl1pPr>
            <a:lvl2pPr marL="742950" indent="-285750" eaLnBrk="0" hangingPunct="0">
              <a:spcBef>
                <a:spcPct val="20000"/>
              </a:spcBef>
              <a:buFont typeface="Arial" charset="0"/>
              <a:buChar char="–"/>
              <a:defRPr sz="2400">
                <a:solidFill>
                  <a:schemeClr val="tx1"/>
                </a:solidFill>
                <a:latin typeface="Calibri" pitchFamily="34" charset="0"/>
                <a:cs typeface="Arial" charset="0"/>
              </a:defRPr>
            </a:lvl2pPr>
            <a:lvl3pPr marL="1143000" indent="-228600" eaLnBrk="0" hangingPunct="0">
              <a:spcBef>
                <a:spcPct val="20000"/>
              </a:spcBef>
              <a:buFont typeface="Arial" charset="0"/>
              <a:buChar char="•"/>
              <a:defRPr sz="2000">
                <a:solidFill>
                  <a:schemeClr val="tx1"/>
                </a:solidFill>
                <a:latin typeface="Calibri" pitchFamily="34" charset="0"/>
                <a:cs typeface="Arial" charset="0"/>
              </a:defRPr>
            </a:lvl3pPr>
            <a:lvl4pPr marL="1600200" indent="-228600" eaLnBrk="0" hangingPunct="0">
              <a:spcBef>
                <a:spcPct val="20000"/>
              </a:spcBef>
              <a:buFont typeface="Arial" charset="0"/>
              <a:buChar char="–"/>
              <a:defRPr>
                <a:solidFill>
                  <a:schemeClr val="tx1"/>
                </a:solidFill>
                <a:latin typeface="Calibri" pitchFamily="34" charset="0"/>
                <a:cs typeface="Arial" charset="0"/>
              </a:defRPr>
            </a:lvl4pPr>
            <a:lvl5pPr marL="2057400" indent="-228600" eaLnBrk="0" hangingPunct="0">
              <a:spcBef>
                <a:spcPct val="20000"/>
              </a:spcBef>
              <a:buFont typeface="Arial" charset="0"/>
              <a:buChar char="»"/>
              <a:defRPr>
                <a:solidFill>
                  <a:schemeClr val="tx1"/>
                </a:solidFill>
                <a:latin typeface="Calibri" pitchFamily="34" charset="0"/>
                <a:cs typeface="Arial" charset="0"/>
              </a:defRPr>
            </a:lvl5pPr>
            <a:lvl6pPr marL="2514600" indent="-228600" eaLnBrk="0" fontAlgn="base" hangingPunct="0">
              <a:spcBef>
                <a:spcPct val="20000"/>
              </a:spcBef>
              <a:spcAft>
                <a:spcPct val="0"/>
              </a:spcAft>
              <a:buFont typeface="Arial" charset="0"/>
              <a:buChar char="»"/>
              <a:defRPr>
                <a:solidFill>
                  <a:schemeClr val="tx1"/>
                </a:solidFill>
                <a:latin typeface="Calibri" pitchFamily="34" charset="0"/>
                <a:cs typeface="Arial" charset="0"/>
              </a:defRPr>
            </a:lvl6pPr>
            <a:lvl7pPr marL="2971800" indent="-228600" eaLnBrk="0" fontAlgn="base" hangingPunct="0">
              <a:spcBef>
                <a:spcPct val="20000"/>
              </a:spcBef>
              <a:spcAft>
                <a:spcPct val="0"/>
              </a:spcAft>
              <a:buFont typeface="Arial" charset="0"/>
              <a:buChar char="»"/>
              <a:defRPr>
                <a:solidFill>
                  <a:schemeClr val="tx1"/>
                </a:solidFill>
                <a:latin typeface="Calibri" pitchFamily="34" charset="0"/>
                <a:cs typeface="Arial" charset="0"/>
              </a:defRPr>
            </a:lvl7pPr>
            <a:lvl8pPr marL="3429000" indent="-228600" eaLnBrk="0" fontAlgn="base" hangingPunct="0">
              <a:spcBef>
                <a:spcPct val="20000"/>
              </a:spcBef>
              <a:spcAft>
                <a:spcPct val="0"/>
              </a:spcAft>
              <a:buFont typeface="Arial" charset="0"/>
              <a:buChar char="»"/>
              <a:defRPr>
                <a:solidFill>
                  <a:schemeClr val="tx1"/>
                </a:solidFill>
                <a:latin typeface="Calibri" pitchFamily="34" charset="0"/>
                <a:cs typeface="Arial" charset="0"/>
              </a:defRPr>
            </a:lvl8pPr>
            <a:lvl9pPr marL="3886200" indent="-228600" eaLnBrk="0" fontAlgn="base" hangingPunct="0">
              <a:spcBef>
                <a:spcPct val="20000"/>
              </a:spcBef>
              <a:spcAft>
                <a:spcPct val="0"/>
              </a:spcAft>
              <a:buFont typeface="Arial" charset="0"/>
              <a:buChar char="»"/>
              <a:defRPr>
                <a:solidFill>
                  <a:schemeClr val="tx1"/>
                </a:solidFill>
                <a:latin typeface="Calibri" pitchFamily="34" charset="0"/>
                <a:cs typeface="Arial" charset="0"/>
              </a:defRPr>
            </a:lvl9pPr>
          </a:lstStyle>
          <a:p>
            <a:pPr eaLnBrk="1" hangingPunct="1">
              <a:spcBef>
                <a:spcPct val="0"/>
              </a:spcBef>
              <a:buFontTx/>
              <a:buNone/>
            </a:pPr>
            <a:fld id="{003EACB8-3634-4975-8ACE-A283BA40C3F2}" type="slidenum">
              <a:rPr lang="en-US" altLang="en-US" sz="1000" smtClean="0">
                <a:solidFill>
                  <a:prstClr val="black"/>
                </a:solidFill>
                <a:latin typeface="Arial" charset="0"/>
                <a:ea typeface="MS PGothic" pitchFamily="34" charset="-128"/>
              </a:rPr>
              <a:pPr eaLnBrk="1" hangingPunct="1">
                <a:spcBef>
                  <a:spcPct val="0"/>
                </a:spcBef>
                <a:buFontTx/>
                <a:buNone/>
              </a:pPr>
              <a:t>53</a:t>
            </a:fld>
            <a:endParaRPr lang="en-US" altLang="en-US" sz="1000" dirty="0" smtClean="0">
              <a:solidFill>
                <a:prstClr val="black"/>
              </a:solidFill>
              <a:latin typeface="Arial" charset="0"/>
              <a:ea typeface="MS PGothic" pitchFamily="34" charset="-128"/>
            </a:endParaRPr>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1546"/>
            <a:ext cx="1066800" cy="105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500552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924800" cy="609600"/>
          </a:xfrm>
        </p:spPr>
        <p:txBody>
          <a:bodyPr>
            <a:noAutofit/>
          </a:bodyPr>
          <a:lstStyle/>
          <a:p>
            <a:pPr marL="342900" lvl="1" indent="-342900" algn="ctr"/>
            <a:r>
              <a:rPr lang="en-US" sz="3600" dirty="0" smtClean="0">
                <a:solidFill>
                  <a:schemeClr val="tx1"/>
                </a:solidFill>
                <a:latin typeface="Arial" panose="020B0604020202020204" pitchFamily="34" charset="0"/>
                <a:cs typeface="Arial" panose="020B0604020202020204" pitchFamily="34" charset="0"/>
              </a:rPr>
              <a:t>Common Data Quality Issues</a:t>
            </a:r>
          </a:p>
        </p:txBody>
      </p:sp>
      <p:sp>
        <p:nvSpPr>
          <p:cNvPr id="6" name="Content Placeholder 5"/>
          <p:cNvSpPr>
            <a:spLocks noGrp="1"/>
          </p:cNvSpPr>
          <p:nvPr>
            <p:ph sz="quarter" idx="4294967295"/>
          </p:nvPr>
        </p:nvSpPr>
        <p:spPr>
          <a:xfrm>
            <a:off x="609600" y="990600"/>
            <a:ext cx="7924800" cy="4953000"/>
          </a:xfrm>
          <a:prstGeom prst="rect">
            <a:avLst/>
          </a:prstGeom>
        </p:spPr>
        <p:txBody>
          <a:bodyPr>
            <a:normAutofit/>
          </a:bodyPr>
          <a:lstStyle/>
          <a:p>
            <a:pPr marL="233363" lvl="2" indent="-233363">
              <a:lnSpc>
                <a:spcPct val="200000"/>
              </a:lnSpc>
            </a:pPr>
            <a:r>
              <a:rPr lang="en-US" sz="3200" dirty="0" smtClean="0">
                <a:latin typeface="Arial" panose="020B0604020202020204" pitchFamily="34" charset="0"/>
              </a:rPr>
              <a:t>Data connectivity and transfer</a:t>
            </a:r>
            <a:endParaRPr lang="en-US" sz="3200" dirty="0">
              <a:latin typeface="Arial" panose="020B0604020202020204" pitchFamily="34" charset="0"/>
            </a:endParaRPr>
          </a:p>
          <a:p>
            <a:pPr marL="233363" lvl="2" indent="-233363">
              <a:lnSpc>
                <a:spcPct val="200000"/>
              </a:lnSpc>
            </a:pPr>
            <a:r>
              <a:rPr lang="en-US" sz="3200" dirty="0">
                <a:latin typeface="Arial" panose="020B0604020202020204" pitchFamily="34" charset="0"/>
              </a:rPr>
              <a:t>Template design &amp; capture</a:t>
            </a:r>
          </a:p>
          <a:p>
            <a:pPr marL="233363" lvl="2" indent="-233363">
              <a:lnSpc>
                <a:spcPct val="200000"/>
              </a:lnSpc>
            </a:pPr>
            <a:r>
              <a:rPr lang="en-US" sz="3200" dirty="0" smtClean="0">
                <a:latin typeface="Arial" panose="020B0604020202020204" pitchFamily="34" charset="0"/>
              </a:rPr>
              <a:t>Documentation</a:t>
            </a:r>
          </a:p>
          <a:p>
            <a:pPr marL="233363" lvl="2" indent="-233363">
              <a:lnSpc>
                <a:spcPct val="200000"/>
              </a:lnSpc>
            </a:pPr>
            <a:r>
              <a:rPr lang="en-US" sz="3200" dirty="0" smtClean="0">
                <a:latin typeface="Arial" panose="020B0604020202020204" pitchFamily="34" charset="0"/>
              </a:rPr>
              <a:t>Workflow</a:t>
            </a:r>
          </a:p>
          <a:p>
            <a:pPr marL="0" indent="0">
              <a:buNone/>
            </a:pPr>
            <a:endParaRPr lang="en-US" dirty="0"/>
          </a:p>
        </p:txBody>
      </p:sp>
      <p:pic>
        <p:nvPicPr>
          <p:cNvPr id="102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76200"/>
            <a:ext cx="1219200"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174754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latin typeface="Arial" panose="020B0604020202020204" pitchFamily="34" charset="0"/>
                <a:cs typeface="Arial" panose="020B0604020202020204" pitchFamily="34" charset="0"/>
              </a:rPr>
              <a:t>Using Data for Performance Improvement</a:t>
            </a:r>
            <a:endParaRPr lang="en-US"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233363" lvl="1" indent="-233363">
              <a:buFont typeface="Arial" panose="020B0604020202020204" pitchFamily="34" charset="0"/>
              <a:buChar char="•"/>
            </a:pPr>
            <a:r>
              <a:rPr lang="en-US" sz="2200" dirty="0" smtClean="0">
                <a:latin typeface="Arial" panose="020B0604020202020204" pitchFamily="34" charset="0"/>
              </a:rPr>
              <a:t>Right People Have Access to Data</a:t>
            </a:r>
          </a:p>
          <a:p>
            <a:pPr marL="457200" lvl="2" indent="-223838">
              <a:buFont typeface="Arial" panose="020B0604020202020204" pitchFamily="34" charset="0"/>
              <a:buChar char="•"/>
            </a:pPr>
            <a:r>
              <a:rPr lang="en-US" sz="2200" dirty="0" smtClean="0">
                <a:latin typeface="Arial" panose="020B0604020202020204" pitchFamily="34" charset="0"/>
              </a:rPr>
              <a:t>Care Team (provider, nurse, front office, ancillary support, BH)</a:t>
            </a:r>
          </a:p>
          <a:p>
            <a:pPr marL="457200" lvl="2" indent="-223838">
              <a:buFont typeface="Arial" panose="020B0604020202020204" pitchFamily="34" charset="0"/>
              <a:buChar char="•"/>
            </a:pPr>
            <a:r>
              <a:rPr lang="en-US" sz="2200" dirty="0" smtClean="0">
                <a:latin typeface="Arial" panose="020B0604020202020204" pitchFamily="34" charset="0"/>
              </a:rPr>
              <a:t>Leadership</a:t>
            </a:r>
          </a:p>
          <a:p>
            <a:pPr marL="457200" lvl="2" indent="-223838">
              <a:buFont typeface="Arial" panose="020B0604020202020204" pitchFamily="34" charset="0"/>
              <a:buChar char="•"/>
            </a:pPr>
            <a:r>
              <a:rPr lang="en-US" sz="2200" dirty="0" smtClean="0">
                <a:latin typeface="Arial" panose="020B0604020202020204" pitchFamily="34" charset="0"/>
              </a:rPr>
              <a:t>Worker bees </a:t>
            </a:r>
          </a:p>
          <a:p>
            <a:pPr marL="457200" lvl="2" indent="-223838">
              <a:buFont typeface="Arial" panose="020B0604020202020204" pitchFamily="34" charset="0"/>
              <a:buChar char="•"/>
            </a:pPr>
            <a:r>
              <a:rPr lang="en-US" sz="2200" dirty="0" smtClean="0">
                <a:latin typeface="Arial" panose="020B0604020202020204" pitchFamily="34" charset="0"/>
              </a:rPr>
              <a:t>Not just IT</a:t>
            </a:r>
          </a:p>
          <a:p>
            <a:pPr marL="233363" lvl="1" indent="-233363">
              <a:buFont typeface="Arial" panose="020B0604020202020204" pitchFamily="34" charset="0"/>
              <a:buChar char="•"/>
            </a:pPr>
            <a:r>
              <a:rPr lang="en-US" sz="2200" dirty="0">
                <a:latin typeface="Arial" panose="020B0604020202020204" pitchFamily="34" charset="0"/>
              </a:rPr>
              <a:t>What your data is telling you</a:t>
            </a:r>
          </a:p>
          <a:p>
            <a:pPr marL="233363" lvl="1" indent="-233363">
              <a:buFont typeface="Arial" panose="020B0604020202020204" pitchFamily="34" charset="0"/>
              <a:buChar char="•"/>
            </a:pPr>
            <a:r>
              <a:rPr lang="en-US" sz="2200" dirty="0" smtClean="0">
                <a:latin typeface="Arial" panose="020B0604020202020204" pitchFamily="34" charset="0"/>
              </a:rPr>
              <a:t>Use of Data</a:t>
            </a:r>
          </a:p>
          <a:p>
            <a:pPr marL="457200" lvl="2" indent="-223838">
              <a:buFont typeface="Arial" panose="020B0604020202020204" pitchFamily="34" charset="0"/>
              <a:buChar char="•"/>
            </a:pPr>
            <a:r>
              <a:rPr lang="en-US" sz="2200" dirty="0" smtClean="0">
                <a:latin typeface="Arial" panose="020B0604020202020204" pitchFamily="34" charset="0"/>
              </a:rPr>
              <a:t>Drive Change/Improve Outcomes</a:t>
            </a:r>
          </a:p>
          <a:p>
            <a:pPr marL="457200" lvl="2" indent="-223838">
              <a:buFont typeface="Arial" panose="020B0604020202020204" pitchFamily="34" charset="0"/>
              <a:buChar char="•"/>
            </a:pPr>
            <a:r>
              <a:rPr lang="en-US" sz="2200" dirty="0" smtClean="0">
                <a:latin typeface="Arial" panose="020B0604020202020204" pitchFamily="34" charset="0"/>
              </a:rPr>
              <a:t>Pre-visit Planning</a:t>
            </a:r>
          </a:p>
          <a:p>
            <a:pPr marL="457200" lvl="2" indent="-223838">
              <a:buFont typeface="Arial" panose="020B0604020202020204" pitchFamily="34" charset="0"/>
              <a:buChar char="•"/>
            </a:pPr>
            <a:r>
              <a:rPr lang="en-US" sz="2200" dirty="0" smtClean="0">
                <a:latin typeface="Arial" panose="020B0604020202020204" pitchFamily="34" charset="0"/>
              </a:rPr>
              <a:t>Reporting</a:t>
            </a:r>
          </a:p>
          <a:p>
            <a:pPr marL="457200" lvl="2" indent="-223838">
              <a:buFont typeface="Arial" panose="020B0604020202020204" pitchFamily="34" charset="0"/>
              <a:buChar char="•"/>
            </a:pPr>
            <a:r>
              <a:rPr lang="en-US" sz="2200" dirty="0" smtClean="0">
                <a:latin typeface="Arial" panose="020B0604020202020204" pitchFamily="34" charset="0"/>
              </a:rPr>
              <a:t>Identify care gaps</a:t>
            </a:r>
          </a:p>
          <a:p>
            <a:pPr marL="457200" lvl="2" indent="-223838">
              <a:buFont typeface="Arial" panose="020B0604020202020204" pitchFamily="34" charset="0"/>
              <a:buChar char="•"/>
            </a:pPr>
            <a:r>
              <a:rPr lang="en-US" sz="2200" dirty="0" smtClean="0">
                <a:latin typeface="Arial" panose="020B0604020202020204" pitchFamily="34" charset="0"/>
              </a:rPr>
              <a:t>Monitoring Progress</a:t>
            </a:r>
            <a:endParaRPr lang="en-US" sz="2200" dirty="0">
              <a:latin typeface="Arial" panose="020B0604020202020204" pitchFamily="34" charset="0"/>
            </a:endParaRPr>
          </a:p>
          <a:p>
            <a:pPr marL="233363" lvl="1" indent="-233363">
              <a:buFont typeface="Arial" panose="020B0604020202020204" pitchFamily="34" charset="0"/>
              <a:buChar char="•"/>
            </a:pPr>
            <a:r>
              <a:rPr lang="en-US" sz="2200" dirty="0" smtClean="0">
                <a:latin typeface="Arial" panose="020B0604020202020204" pitchFamily="34" charset="0"/>
              </a:rPr>
              <a:t>Act </a:t>
            </a:r>
            <a:r>
              <a:rPr lang="en-US" sz="2200" dirty="0">
                <a:latin typeface="Arial" panose="020B0604020202020204" pitchFamily="34" charset="0"/>
              </a:rPr>
              <a:t>on you data</a:t>
            </a:r>
          </a:p>
          <a:p>
            <a:pPr marL="457200" lvl="2" indent="-223838">
              <a:buFont typeface="Arial" panose="020B0604020202020204" pitchFamily="34" charset="0"/>
              <a:buChar char="•"/>
            </a:pPr>
            <a:r>
              <a:rPr lang="en-US" sz="2200" dirty="0">
                <a:latin typeface="Arial" panose="020B0604020202020204" pitchFamily="34" charset="0"/>
              </a:rPr>
              <a:t>PDSA – is it working?</a:t>
            </a:r>
          </a:p>
          <a:p>
            <a:pPr marL="914400" lvl="1" indent="-514350">
              <a:buFont typeface="Arial" panose="020B0604020202020204" pitchFamily="34" charset="0"/>
              <a:buChar char="•"/>
            </a:pPr>
            <a:endParaRPr lang="en-US" dirty="0" smtClean="0"/>
          </a:p>
        </p:txBody>
      </p:sp>
      <p:sp>
        <p:nvSpPr>
          <p:cNvPr id="4" name="Slide Number Placeholder 3"/>
          <p:cNvSpPr>
            <a:spLocks noGrp="1"/>
          </p:cNvSpPr>
          <p:nvPr>
            <p:ph type="sldNum" sz="quarter" idx="11"/>
          </p:nvPr>
        </p:nvSpPr>
        <p:spPr/>
        <p:txBody>
          <a:bodyPr/>
          <a:lstStyle/>
          <a:p>
            <a:fld id="{2177119C-9C61-4E5B-89DB-BF9368355485}" type="slidenum">
              <a:rPr lang="en-US" smtClean="0">
                <a:solidFill>
                  <a:prstClr val="black"/>
                </a:solidFill>
              </a:rPr>
              <a:pPr/>
              <a:t>55</a:t>
            </a:fld>
            <a:endParaRPr lang="en-US" dirty="0">
              <a:solidFill>
                <a:prstClr val="black"/>
              </a:solidFill>
            </a:endParaRPr>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0"/>
            <a:ext cx="1001027"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87051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Title 3"/>
          <p:cNvSpPr>
            <a:spLocks noGrp="1"/>
          </p:cNvSpPr>
          <p:nvPr>
            <p:ph type="title"/>
          </p:nvPr>
        </p:nvSpPr>
        <p:spPr>
          <a:xfrm>
            <a:off x="168275" y="122238"/>
            <a:ext cx="8712200" cy="639762"/>
          </a:xfrm>
        </p:spPr>
        <p:txBody>
          <a:bodyPr/>
          <a:lstStyle/>
          <a:p>
            <a:pPr algn="ctr"/>
            <a:r>
              <a:rPr lang="en-US" altLang="en-US" dirty="0" smtClean="0">
                <a:solidFill>
                  <a:schemeClr val="tx1"/>
                </a:solidFill>
                <a:latin typeface="Arial" panose="020B0604020202020204" pitchFamily="34" charset="0"/>
                <a:cs typeface="Arial" panose="020B0604020202020204" pitchFamily="34" charset="0"/>
              </a:rPr>
              <a:t>Ongoing Data Hygiene</a:t>
            </a:r>
          </a:p>
        </p:txBody>
      </p:sp>
      <p:sp>
        <p:nvSpPr>
          <p:cNvPr id="28676" name="Content Placeholder 4"/>
          <p:cNvSpPr>
            <a:spLocks noGrp="1"/>
          </p:cNvSpPr>
          <p:nvPr>
            <p:ph idx="1"/>
          </p:nvPr>
        </p:nvSpPr>
        <p:spPr>
          <a:xfrm>
            <a:off x="457201" y="1066800"/>
            <a:ext cx="7696199" cy="5410200"/>
          </a:xfrm>
        </p:spPr>
        <p:txBody>
          <a:bodyPr/>
          <a:lstStyle/>
          <a:p>
            <a:pPr>
              <a:defRPr/>
            </a:pPr>
            <a:r>
              <a:rPr lang="en-US" sz="2400" dirty="0">
                <a:latin typeface="Arial" panose="020B0604020202020204" pitchFamily="34" charset="0"/>
              </a:rPr>
              <a:t>Make data hygiene part of your daily, weekly, monthly, and annual routines.</a:t>
            </a:r>
          </a:p>
          <a:p>
            <a:pPr lvl="1">
              <a:defRPr/>
            </a:pPr>
            <a:r>
              <a:rPr lang="en-US" dirty="0">
                <a:latin typeface="Arial" panose="020B0604020202020204" pitchFamily="34" charset="0"/>
              </a:rPr>
              <a:t>Daily: Visit Planning Tools</a:t>
            </a:r>
          </a:p>
          <a:p>
            <a:pPr lvl="1">
              <a:defRPr/>
            </a:pPr>
            <a:r>
              <a:rPr lang="en-US" dirty="0">
                <a:latin typeface="Arial" panose="020B0604020202020204" pitchFamily="34" charset="0"/>
              </a:rPr>
              <a:t>Weekly: Registry and Care Management Reports</a:t>
            </a:r>
          </a:p>
          <a:p>
            <a:pPr lvl="1">
              <a:defRPr/>
            </a:pPr>
            <a:r>
              <a:rPr lang="en-US" dirty="0">
                <a:latin typeface="Arial" panose="020B0604020202020204" pitchFamily="34" charset="0"/>
              </a:rPr>
              <a:t>Monthly: QI and Performance Improvement, Data Validation of a subset of </a:t>
            </a:r>
            <a:r>
              <a:rPr lang="en-US" dirty="0" smtClean="0">
                <a:latin typeface="Arial" panose="020B0604020202020204" pitchFamily="34" charset="0"/>
              </a:rPr>
              <a:t>measures</a:t>
            </a:r>
          </a:p>
          <a:p>
            <a:pPr lvl="1">
              <a:defRPr/>
            </a:pPr>
            <a:r>
              <a:rPr lang="en-US" dirty="0" smtClean="0">
                <a:latin typeface="Arial" panose="020B0604020202020204" pitchFamily="34" charset="0"/>
              </a:rPr>
              <a:t>Quarterly: Reports to Medicaid, C-Suite, Board, etc.</a:t>
            </a:r>
            <a:endParaRPr lang="en-US" dirty="0">
              <a:latin typeface="Arial" panose="020B0604020202020204" pitchFamily="34" charset="0"/>
            </a:endParaRPr>
          </a:p>
          <a:p>
            <a:pPr lvl="1">
              <a:defRPr/>
            </a:pPr>
            <a:r>
              <a:rPr lang="en-US" dirty="0">
                <a:latin typeface="Arial" panose="020B0604020202020204" pitchFamily="34" charset="0"/>
              </a:rPr>
              <a:t>Annual: </a:t>
            </a:r>
            <a:r>
              <a:rPr lang="en-US" dirty="0" smtClean="0">
                <a:latin typeface="Arial" panose="020B0604020202020204" pitchFamily="34" charset="0"/>
              </a:rPr>
              <a:t>HEDIS, PQRS, UDS, etc. Reports </a:t>
            </a:r>
            <a:r>
              <a:rPr lang="en-US" dirty="0">
                <a:latin typeface="Arial" panose="020B0604020202020204" pitchFamily="34" charset="0"/>
              </a:rPr>
              <a:t>(check stubborn data points </a:t>
            </a:r>
            <a:r>
              <a:rPr lang="en-US" dirty="0" smtClean="0">
                <a:latin typeface="Arial" panose="020B0604020202020204" pitchFamily="34" charset="0"/>
              </a:rPr>
              <a:t>quarterly to impact change )</a:t>
            </a:r>
            <a:endParaRPr lang="en-US" dirty="0">
              <a:latin typeface="Arial" panose="020B0604020202020204" pitchFamily="34" charset="0"/>
            </a:endParaRPr>
          </a:p>
          <a:p>
            <a:pPr>
              <a:defRPr/>
            </a:pPr>
            <a:r>
              <a:rPr lang="en-US" sz="2400" dirty="0">
                <a:latin typeface="Arial" panose="020B0604020202020204" pitchFamily="34" charset="0"/>
              </a:rPr>
              <a:t>Assign responsibility and accountability for these activities.</a:t>
            </a:r>
          </a:p>
        </p:txBody>
      </p:sp>
      <p:pic>
        <p:nvPicPr>
          <p:cNvPr id="174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1" y="0"/>
            <a:ext cx="1295400" cy="109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58696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362200"/>
            <a:ext cx="8915400" cy="1362075"/>
          </a:xfrm>
        </p:spPr>
        <p:txBody>
          <a:bodyPr/>
          <a:lstStyle/>
          <a:p>
            <a:pPr algn="ctr"/>
            <a:r>
              <a:rPr lang="en-US" sz="2800" cap="none" dirty="0" smtClean="0">
                <a:solidFill>
                  <a:schemeClr val="tx1"/>
                </a:solidFill>
                <a:latin typeface="Arial" panose="020B0604020202020204" pitchFamily="34" charset="0"/>
                <a:cs typeface="Arial" panose="020B0604020202020204" pitchFamily="34" charset="0"/>
              </a:rPr>
              <a:t>Training and Technical Assistance</a:t>
            </a:r>
            <a:endParaRPr lang="en-US" sz="2800" cap="none" dirty="0">
              <a:solidFill>
                <a:schemeClr val="tx1"/>
              </a:solidFill>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52400"/>
            <a:ext cx="1219200"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7325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95399" y="122238"/>
            <a:ext cx="7585841" cy="639762"/>
          </a:xfrm>
        </p:spPr>
        <p:txBody>
          <a:bodyPr/>
          <a:lstStyle/>
          <a:p>
            <a:pPr algn="ctr"/>
            <a:r>
              <a:rPr lang="en-US" sz="3200" dirty="0" smtClean="0">
                <a:solidFill>
                  <a:schemeClr val="tx1"/>
                </a:solidFill>
                <a:latin typeface="Arial" pitchFamily="34" charset="0"/>
                <a:cs typeface="Arial" pitchFamily="34" charset="0"/>
              </a:rPr>
              <a:t>Training and Technical Assistance</a:t>
            </a:r>
            <a:endParaRPr lang="en-US" sz="3200" dirty="0">
              <a:solidFill>
                <a:schemeClr val="tx1"/>
              </a:solidFill>
              <a:latin typeface="Arial" pitchFamily="34" charset="0"/>
              <a:cs typeface="Arial" pitchFamily="34" charset="0"/>
            </a:endParaRPr>
          </a:p>
        </p:txBody>
      </p:sp>
      <p:sp>
        <p:nvSpPr>
          <p:cNvPr id="3" name="Content Placeholder 2"/>
          <p:cNvSpPr>
            <a:spLocks noGrp="1"/>
          </p:cNvSpPr>
          <p:nvPr>
            <p:ph idx="1"/>
          </p:nvPr>
        </p:nvSpPr>
        <p:spPr>
          <a:xfrm>
            <a:off x="152400" y="1215076"/>
            <a:ext cx="8719475" cy="5410200"/>
          </a:xfrm>
        </p:spPr>
        <p:txBody>
          <a:bodyPr/>
          <a:lstStyle/>
          <a:p>
            <a:r>
              <a:rPr lang="en-US" dirty="0" smtClean="0">
                <a:latin typeface="Arial" pitchFamily="34" charset="0"/>
              </a:rPr>
              <a:t>Investing in training and technical assistance is essential to the success of the health home.</a:t>
            </a:r>
          </a:p>
          <a:p>
            <a:r>
              <a:rPr lang="en-US" dirty="0" smtClean="0">
                <a:latin typeface="Arial" pitchFamily="34" charset="0"/>
              </a:rPr>
              <a:t>Primary Types</a:t>
            </a:r>
          </a:p>
          <a:p>
            <a:pPr marL="571500" lvl="0" indent="-228600"/>
            <a:r>
              <a:rPr lang="en-US" dirty="0">
                <a:solidFill>
                  <a:prstClr val="black"/>
                </a:solidFill>
                <a:latin typeface="Arial" pitchFamily="34" charset="0"/>
              </a:rPr>
              <a:t>MPCA </a:t>
            </a:r>
            <a:r>
              <a:rPr lang="en-US" dirty="0" smtClean="0">
                <a:solidFill>
                  <a:prstClr val="black"/>
                </a:solidFill>
                <a:latin typeface="Arial" pitchFamily="34" charset="0"/>
              </a:rPr>
              <a:t>Quality </a:t>
            </a:r>
            <a:r>
              <a:rPr lang="en-US" dirty="0">
                <a:solidFill>
                  <a:prstClr val="black"/>
                </a:solidFill>
                <a:latin typeface="Arial" pitchFamily="34" charset="0"/>
              </a:rPr>
              <a:t>Coaches</a:t>
            </a:r>
          </a:p>
          <a:p>
            <a:pPr marL="571500" lvl="0" indent="-228600"/>
            <a:r>
              <a:rPr lang="en-US" dirty="0">
                <a:solidFill>
                  <a:prstClr val="black"/>
                </a:solidFill>
                <a:latin typeface="Arial" pitchFamily="34" charset="0"/>
              </a:rPr>
              <a:t>Care Team Forums</a:t>
            </a:r>
          </a:p>
          <a:p>
            <a:pPr marL="571500" indent="-228600"/>
            <a:r>
              <a:rPr lang="en-US" dirty="0" smtClean="0">
                <a:latin typeface="Arial" pitchFamily="34" charset="0"/>
              </a:rPr>
              <a:t>Behavioral Health and Primary Care Integration</a:t>
            </a:r>
          </a:p>
          <a:p>
            <a:pPr marL="571500" indent="-228600"/>
            <a:r>
              <a:rPr lang="en-US" dirty="0" smtClean="0">
                <a:latin typeface="Arial" pitchFamily="34" charset="0"/>
              </a:rPr>
              <a:t>SBIRT</a:t>
            </a:r>
          </a:p>
          <a:p>
            <a:pPr marL="0" indent="0">
              <a:buNone/>
            </a:pPr>
            <a:endParaRPr lang="en-US" dirty="0" smtClean="0">
              <a:latin typeface="Arial" pitchFamily="34" charset="0"/>
            </a:endParaRPr>
          </a:p>
          <a:p>
            <a:pPr marL="0" indent="0">
              <a:buNone/>
            </a:pPr>
            <a:endParaRPr lang="en-US" dirty="0" smtClean="0"/>
          </a:p>
        </p:txBody>
      </p:sp>
      <p:sp>
        <p:nvSpPr>
          <p:cNvPr id="4" name="Slide Number Placeholder 3"/>
          <p:cNvSpPr>
            <a:spLocks noGrp="1"/>
          </p:cNvSpPr>
          <p:nvPr>
            <p:ph type="sldNum" sz="quarter" idx="11"/>
          </p:nvPr>
        </p:nvSpPr>
        <p:spPr/>
        <p:txBody>
          <a:bodyPr/>
          <a:lstStyle/>
          <a:p>
            <a:fld id="{2177119C-9C61-4E5B-89DB-BF9368355485}" type="slidenum">
              <a:rPr lang="en-US" smtClean="0">
                <a:solidFill>
                  <a:prstClr val="black"/>
                </a:solidFill>
              </a:rPr>
              <a:pPr/>
              <a:t>58</a:t>
            </a:fld>
            <a:endParaRPr lang="en-US" dirty="0">
              <a:solidFill>
                <a:prstClr val="black"/>
              </a:solidFill>
            </a:endParaRP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8699"/>
            <a:ext cx="1450975"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20604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graphicFrame>
        <p:nvGraphicFramePr>
          <p:cNvPr id="7" name="Diagram 6"/>
          <p:cNvGraphicFramePr/>
          <p:nvPr>
            <p:extLst>
              <p:ext uri="{D42A27DB-BD31-4B8C-83A1-F6EECF244321}">
                <p14:modId xmlns:p14="http://schemas.microsoft.com/office/powerpoint/2010/main" val="3707248679"/>
              </p:ext>
            </p:extLst>
          </p:nvPr>
        </p:nvGraphicFramePr>
        <p:xfrm>
          <a:off x="605790" y="872490"/>
          <a:ext cx="7932420" cy="51130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3424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1162" y="274638"/>
            <a:ext cx="7005637" cy="1143000"/>
          </a:xfrm>
        </p:spPr>
        <p:txBody>
          <a:bodyPr>
            <a:normAutofit fontScale="90000"/>
          </a:bodyPr>
          <a:lstStyle/>
          <a:p>
            <a:pPr algn="ctr"/>
            <a:r>
              <a:rPr lang="en-US" b="1" dirty="0" smtClean="0">
                <a:solidFill>
                  <a:schemeClr val="tx1"/>
                </a:solidFill>
                <a:effectLst/>
                <a:latin typeface="Arial" pitchFamily="34" charset="0"/>
                <a:cs typeface="Arial" pitchFamily="34" charset="0"/>
              </a:rPr>
              <a:t>Missouri PCHH Original Qualifying Conditions</a:t>
            </a:r>
            <a:endParaRPr lang="en-US" b="1" dirty="0">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marL="457200" lvl="0" indent="-228600">
              <a:buClrTx/>
              <a:buSzPct val="100000"/>
              <a:buFont typeface="Arial" pitchFamily="34" charset="0"/>
              <a:buChar char="•"/>
            </a:pPr>
            <a:r>
              <a:rPr lang="en-US" dirty="0" smtClean="0">
                <a:latin typeface="Arial" pitchFamily="34" charset="0"/>
                <a:cs typeface="Arial" pitchFamily="34" charset="0"/>
              </a:rPr>
              <a:t>Combination of Two</a:t>
            </a:r>
          </a:p>
          <a:p>
            <a:pPr marL="845820" lvl="1" indent="-342900">
              <a:buClrTx/>
              <a:buSzPct val="100000"/>
              <a:buFont typeface="Arial" pitchFamily="34" charset="0"/>
              <a:buChar char="•"/>
            </a:pPr>
            <a:r>
              <a:rPr lang="en-US" dirty="0" smtClean="0">
                <a:latin typeface="Arial" pitchFamily="34" charset="0"/>
                <a:cs typeface="Arial" pitchFamily="34" charset="0"/>
              </a:rPr>
              <a:t>Diabetes </a:t>
            </a:r>
            <a:r>
              <a:rPr lang="en-US" dirty="0">
                <a:latin typeface="Arial" pitchFamily="34" charset="0"/>
                <a:cs typeface="Arial" pitchFamily="34" charset="0"/>
              </a:rPr>
              <a:t>(CMS approved </a:t>
            </a:r>
            <a:r>
              <a:rPr lang="en-US" dirty="0" smtClean="0">
                <a:latin typeface="Arial" pitchFamily="34" charset="0"/>
                <a:cs typeface="Arial" pitchFamily="34" charset="0"/>
              </a:rPr>
              <a:t>to stand alone as </a:t>
            </a:r>
            <a:r>
              <a:rPr lang="en-US" dirty="0">
                <a:latin typeface="Arial" pitchFamily="34" charset="0"/>
                <a:cs typeface="Arial" pitchFamily="34" charset="0"/>
              </a:rPr>
              <a:t>one chronic disease and risk for second)</a:t>
            </a:r>
          </a:p>
          <a:p>
            <a:pPr marL="845820" lvl="1" indent="-342900">
              <a:buClrTx/>
              <a:buSzPct val="100000"/>
              <a:buFont typeface="Arial" pitchFamily="34" charset="0"/>
              <a:buChar char="•"/>
            </a:pPr>
            <a:r>
              <a:rPr lang="en-US" dirty="0">
                <a:latin typeface="Arial" pitchFamily="34" charset="0"/>
                <a:cs typeface="Arial" pitchFamily="34" charset="0"/>
              </a:rPr>
              <a:t>Heart </a:t>
            </a:r>
            <a:r>
              <a:rPr lang="en-US" dirty="0" smtClean="0">
                <a:latin typeface="Arial" pitchFamily="34" charset="0"/>
                <a:cs typeface="Arial" pitchFamily="34" charset="0"/>
              </a:rPr>
              <a:t>Disease, </a:t>
            </a:r>
            <a:r>
              <a:rPr lang="en-US" dirty="0">
                <a:latin typeface="Arial" pitchFamily="34" charset="0"/>
                <a:cs typeface="Arial" pitchFamily="34" charset="0"/>
              </a:rPr>
              <a:t>including hypertension, dyslipidemia, and CHF</a:t>
            </a:r>
          </a:p>
          <a:p>
            <a:pPr marL="845820" lvl="1" indent="-342900">
              <a:buClrTx/>
              <a:buSzPct val="100000"/>
              <a:buFont typeface="Arial" pitchFamily="34" charset="0"/>
              <a:buChar char="•"/>
            </a:pPr>
            <a:r>
              <a:rPr lang="en-US" dirty="0">
                <a:latin typeface="Arial" pitchFamily="34" charset="0"/>
                <a:cs typeface="Arial" pitchFamily="34" charset="0"/>
              </a:rPr>
              <a:t>Asthma</a:t>
            </a:r>
          </a:p>
          <a:p>
            <a:pPr marL="845820" lvl="1" indent="-342900">
              <a:buClrTx/>
              <a:buSzPct val="100000"/>
              <a:buFont typeface="Arial" pitchFamily="34" charset="0"/>
              <a:buChar char="•"/>
            </a:pPr>
            <a:r>
              <a:rPr lang="en-US" dirty="0" smtClean="0">
                <a:latin typeface="Arial" pitchFamily="34" charset="0"/>
                <a:cs typeface="Arial" pitchFamily="34" charset="0"/>
              </a:rPr>
              <a:t>Overweight (BMI ≥ 25 or 85</a:t>
            </a:r>
            <a:r>
              <a:rPr lang="en-US" baseline="30000" dirty="0" smtClean="0">
                <a:latin typeface="Arial" pitchFamily="34" charset="0"/>
                <a:cs typeface="Arial" pitchFamily="34" charset="0"/>
              </a:rPr>
              <a:t>th</a:t>
            </a:r>
            <a:r>
              <a:rPr lang="en-US" dirty="0" smtClean="0">
                <a:latin typeface="Arial" pitchFamily="34" charset="0"/>
                <a:cs typeface="Arial" pitchFamily="34" charset="0"/>
              </a:rPr>
              <a:t> percentile)</a:t>
            </a:r>
          </a:p>
          <a:p>
            <a:pPr marL="845820" lvl="1" indent="-342900">
              <a:buClrTx/>
              <a:buSzPct val="100000"/>
              <a:buFont typeface="Arial" pitchFamily="34" charset="0"/>
              <a:buChar char="•"/>
            </a:pPr>
            <a:r>
              <a:rPr lang="en-US" dirty="0" smtClean="0">
                <a:latin typeface="Arial" pitchFamily="34" charset="0"/>
                <a:cs typeface="Arial" pitchFamily="34" charset="0"/>
              </a:rPr>
              <a:t>Tobacco Use</a:t>
            </a:r>
            <a:endParaRPr lang="en-US" dirty="0">
              <a:latin typeface="Arial" pitchFamily="34" charset="0"/>
              <a:cs typeface="Arial" pitchFamily="34" charset="0"/>
            </a:endParaRPr>
          </a:p>
          <a:p>
            <a:pPr marL="845820" lvl="1" indent="-342900">
              <a:buClrTx/>
              <a:buSzPct val="100000"/>
              <a:buFont typeface="Arial" pitchFamily="34" charset="0"/>
              <a:buChar char="•"/>
            </a:pPr>
            <a:r>
              <a:rPr lang="en-US" dirty="0">
                <a:latin typeface="Arial" pitchFamily="34" charset="0"/>
                <a:cs typeface="Arial" pitchFamily="34" charset="0"/>
              </a:rPr>
              <a:t>Developmental </a:t>
            </a:r>
            <a:r>
              <a:rPr lang="en-US" dirty="0" smtClean="0">
                <a:latin typeface="Arial" pitchFamily="34" charset="0"/>
                <a:cs typeface="Arial" pitchFamily="34" charset="0"/>
              </a:rPr>
              <a:t>Disabilities</a:t>
            </a:r>
          </a:p>
          <a:p>
            <a:endParaRPr lang="en-US" dirty="0">
              <a:latin typeface="Arial" pitchFamily="34" charset="0"/>
              <a:cs typeface="Arial" pitchFamily="34" charset="0"/>
            </a:endParaRPr>
          </a:p>
        </p:txBody>
      </p:sp>
      <p:grpSp>
        <p:nvGrpSpPr>
          <p:cNvPr id="5" name="Group 8"/>
          <p:cNvGrpSpPr>
            <a:grpSpLocks/>
          </p:cNvGrpSpPr>
          <p:nvPr/>
        </p:nvGrpSpPr>
        <p:grpSpPr bwMode="auto">
          <a:xfrm>
            <a:off x="152400" y="66675"/>
            <a:ext cx="1528763" cy="1524000"/>
            <a:chOff x="4800600" y="174234"/>
            <a:chExt cx="2362201" cy="2362201"/>
          </a:xfrm>
        </p:grpSpPr>
        <p:pic>
          <p:nvPicPr>
            <p:cNvPr id="6" name="Picture 5"/>
            <p:cNvPicPr>
              <a:picLocks noChangeAspect="1"/>
            </p:cNvPicPr>
            <p:nvPr/>
          </p:nvPicPr>
          <p:blipFill>
            <a:blip r:embed="rId3" cstate="print">
              <a:duotone>
                <a:prstClr val="black"/>
                <a:schemeClr val="accent6">
                  <a:tint val="45000"/>
                  <a:satMod val="400000"/>
                </a:schemeClr>
              </a:duotone>
              <a:extLst/>
            </a:blip>
            <a:stretch>
              <a:fillRect/>
            </a:stretch>
          </p:blipFill>
          <p:spPr>
            <a:xfrm>
              <a:off x="4800600" y="174234"/>
              <a:ext cx="2362201" cy="2362201"/>
            </a:xfrm>
            <a:prstGeom prst="rect">
              <a:avLst/>
            </a:prstGeom>
          </p:spPr>
        </p:pic>
        <p:pic>
          <p:nvPicPr>
            <p:cNvPr id="7" name="Picture 10"/>
            <p:cNvPicPr>
              <a:picLocks noChangeAspect="1"/>
            </p:cNvPicPr>
            <p:nvPr/>
          </p:nvPicPr>
          <p:blipFill>
            <a:blip r:embed="rId4"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20482650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PCH</a:t>
            </a:r>
            <a:endParaRPr lang="en-US" dirty="0"/>
          </a:p>
        </p:txBody>
      </p:sp>
      <p:sp>
        <p:nvSpPr>
          <p:cNvPr id="3" name="Content Placeholder 2"/>
          <p:cNvSpPr>
            <a:spLocks noGrp="1"/>
          </p:cNvSpPr>
          <p:nvPr>
            <p:ph idx="1"/>
          </p:nvPr>
        </p:nvSpPr>
        <p:spPr/>
        <p:txBody>
          <a:bodyPr>
            <a:normAutofit/>
          </a:bodyPr>
          <a:lstStyle/>
          <a:p>
            <a:r>
              <a:rPr lang="en-US" sz="1800" dirty="0" smtClean="0">
                <a:latin typeface="Arial" panose="020B0604020202020204" pitchFamily="34" charset="0"/>
                <a:cs typeface="Arial" panose="020B0604020202020204" pitchFamily="34" charset="0"/>
              </a:rPr>
              <a:t>Coordination and liaison between CHCs/PCHH organizations and Azara</a:t>
            </a:r>
          </a:p>
          <a:p>
            <a:r>
              <a:rPr lang="en-US" sz="1800" dirty="0" smtClean="0">
                <a:latin typeface="Arial" panose="020B0604020202020204" pitchFamily="34" charset="0"/>
                <a:cs typeface="Arial" panose="020B0604020202020204" pitchFamily="34" charset="0"/>
              </a:rPr>
              <a:t>Assistance with quality, integrity, and validation of performance measures</a:t>
            </a:r>
          </a:p>
          <a:p>
            <a:r>
              <a:rPr lang="en-US" sz="1800" dirty="0" smtClean="0">
                <a:latin typeface="Arial" panose="020B0604020202020204" pitchFamily="34" charset="0"/>
                <a:cs typeface="Arial" panose="020B0604020202020204" pitchFamily="34" charset="0"/>
              </a:rPr>
              <a:t>Assistance with resolution of DRVS mapping issues </a:t>
            </a:r>
          </a:p>
          <a:p>
            <a:r>
              <a:rPr lang="en-US" sz="1800" dirty="0" smtClean="0">
                <a:latin typeface="Arial" panose="020B0604020202020204" pitchFamily="34" charset="0"/>
                <a:cs typeface="Arial" panose="020B0604020202020204" pitchFamily="34" charset="0"/>
              </a:rPr>
              <a:t>Monthly performance measure improvement correspondence, trend charts, areas for improvement </a:t>
            </a:r>
          </a:p>
          <a:p>
            <a:r>
              <a:rPr lang="en-US" sz="1800" dirty="0" smtClean="0">
                <a:latin typeface="Arial" panose="020B0604020202020204" pitchFamily="34" charset="0"/>
                <a:cs typeface="Arial" panose="020B0604020202020204" pitchFamily="34" charset="0"/>
              </a:rPr>
              <a:t>Tracking of DRVS scorecard access utilizing usage reports in DRVS</a:t>
            </a:r>
          </a:p>
          <a:p>
            <a:r>
              <a:rPr lang="en-US" sz="1800" dirty="0" smtClean="0">
                <a:latin typeface="Arial" panose="020B0604020202020204" pitchFamily="34" charset="0"/>
                <a:cs typeface="Arial" panose="020B0604020202020204" pitchFamily="34" charset="0"/>
              </a:rPr>
              <a:t>Best practices and models for utilization of clinical registries to drive performance improvement</a:t>
            </a:r>
          </a:p>
          <a:p>
            <a:r>
              <a:rPr lang="en-US" sz="1800" dirty="0" smtClean="0">
                <a:latin typeface="Arial" panose="020B0604020202020204" pitchFamily="34" charset="0"/>
                <a:cs typeface="Arial" panose="020B0604020202020204" pitchFamily="34" charset="0"/>
              </a:rPr>
              <a:t>Assistance with pre-visit planning and care gap identification utilizing data from EHR, DRVS, and </a:t>
            </a:r>
            <a:r>
              <a:rPr lang="en-US" sz="1800" dirty="0" err="1" smtClean="0">
                <a:latin typeface="Arial" panose="020B0604020202020204" pitchFamily="34" charset="0"/>
                <a:cs typeface="Arial" panose="020B0604020202020204" pitchFamily="34" charset="0"/>
              </a:rPr>
              <a:t>CyberAccess</a:t>
            </a:r>
            <a:r>
              <a:rPr lang="en-US" sz="1800" dirty="0" smtClean="0">
                <a:latin typeface="Arial" panose="020B0604020202020204" pitchFamily="34" charset="0"/>
                <a:cs typeface="Arial" panose="020B0604020202020204" pitchFamily="34" charset="0"/>
              </a:rPr>
              <a:t>  </a:t>
            </a:r>
          </a:p>
        </p:txBody>
      </p:sp>
      <p:grpSp>
        <p:nvGrpSpPr>
          <p:cNvPr id="4" name="Group 3"/>
          <p:cNvGrpSpPr/>
          <p:nvPr/>
        </p:nvGrpSpPr>
        <p:grpSpPr>
          <a:xfrm>
            <a:off x="0" y="-1"/>
            <a:ext cx="9144000" cy="1377659"/>
            <a:chOff x="0" y="0"/>
            <a:chExt cx="3966210" cy="2556510"/>
          </a:xfrm>
        </p:grpSpPr>
        <p:sp>
          <p:nvSpPr>
            <p:cNvPr id="5" name="Round Single Corner Rectangle 4"/>
            <p:cNvSpPr/>
            <p:nvPr/>
          </p:nvSpPr>
          <p:spPr>
            <a:xfrm rot="16200000">
              <a:off x="704850" y="-704850"/>
              <a:ext cx="2556510" cy="3966210"/>
            </a:xfrm>
            <a:prstGeom prst="round1Rect">
              <a:avLst/>
            </a:prstGeom>
            <a:solidFill>
              <a:srgbClr val="00B0F0"/>
            </a:solidFill>
            <a:ln w="25400" cap="flat"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sp>
        <p:sp>
          <p:nvSpPr>
            <p:cNvPr id="6" name="Round Single Corner Rectangle 4"/>
            <p:cNvSpPr/>
            <p:nvPr/>
          </p:nvSpPr>
          <p:spPr>
            <a:xfrm rot="21600000">
              <a:off x="0" y="93599"/>
              <a:ext cx="3966210" cy="18237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688" tIns="170688" rIns="170688" bIns="170688" numCol="1" spcCol="1270" anchor="ctr" anchorCtr="0">
              <a:noAutofit/>
            </a:bodyPr>
            <a:lstStyle/>
            <a:p>
              <a:pPr algn="ctr" defTabSz="1066800">
                <a:lnSpc>
                  <a:spcPct val="90000"/>
                </a:lnSpc>
                <a:spcBef>
                  <a:spcPct val="0"/>
                </a:spcBef>
                <a:spcAft>
                  <a:spcPct val="35000"/>
                </a:spcAft>
              </a:pPr>
              <a:r>
                <a:rPr lang="en-US" sz="2800" b="1" dirty="0">
                  <a:solidFill>
                    <a:sysClr val="windowText" lastClr="000000"/>
                  </a:solidFill>
                  <a:latin typeface="Arial Black" panose="020B0A04020102020204" pitchFamily="34" charset="0"/>
                </a:rPr>
                <a:t>Data Quality, Integrity and </a:t>
              </a:r>
              <a:endParaRPr lang="en-US" sz="2800" b="1" dirty="0" smtClean="0">
                <a:solidFill>
                  <a:sysClr val="windowText" lastClr="000000"/>
                </a:solidFill>
                <a:latin typeface="Arial Black" panose="020B0A04020102020204" pitchFamily="34" charset="0"/>
              </a:endParaRPr>
            </a:p>
            <a:p>
              <a:pPr algn="ctr" defTabSz="1066800">
                <a:lnSpc>
                  <a:spcPct val="90000"/>
                </a:lnSpc>
                <a:spcBef>
                  <a:spcPct val="0"/>
                </a:spcBef>
                <a:spcAft>
                  <a:spcPct val="35000"/>
                </a:spcAft>
              </a:pPr>
              <a:r>
                <a:rPr lang="en-US" sz="2800" b="1" dirty="0" smtClean="0">
                  <a:solidFill>
                    <a:sysClr val="windowText" lastClr="000000"/>
                  </a:solidFill>
                  <a:latin typeface="Arial Black" panose="020B0A04020102020204" pitchFamily="34" charset="0"/>
                </a:rPr>
                <a:t>Performance </a:t>
              </a:r>
              <a:r>
                <a:rPr lang="en-US" sz="2800" b="1" dirty="0">
                  <a:solidFill>
                    <a:sysClr val="windowText" lastClr="000000"/>
                  </a:solidFill>
                  <a:latin typeface="Arial Black" panose="020B0A04020102020204" pitchFamily="34" charset="0"/>
                </a:rPr>
                <a:t>Improvement</a:t>
              </a:r>
            </a:p>
          </p:txBody>
        </p:sp>
      </p:grpSp>
    </p:spTree>
    <p:extLst>
      <p:ext uri="{BB962C8B-B14F-4D97-AF65-F5344CB8AC3E}">
        <p14:creationId xmlns:p14="http://schemas.microsoft.com/office/powerpoint/2010/main" val="328552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382000" cy="5334001"/>
          </a:xfrm>
        </p:spPr>
        <p:txBody>
          <a:bodyPr>
            <a:noAutofit/>
          </a:bodyPr>
          <a:lstStyle/>
          <a:p>
            <a:r>
              <a:rPr lang="en-US" sz="1800" dirty="0" smtClean="0">
                <a:latin typeface="Arial" panose="020B0604020202020204" pitchFamily="34" charset="0"/>
                <a:cs typeface="Arial" panose="020B0604020202020204" pitchFamily="34" charset="0"/>
              </a:rPr>
              <a:t>MPCA Quality Coaches are Super users of Care Management Technologies </a:t>
            </a:r>
            <a:r>
              <a:rPr lang="en-US" sz="1800" dirty="0" err="1" smtClean="0">
                <a:latin typeface="Arial" panose="020B0604020202020204" pitchFamily="34" charset="0"/>
                <a:cs typeface="Arial" panose="020B0604020202020204" pitchFamily="34" charset="0"/>
              </a:rPr>
              <a:t>ProAct</a:t>
            </a:r>
            <a:r>
              <a:rPr lang="en-US" sz="1800" dirty="0" smtClean="0">
                <a:latin typeface="Arial" panose="020B0604020202020204" pitchFamily="34" charset="0"/>
                <a:cs typeface="Arial" panose="020B0604020202020204" pitchFamily="34" charset="0"/>
              </a:rPr>
              <a:t> tool and create medication adherence reports that are shared monthly with PCHH organizations to assist with population health management and strategy for outreach to high utilizers</a:t>
            </a:r>
          </a:p>
          <a:p>
            <a:r>
              <a:rPr lang="en-US" sz="1800" dirty="0" smtClean="0">
                <a:latin typeface="Arial" panose="020B0604020202020204" pitchFamily="34" charset="0"/>
                <a:cs typeface="Arial" panose="020B0604020202020204" pitchFamily="34" charset="0"/>
              </a:rPr>
              <a:t>Correspondence regarding high utilizers included with monthly quality coach outreach to PCHH organizations to include strategies for engaging high utilizers.</a:t>
            </a:r>
          </a:p>
          <a:p>
            <a:r>
              <a:rPr lang="en-US" sz="1800" dirty="0" smtClean="0">
                <a:latin typeface="Arial" panose="020B0604020202020204" pitchFamily="34" charset="0"/>
                <a:cs typeface="Arial" panose="020B0604020202020204" pitchFamily="34" charset="0"/>
              </a:rPr>
              <a:t>Reduction of potentially avoid emergency room visits training and technical assistance: Partnership with MO </a:t>
            </a:r>
            <a:r>
              <a:rPr lang="en-US" sz="1800" dirty="0" err="1" smtClean="0">
                <a:latin typeface="Arial" panose="020B0604020202020204" pitchFamily="34" charset="0"/>
                <a:cs typeface="Arial" panose="020B0604020202020204" pitchFamily="34" charset="0"/>
              </a:rPr>
              <a:t>HealthNet</a:t>
            </a:r>
            <a:r>
              <a:rPr lang="en-US" sz="1800" dirty="0" smtClean="0">
                <a:latin typeface="Arial" panose="020B0604020202020204" pitchFamily="34" charset="0"/>
                <a:cs typeface="Arial" panose="020B0604020202020204" pitchFamily="34" charset="0"/>
              </a:rPr>
              <a:t> and MO Institute of Mental Health</a:t>
            </a:r>
          </a:p>
          <a:p>
            <a:pPr lvl="1"/>
            <a:r>
              <a:rPr lang="en-US" sz="1800" dirty="0" smtClean="0">
                <a:latin typeface="Arial" panose="020B0604020202020204" pitchFamily="34" charset="0"/>
                <a:cs typeface="Arial" panose="020B0604020202020204" pitchFamily="34" charset="0"/>
              </a:rPr>
              <a:t>Assist with the development of educational </a:t>
            </a:r>
            <a:r>
              <a:rPr lang="en-US" sz="1800" dirty="0">
                <a:latin typeface="Arial" panose="020B0604020202020204" pitchFamily="34" charset="0"/>
                <a:cs typeface="Arial" panose="020B0604020202020204" pitchFamily="34" charset="0"/>
              </a:rPr>
              <a:t>materials and resources regarding right care at the right time (when to choose UC, PCP, ER)</a:t>
            </a:r>
          </a:p>
          <a:p>
            <a:pPr lvl="1"/>
            <a:r>
              <a:rPr lang="en-US" sz="1800" dirty="0" smtClean="0">
                <a:latin typeface="Arial" panose="020B0604020202020204" pitchFamily="34" charset="0"/>
                <a:cs typeface="Arial" panose="020B0604020202020204" pitchFamily="34" charset="0"/>
              </a:rPr>
              <a:t>Webinar on how to utilize the reports recording available for on demand future viewing</a:t>
            </a:r>
          </a:p>
          <a:p>
            <a:pPr lvl="1"/>
            <a:r>
              <a:rPr lang="en-US" sz="1800" dirty="0" smtClean="0">
                <a:latin typeface="Arial" panose="020B0604020202020204" pitchFamily="34" charset="0"/>
                <a:cs typeface="Arial" panose="020B0604020202020204" pitchFamily="34" charset="0"/>
              </a:rPr>
              <a:t>Webinar series planned on the topics identified in PCHH high utilizers and focus group of PCHH organizations</a:t>
            </a:r>
          </a:p>
          <a:p>
            <a:pPr marL="457200" lvl="1" indent="0">
              <a:buNone/>
            </a:pP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0" y="4298"/>
            <a:ext cx="9144000" cy="461665"/>
          </a:xfrm>
          <a:prstGeom prst="rect">
            <a:avLst/>
          </a:prstGeom>
          <a:solidFill>
            <a:srgbClr val="FFC000"/>
          </a:solidFill>
        </p:spPr>
        <p:txBody>
          <a:bodyPr wrap="square">
            <a:spAutoFit/>
          </a:bodyPr>
          <a:lstStyle/>
          <a:p>
            <a:r>
              <a:rPr lang="en-US" sz="2400" b="1" dirty="0">
                <a:solidFill>
                  <a:sysClr val="windowText" lastClr="000000"/>
                </a:solidFill>
                <a:latin typeface="Arial Black" panose="020B0A04020102020204" pitchFamily="34" charset="0"/>
              </a:rPr>
              <a:t>High Utilizers and </a:t>
            </a:r>
            <a:r>
              <a:rPr lang="en-US" sz="2400" b="1" dirty="0" smtClean="0">
                <a:solidFill>
                  <a:sysClr val="windowText" lastClr="000000"/>
                </a:solidFill>
                <a:latin typeface="Arial Black" panose="020B0A04020102020204" pitchFamily="34" charset="0"/>
              </a:rPr>
              <a:t>Population </a:t>
            </a:r>
            <a:r>
              <a:rPr lang="en-US" sz="2400" b="1" dirty="0">
                <a:solidFill>
                  <a:sysClr val="windowText" lastClr="000000"/>
                </a:solidFill>
                <a:latin typeface="Arial Black" panose="020B0A04020102020204" pitchFamily="34" charset="0"/>
              </a:rPr>
              <a:t>Health Management </a:t>
            </a:r>
          </a:p>
        </p:txBody>
      </p:sp>
    </p:spTree>
    <p:extLst>
      <p:ext uri="{BB962C8B-B14F-4D97-AF65-F5344CB8AC3E}">
        <p14:creationId xmlns:p14="http://schemas.microsoft.com/office/powerpoint/2010/main" val="4186661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1800" dirty="0" smtClean="0">
                <a:latin typeface="Arial" panose="020B0604020202020204" pitchFamily="34" charset="0"/>
                <a:cs typeface="Arial" panose="020B0604020202020204" pitchFamily="34" charset="0"/>
              </a:rPr>
              <a:t>Four NCQA PCMH Certified Content Experts to provide initial and renewal application assistance. </a:t>
            </a:r>
          </a:p>
          <a:p>
            <a:r>
              <a:rPr lang="en-US" sz="1800" dirty="0" smtClean="0">
                <a:latin typeface="Arial" panose="020B0604020202020204" pitchFamily="34" charset="0"/>
                <a:cs typeface="Arial" panose="020B0604020202020204" pitchFamily="34" charset="0"/>
              </a:rPr>
              <a:t>Training and TA of NCQA PCMH process and Standards</a:t>
            </a:r>
          </a:p>
          <a:p>
            <a:r>
              <a:rPr lang="en-US" sz="1800" dirty="0" smtClean="0">
                <a:latin typeface="Arial" panose="020B0604020202020204" pitchFamily="34" charset="0"/>
                <a:cs typeface="Arial" panose="020B0604020202020204" pitchFamily="34" charset="0"/>
              </a:rPr>
              <a:t>Participation in NCQA PCMH recognition meetings of the PCHH/CHC organization team</a:t>
            </a:r>
          </a:p>
          <a:p>
            <a:r>
              <a:rPr lang="en-US" sz="1800" dirty="0" smtClean="0">
                <a:latin typeface="Arial" panose="020B0604020202020204" pitchFamily="34" charset="0"/>
                <a:cs typeface="Arial" panose="020B0604020202020204" pitchFamily="34" charset="0"/>
              </a:rPr>
              <a:t>Documentation review prior to submission serving as mock review to identify gaps or issues  </a:t>
            </a:r>
          </a:p>
          <a:p>
            <a:r>
              <a:rPr lang="en-US" sz="1800" dirty="0" smtClean="0">
                <a:latin typeface="Arial" panose="020B0604020202020204" pitchFamily="34" charset="0"/>
                <a:cs typeface="Arial" panose="020B0604020202020204" pitchFamily="34" charset="0"/>
              </a:rPr>
              <a:t>Assistance with preparation of response to NCQA audit and information requests.</a:t>
            </a:r>
          </a:p>
          <a:p>
            <a:r>
              <a:rPr lang="en-US" sz="1800" dirty="0" smtClean="0">
                <a:latin typeface="Arial" panose="020B0604020202020204" pitchFamily="34" charset="0"/>
                <a:cs typeface="Arial" panose="020B0604020202020204" pitchFamily="34" charset="0"/>
              </a:rPr>
              <a:t>Tracking of NCQA Recognition status including site recognition level and expiration dates </a:t>
            </a:r>
          </a:p>
        </p:txBody>
      </p:sp>
      <p:grpSp>
        <p:nvGrpSpPr>
          <p:cNvPr id="4" name="Group 3"/>
          <p:cNvGrpSpPr/>
          <p:nvPr/>
        </p:nvGrpSpPr>
        <p:grpSpPr>
          <a:xfrm>
            <a:off x="0" y="0"/>
            <a:ext cx="9144000" cy="1524000"/>
            <a:chOff x="0" y="0"/>
            <a:chExt cx="3966210" cy="2556510"/>
          </a:xfrm>
          <a:solidFill>
            <a:srgbClr val="FFFF00"/>
          </a:solidFill>
        </p:grpSpPr>
        <p:sp>
          <p:nvSpPr>
            <p:cNvPr id="5" name="Round Single Corner Rectangle 4"/>
            <p:cNvSpPr/>
            <p:nvPr/>
          </p:nvSpPr>
          <p:spPr>
            <a:xfrm rot="16200000">
              <a:off x="704850" y="-704850"/>
              <a:ext cx="2556510" cy="3966210"/>
            </a:xfrm>
            <a:prstGeom prst="round1Rect">
              <a:avLst/>
            </a:prstGeom>
            <a:grpFill/>
            <a:ln w="25400" cap="flat"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sp>
        <p:sp>
          <p:nvSpPr>
            <p:cNvPr id="6" name="Round Single Corner Rectangle 4"/>
            <p:cNvSpPr/>
            <p:nvPr/>
          </p:nvSpPr>
          <p:spPr>
            <a:xfrm rot="21600000">
              <a:off x="0" y="93599"/>
              <a:ext cx="3966210" cy="182378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0688" tIns="170688" rIns="170688" bIns="170688" numCol="1" spcCol="1270" anchor="ctr" anchorCtr="0">
              <a:noAutofit/>
            </a:bodyPr>
            <a:lstStyle/>
            <a:p>
              <a:pPr algn="ctr" defTabSz="1066800">
                <a:lnSpc>
                  <a:spcPct val="90000"/>
                </a:lnSpc>
                <a:spcBef>
                  <a:spcPct val="0"/>
                </a:spcBef>
                <a:spcAft>
                  <a:spcPct val="35000"/>
                </a:spcAft>
              </a:pPr>
              <a:endParaRPr lang="en-US" sz="2400" b="1" dirty="0">
                <a:solidFill>
                  <a:sysClr val="windowText" lastClr="000000"/>
                </a:solidFill>
                <a:latin typeface="Arial Black" panose="020B0A04020102020204" pitchFamily="34" charset="0"/>
              </a:endParaRPr>
            </a:p>
          </p:txBody>
        </p:sp>
      </p:grpSp>
      <p:sp>
        <p:nvSpPr>
          <p:cNvPr id="7" name="Rectangle 6"/>
          <p:cNvSpPr/>
          <p:nvPr/>
        </p:nvSpPr>
        <p:spPr>
          <a:xfrm>
            <a:off x="304800" y="322526"/>
            <a:ext cx="8382000" cy="954107"/>
          </a:xfrm>
          <a:prstGeom prst="rect">
            <a:avLst/>
          </a:prstGeom>
        </p:spPr>
        <p:txBody>
          <a:bodyPr wrap="square">
            <a:spAutoFit/>
          </a:bodyPr>
          <a:lstStyle/>
          <a:p>
            <a:pPr algn="ctr"/>
            <a:r>
              <a:rPr lang="en-US" sz="2800" b="1" dirty="0">
                <a:solidFill>
                  <a:sysClr val="windowText" lastClr="000000"/>
                </a:solidFill>
                <a:latin typeface="Arial Black" panose="020B0A04020102020204" pitchFamily="34" charset="0"/>
              </a:rPr>
              <a:t>NCQA PCMH Recognition Application and Renewal Assistance</a:t>
            </a:r>
          </a:p>
        </p:txBody>
      </p:sp>
    </p:spTree>
    <p:extLst>
      <p:ext uri="{BB962C8B-B14F-4D97-AF65-F5344CB8AC3E}">
        <p14:creationId xmlns:p14="http://schemas.microsoft.com/office/powerpoint/2010/main" val="3012481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dirty="0" smtClean="0">
                <a:latin typeface="Arial" panose="020B0604020202020204" pitchFamily="34" charset="0"/>
                <a:cs typeface="Arial" panose="020B0604020202020204" pitchFamily="34" charset="0"/>
              </a:rPr>
              <a:t>Assistance to PCHH/CHC organizations on Plan Do Study Act (PDSA) cycles to improve clinical, financial, and operational excellence</a:t>
            </a:r>
          </a:p>
          <a:p>
            <a:r>
              <a:rPr lang="en-US" sz="1800" dirty="0" smtClean="0">
                <a:latin typeface="Arial" panose="020B0604020202020204" pitchFamily="34" charset="0"/>
                <a:cs typeface="Arial" panose="020B0604020202020204" pitchFamily="34" charset="0"/>
              </a:rPr>
              <a:t>Workflow analysis</a:t>
            </a:r>
          </a:p>
          <a:p>
            <a:r>
              <a:rPr lang="en-US" sz="1800" dirty="0" smtClean="0">
                <a:latin typeface="Arial" panose="020B0604020202020204" pitchFamily="34" charset="0"/>
                <a:cs typeface="Arial" panose="020B0604020202020204" pitchFamily="34" charset="0"/>
              </a:rPr>
              <a:t>Training and technical assistance on quality improvement and practice transformation</a:t>
            </a:r>
          </a:p>
          <a:p>
            <a:r>
              <a:rPr lang="en-US" sz="1800" dirty="0" smtClean="0">
                <a:latin typeface="Arial" panose="020B0604020202020204" pitchFamily="34" charset="0"/>
                <a:cs typeface="Arial" panose="020B0604020202020204" pitchFamily="34" charset="0"/>
              </a:rPr>
              <a:t>Care team training and technical assistance</a:t>
            </a:r>
          </a:p>
          <a:p>
            <a:r>
              <a:rPr lang="en-US" sz="1800" dirty="0" smtClean="0">
                <a:latin typeface="Arial" panose="020B0604020202020204" pitchFamily="34" charset="0"/>
                <a:cs typeface="Arial" panose="020B0604020202020204" pitchFamily="34" charset="0"/>
              </a:rPr>
              <a:t>Facilitate peer networking between PCHH/CHC organizations for sharing of best practices </a:t>
            </a:r>
            <a:endParaRPr lang="en-US" sz="1800" dirty="0">
              <a:latin typeface="Arial" panose="020B0604020202020204" pitchFamily="34" charset="0"/>
              <a:cs typeface="Arial" panose="020B0604020202020204" pitchFamily="34" charset="0"/>
            </a:endParaRPr>
          </a:p>
        </p:txBody>
      </p:sp>
      <p:sp>
        <p:nvSpPr>
          <p:cNvPr id="5" name="Round Single Corner Rectangle 4"/>
          <p:cNvSpPr/>
          <p:nvPr/>
        </p:nvSpPr>
        <p:spPr>
          <a:xfrm rot="16200000">
            <a:off x="3886200" y="-3886199"/>
            <a:ext cx="1371600" cy="9144000"/>
          </a:xfrm>
          <a:prstGeom prst="round1Rect">
            <a:avLst/>
          </a:prstGeom>
          <a:solidFill>
            <a:srgbClr val="D38DEF"/>
          </a:solidFill>
          <a:ln w="25400" cap="flat"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sp>
      <p:sp>
        <p:nvSpPr>
          <p:cNvPr id="7" name="Rectangle 6"/>
          <p:cNvSpPr/>
          <p:nvPr/>
        </p:nvSpPr>
        <p:spPr>
          <a:xfrm>
            <a:off x="457200" y="515034"/>
            <a:ext cx="8229600" cy="954107"/>
          </a:xfrm>
          <a:prstGeom prst="rect">
            <a:avLst/>
          </a:prstGeom>
        </p:spPr>
        <p:txBody>
          <a:bodyPr wrap="square">
            <a:spAutoFit/>
          </a:bodyPr>
          <a:lstStyle/>
          <a:p>
            <a:pPr algn="ctr"/>
            <a:r>
              <a:rPr lang="en-US" sz="2800" b="1" dirty="0">
                <a:solidFill>
                  <a:sysClr val="windowText" lastClr="000000"/>
                </a:solidFill>
                <a:latin typeface="Arial Black" panose="020B0A04020102020204" pitchFamily="34" charset="0"/>
              </a:rPr>
              <a:t>Quality Improvement and </a:t>
            </a:r>
            <a:endParaRPr lang="en-US" sz="2800" b="1" dirty="0" smtClean="0">
              <a:solidFill>
                <a:sysClr val="windowText" lastClr="000000"/>
              </a:solidFill>
              <a:latin typeface="Arial Black" panose="020B0A04020102020204" pitchFamily="34" charset="0"/>
            </a:endParaRPr>
          </a:p>
          <a:p>
            <a:pPr algn="ctr"/>
            <a:r>
              <a:rPr lang="en-US" sz="2800" b="1" dirty="0" smtClean="0">
                <a:solidFill>
                  <a:sysClr val="windowText" lastClr="000000"/>
                </a:solidFill>
                <a:latin typeface="Arial Black" panose="020B0A04020102020204" pitchFamily="34" charset="0"/>
              </a:rPr>
              <a:t>Practice </a:t>
            </a:r>
            <a:r>
              <a:rPr lang="en-US" sz="2800" b="1" dirty="0">
                <a:solidFill>
                  <a:sysClr val="windowText" lastClr="000000"/>
                </a:solidFill>
                <a:latin typeface="Arial Black" panose="020B0A04020102020204" pitchFamily="34" charset="0"/>
              </a:rPr>
              <a:t>Transformation</a:t>
            </a:r>
          </a:p>
        </p:txBody>
      </p:sp>
    </p:spTree>
    <p:extLst>
      <p:ext uri="{BB962C8B-B14F-4D97-AF65-F5344CB8AC3E}">
        <p14:creationId xmlns:p14="http://schemas.microsoft.com/office/powerpoint/2010/main" val="822250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1523999" y="122238"/>
            <a:ext cx="7357241" cy="639762"/>
          </a:xfrm>
        </p:spPr>
        <p:txBody>
          <a:bodyPr/>
          <a:lstStyle/>
          <a:p>
            <a:pPr algn="ctr"/>
            <a:r>
              <a:rPr lang="en-US" dirty="0" smtClean="0">
                <a:solidFill>
                  <a:schemeClr val="tx1"/>
                </a:solidFill>
                <a:latin typeface="Arial" panose="020B0604020202020204" pitchFamily="34" charset="0"/>
                <a:cs typeface="Arial" panose="020B0604020202020204" pitchFamily="34" charset="0"/>
              </a:rPr>
              <a:t>Missouri Primary Care Association</a:t>
            </a:r>
            <a:br>
              <a:rPr lang="en-US" dirty="0" smtClean="0">
                <a:solidFill>
                  <a:schemeClr val="tx1"/>
                </a:solidFill>
                <a:latin typeface="Arial" panose="020B0604020202020204" pitchFamily="34" charset="0"/>
                <a:cs typeface="Arial" panose="020B0604020202020204" pitchFamily="34" charset="0"/>
              </a:rPr>
            </a:br>
            <a:r>
              <a:rPr lang="en-US" dirty="0" smtClean="0">
                <a:solidFill>
                  <a:schemeClr val="tx1"/>
                </a:solidFill>
                <a:latin typeface="Arial" panose="020B0604020202020204" pitchFamily="34" charset="0"/>
                <a:cs typeface="Arial" panose="020B0604020202020204" pitchFamily="34" charset="0"/>
              </a:rPr>
              <a:t>Center for Health Care Quality Team</a:t>
            </a:r>
            <a:endParaRPr lang="en-US" dirty="0">
              <a:solidFill>
                <a:schemeClr val="tx1"/>
              </a:solidFill>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166773" y="1195284"/>
            <a:ext cx="8719475" cy="5129316"/>
          </a:xfrm>
        </p:spPr>
        <p:txBody>
          <a:bodyPr/>
          <a:lstStyle/>
          <a:p>
            <a:r>
              <a:rPr lang="en-US" dirty="0" smtClean="0">
                <a:latin typeface="Arial" panose="020B0604020202020204" pitchFamily="34" charset="0"/>
              </a:rPr>
              <a:t>Quality Coaches</a:t>
            </a:r>
          </a:p>
          <a:p>
            <a:pPr lvl="1">
              <a:buFont typeface="Arial" panose="020B0604020202020204" pitchFamily="34" charset="0"/>
              <a:buChar char="•"/>
            </a:pPr>
            <a:r>
              <a:rPr lang="en-US" dirty="0" smtClean="0">
                <a:latin typeface="Arial" panose="020B0604020202020204" pitchFamily="34" charset="0"/>
              </a:rPr>
              <a:t>Angela Herman-Nestor, MPA, CPHQ, PCMH-CCE</a:t>
            </a:r>
          </a:p>
          <a:p>
            <a:pPr lvl="1">
              <a:buFont typeface="Arial" panose="020B0604020202020204" pitchFamily="34" charset="0"/>
              <a:buChar char="•"/>
            </a:pPr>
            <a:r>
              <a:rPr lang="en-US" dirty="0" smtClean="0">
                <a:latin typeface="Arial" panose="020B0604020202020204" pitchFamily="34" charset="0"/>
              </a:rPr>
              <a:t>Noelle Parker, MBA, CMPE, PCMH-CCE</a:t>
            </a:r>
          </a:p>
          <a:p>
            <a:pPr lvl="1">
              <a:buFont typeface="Arial" panose="020B0604020202020204" pitchFamily="34" charset="0"/>
              <a:buChar char="•"/>
            </a:pPr>
            <a:r>
              <a:rPr lang="en-US" dirty="0" smtClean="0">
                <a:latin typeface="Arial" panose="020B0604020202020204" pitchFamily="34" charset="0"/>
              </a:rPr>
              <a:t>Kathy Davenport, RN, CPHRM, PLNC, PCMH-CCE</a:t>
            </a:r>
          </a:p>
          <a:p>
            <a:pPr lvl="1">
              <a:buFont typeface="Arial" panose="020B0604020202020204" pitchFamily="34" charset="0"/>
              <a:buChar char="•"/>
            </a:pPr>
            <a:r>
              <a:rPr lang="en-US" dirty="0" smtClean="0">
                <a:latin typeface="Arial" panose="020B0604020202020204" pitchFamily="34" charset="0"/>
              </a:rPr>
              <a:t>Machelle Dykstra</a:t>
            </a:r>
          </a:p>
          <a:p>
            <a:pPr marL="342900" lvl="1" indent="-342900">
              <a:buFont typeface="Arial" panose="020B0604020202020204" pitchFamily="34" charset="0"/>
              <a:buChar char="•"/>
            </a:pPr>
            <a:r>
              <a:rPr lang="en-US" sz="2800" dirty="0" smtClean="0">
                <a:latin typeface="Arial" panose="020B0604020202020204" pitchFamily="34" charset="0"/>
              </a:rPr>
              <a:t>Data Analyst</a:t>
            </a:r>
          </a:p>
          <a:p>
            <a:pPr marL="742950" lvl="2" indent="-285750">
              <a:buFont typeface="Arial" panose="020B0604020202020204" pitchFamily="34" charset="0"/>
              <a:buChar char="•"/>
            </a:pPr>
            <a:r>
              <a:rPr lang="en-US" dirty="0" smtClean="0">
                <a:latin typeface="Arial" panose="020B0604020202020204" pitchFamily="34" charset="0"/>
              </a:rPr>
              <a:t>Tim Wittmann</a:t>
            </a:r>
          </a:p>
          <a:p>
            <a:r>
              <a:rPr lang="en-US" dirty="0" smtClean="0">
                <a:latin typeface="Arial" panose="020B0604020202020204" pitchFamily="34" charset="0"/>
              </a:rPr>
              <a:t>Center for Health Care Quality Director</a:t>
            </a:r>
          </a:p>
          <a:p>
            <a:pPr lvl="1">
              <a:buFont typeface="Arial" panose="020B0604020202020204" pitchFamily="34" charset="0"/>
              <a:buChar char="•"/>
            </a:pPr>
            <a:r>
              <a:rPr lang="en-US" dirty="0" smtClean="0">
                <a:latin typeface="Arial" panose="020B0604020202020204" pitchFamily="34" charset="0"/>
              </a:rPr>
              <a:t>Sam Joseph</a:t>
            </a:r>
            <a:endParaRPr lang="en-US" dirty="0">
              <a:latin typeface="Arial" panose="020B0604020202020204" pitchFamily="34" charset="0"/>
            </a:endParaRP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36616"/>
            <a:ext cx="1450975"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737016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8166" y="122238"/>
            <a:ext cx="8823433" cy="639762"/>
          </a:xfrm>
        </p:spPr>
        <p:txBody>
          <a:bodyPr/>
          <a:lstStyle/>
          <a:p>
            <a:pPr algn="ctr"/>
            <a:r>
              <a:rPr lang="en-US" sz="3200" dirty="0" smtClean="0">
                <a:solidFill>
                  <a:schemeClr val="tx1"/>
                </a:solidFill>
                <a:latin typeface="Arial" pitchFamily="34" charset="0"/>
                <a:cs typeface="Arial" pitchFamily="34" charset="0"/>
              </a:rPr>
              <a:t>Care Team Forums</a:t>
            </a:r>
            <a:endParaRPr lang="en-US" sz="3200" dirty="0">
              <a:solidFill>
                <a:schemeClr val="tx1"/>
              </a:solidFill>
              <a:latin typeface="Arial" pitchFamily="34" charset="0"/>
              <a:cs typeface="Arial" pitchFamily="34" charset="0"/>
            </a:endParaRPr>
          </a:p>
        </p:txBody>
      </p:sp>
      <p:sp>
        <p:nvSpPr>
          <p:cNvPr id="3" name="Content Placeholder 2"/>
          <p:cNvSpPr>
            <a:spLocks noGrp="1"/>
          </p:cNvSpPr>
          <p:nvPr>
            <p:ph idx="1"/>
          </p:nvPr>
        </p:nvSpPr>
        <p:spPr/>
        <p:txBody>
          <a:bodyPr/>
          <a:lstStyle/>
          <a:p>
            <a:r>
              <a:rPr lang="en-US" sz="2400" dirty="0" smtClean="0">
                <a:latin typeface="Arial" panose="020B0604020202020204" pitchFamily="34" charset="0"/>
              </a:rPr>
              <a:t>Training for Primary Care Health Home Team Members</a:t>
            </a:r>
          </a:p>
          <a:p>
            <a:r>
              <a:rPr lang="en-US" sz="2400" dirty="0" smtClean="0">
                <a:latin typeface="Arial" panose="020B0604020202020204" pitchFamily="34" charset="0"/>
              </a:rPr>
              <a:t>Focus on team-based care</a:t>
            </a:r>
          </a:p>
          <a:p>
            <a:r>
              <a:rPr lang="en-US" sz="2400" dirty="0" smtClean="0">
                <a:latin typeface="Arial" panose="020B0604020202020204" pitchFamily="34" charset="0"/>
              </a:rPr>
              <a:t>Best </a:t>
            </a:r>
            <a:r>
              <a:rPr lang="en-US" sz="2400" dirty="0">
                <a:latin typeface="Arial" panose="020B0604020202020204" pitchFamily="34" charset="0"/>
              </a:rPr>
              <a:t>Practices for addressing high risk enrollees and high utilizers of services</a:t>
            </a:r>
          </a:p>
          <a:p>
            <a:r>
              <a:rPr lang="en-US" sz="2400" dirty="0" smtClean="0">
                <a:latin typeface="Arial" panose="020B0604020202020204" pitchFamily="34" charset="0"/>
              </a:rPr>
              <a:t>Strategies for utilizing data and technology solutions to drive quality improvement and patient-centered care.</a:t>
            </a:r>
          </a:p>
          <a:p>
            <a:r>
              <a:rPr lang="en-US" sz="2400" dirty="0" smtClean="0">
                <a:latin typeface="Arial" panose="020B0604020202020204" pitchFamily="34" charset="0"/>
              </a:rPr>
              <a:t>Peer to Peer Networking</a:t>
            </a:r>
          </a:p>
          <a:p>
            <a:r>
              <a:rPr lang="en-US" sz="2400" dirty="0" smtClean="0">
                <a:latin typeface="Arial" panose="020B0604020202020204" pitchFamily="34" charset="0"/>
              </a:rPr>
              <a:t>Condition and skill specific sessions</a:t>
            </a:r>
          </a:p>
          <a:p>
            <a:pPr marL="342900" lvl="1" indent="-342900">
              <a:buFont typeface="Arial" charset="0"/>
              <a:buChar char="•"/>
            </a:pPr>
            <a:r>
              <a:rPr lang="en-US" dirty="0">
                <a:latin typeface="Arial" panose="020B0604020202020204" pitchFamily="34" charset="0"/>
              </a:rPr>
              <a:t>BH/PC integration for health home team</a:t>
            </a:r>
          </a:p>
          <a:p>
            <a:r>
              <a:rPr lang="en-US" sz="2400" dirty="0" smtClean="0">
                <a:latin typeface="Arial" panose="020B0604020202020204" pitchFamily="34" charset="0"/>
              </a:rPr>
              <a:t>PCHH Care Team Training (April 26-27, 2017)</a:t>
            </a:r>
          </a:p>
          <a:p>
            <a:endParaRPr lang="en-US" sz="2200" dirty="0" smtClean="0">
              <a:latin typeface="Arial" panose="020B0604020202020204" pitchFamily="34" charset="0"/>
            </a:endParaRPr>
          </a:p>
          <a:p>
            <a:pPr marL="0" indent="0">
              <a:buNone/>
            </a:pPr>
            <a:endParaRPr lang="en-US" sz="2600" dirty="0" smtClean="0">
              <a:latin typeface="Arial" panose="020B0604020202020204" pitchFamily="34" charset="0"/>
            </a:endParaRPr>
          </a:p>
          <a:p>
            <a:endParaRPr lang="en-US" sz="2600" dirty="0" smtClean="0">
              <a:latin typeface="Arial" panose="020B0604020202020204" pitchFamily="34" charset="0"/>
            </a:endParaRPr>
          </a:p>
          <a:p>
            <a:endParaRPr lang="en-US" sz="2600" dirty="0" smtClean="0">
              <a:latin typeface="Arial" panose="020B0604020202020204" pitchFamily="34" charset="0"/>
            </a:endParaRPr>
          </a:p>
        </p:txBody>
      </p:sp>
      <p:sp>
        <p:nvSpPr>
          <p:cNvPr id="4" name="Slide Number Placeholder 3"/>
          <p:cNvSpPr>
            <a:spLocks noGrp="1"/>
          </p:cNvSpPr>
          <p:nvPr>
            <p:ph type="sldNum" sz="quarter" idx="11"/>
          </p:nvPr>
        </p:nvSpPr>
        <p:spPr/>
        <p:txBody>
          <a:bodyPr/>
          <a:lstStyle/>
          <a:p>
            <a:fld id="{2177119C-9C61-4E5B-89DB-BF9368355485}" type="slidenum">
              <a:rPr lang="en-US" smtClean="0">
                <a:solidFill>
                  <a:prstClr val="black"/>
                </a:solidFill>
              </a:rPr>
              <a:pPr/>
              <a:t>65</a:t>
            </a:fld>
            <a:endParaRPr lang="en-US" dirty="0">
              <a:solidFill>
                <a:prstClr val="black"/>
              </a:solidFill>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0"/>
            <a:ext cx="1146175"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573508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22238"/>
            <a:ext cx="7315199" cy="639762"/>
          </a:xfrm>
        </p:spPr>
        <p:txBody>
          <a:bodyPr/>
          <a:lstStyle/>
          <a:p>
            <a:pPr algn="ctr"/>
            <a:r>
              <a:rPr lang="en-US" sz="2600" dirty="0" smtClean="0">
                <a:solidFill>
                  <a:schemeClr val="tx1"/>
                </a:solidFill>
                <a:latin typeface="Arial" pitchFamily="34" charset="0"/>
                <a:cs typeface="Arial" pitchFamily="34" charset="0"/>
              </a:rPr>
              <a:t>Behavioral Health and Primary Care Integration</a:t>
            </a:r>
            <a:endParaRPr lang="en-US" sz="2600" dirty="0">
              <a:solidFill>
                <a:schemeClr val="tx1"/>
              </a:solidFill>
              <a:latin typeface="Arial" pitchFamily="34" charset="0"/>
              <a:cs typeface="Arial" pitchFamily="34" charset="0"/>
            </a:endParaRPr>
          </a:p>
        </p:txBody>
      </p:sp>
      <p:sp>
        <p:nvSpPr>
          <p:cNvPr id="3" name="Content Placeholder 2"/>
          <p:cNvSpPr>
            <a:spLocks noGrp="1"/>
          </p:cNvSpPr>
          <p:nvPr>
            <p:ph idx="1"/>
          </p:nvPr>
        </p:nvSpPr>
        <p:spPr/>
        <p:txBody>
          <a:bodyPr/>
          <a:lstStyle/>
          <a:p>
            <a:r>
              <a:rPr lang="en-US" sz="2600" dirty="0" smtClean="0">
                <a:latin typeface="Arial" panose="020B0604020202020204" pitchFamily="34" charset="0"/>
              </a:rPr>
              <a:t>Focus on assisting Behavioral Health Consultants provide integrated services in the primary care setting  </a:t>
            </a:r>
          </a:p>
          <a:p>
            <a:r>
              <a:rPr lang="en-US" sz="2600" dirty="0" smtClean="0">
                <a:latin typeface="Arial" panose="020B0604020202020204" pitchFamily="34" charset="0"/>
              </a:rPr>
              <a:t>Format </a:t>
            </a:r>
            <a:r>
              <a:rPr lang="en-US" sz="2600" dirty="0">
                <a:latin typeface="Arial" panose="020B0604020202020204" pitchFamily="34" charset="0"/>
              </a:rPr>
              <a:t>of Training and Technical Assistance</a:t>
            </a:r>
          </a:p>
          <a:p>
            <a:pPr marL="571500" lvl="1" indent="-228600">
              <a:buFont typeface="Arial" panose="020B0604020202020204" pitchFamily="34" charset="0"/>
              <a:buChar char="•"/>
            </a:pPr>
            <a:r>
              <a:rPr lang="en-US" sz="2600" dirty="0">
                <a:latin typeface="Arial" panose="020B0604020202020204" pitchFamily="34" charset="0"/>
              </a:rPr>
              <a:t>Centralized and regional Face to </a:t>
            </a:r>
            <a:r>
              <a:rPr lang="en-US" sz="2600" dirty="0" smtClean="0">
                <a:latin typeface="Arial" panose="020B0604020202020204" pitchFamily="34" charset="0"/>
              </a:rPr>
              <a:t>Face Meetings for BHCs</a:t>
            </a:r>
          </a:p>
          <a:p>
            <a:pPr marL="571500" lvl="1" indent="-228600">
              <a:buFont typeface="Arial" panose="020B0604020202020204" pitchFamily="34" charset="0"/>
              <a:buChar char="•"/>
            </a:pPr>
            <a:r>
              <a:rPr lang="en-US" sz="2600" dirty="0">
                <a:latin typeface="Arial" panose="020B0604020202020204" pitchFamily="34" charset="0"/>
              </a:rPr>
              <a:t>Care Team Forums for </a:t>
            </a:r>
            <a:r>
              <a:rPr lang="en-US" sz="2600" dirty="0" smtClean="0">
                <a:latin typeface="Arial" panose="020B0604020202020204" pitchFamily="34" charset="0"/>
              </a:rPr>
              <a:t>BH/PC integration for </a:t>
            </a:r>
            <a:r>
              <a:rPr lang="en-US" sz="2600" dirty="0">
                <a:latin typeface="Arial" panose="020B0604020202020204" pitchFamily="34" charset="0"/>
              </a:rPr>
              <a:t>health home team</a:t>
            </a:r>
          </a:p>
          <a:p>
            <a:pPr marL="571500" lvl="1" indent="-228600">
              <a:buFont typeface="Arial" panose="020B0604020202020204" pitchFamily="34" charset="0"/>
              <a:buChar char="•"/>
            </a:pPr>
            <a:r>
              <a:rPr lang="en-US" sz="2600" dirty="0" smtClean="0">
                <a:latin typeface="Arial" panose="020B0604020202020204" pitchFamily="34" charset="0"/>
              </a:rPr>
              <a:t>Quarterly administrative telephone consultation</a:t>
            </a:r>
            <a:endParaRPr lang="en-US" sz="2600" dirty="0">
              <a:latin typeface="Arial" panose="020B0604020202020204" pitchFamily="34" charset="0"/>
            </a:endParaRPr>
          </a:p>
          <a:p>
            <a:pPr marL="571500" lvl="1" indent="-228600">
              <a:buFont typeface="Arial" panose="020B0604020202020204" pitchFamily="34" charset="0"/>
              <a:buChar char="•"/>
            </a:pPr>
            <a:r>
              <a:rPr lang="en-US" sz="2600" dirty="0" smtClean="0">
                <a:latin typeface="Arial" panose="020B0604020202020204" pitchFamily="34" charset="0"/>
              </a:rPr>
              <a:t>Webinars for primary care providers on common behavioral health topics</a:t>
            </a:r>
            <a:endParaRPr lang="en-US" sz="2600" dirty="0">
              <a:latin typeface="Arial" panose="020B0604020202020204" pitchFamily="34" charset="0"/>
            </a:endParaRPr>
          </a:p>
          <a:p>
            <a:pPr marL="571500" lvl="1" indent="-228600">
              <a:buFont typeface="Arial" panose="020B0604020202020204" pitchFamily="34" charset="0"/>
              <a:buChar char="•"/>
            </a:pPr>
            <a:r>
              <a:rPr lang="en-US" sz="2600" dirty="0" smtClean="0">
                <a:latin typeface="Arial" panose="020B0604020202020204" pitchFamily="34" charset="0"/>
              </a:rPr>
              <a:t>On-site technical assistance</a:t>
            </a:r>
            <a:endParaRPr lang="en-US" sz="2600" dirty="0">
              <a:latin typeface="Arial" panose="020B0604020202020204" pitchFamily="34" charset="0"/>
            </a:endParaRPr>
          </a:p>
          <a:p>
            <a:pPr marL="571500" lvl="1" indent="-228600">
              <a:buFont typeface="Arial" panose="020B0604020202020204" pitchFamily="34" charset="0"/>
              <a:buChar char="•"/>
            </a:pPr>
            <a:r>
              <a:rPr lang="en-US" sz="2600" dirty="0" smtClean="0">
                <a:latin typeface="Arial" panose="020B0604020202020204" pitchFamily="34" charset="0"/>
              </a:rPr>
              <a:t>Telephone/e-mail consultation</a:t>
            </a:r>
            <a:endParaRPr lang="en-US" sz="2600" dirty="0">
              <a:latin typeface="Arial" panose="020B0604020202020204" pitchFamily="34" charset="0"/>
            </a:endParaRPr>
          </a:p>
        </p:txBody>
      </p:sp>
      <p:sp>
        <p:nvSpPr>
          <p:cNvPr id="4" name="Slide Number Placeholder 3"/>
          <p:cNvSpPr>
            <a:spLocks noGrp="1"/>
          </p:cNvSpPr>
          <p:nvPr>
            <p:ph type="sldNum" sz="quarter" idx="11"/>
          </p:nvPr>
        </p:nvSpPr>
        <p:spPr/>
        <p:txBody>
          <a:bodyPr/>
          <a:lstStyle/>
          <a:p>
            <a:fld id="{2177119C-9C61-4E5B-89DB-BF9368355485}" type="slidenum">
              <a:rPr lang="en-US" smtClean="0">
                <a:solidFill>
                  <a:prstClr val="black"/>
                </a:solidFill>
              </a:rPr>
              <a:pPr/>
              <a:t>66</a:t>
            </a:fld>
            <a:endParaRPr lang="en-US" dirty="0">
              <a:solidFill>
                <a:prstClr val="black"/>
              </a:solidFill>
            </a:endParaRPr>
          </a:p>
        </p:txBody>
      </p:sp>
      <p:grpSp>
        <p:nvGrpSpPr>
          <p:cNvPr id="5" name="Group 7"/>
          <p:cNvGrpSpPr>
            <a:grpSpLocks/>
          </p:cNvGrpSpPr>
          <p:nvPr/>
        </p:nvGrpSpPr>
        <p:grpSpPr bwMode="auto">
          <a:xfrm>
            <a:off x="152401" y="66675"/>
            <a:ext cx="1142999" cy="923925"/>
            <a:chOff x="4800600" y="174234"/>
            <a:chExt cx="2362201" cy="2362201"/>
          </a:xfrm>
        </p:grpSpPr>
        <p:pic>
          <p:nvPicPr>
            <p:cNvPr id="6" name="Picture 5"/>
            <p:cNvPicPr>
              <a:picLocks noChangeAspect="1"/>
            </p:cNvPicPr>
            <p:nvPr/>
          </p:nvPicPr>
          <p:blipFill>
            <a:blip r:embed="rId3" cstate="print">
              <a:duotone>
                <a:prstClr val="black"/>
                <a:srgbClr val="F79646">
                  <a:tint val="45000"/>
                  <a:satMod val="400000"/>
                </a:srgbClr>
              </a:duotone>
              <a:extLst/>
            </a:blip>
            <a:stretch>
              <a:fillRect/>
            </a:stretch>
          </p:blipFill>
          <p:spPr>
            <a:xfrm>
              <a:off x="4800600" y="174234"/>
              <a:ext cx="2362201" cy="2362201"/>
            </a:xfrm>
            <a:prstGeom prst="rect">
              <a:avLst/>
            </a:prstGeom>
          </p:spPr>
        </p:pic>
        <p:pic>
          <p:nvPicPr>
            <p:cNvPr id="7" name="Picture 10"/>
            <p:cNvPicPr>
              <a:picLocks noChangeAspect="1"/>
            </p:cNvPicPr>
            <p:nvPr/>
          </p:nvPicPr>
          <p:blipFill>
            <a:blip r:embed="rId4"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284376989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8166" y="122238"/>
            <a:ext cx="8823433" cy="639762"/>
          </a:xfrm>
        </p:spPr>
        <p:txBody>
          <a:bodyPr/>
          <a:lstStyle/>
          <a:p>
            <a:pPr algn="ctr"/>
            <a:r>
              <a:rPr lang="en-US" sz="2600" dirty="0" smtClean="0">
                <a:solidFill>
                  <a:schemeClr val="tx1"/>
                </a:solidFill>
                <a:latin typeface="Arial" pitchFamily="34" charset="0"/>
                <a:cs typeface="Arial" pitchFamily="34" charset="0"/>
              </a:rPr>
              <a:t>Initial BHC Training</a:t>
            </a:r>
            <a:endParaRPr lang="en-US" sz="2600" dirty="0">
              <a:solidFill>
                <a:schemeClr val="tx1"/>
              </a:solidFill>
              <a:latin typeface="Arial" pitchFamily="34" charset="0"/>
              <a:cs typeface="Arial" pitchFamily="34" charset="0"/>
            </a:endParaRPr>
          </a:p>
        </p:txBody>
      </p:sp>
      <p:sp>
        <p:nvSpPr>
          <p:cNvPr id="3" name="Content Placeholder 2"/>
          <p:cNvSpPr>
            <a:spLocks noGrp="1"/>
          </p:cNvSpPr>
          <p:nvPr>
            <p:ph idx="1"/>
          </p:nvPr>
        </p:nvSpPr>
        <p:spPr>
          <a:xfrm>
            <a:off x="152400" y="915514"/>
            <a:ext cx="8719475" cy="5180485"/>
          </a:xfrm>
        </p:spPr>
        <p:txBody>
          <a:bodyPr/>
          <a:lstStyle/>
          <a:p>
            <a:r>
              <a:rPr lang="en-US" sz="2000" dirty="0">
                <a:latin typeface="Arial" panose="020B0604020202020204" pitchFamily="34" charset="0"/>
              </a:rPr>
              <a:t>First 3-6 months of Hire Date</a:t>
            </a:r>
          </a:p>
          <a:p>
            <a:pPr lvl="1">
              <a:buFont typeface="Arial" panose="020B0604020202020204" pitchFamily="34" charset="0"/>
              <a:buChar char="•"/>
            </a:pPr>
            <a:r>
              <a:rPr lang="en-US" sz="2000" dirty="0" smtClean="0">
                <a:latin typeface="Arial" panose="020B0604020202020204" pitchFamily="34" charset="0"/>
              </a:rPr>
              <a:t>Complete </a:t>
            </a:r>
            <a:r>
              <a:rPr lang="en-US" sz="2000" dirty="0">
                <a:latin typeface="Arial" panose="020B0604020202020204" pitchFamily="34" charset="0"/>
              </a:rPr>
              <a:t>Online Didactics</a:t>
            </a:r>
          </a:p>
          <a:p>
            <a:pPr lvl="1">
              <a:buFont typeface="Arial" panose="020B0604020202020204" pitchFamily="34" charset="0"/>
              <a:buChar char="•"/>
            </a:pPr>
            <a:r>
              <a:rPr lang="en-US" sz="2000" dirty="0" smtClean="0">
                <a:latin typeface="Arial" panose="020B0604020202020204" pitchFamily="34" charset="0"/>
              </a:rPr>
              <a:t>Phone/Email </a:t>
            </a:r>
            <a:r>
              <a:rPr lang="en-US" sz="2000" dirty="0">
                <a:latin typeface="Arial" panose="020B0604020202020204" pitchFamily="34" charset="0"/>
              </a:rPr>
              <a:t>Consultation with SLBMI Consultant</a:t>
            </a:r>
          </a:p>
          <a:p>
            <a:pPr lvl="1">
              <a:buFont typeface="Arial" panose="020B0604020202020204" pitchFamily="34" charset="0"/>
              <a:buChar char="•"/>
            </a:pPr>
            <a:r>
              <a:rPr lang="en-US" sz="2000" dirty="0" smtClean="0">
                <a:latin typeface="Arial" panose="020B0604020202020204" pitchFamily="34" charset="0"/>
              </a:rPr>
              <a:t>Site </a:t>
            </a:r>
            <a:r>
              <a:rPr lang="en-US" sz="2000" dirty="0">
                <a:latin typeface="Arial" panose="020B0604020202020204" pitchFamily="34" charset="0"/>
              </a:rPr>
              <a:t>Visit (for new PCHH </a:t>
            </a:r>
            <a:r>
              <a:rPr lang="en-US" sz="2000" dirty="0" smtClean="0">
                <a:latin typeface="Arial" panose="020B0604020202020204" pitchFamily="34" charset="0"/>
              </a:rPr>
              <a:t>Organizations)</a:t>
            </a:r>
          </a:p>
          <a:p>
            <a:pPr marL="457200" lvl="1" indent="0">
              <a:buNone/>
            </a:pPr>
            <a:endParaRPr lang="en-US" sz="2000" dirty="0" smtClean="0">
              <a:latin typeface="Arial" panose="020B0604020202020204" pitchFamily="34" charset="0"/>
            </a:endParaRPr>
          </a:p>
          <a:p>
            <a:pPr marL="341313" lvl="1" indent="-341313">
              <a:buFont typeface="Arial" panose="020B0604020202020204" pitchFamily="34" charset="0"/>
              <a:buChar char="•"/>
            </a:pPr>
            <a:r>
              <a:rPr lang="en-US" sz="2000" dirty="0" smtClean="0">
                <a:latin typeface="Arial" panose="020B0604020202020204" pitchFamily="34" charset="0"/>
              </a:rPr>
              <a:t>Contact Information: </a:t>
            </a:r>
          </a:p>
          <a:p>
            <a:pPr indent="-1588">
              <a:buNone/>
            </a:pPr>
            <a:r>
              <a:rPr lang="en-US" sz="2000" dirty="0" smtClean="0">
                <a:latin typeface="Arial" panose="020B0604020202020204" pitchFamily="34" charset="0"/>
              </a:rPr>
              <a:t>St</a:t>
            </a:r>
            <a:r>
              <a:rPr lang="en-US" sz="2000" dirty="0">
                <a:latin typeface="Arial" panose="020B0604020202020204" pitchFamily="34" charset="0"/>
              </a:rPr>
              <a:t>. Louis Behavioral Medicine Institute</a:t>
            </a:r>
          </a:p>
          <a:p>
            <a:pPr indent="-1588">
              <a:buNone/>
            </a:pPr>
            <a:r>
              <a:rPr lang="en-US" sz="2000" dirty="0">
                <a:latin typeface="Arial" panose="020B0604020202020204" pitchFamily="34" charset="0"/>
              </a:rPr>
              <a:t>1129 </a:t>
            </a:r>
            <a:r>
              <a:rPr lang="en-US" sz="2000" dirty="0" err="1">
                <a:latin typeface="Arial" panose="020B0604020202020204" pitchFamily="34" charset="0"/>
              </a:rPr>
              <a:t>Macklind</a:t>
            </a:r>
            <a:r>
              <a:rPr lang="en-US" sz="2000" dirty="0">
                <a:latin typeface="Arial" panose="020B0604020202020204" pitchFamily="34" charset="0"/>
              </a:rPr>
              <a:t> Avenue</a:t>
            </a:r>
          </a:p>
          <a:p>
            <a:pPr indent="-1588">
              <a:buNone/>
            </a:pPr>
            <a:r>
              <a:rPr lang="en-US" sz="2000" dirty="0">
                <a:latin typeface="Arial" panose="020B0604020202020204" pitchFamily="34" charset="0"/>
              </a:rPr>
              <a:t>St. Louis, MO 63110</a:t>
            </a:r>
          </a:p>
          <a:p>
            <a:pPr algn="ctr">
              <a:buFont typeface="Wingdings 2"/>
              <a:buNone/>
            </a:pPr>
            <a:endParaRPr lang="en-US" sz="2000" dirty="0">
              <a:latin typeface="Arial" panose="020B0604020202020204" pitchFamily="34" charset="0"/>
            </a:endParaRPr>
          </a:p>
          <a:p>
            <a:pPr indent="-1588">
              <a:spcBef>
                <a:spcPts val="0"/>
              </a:spcBef>
              <a:buFont typeface="Wingdings 2"/>
              <a:buNone/>
            </a:pPr>
            <a:r>
              <a:rPr lang="en-US" sz="2000" dirty="0">
                <a:latin typeface="Arial" panose="020B0604020202020204" pitchFamily="34" charset="0"/>
              </a:rPr>
              <a:t>Dawn Prentice, LCSW</a:t>
            </a:r>
          </a:p>
          <a:p>
            <a:pPr indent="-1588">
              <a:spcBef>
                <a:spcPts val="0"/>
              </a:spcBef>
              <a:buNone/>
            </a:pPr>
            <a:r>
              <a:rPr lang="en-US" sz="2000" dirty="0">
                <a:latin typeface="Arial" panose="020B0604020202020204" pitchFamily="34" charset="0"/>
              </a:rPr>
              <a:t>314-881-3457</a:t>
            </a:r>
          </a:p>
          <a:p>
            <a:pPr indent="-1588">
              <a:spcBef>
                <a:spcPts val="0"/>
              </a:spcBef>
              <a:buFont typeface="Wingdings 2"/>
              <a:buNone/>
            </a:pPr>
            <a:r>
              <a:rPr lang="en-US" sz="2000" dirty="0">
                <a:latin typeface="Arial" panose="020B0604020202020204" pitchFamily="34" charset="0"/>
                <a:hlinkClick r:id="rId3"/>
              </a:rPr>
              <a:t>Dawn.Prentice@uhsinc.com</a:t>
            </a:r>
            <a:endParaRPr lang="en-US" sz="2000" dirty="0">
              <a:latin typeface="Arial" panose="020B0604020202020204" pitchFamily="34" charset="0"/>
            </a:endParaRPr>
          </a:p>
          <a:p>
            <a:pPr indent="-1588">
              <a:spcBef>
                <a:spcPts val="0"/>
              </a:spcBef>
              <a:buFont typeface="Wingdings 2"/>
              <a:buNone/>
            </a:pPr>
            <a:endParaRPr lang="en-US" sz="2000" dirty="0">
              <a:latin typeface="Arial" panose="020B0604020202020204" pitchFamily="34" charset="0"/>
            </a:endParaRPr>
          </a:p>
          <a:p>
            <a:pPr indent="-1588">
              <a:spcBef>
                <a:spcPts val="0"/>
              </a:spcBef>
              <a:buFont typeface="Wingdings 2"/>
              <a:buNone/>
            </a:pPr>
            <a:r>
              <a:rPr lang="en-US" sz="2000" dirty="0">
                <a:latin typeface="Arial" panose="020B0604020202020204" pitchFamily="34" charset="0"/>
              </a:rPr>
              <a:t>Ronald Margolis, Ph.D.</a:t>
            </a:r>
          </a:p>
          <a:p>
            <a:pPr indent="-1588">
              <a:spcBef>
                <a:spcPts val="0"/>
              </a:spcBef>
              <a:buFont typeface="Wingdings 2"/>
              <a:buNone/>
            </a:pPr>
            <a:r>
              <a:rPr lang="en-US" sz="2000" dirty="0">
                <a:latin typeface="Arial" panose="020B0604020202020204" pitchFamily="34" charset="0"/>
                <a:hlinkClick r:id="rId4"/>
              </a:rPr>
              <a:t>Ronald.Margolis@uhsinc.com</a:t>
            </a:r>
            <a:endParaRPr lang="en-US" sz="2000" dirty="0">
              <a:latin typeface="Arial" panose="020B0604020202020204" pitchFamily="34" charset="0"/>
            </a:endParaRPr>
          </a:p>
        </p:txBody>
      </p:sp>
      <p:sp>
        <p:nvSpPr>
          <p:cNvPr id="4" name="Slide Number Placeholder 3"/>
          <p:cNvSpPr>
            <a:spLocks noGrp="1"/>
          </p:cNvSpPr>
          <p:nvPr>
            <p:ph type="sldNum" sz="quarter" idx="11"/>
          </p:nvPr>
        </p:nvSpPr>
        <p:spPr/>
        <p:txBody>
          <a:bodyPr/>
          <a:lstStyle/>
          <a:p>
            <a:fld id="{2177119C-9C61-4E5B-89DB-BF9368355485}" type="slidenum">
              <a:rPr lang="en-US" smtClean="0">
                <a:solidFill>
                  <a:prstClr val="black"/>
                </a:solidFill>
              </a:rPr>
              <a:pPr/>
              <a:t>67</a:t>
            </a:fld>
            <a:endParaRPr lang="en-US" dirty="0">
              <a:solidFill>
                <a:prstClr val="black"/>
              </a:solidFill>
            </a:endParaRPr>
          </a:p>
        </p:txBody>
      </p:sp>
      <p:grpSp>
        <p:nvGrpSpPr>
          <p:cNvPr id="5" name="Group 7"/>
          <p:cNvGrpSpPr>
            <a:grpSpLocks/>
          </p:cNvGrpSpPr>
          <p:nvPr/>
        </p:nvGrpSpPr>
        <p:grpSpPr bwMode="auto">
          <a:xfrm>
            <a:off x="202680" y="2309"/>
            <a:ext cx="1143000" cy="913206"/>
            <a:chOff x="4800600" y="174234"/>
            <a:chExt cx="2362201" cy="2362201"/>
          </a:xfrm>
        </p:grpSpPr>
        <p:pic>
          <p:nvPicPr>
            <p:cNvPr id="6" name="Picture 5"/>
            <p:cNvPicPr>
              <a:picLocks noChangeAspect="1"/>
            </p:cNvPicPr>
            <p:nvPr/>
          </p:nvPicPr>
          <p:blipFill>
            <a:blip r:embed="rId5" cstate="print">
              <a:duotone>
                <a:prstClr val="black"/>
                <a:srgbClr val="F79646">
                  <a:tint val="45000"/>
                  <a:satMod val="400000"/>
                </a:srgbClr>
              </a:duotone>
              <a:extLst/>
            </a:blip>
            <a:stretch>
              <a:fillRect/>
            </a:stretch>
          </p:blipFill>
          <p:spPr>
            <a:xfrm>
              <a:off x="4800600" y="174234"/>
              <a:ext cx="2362201" cy="2362201"/>
            </a:xfrm>
            <a:prstGeom prst="rect">
              <a:avLst/>
            </a:prstGeom>
          </p:spPr>
        </p:pic>
        <p:pic>
          <p:nvPicPr>
            <p:cNvPr id="7" name="Picture 10"/>
            <p:cNvPicPr>
              <a:picLocks noChangeAspect="1"/>
            </p:cNvPicPr>
            <p:nvPr/>
          </p:nvPicPr>
          <p:blipFill>
            <a:blip r:embed="rId6"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125855382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50838"/>
            <a:ext cx="7619999" cy="639762"/>
          </a:xfrm>
        </p:spPr>
        <p:txBody>
          <a:bodyPr/>
          <a:lstStyle/>
          <a:p>
            <a:pPr algn="ctr"/>
            <a:r>
              <a:rPr lang="en-US" sz="2400" dirty="0">
                <a:solidFill>
                  <a:schemeClr val="tx1"/>
                </a:solidFill>
                <a:latin typeface="Arial" panose="020B0604020202020204" pitchFamily="34" charset="0"/>
                <a:cs typeface="Arial" panose="020B0604020202020204" pitchFamily="34" charset="0"/>
              </a:rPr>
              <a:t>Screening, </a:t>
            </a:r>
            <a:r>
              <a:rPr lang="en-US" sz="2400" dirty="0" smtClean="0">
                <a:solidFill>
                  <a:schemeClr val="tx1"/>
                </a:solidFill>
                <a:latin typeface="Arial" panose="020B0604020202020204" pitchFamily="34" charset="0"/>
                <a:cs typeface="Arial" panose="020B0604020202020204" pitchFamily="34" charset="0"/>
              </a:rPr>
              <a:t>Brief </a:t>
            </a:r>
            <a:r>
              <a:rPr lang="en-US" sz="2400" dirty="0">
                <a:solidFill>
                  <a:schemeClr val="tx1"/>
                </a:solidFill>
                <a:latin typeface="Arial" panose="020B0604020202020204" pitchFamily="34" charset="0"/>
                <a:cs typeface="Arial" panose="020B0604020202020204" pitchFamily="34" charset="0"/>
              </a:rPr>
              <a:t>Intervention, and Referral to </a:t>
            </a:r>
            <a:r>
              <a:rPr lang="en-US" sz="2400" dirty="0" smtClean="0">
                <a:solidFill>
                  <a:schemeClr val="tx1"/>
                </a:solidFill>
                <a:latin typeface="Arial" panose="020B0604020202020204" pitchFamily="34" charset="0"/>
                <a:cs typeface="Arial" panose="020B0604020202020204" pitchFamily="34" charset="0"/>
              </a:rPr>
              <a:t>Treatment (SBIRT)</a:t>
            </a:r>
            <a:r>
              <a:rPr lang="en-US" sz="2400" dirty="0">
                <a:solidFill>
                  <a:schemeClr val="tx1"/>
                </a:solidFill>
                <a:latin typeface="Arial" panose="020B0604020202020204" pitchFamily="34" charset="0"/>
                <a:cs typeface="Arial" panose="020B0604020202020204" pitchFamily="34" charset="0"/>
              </a:rPr>
              <a:t/>
            </a:r>
            <a:br>
              <a:rPr lang="en-US" sz="2400" dirty="0">
                <a:solidFill>
                  <a:schemeClr val="tx1"/>
                </a:solidFill>
                <a:latin typeface="Arial" panose="020B0604020202020204" pitchFamily="34" charset="0"/>
                <a:cs typeface="Arial" panose="020B0604020202020204" pitchFamily="34" charset="0"/>
              </a:rPr>
            </a:br>
            <a:endParaRPr lang="en-US" sz="2600" dirty="0">
              <a:solidFill>
                <a:schemeClr val="tx1"/>
              </a:solidFill>
              <a:latin typeface="Arial" pitchFamily="34" charset="0"/>
              <a:cs typeface="Arial" pitchFamily="34" charset="0"/>
            </a:endParaRPr>
          </a:p>
        </p:txBody>
      </p:sp>
      <p:sp>
        <p:nvSpPr>
          <p:cNvPr id="3" name="Content Placeholder 2"/>
          <p:cNvSpPr>
            <a:spLocks noGrp="1"/>
          </p:cNvSpPr>
          <p:nvPr>
            <p:ph idx="1"/>
          </p:nvPr>
        </p:nvSpPr>
        <p:spPr/>
        <p:txBody>
          <a:bodyPr/>
          <a:lstStyle/>
          <a:p>
            <a:r>
              <a:rPr lang="en-US" sz="2200" dirty="0" smtClean="0">
                <a:latin typeface="Arial" panose="020B0604020202020204" pitchFamily="34" charset="0"/>
              </a:rPr>
              <a:t>Evidenced </a:t>
            </a:r>
            <a:r>
              <a:rPr lang="en-US" sz="2200" dirty="0">
                <a:latin typeface="Arial" panose="020B0604020202020204" pitchFamily="34" charset="0"/>
              </a:rPr>
              <a:t>based </a:t>
            </a:r>
            <a:r>
              <a:rPr lang="en-US" sz="2200" dirty="0" smtClean="0">
                <a:latin typeface="Arial" panose="020B0604020202020204" pitchFamily="34" charset="0"/>
              </a:rPr>
              <a:t>primary </a:t>
            </a:r>
            <a:r>
              <a:rPr lang="en-US" sz="2200" dirty="0">
                <a:latin typeface="Arial" panose="020B0604020202020204" pitchFamily="34" charset="0"/>
              </a:rPr>
              <a:t>prevention program for addressing risky substance use </a:t>
            </a:r>
          </a:p>
          <a:p>
            <a:r>
              <a:rPr lang="en-US" sz="2200" dirty="0">
                <a:latin typeface="Arial" panose="020B0604020202020204" pitchFamily="34" charset="0"/>
              </a:rPr>
              <a:t>Integrated into general medical and other community settings</a:t>
            </a:r>
          </a:p>
          <a:p>
            <a:r>
              <a:rPr lang="en-US" sz="2200" dirty="0">
                <a:latin typeface="Arial" panose="020B0604020202020204" pitchFamily="34" charset="0"/>
              </a:rPr>
              <a:t>Key elements:</a:t>
            </a:r>
          </a:p>
          <a:p>
            <a:pPr marL="684213"/>
            <a:r>
              <a:rPr lang="en-US" sz="2200" dirty="0">
                <a:latin typeface="Arial" panose="020B0604020202020204" pitchFamily="34" charset="0"/>
              </a:rPr>
              <a:t>Screen </a:t>
            </a:r>
            <a:r>
              <a:rPr lang="en-US" sz="2200" dirty="0" smtClean="0">
                <a:latin typeface="Arial" panose="020B0604020202020204" pitchFamily="34" charset="0"/>
              </a:rPr>
              <a:t>everyone 18 years and older using the four question pre-screening tool </a:t>
            </a:r>
          </a:p>
          <a:p>
            <a:pPr marL="684213"/>
            <a:r>
              <a:rPr lang="en-US" sz="2200" dirty="0" smtClean="0">
                <a:latin typeface="Arial" panose="020B0604020202020204" pitchFamily="34" charset="0"/>
              </a:rPr>
              <a:t>Follow-up for positive prescreen tool utilizing the World Health Organization ASSIST tool that is completed in </a:t>
            </a:r>
            <a:r>
              <a:rPr lang="en-US" sz="2200" dirty="0" err="1" smtClean="0">
                <a:latin typeface="Arial" panose="020B0604020202020204" pitchFamily="34" charset="0"/>
              </a:rPr>
              <a:t>eSBIRT</a:t>
            </a:r>
            <a:endParaRPr lang="en-US" sz="2200" dirty="0">
              <a:latin typeface="Arial" panose="020B0604020202020204" pitchFamily="34" charset="0"/>
            </a:endParaRPr>
          </a:p>
          <a:p>
            <a:pPr marL="684213"/>
            <a:r>
              <a:rPr lang="en-US" sz="2200" dirty="0" smtClean="0">
                <a:latin typeface="Arial" panose="020B0604020202020204" pitchFamily="34" charset="0"/>
              </a:rPr>
              <a:t>Brief </a:t>
            </a:r>
            <a:r>
              <a:rPr lang="en-US" sz="2200" dirty="0">
                <a:latin typeface="Arial" panose="020B0604020202020204" pitchFamily="34" charset="0"/>
              </a:rPr>
              <a:t>Intervention when indicated</a:t>
            </a:r>
          </a:p>
          <a:p>
            <a:pPr marL="684213"/>
            <a:r>
              <a:rPr lang="en-US" sz="2200" dirty="0">
                <a:latin typeface="Arial" panose="020B0604020202020204" pitchFamily="34" charset="0"/>
              </a:rPr>
              <a:t>Referral for Treatment as needed</a:t>
            </a:r>
          </a:p>
          <a:p>
            <a:r>
              <a:rPr lang="en-US" sz="2200" dirty="0">
                <a:latin typeface="Arial" panose="020B0604020202020204" pitchFamily="34" charset="0"/>
              </a:rPr>
              <a:t>Uses a public health model incorporating population screening and brief interventions into routine practice </a:t>
            </a:r>
          </a:p>
          <a:p>
            <a:r>
              <a:rPr lang="en-US" sz="2200" dirty="0">
                <a:latin typeface="Arial" panose="020B0604020202020204" pitchFamily="34" charset="0"/>
              </a:rPr>
              <a:t>As part of a continuum of care its primary focus is on the more common risky drinking and drug use rather than alcohol or drug dependence.</a:t>
            </a:r>
          </a:p>
          <a:p>
            <a:endParaRPr lang="en-US" sz="2600" dirty="0">
              <a:latin typeface="Arial" panose="020B0604020202020204" pitchFamily="34" charset="0"/>
            </a:endParaRPr>
          </a:p>
        </p:txBody>
      </p:sp>
      <p:sp>
        <p:nvSpPr>
          <p:cNvPr id="4" name="Slide Number Placeholder 3"/>
          <p:cNvSpPr>
            <a:spLocks noGrp="1"/>
          </p:cNvSpPr>
          <p:nvPr>
            <p:ph type="sldNum" sz="quarter" idx="11"/>
          </p:nvPr>
        </p:nvSpPr>
        <p:spPr/>
        <p:txBody>
          <a:bodyPr/>
          <a:lstStyle/>
          <a:p>
            <a:fld id="{2177119C-9C61-4E5B-89DB-BF9368355485}" type="slidenum">
              <a:rPr lang="en-US" smtClean="0">
                <a:solidFill>
                  <a:prstClr val="black"/>
                </a:solidFill>
              </a:rPr>
              <a:pPr/>
              <a:t>68</a:t>
            </a:fld>
            <a:endParaRPr lang="en-US" dirty="0">
              <a:solidFill>
                <a:prstClr val="black"/>
              </a:solidFill>
            </a:endParaRPr>
          </a:p>
        </p:txBody>
      </p:sp>
      <p:grpSp>
        <p:nvGrpSpPr>
          <p:cNvPr id="5" name="Group 7"/>
          <p:cNvGrpSpPr>
            <a:grpSpLocks/>
          </p:cNvGrpSpPr>
          <p:nvPr/>
        </p:nvGrpSpPr>
        <p:grpSpPr bwMode="auto">
          <a:xfrm>
            <a:off x="152401" y="66675"/>
            <a:ext cx="1142999" cy="923925"/>
            <a:chOff x="4800600" y="174234"/>
            <a:chExt cx="2362201" cy="2362201"/>
          </a:xfrm>
        </p:grpSpPr>
        <p:pic>
          <p:nvPicPr>
            <p:cNvPr id="6" name="Picture 5"/>
            <p:cNvPicPr>
              <a:picLocks noChangeAspect="1"/>
            </p:cNvPicPr>
            <p:nvPr/>
          </p:nvPicPr>
          <p:blipFill>
            <a:blip r:embed="rId3" cstate="print">
              <a:duotone>
                <a:prstClr val="black"/>
                <a:srgbClr val="F79646">
                  <a:tint val="45000"/>
                  <a:satMod val="400000"/>
                </a:srgbClr>
              </a:duotone>
              <a:extLst/>
            </a:blip>
            <a:stretch>
              <a:fillRect/>
            </a:stretch>
          </p:blipFill>
          <p:spPr>
            <a:xfrm>
              <a:off x="4800600" y="174234"/>
              <a:ext cx="2362201" cy="2362201"/>
            </a:xfrm>
            <a:prstGeom prst="rect">
              <a:avLst/>
            </a:prstGeom>
          </p:spPr>
        </p:pic>
        <p:pic>
          <p:nvPicPr>
            <p:cNvPr id="7" name="Picture 10"/>
            <p:cNvPicPr>
              <a:picLocks noChangeAspect="1"/>
            </p:cNvPicPr>
            <p:nvPr/>
          </p:nvPicPr>
          <p:blipFill>
            <a:blip r:embed="rId4"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139749524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50838"/>
            <a:ext cx="7619999" cy="639762"/>
          </a:xfrm>
        </p:spPr>
        <p:txBody>
          <a:bodyPr/>
          <a:lstStyle/>
          <a:p>
            <a:pPr algn="ctr"/>
            <a:r>
              <a:rPr lang="en-US" sz="3200" dirty="0" smtClean="0">
                <a:solidFill>
                  <a:schemeClr val="tx1"/>
                </a:solidFill>
                <a:latin typeface="Arial" panose="020B0604020202020204" pitchFamily="34" charset="0"/>
                <a:cs typeface="Arial" panose="020B0604020202020204" pitchFamily="34" charset="0"/>
              </a:rPr>
              <a:t>SBIRT Required Training/Certification</a:t>
            </a:r>
            <a:r>
              <a:rPr lang="en-US" sz="2400" dirty="0">
                <a:solidFill>
                  <a:schemeClr val="tx1"/>
                </a:solidFill>
                <a:latin typeface="Arial" panose="020B0604020202020204" pitchFamily="34" charset="0"/>
                <a:cs typeface="Arial" panose="020B0604020202020204" pitchFamily="34" charset="0"/>
              </a:rPr>
              <a:t/>
            </a:r>
            <a:br>
              <a:rPr lang="en-US" sz="2400" dirty="0">
                <a:solidFill>
                  <a:schemeClr val="tx1"/>
                </a:solidFill>
                <a:latin typeface="Arial" panose="020B0604020202020204" pitchFamily="34" charset="0"/>
                <a:cs typeface="Arial" panose="020B0604020202020204" pitchFamily="34" charset="0"/>
              </a:rPr>
            </a:br>
            <a:endParaRPr lang="en-US" sz="2600" dirty="0">
              <a:solidFill>
                <a:schemeClr val="tx1"/>
              </a:solidFill>
              <a:latin typeface="Arial" pitchFamily="34" charset="0"/>
              <a:cs typeface="Arial" pitchFamily="34" charset="0"/>
            </a:endParaRPr>
          </a:p>
        </p:txBody>
      </p:sp>
      <p:sp>
        <p:nvSpPr>
          <p:cNvPr id="3" name="Content Placeholder 2"/>
          <p:cNvSpPr>
            <a:spLocks noGrp="1"/>
          </p:cNvSpPr>
          <p:nvPr>
            <p:ph idx="1"/>
          </p:nvPr>
        </p:nvSpPr>
        <p:spPr/>
        <p:txBody>
          <a:bodyPr/>
          <a:lstStyle/>
          <a:p>
            <a:r>
              <a:rPr lang="en-US" sz="2200" dirty="0" smtClean="0">
                <a:latin typeface="Arial" panose="020B0604020202020204" pitchFamily="34" charset="0"/>
              </a:rPr>
              <a:t>Screening</a:t>
            </a:r>
            <a:r>
              <a:rPr lang="en-US" sz="2200" dirty="0">
                <a:latin typeface="Arial" panose="020B0604020202020204" pitchFamily="34" charset="0"/>
              </a:rPr>
              <a:t> </a:t>
            </a:r>
            <a:r>
              <a:rPr lang="en-US" sz="1800" dirty="0">
                <a:latin typeface="Arial" panose="020B0604020202020204" pitchFamily="34" charset="0"/>
              </a:rPr>
              <a:t>(Training typically completed by rooming staff such as nurse, MA)</a:t>
            </a:r>
          </a:p>
          <a:p>
            <a:pPr lvl="1"/>
            <a:r>
              <a:rPr lang="en-US" sz="2200" dirty="0">
                <a:latin typeface="Arial" panose="020B0604020202020204" pitchFamily="34" charset="0"/>
              </a:rPr>
              <a:t>Why and how to administer the brief screen to identify patients who need a closer look at their alcohol or substance use risks. (Two training modules and quiz, about 30 minutes.)</a:t>
            </a:r>
          </a:p>
          <a:p>
            <a:r>
              <a:rPr lang="en-US" sz="2200" dirty="0">
                <a:latin typeface="Arial" panose="020B0604020202020204" pitchFamily="34" charset="0"/>
              </a:rPr>
              <a:t>Brief </a:t>
            </a:r>
            <a:r>
              <a:rPr lang="en-US" sz="2200" dirty="0" smtClean="0">
                <a:latin typeface="Arial" panose="020B0604020202020204" pitchFamily="34" charset="0"/>
              </a:rPr>
              <a:t>Education/Intervention </a:t>
            </a:r>
            <a:r>
              <a:rPr lang="en-US" sz="1800" dirty="0" smtClean="0">
                <a:latin typeface="Arial" panose="020B0604020202020204" pitchFamily="34" charset="0"/>
              </a:rPr>
              <a:t>(Training typically completed by rooming staff such as nurse, MA)</a:t>
            </a:r>
            <a:endParaRPr lang="en-US" sz="1800" dirty="0">
              <a:latin typeface="Arial" panose="020B0604020202020204" pitchFamily="34" charset="0"/>
            </a:endParaRPr>
          </a:p>
          <a:p>
            <a:pPr lvl="1"/>
            <a:r>
              <a:rPr lang="en-US" sz="2200" dirty="0">
                <a:latin typeface="Arial" panose="020B0604020202020204" pitchFamily="34" charset="0"/>
              </a:rPr>
              <a:t>Assess patients for risky alcohol and drug use and use the personal risk assessment report to guide a brief motivational education session to those at moderate levels of risk. (Five training modules and quizzes, about 70 minutes.)</a:t>
            </a:r>
          </a:p>
          <a:p>
            <a:r>
              <a:rPr lang="en-US" sz="2200" dirty="0">
                <a:latin typeface="Arial" panose="020B0604020202020204" pitchFamily="34" charset="0"/>
              </a:rPr>
              <a:t>Brief </a:t>
            </a:r>
            <a:r>
              <a:rPr lang="en-US" sz="2200" dirty="0" smtClean="0">
                <a:latin typeface="Arial" panose="020B0604020202020204" pitchFamily="34" charset="0"/>
              </a:rPr>
              <a:t>Coaching </a:t>
            </a:r>
            <a:r>
              <a:rPr lang="en-US" sz="1800" dirty="0" smtClean="0">
                <a:latin typeface="Arial" panose="020B0604020202020204" pitchFamily="34" charset="0"/>
              </a:rPr>
              <a:t>(Training must be completed by BHC)</a:t>
            </a:r>
            <a:endParaRPr lang="en-US" sz="1800" dirty="0">
              <a:latin typeface="Arial" panose="020B0604020202020204" pitchFamily="34" charset="0"/>
            </a:endParaRPr>
          </a:p>
          <a:p>
            <a:pPr lvl="1"/>
            <a:r>
              <a:rPr lang="en-US" sz="2200" dirty="0">
                <a:latin typeface="Arial" panose="020B0604020202020204" pitchFamily="34" charset="0"/>
              </a:rPr>
              <a:t>Coach patients with significant alcohol and drug use risks in a 6 session </a:t>
            </a:r>
            <a:r>
              <a:rPr lang="en-US" sz="2200" dirty="0" err="1">
                <a:latin typeface="Arial" panose="020B0604020202020204" pitchFamily="34" charset="0"/>
              </a:rPr>
              <a:t>manualized</a:t>
            </a:r>
            <a:r>
              <a:rPr lang="en-US" sz="2200" dirty="0">
                <a:latin typeface="Arial" panose="020B0604020202020204" pitchFamily="34" charset="0"/>
              </a:rPr>
              <a:t> process using motivational enhancement and cognitive behavioral therapy techniques. (Training modules, quiz, sample recording and phone/Skype feedback session, about 4 hours.)</a:t>
            </a:r>
          </a:p>
          <a:p>
            <a:endParaRPr lang="en-US" sz="2600" dirty="0">
              <a:latin typeface="Arial" panose="020B0604020202020204" pitchFamily="34" charset="0"/>
            </a:endParaRPr>
          </a:p>
        </p:txBody>
      </p:sp>
      <p:sp>
        <p:nvSpPr>
          <p:cNvPr id="4" name="Slide Number Placeholder 3"/>
          <p:cNvSpPr>
            <a:spLocks noGrp="1"/>
          </p:cNvSpPr>
          <p:nvPr>
            <p:ph type="sldNum" sz="quarter" idx="11"/>
          </p:nvPr>
        </p:nvSpPr>
        <p:spPr/>
        <p:txBody>
          <a:bodyPr/>
          <a:lstStyle/>
          <a:p>
            <a:fld id="{2177119C-9C61-4E5B-89DB-BF9368355485}" type="slidenum">
              <a:rPr lang="en-US" smtClean="0">
                <a:solidFill>
                  <a:prstClr val="black"/>
                </a:solidFill>
              </a:rPr>
              <a:pPr/>
              <a:t>69</a:t>
            </a:fld>
            <a:endParaRPr lang="en-US" dirty="0">
              <a:solidFill>
                <a:prstClr val="black"/>
              </a:solidFill>
            </a:endParaRPr>
          </a:p>
        </p:txBody>
      </p:sp>
      <p:grpSp>
        <p:nvGrpSpPr>
          <p:cNvPr id="5" name="Group 7"/>
          <p:cNvGrpSpPr>
            <a:grpSpLocks/>
          </p:cNvGrpSpPr>
          <p:nvPr/>
        </p:nvGrpSpPr>
        <p:grpSpPr bwMode="auto">
          <a:xfrm>
            <a:off x="152401" y="66675"/>
            <a:ext cx="1142999" cy="923925"/>
            <a:chOff x="4800600" y="174234"/>
            <a:chExt cx="2362201" cy="2362201"/>
          </a:xfrm>
        </p:grpSpPr>
        <p:pic>
          <p:nvPicPr>
            <p:cNvPr id="6" name="Picture 5"/>
            <p:cNvPicPr>
              <a:picLocks noChangeAspect="1"/>
            </p:cNvPicPr>
            <p:nvPr/>
          </p:nvPicPr>
          <p:blipFill>
            <a:blip r:embed="rId3" cstate="print">
              <a:duotone>
                <a:prstClr val="black"/>
                <a:srgbClr val="F79646">
                  <a:tint val="45000"/>
                  <a:satMod val="400000"/>
                </a:srgbClr>
              </a:duotone>
              <a:extLst/>
            </a:blip>
            <a:stretch>
              <a:fillRect/>
            </a:stretch>
          </p:blipFill>
          <p:spPr>
            <a:xfrm>
              <a:off x="4800600" y="174234"/>
              <a:ext cx="2362201" cy="2362201"/>
            </a:xfrm>
            <a:prstGeom prst="rect">
              <a:avLst/>
            </a:prstGeom>
          </p:spPr>
        </p:pic>
        <p:pic>
          <p:nvPicPr>
            <p:cNvPr id="7" name="Picture 10"/>
            <p:cNvPicPr>
              <a:picLocks noChangeAspect="1"/>
            </p:cNvPicPr>
            <p:nvPr/>
          </p:nvPicPr>
          <p:blipFill>
            <a:blip r:embed="rId4"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2165712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1162" y="274638"/>
            <a:ext cx="7005637" cy="1143000"/>
          </a:xfrm>
        </p:spPr>
        <p:txBody>
          <a:bodyPr>
            <a:normAutofit fontScale="90000"/>
          </a:bodyPr>
          <a:lstStyle/>
          <a:p>
            <a:pPr algn="ctr"/>
            <a:r>
              <a:rPr lang="en-US" b="1" dirty="0" smtClean="0">
                <a:solidFill>
                  <a:schemeClr val="tx1"/>
                </a:solidFill>
                <a:effectLst/>
                <a:latin typeface="Arial" pitchFamily="34" charset="0"/>
                <a:cs typeface="Arial" pitchFamily="34" charset="0"/>
              </a:rPr>
              <a:t>Missouri PCHH Updated Qualifying Conditions</a:t>
            </a:r>
            <a:endParaRPr lang="en-US" b="1" dirty="0">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fontScale="77500" lnSpcReduction="20000"/>
          </a:bodyPr>
          <a:lstStyle/>
          <a:p>
            <a:pPr marL="228600" lvl="0" indent="0">
              <a:buClrTx/>
              <a:buSzPct val="100000"/>
              <a:buNone/>
            </a:pPr>
            <a:r>
              <a:rPr lang="en-US" sz="4200" dirty="0" smtClean="0">
                <a:latin typeface="Arial" pitchFamily="34" charset="0"/>
                <a:cs typeface="Arial" pitchFamily="34" charset="0"/>
              </a:rPr>
              <a:t>New </a:t>
            </a:r>
            <a:r>
              <a:rPr lang="en-US" sz="4200" dirty="0">
                <a:latin typeface="Arial" pitchFamily="34" charset="0"/>
                <a:cs typeface="Arial" pitchFamily="34" charset="0"/>
              </a:rPr>
              <a:t>a</a:t>
            </a:r>
            <a:r>
              <a:rPr lang="en-US" sz="4200" dirty="0" smtClean="0">
                <a:latin typeface="Arial" pitchFamily="34" charset="0"/>
                <a:cs typeface="Arial" pitchFamily="34" charset="0"/>
              </a:rPr>
              <a:t>s of October 1, 2016</a:t>
            </a:r>
          </a:p>
          <a:p>
            <a:pPr marL="228600" lvl="0" indent="0">
              <a:buClrTx/>
              <a:buSzPct val="100000"/>
              <a:buNone/>
            </a:pPr>
            <a:endParaRPr lang="en-US" sz="2600" dirty="0" smtClean="0">
              <a:latin typeface="Arial" pitchFamily="34" charset="0"/>
              <a:cs typeface="Arial" pitchFamily="34" charset="0"/>
            </a:endParaRPr>
          </a:p>
          <a:p>
            <a:pPr marL="457200" lvl="0" indent="-228600">
              <a:buClrTx/>
              <a:buSzPct val="100000"/>
              <a:buFont typeface="Arial" pitchFamily="34" charset="0"/>
              <a:buChar char="•"/>
            </a:pPr>
            <a:r>
              <a:rPr lang="en-US" sz="3100" dirty="0" smtClean="0">
                <a:latin typeface="Arial" pitchFamily="34" charset="0"/>
                <a:cs typeface="Arial" pitchFamily="34" charset="0"/>
              </a:rPr>
              <a:t>Behavioral Health Conditions (only one of these)</a:t>
            </a:r>
          </a:p>
          <a:p>
            <a:pPr lvl="1"/>
            <a:r>
              <a:rPr lang="en-US" sz="3100" dirty="0"/>
              <a:t>Anxiety</a:t>
            </a:r>
          </a:p>
          <a:p>
            <a:pPr lvl="1"/>
            <a:r>
              <a:rPr lang="en-US" sz="3100" dirty="0"/>
              <a:t>Depression</a:t>
            </a:r>
          </a:p>
          <a:p>
            <a:pPr lvl="1"/>
            <a:r>
              <a:rPr lang="en-US" sz="3100" dirty="0"/>
              <a:t>Substance Use Disorder*</a:t>
            </a:r>
          </a:p>
          <a:p>
            <a:pPr marL="457200" lvl="0" indent="-228600">
              <a:buSzPct val="100000"/>
            </a:pPr>
            <a:r>
              <a:rPr lang="en-US" sz="3100" dirty="0" smtClean="0">
                <a:latin typeface="Arial" pitchFamily="34" charset="0"/>
                <a:cs typeface="Arial" pitchFamily="34" charset="0"/>
              </a:rPr>
              <a:t>Pediatric Asthma**</a:t>
            </a:r>
          </a:p>
          <a:p>
            <a:pPr marL="457200" lvl="0" indent="-228600">
              <a:buSzPct val="100000"/>
            </a:pPr>
            <a:r>
              <a:rPr lang="en-US" sz="3100" dirty="0" smtClean="0">
                <a:latin typeface="Arial" pitchFamily="34" charset="0"/>
                <a:cs typeface="Arial" pitchFamily="34" charset="0"/>
              </a:rPr>
              <a:t>Obesity (BMI ≥ 30 or 95</a:t>
            </a:r>
            <a:r>
              <a:rPr lang="en-US" sz="3100" baseline="30000" dirty="0" smtClean="0">
                <a:latin typeface="Arial" pitchFamily="34" charset="0"/>
                <a:cs typeface="Arial" pitchFamily="34" charset="0"/>
              </a:rPr>
              <a:t>th</a:t>
            </a:r>
            <a:r>
              <a:rPr lang="en-US" sz="3100" dirty="0" smtClean="0">
                <a:latin typeface="Arial" pitchFamily="34" charset="0"/>
                <a:cs typeface="Arial" pitchFamily="34" charset="0"/>
              </a:rPr>
              <a:t> percentile)**</a:t>
            </a:r>
            <a:endParaRPr lang="en-US" sz="3100" dirty="0">
              <a:latin typeface="Arial" panose="020B0604020202020204" pitchFamily="34" charset="0"/>
              <a:cs typeface="Arial" panose="020B0604020202020204" pitchFamily="34" charset="0"/>
            </a:endParaRPr>
          </a:p>
          <a:p>
            <a:endParaRPr lang="en-US" dirty="0"/>
          </a:p>
          <a:p>
            <a:pPr marL="0" indent="0">
              <a:buNone/>
            </a:pPr>
            <a:r>
              <a:rPr lang="en-US" sz="3000" dirty="0"/>
              <a:t>*</a:t>
            </a:r>
            <a:r>
              <a:rPr lang="en-US" sz="2600" dirty="0"/>
              <a:t>must have at least one provider certified to provide medication-assisted treatment</a:t>
            </a:r>
          </a:p>
          <a:p>
            <a:pPr marL="0" indent="0">
              <a:buNone/>
            </a:pPr>
            <a:r>
              <a:rPr lang="en-US" sz="2600" dirty="0"/>
              <a:t>**stand-alone conditions – must meet certain criteria</a:t>
            </a:r>
          </a:p>
          <a:p>
            <a:pPr marL="845820" lvl="1" indent="-342900">
              <a:buClrTx/>
              <a:buSzPct val="100000"/>
              <a:buFont typeface="Arial" pitchFamily="34" charset="0"/>
              <a:buChar char="•"/>
            </a:pPr>
            <a:endParaRPr lang="en-US" dirty="0" smtClean="0">
              <a:latin typeface="Arial" pitchFamily="34" charset="0"/>
              <a:cs typeface="Arial" pitchFamily="34" charset="0"/>
            </a:endParaRPr>
          </a:p>
          <a:p>
            <a:endParaRPr lang="en-US" dirty="0">
              <a:latin typeface="Arial" pitchFamily="34" charset="0"/>
              <a:cs typeface="Arial" pitchFamily="34" charset="0"/>
            </a:endParaRPr>
          </a:p>
        </p:txBody>
      </p:sp>
      <p:grpSp>
        <p:nvGrpSpPr>
          <p:cNvPr id="5" name="Group 8"/>
          <p:cNvGrpSpPr>
            <a:grpSpLocks/>
          </p:cNvGrpSpPr>
          <p:nvPr/>
        </p:nvGrpSpPr>
        <p:grpSpPr bwMode="auto">
          <a:xfrm>
            <a:off x="152400" y="66675"/>
            <a:ext cx="1528763" cy="1524000"/>
            <a:chOff x="4800600" y="174234"/>
            <a:chExt cx="2362201" cy="2362201"/>
          </a:xfrm>
        </p:grpSpPr>
        <p:pic>
          <p:nvPicPr>
            <p:cNvPr id="6" name="Picture 5"/>
            <p:cNvPicPr>
              <a:picLocks noChangeAspect="1"/>
            </p:cNvPicPr>
            <p:nvPr/>
          </p:nvPicPr>
          <p:blipFill>
            <a:blip r:embed="rId3" cstate="print">
              <a:duotone>
                <a:prstClr val="black"/>
                <a:schemeClr val="accent6">
                  <a:tint val="45000"/>
                  <a:satMod val="400000"/>
                </a:schemeClr>
              </a:duotone>
              <a:extLst/>
            </a:blip>
            <a:stretch>
              <a:fillRect/>
            </a:stretch>
          </p:blipFill>
          <p:spPr>
            <a:xfrm>
              <a:off x="4800600" y="174234"/>
              <a:ext cx="2362201" cy="2362201"/>
            </a:xfrm>
            <a:prstGeom prst="rect">
              <a:avLst/>
            </a:prstGeom>
          </p:spPr>
        </p:pic>
        <p:pic>
          <p:nvPicPr>
            <p:cNvPr id="7" name="Picture 10"/>
            <p:cNvPicPr>
              <a:picLocks noChangeAspect="1"/>
            </p:cNvPicPr>
            <p:nvPr/>
          </p:nvPicPr>
          <p:blipFill>
            <a:blip r:embed="rId4"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44727615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50838"/>
            <a:ext cx="7619999" cy="639762"/>
          </a:xfrm>
        </p:spPr>
        <p:txBody>
          <a:bodyPr/>
          <a:lstStyle/>
          <a:p>
            <a:pPr algn="ctr"/>
            <a:r>
              <a:rPr lang="en-US" sz="3200" dirty="0" smtClean="0">
                <a:solidFill>
                  <a:schemeClr val="tx1"/>
                </a:solidFill>
                <a:latin typeface="Arial" panose="020B0604020202020204" pitchFamily="34" charset="0"/>
                <a:cs typeface="Arial" panose="020B0604020202020204" pitchFamily="34" charset="0"/>
              </a:rPr>
              <a:t>SBIRT Training/Certification Contact</a:t>
            </a:r>
            <a:r>
              <a:rPr lang="en-US" sz="2400" dirty="0">
                <a:solidFill>
                  <a:schemeClr val="tx1"/>
                </a:solidFill>
                <a:latin typeface="Arial" panose="020B0604020202020204" pitchFamily="34" charset="0"/>
                <a:cs typeface="Arial" panose="020B0604020202020204" pitchFamily="34" charset="0"/>
              </a:rPr>
              <a:t/>
            </a:r>
            <a:br>
              <a:rPr lang="en-US" sz="2400" dirty="0">
                <a:solidFill>
                  <a:schemeClr val="tx1"/>
                </a:solidFill>
                <a:latin typeface="Arial" panose="020B0604020202020204" pitchFamily="34" charset="0"/>
                <a:cs typeface="Arial" panose="020B0604020202020204" pitchFamily="34" charset="0"/>
              </a:rPr>
            </a:br>
            <a:endParaRPr lang="en-US" sz="2600" dirty="0">
              <a:solidFill>
                <a:schemeClr val="tx1"/>
              </a:solidFill>
              <a:latin typeface="Arial" pitchFamily="34" charset="0"/>
              <a:cs typeface="Arial" pitchFamily="34" charset="0"/>
            </a:endParaRPr>
          </a:p>
        </p:txBody>
      </p:sp>
      <p:sp>
        <p:nvSpPr>
          <p:cNvPr id="3" name="Content Placeholder 2"/>
          <p:cNvSpPr>
            <a:spLocks noGrp="1"/>
          </p:cNvSpPr>
          <p:nvPr>
            <p:ph idx="1"/>
          </p:nvPr>
        </p:nvSpPr>
        <p:spPr>
          <a:xfrm>
            <a:off x="166773" y="1219200"/>
            <a:ext cx="8719475" cy="5105400"/>
          </a:xfrm>
        </p:spPr>
        <p:txBody>
          <a:bodyPr/>
          <a:lstStyle/>
          <a:p>
            <a:pPr>
              <a:spcBef>
                <a:spcPts val="0"/>
              </a:spcBef>
            </a:pPr>
            <a:r>
              <a:rPr lang="en-US" sz="2400" dirty="0">
                <a:latin typeface="Arial" panose="020B0604020202020204" pitchFamily="34" charset="0"/>
              </a:rPr>
              <a:t>Matthew G. Hile, PhD </a:t>
            </a:r>
            <a:br>
              <a:rPr lang="en-US" sz="2400" dirty="0">
                <a:latin typeface="Arial" panose="020B0604020202020204" pitchFamily="34" charset="0"/>
              </a:rPr>
            </a:br>
            <a:r>
              <a:rPr lang="en-US" sz="2400" dirty="0">
                <a:latin typeface="Arial" panose="020B0604020202020204" pitchFamily="34" charset="0"/>
              </a:rPr>
              <a:t>Missouri Institute of Mental </a:t>
            </a:r>
            <a:r>
              <a:rPr lang="en-US" sz="2400" dirty="0" smtClean="0">
                <a:latin typeface="Arial" panose="020B0604020202020204" pitchFamily="34" charset="0"/>
              </a:rPr>
              <a:t>Health</a:t>
            </a:r>
          </a:p>
          <a:p>
            <a:pPr marL="341313" indent="0">
              <a:spcBef>
                <a:spcPts val="0"/>
              </a:spcBef>
              <a:buNone/>
            </a:pPr>
            <a:r>
              <a:rPr lang="en-US" sz="2400" dirty="0">
                <a:latin typeface="Arial" panose="020B0604020202020204" pitchFamily="34" charset="0"/>
                <a:hlinkClick r:id="rId3"/>
              </a:rPr>
              <a:t>matthew.hile@mimh.edu</a:t>
            </a:r>
            <a:endParaRPr lang="en-US" sz="2400" dirty="0">
              <a:latin typeface="Arial" panose="020B0604020202020204" pitchFamily="34" charset="0"/>
            </a:endParaRPr>
          </a:p>
          <a:p>
            <a:pPr marL="341313" indent="0">
              <a:buNone/>
            </a:pPr>
            <a:r>
              <a:rPr lang="en-US" sz="2400" dirty="0" smtClean="0">
                <a:latin typeface="Arial" panose="020B0604020202020204" pitchFamily="34" charset="0"/>
                <a:hlinkClick r:id="rId4"/>
              </a:rPr>
              <a:t>webmaster@mimh.edu</a:t>
            </a:r>
            <a:endParaRPr lang="en-US" sz="2400" dirty="0">
              <a:latin typeface="Arial" panose="020B0604020202020204" pitchFamily="34" charset="0"/>
            </a:endParaRPr>
          </a:p>
          <a:p>
            <a:endParaRPr lang="en-US" sz="2400" dirty="0" smtClean="0">
              <a:latin typeface="Arial" panose="020B0604020202020204" pitchFamily="34" charset="0"/>
            </a:endParaRPr>
          </a:p>
          <a:p>
            <a:r>
              <a:rPr lang="en-US" sz="2400" dirty="0" smtClean="0">
                <a:latin typeface="Arial" panose="020B0604020202020204" pitchFamily="34" charset="0"/>
              </a:rPr>
              <a:t>eSBIRT.org</a:t>
            </a:r>
            <a:endParaRPr lang="en-US" sz="2400" dirty="0">
              <a:latin typeface="Arial" panose="020B0604020202020204" pitchFamily="34" charset="0"/>
            </a:endParaRPr>
          </a:p>
          <a:p>
            <a:pPr lvl="1"/>
            <a:r>
              <a:rPr lang="en-US" dirty="0">
                <a:latin typeface="Arial" panose="020B0604020202020204" pitchFamily="34" charset="0"/>
              </a:rPr>
              <a:t>FAQs</a:t>
            </a:r>
          </a:p>
          <a:p>
            <a:pPr lvl="1"/>
            <a:r>
              <a:rPr lang="en-US" dirty="0">
                <a:latin typeface="Arial" panose="020B0604020202020204" pitchFamily="34" charset="0"/>
              </a:rPr>
              <a:t>BHC specific information and links</a:t>
            </a:r>
          </a:p>
          <a:p>
            <a:endParaRPr lang="en-US" dirty="0" smtClean="0">
              <a:hlinkClick r:id="rId4"/>
            </a:endParaRPr>
          </a:p>
          <a:p>
            <a:pPr marL="0" indent="0">
              <a:buNone/>
            </a:pPr>
            <a:endParaRPr lang="en-US" sz="2400" dirty="0"/>
          </a:p>
          <a:p>
            <a:endParaRPr lang="en-US" sz="2600" dirty="0">
              <a:latin typeface="Arial" panose="020B0604020202020204" pitchFamily="34" charset="0"/>
            </a:endParaRPr>
          </a:p>
        </p:txBody>
      </p:sp>
      <p:sp>
        <p:nvSpPr>
          <p:cNvPr id="4" name="Slide Number Placeholder 3"/>
          <p:cNvSpPr>
            <a:spLocks noGrp="1"/>
          </p:cNvSpPr>
          <p:nvPr>
            <p:ph type="sldNum" sz="quarter" idx="11"/>
          </p:nvPr>
        </p:nvSpPr>
        <p:spPr/>
        <p:txBody>
          <a:bodyPr/>
          <a:lstStyle/>
          <a:p>
            <a:fld id="{2177119C-9C61-4E5B-89DB-BF9368355485}" type="slidenum">
              <a:rPr lang="en-US" smtClean="0">
                <a:solidFill>
                  <a:prstClr val="black"/>
                </a:solidFill>
              </a:rPr>
              <a:pPr/>
              <a:t>70</a:t>
            </a:fld>
            <a:endParaRPr lang="en-US" dirty="0">
              <a:solidFill>
                <a:prstClr val="black"/>
              </a:solidFill>
            </a:endParaRPr>
          </a:p>
        </p:txBody>
      </p:sp>
      <p:grpSp>
        <p:nvGrpSpPr>
          <p:cNvPr id="5" name="Group 7"/>
          <p:cNvGrpSpPr>
            <a:grpSpLocks/>
          </p:cNvGrpSpPr>
          <p:nvPr/>
        </p:nvGrpSpPr>
        <p:grpSpPr bwMode="auto">
          <a:xfrm>
            <a:off x="152401" y="66675"/>
            <a:ext cx="1142999" cy="923925"/>
            <a:chOff x="4800600" y="174234"/>
            <a:chExt cx="2362201" cy="2362201"/>
          </a:xfrm>
        </p:grpSpPr>
        <p:pic>
          <p:nvPicPr>
            <p:cNvPr id="6" name="Picture 5"/>
            <p:cNvPicPr>
              <a:picLocks noChangeAspect="1"/>
            </p:cNvPicPr>
            <p:nvPr/>
          </p:nvPicPr>
          <p:blipFill>
            <a:blip r:embed="rId5" cstate="print">
              <a:duotone>
                <a:prstClr val="black"/>
                <a:srgbClr val="F79646">
                  <a:tint val="45000"/>
                  <a:satMod val="400000"/>
                </a:srgbClr>
              </a:duotone>
              <a:extLst/>
            </a:blip>
            <a:stretch>
              <a:fillRect/>
            </a:stretch>
          </p:blipFill>
          <p:spPr>
            <a:xfrm>
              <a:off x="4800600" y="174234"/>
              <a:ext cx="2362201" cy="2362201"/>
            </a:xfrm>
            <a:prstGeom prst="rect">
              <a:avLst/>
            </a:prstGeom>
          </p:spPr>
        </p:pic>
        <p:pic>
          <p:nvPicPr>
            <p:cNvPr id="7" name="Picture 10"/>
            <p:cNvPicPr>
              <a:picLocks noChangeAspect="1"/>
            </p:cNvPicPr>
            <p:nvPr/>
          </p:nvPicPr>
          <p:blipFill>
            <a:blip r:embed="rId6"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230632775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362200"/>
            <a:ext cx="8915400" cy="1362075"/>
          </a:xfrm>
        </p:spPr>
        <p:txBody>
          <a:bodyPr/>
          <a:lstStyle/>
          <a:p>
            <a:pPr algn="ctr"/>
            <a:r>
              <a:rPr lang="en-US" sz="2800" cap="none" dirty="0" smtClean="0">
                <a:solidFill>
                  <a:schemeClr val="tx1"/>
                </a:solidFill>
                <a:latin typeface="Arial" panose="020B0604020202020204" pitchFamily="34" charset="0"/>
                <a:cs typeface="Arial" panose="020B0604020202020204" pitchFamily="34" charset="0"/>
              </a:rPr>
              <a:t>National Committee for Quality Assurance (NCQA) </a:t>
            </a:r>
            <a:br>
              <a:rPr lang="en-US" sz="2800" cap="none" dirty="0" smtClean="0">
                <a:solidFill>
                  <a:schemeClr val="tx1"/>
                </a:solidFill>
                <a:latin typeface="Arial" panose="020B0604020202020204" pitchFamily="34" charset="0"/>
                <a:cs typeface="Arial" panose="020B0604020202020204" pitchFamily="34" charset="0"/>
              </a:rPr>
            </a:br>
            <a:r>
              <a:rPr lang="en-US" sz="2800" cap="none" dirty="0" smtClean="0">
                <a:solidFill>
                  <a:schemeClr val="tx1"/>
                </a:solidFill>
                <a:latin typeface="Arial" panose="020B0604020202020204" pitchFamily="34" charset="0"/>
                <a:cs typeface="Arial" panose="020B0604020202020204" pitchFamily="34" charset="0"/>
              </a:rPr>
              <a:t>Patient Centered Medical Home Recognition</a:t>
            </a:r>
            <a:endParaRPr lang="en-US" sz="2800" cap="none" dirty="0">
              <a:solidFill>
                <a:schemeClr val="tx1"/>
              </a:solidFill>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52400"/>
            <a:ext cx="1219200"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404009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981200" y="533400"/>
            <a:ext cx="6705600" cy="1143000"/>
          </a:xfrm>
        </p:spPr>
        <p:txBody>
          <a:bodyPr>
            <a:normAutofit fontScale="90000"/>
          </a:bodyPr>
          <a:lstStyle/>
          <a:p>
            <a:pPr algn="ctr" eaLnBrk="1" hangingPunct="1"/>
            <a:r>
              <a:rPr lang="en-US" sz="3600" b="1" dirty="0" smtClean="0">
                <a:solidFill>
                  <a:schemeClr val="tx1"/>
                </a:solidFill>
                <a:effectLst/>
                <a:latin typeface="Arial" charset="0"/>
                <a:cs typeface="Arial" charset="0"/>
              </a:rPr>
              <a:t>Payers are Driving PCMH Recognition, Performance and Practice Transformation</a:t>
            </a:r>
          </a:p>
        </p:txBody>
      </p:sp>
      <p:sp>
        <p:nvSpPr>
          <p:cNvPr id="3" name="Content Placeholder 2"/>
          <p:cNvSpPr>
            <a:spLocks noGrp="1"/>
          </p:cNvSpPr>
          <p:nvPr>
            <p:ph idx="1"/>
          </p:nvPr>
        </p:nvSpPr>
        <p:spPr>
          <a:xfrm>
            <a:off x="381000" y="1905000"/>
            <a:ext cx="8229600" cy="4572000"/>
          </a:xfrm>
        </p:spPr>
        <p:txBody>
          <a:bodyPr>
            <a:normAutofit/>
          </a:bodyPr>
          <a:lstStyle/>
          <a:p>
            <a:pPr marL="457200" indent="-457200">
              <a:buClrTx/>
              <a:buSzPct val="100000"/>
              <a:buFont typeface="Arial" pitchFamily="34" charset="0"/>
              <a:buChar char="•"/>
              <a:defRPr/>
            </a:pPr>
            <a:r>
              <a:rPr lang="en-US" sz="2800" dirty="0" smtClean="0">
                <a:latin typeface="Arial" pitchFamily="34" charset="0"/>
                <a:cs typeface="Arial" pitchFamily="34" charset="0"/>
              </a:rPr>
              <a:t>Centers </a:t>
            </a:r>
            <a:r>
              <a:rPr lang="en-US" sz="2800" dirty="0">
                <a:latin typeface="Arial" pitchFamily="34" charset="0"/>
                <a:cs typeface="Arial" pitchFamily="34" charset="0"/>
              </a:rPr>
              <a:t>for Medicare and Medicaid</a:t>
            </a:r>
          </a:p>
          <a:p>
            <a:pPr marL="457200" indent="-457200" eaLnBrk="1" fontAlgn="auto" hangingPunct="1">
              <a:spcAft>
                <a:spcPts val="0"/>
              </a:spcAft>
              <a:buClrTx/>
              <a:buSzPct val="100000"/>
              <a:buFont typeface="Arial" pitchFamily="34" charset="0"/>
              <a:buChar char="•"/>
              <a:defRPr/>
            </a:pPr>
            <a:r>
              <a:rPr lang="en-US" sz="2800" dirty="0" smtClean="0">
                <a:latin typeface="Arial" pitchFamily="34" charset="0"/>
                <a:cs typeface="Arial" pitchFamily="34" charset="0"/>
              </a:rPr>
              <a:t>Health Resources and Services Administration: Bureau of Primary Health Care (HRSA-BPHC)</a:t>
            </a:r>
          </a:p>
          <a:p>
            <a:pPr marL="457200" indent="-457200" eaLnBrk="1" fontAlgn="auto" hangingPunct="1">
              <a:spcAft>
                <a:spcPts val="0"/>
              </a:spcAft>
              <a:buClrTx/>
              <a:buSzPct val="100000"/>
              <a:buFont typeface="Arial" pitchFamily="34" charset="0"/>
              <a:buChar char="•"/>
              <a:defRPr/>
            </a:pPr>
            <a:r>
              <a:rPr lang="en-US" sz="2800" dirty="0" smtClean="0">
                <a:latin typeface="Arial" pitchFamily="34" charset="0"/>
                <a:cs typeface="Arial" pitchFamily="34" charset="0"/>
              </a:rPr>
              <a:t>Insurers-Private and Public</a:t>
            </a:r>
          </a:p>
          <a:p>
            <a:pPr marL="457200" indent="-457200" eaLnBrk="1" fontAlgn="auto" hangingPunct="1">
              <a:spcAft>
                <a:spcPts val="0"/>
              </a:spcAft>
              <a:buClrTx/>
              <a:buSzPct val="100000"/>
              <a:buFont typeface="Arial" pitchFamily="34" charset="0"/>
              <a:buChar char="•"/>
              <a:defRPr/>
            </a:pPr>
            <a:r>
              <a:rPr lang="en-US" sz="2800" dirty="0" smtClean="0">
                <a:latin typeface="Arial" pitchFamily="34" charset="0"/>
                <a:cs typeface="Arial" pitchFamily="34" charset="0"/>
              </a:rPr>
              <a:t>Foundations</a:t>
            </a:r>
          </a:p>
          <a:p>
            <a:pPr marL="457200" indent="-457200" eaLnBrk="1" fontAlgn="auto" hangingPunct="1">
              <a:spcAft>
                <a:spcPts val="0"/>
              </a:spcAft>
              <a:buClrTx/>
              <a:buSzPct val="100000"/>
              <a:buFont typeface="Arial" pitchFamily="34" charset="0"/>
              <a:buChar char="•"/>
              <a:defRPr/>
            </a:pPr>
            <a:r>
              <a:rPr lang="en-US" sz="2800" b="1" dirty="0" smtClean="0">
                <a:latin typeface="Arial" pitchFamily="34" charset="0"/>
                <a:cs typeface="Arial" pitchFamily="34" charset="0"/>
              </a:rPr>
              <a:t>Payers want value: better outcomes with  cost savings</a:t>
            </a:r>
            <a:endParaRPr lang="en-US" sz="2800" b="1" dirty="0">
              <a:latin typeface="Arial" pitchFamily="34" charset="0"/>
              <a:cs typeface="Arial" pitchFamily="34" charset="0"/>
            </a:endParaRPr>
          </a:p>
        </p:txBody>
      </p:sp>
      <p:grpSp>
        <p:nvGrpSpPr>
          <p:cNvPr id="5" name="Group 7"/>
          <p:cNvGrpSpPr>
            <a:grpSpLocks/>
          </p:cNvGrpSpPr>
          <p:nvPr/>
        </p:nvGrpSpPr>
        <p:grpSpPr bwMode="auto">
          <a:xfrm>
            <a:off x="152401" y="66675"/>
            <a:ext cx="1447800" cy="1228725"/>
            <a:chOff x="4800600" y="174234"/>
            <a:chExt cx="2362201" cy="2362201"/>
          </a:xfrm>
        </p:grpSpPr>
        <p:pic>
          <p:nvPicPr>
            <p:cNvPr id="6" name="Picture 5"/>
            <p:cNvPicPr>
              <a:picLocks noChangeAspect="1"/>
            </p:cNvPicPr>
            <p:nvPr/>
          </p:nvPicPr>
          <p:blipFill>
            <a:blip r:embed="rId3" cstate="print">
              <a:duotone>
                <a:prstClr val="black"/>
                <a:schemeClr val="accent6">
                  <a:tint val="45000"/>
                  <a:satMod val="400000"/>
                </a:schemeClr>
              </a:duotone>
              <a:extLst/>
            </a:blip>
            <a:stretch>
              <a:fillRect/>
            </a:stretch>
          </p:blipFill>
          <p:spPr>
            <a:xfrm>
              <a:off x="4800600" y="174234"/>
              <a:ext cx="2362201" cy="2362201"/>
            </a:xfrm>
            <a:prstGeom prst="rect">
              <a:avLst/>
            </a:prstGeom>
          </p:spPr>
        </p:pic>
        <p:pic>
          <p:nvPicPr>
            <p:cNvPr id="7" name="Picture 10"/>
            <p:cNvPicPr>
              <a:picLocks noChangeAspect="1"/>
            </p:cNvPicPr>
            <p:nvPr/>
          </p:nvPicPr>
          <p:blipFill>
            <a:blip r:embed="rId4"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268242103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905000" y="152400"/>
            <a:ext cx="6705600" cy="1143000"/>
          </a:xfrm>
        </p:spPr>
        <p:txBody>
          <a:bodyPr>
            <a:noAutofit/>
          </a:bodyPr>
          <a:lstStyle/>
          <a:p>
            <a:pPr algn="ctr" eaLnBrk="1" hangingPunct="1"/>
            <a:r>
              <a:rPr lang="en-US" sz="2800" b="1" dirty="0" smtClean="0">
                <a:solidFill>
                  <a:schemeClr val="tx1"/>
                </a:solidFill>
                <a:effectLst/>
                <a:latin typeface="Arial" charset="0"/>
                <a:cs typeface="Arial" charset="0"/>
              </a:rPr>
              <a:t>National Committee for Quality Assurance (NCQA) Patient Centered Medical Home Recognition</a:t>
            </a:r>
          </a:p>
        </p:txBody>
      </p:sp>
      <p:sp>
        <p:nvSpPr>
          <p:cNvPr id="3" name="Content Placeholder 2"/>
          <p:cNvSpPr>
            <a:spLocks noGrp="1"/>
          </p:cNvSpPr>
          <p:nvPr>
            <p:ph idx="1"/>
          </p:nvPr>
        </p:nvSpPr>
        <p:spPr>
          <a:xfrm>
            <a:off x="381000" y="1524000"/>
            <a:ext cx="8229600" cy="4953000"/>
          </a:xfrm>
        </p:spPr>
        <p:txBody>
          <a:bodyPr>
            <a:normAutofit fontScale="92500" lnSpcReduction="10000"/>
          </a:bodyPr>
          <a:lstStyle/>
          <a:p>
            <a:pPr marL="228600" indent="-228600">
              <a:buSzPct val="100000"/>
              <a:defRPr/>
            </a:pPr>
            <a:r>
              <a:rPr lang="en-US" sz="2600" dirty="0" smtClean="0">
                <a:latin typeface="Arial" pitchFamily="34" charset="0"/>
                <a:cs typeface="Arial" pitchFamily="34" charset="0"/>
              </a:rPr>
              <a:t>Recognition Requirement:</a:t>
            </a:r>
          </a:p>
          <a:p>
            <a:pPr marL="457200" indent="-228600">
              <a:buSzPct val="100000"/>
              <a:defRPr/>
            </a:pPr>
            <a:r>
              <a:rPr lang="en-US" sz="2600" b="1" dirty="0" smtClean="0">
                <a:latin typeface="Arial" pitchFamily="34" charset="0"/>
                <a:cs typeface="Arial" pitchFamily="34" charset="0"/>
              </a:rPr>
              <a:t>New Health Homes</a:t>
            </a:r>
          </a:p>
          <a:p>
            <a:pPr marL="685800" indent="-228600">
              <a:buSzPct val="100000"/>
              <a:defRPr/>
            </a:pPr>
            <a:r>
              <a:rPr lang="en-US" sz="2600" dirty="0" smtClean="0">
                <a:latin typeface="Arial" pitchFamily="34" charset="0"/>
                <a:cs typeface="Arial" pitchFamily="34" charset="0"/>
              </a:rPr>
              <a:t>By </a:t>
            </a:r>
            <a:r>
              <a:rPr lang="en-US" sz="2600" dirty="0">
                <a:latin typeface="Arial" pitchFamily="34" charset="0"/>
                <a:cs typeface="Arial" pitchFamily="34" charset="0"/>
              </a:rPr>
              <a:t>the eighteenth month following the receipt of the first Health Home payment, </a:t>
            </a:r>
            <a:r>
              <a:rPr lang="en-US" sz="2600" dirty="0" smtClean="0">
                <a:latin typeface="Arial" pitchFamily="34" charset="0"/>
                <a:cs typeface="Arial" pitchFamily="34" charset="0"/>
              </a:rPr>
              <a:t>Practices shall submit </a:t>
            </a:r>
            <a:r>
              <a:rPr lang="en-US" sz="2600" dirty="0">
                <a:latin typeface="Arial" pitchFamily="34" charset="0"/>
                <a:cs typeface="Arial" pitchFamily="34" charset="0"/>
              </a:rPr>
              <a:t>to DSS evidence that the Practice has submitted an application to </a:t>
            </a:r>
            <a:r>
              <a:rPr lang="en-US" sz="2600" dirty="0" smtClean="0">
                <a:latin typeface="Arial" pitchFamily="34" charset="0"/>
                <a:cs typeface="Arial" pitchFamily="34" charset="0"/>
              </a:rPr>
              <a:t>NCQA </a:t>
            </a:r>
            <a:r>
              <a:rPr lang="en-US" sz="2600" dirty="0" smtClean="0">
                <a:solidFill>
                  <a:srgbClr val="FF0000"/>
                </a:solidFill>
                <a:latin typeface="Arial" pitchFamily="34" charset="0"/>
                <a:cs typeface="Arial" pitchFamily="34" charset="0"/>
              </a:rPr>
              <a:t>for each site participating in the health home.</a:t>
            </a:r>
          </a:p>
          <a:p>
            <a:pPr marL="685800" indent="-228600">
              <a:buSzPct val="100000"/>
              <a:defRPr/>
            </a:pPr>
            <a:r>
              <a:rPr lang="en-US" sz="2600" dirty="0" smtClean="0">
                <a:latin typeface="Arial" pitchFamily="34" charset="0"/>
                <a:cs typeface="Arial" pitchFamily="34" charset="0"/>
              </a:rPr>
              <a:t>Each health home site must receive recognition at Level </a:t>
            </a:r>
            <a:r>
              <a:rPr lang="en-US" sz="2600" dirty="0">
                <a:latin typeface="Arial" pitchFamily="34" charset="0"/>
                <a:cs typeface="Arial" pitchFamily="34" charset="0"/>
              </a:rPr>
              <a:t>1 </a:t>
            </a:r>
            <a:r>
              <a:rPr lang="en-US" sz="2600" dirty="0" smtClean="0">
                <a:latin typeface="Arial" pitchFamily="34" charset="0"/>
                <a:cs typeface="Arial" pitchFamily="34" charset="0"/>
              </a:rPr>
              <a:t>or higher as </a:t>
            </a:r>
            <a:r>
              <a:rPr lang="en-US" sz="2600" dirty="0">
                <a:latin typeface="Arial" pitchFamily="34" charset="0"/>
                <a:cs typeface="Arial" pitchFamily="34" charset="0"/>
              </a:rPr>
              <a:t>a </a:t>
            </a:r>
            <a:r>
              <a:rPr lang="en-US" sz="2600" dirty="0" smtClean="0">
                <a:latin typeface="Arial" pitchFamily="34" charset="0"/>
                <a:cs typeface="Arial" pitchFamily="34" charset="0"/>
              </a:rPr>
              <a:t>NCQA Patient-Centered Medical Home </a:t>
            </a:r>
          </a:p>
          <a:p>
            <a:pPr marL="457200" indent="-228600">
              <a:buSzPct val="100000"/>
              <a:defRPr/>
            </a:pPr>
            <a:r>
              <a:rPr lang="en-US" sz="2600" b="1" dirty="0" smtClean="0">
                <a:latin typeface="Arial" pitchFamily="34" charset="0"/>
                <a:cs typeface="Arial" pitchFamily="34" charset="0"/>
              </a:rPr>
              <a:t>Existing Health Homes</a:t>
            </a:r>
          </a:p>
          <a:p>
            <a:pPr marL="685800" indent="-222250">
              <a:buSzPct val="100000"/>
              <a:defRPr/>
            </a:pPr>
            <a:r>
              <a:rPr lang="en-US" sz="2600" dirty="0" smtClean="0">
                <a:latin typeface="Arial" pitchFamily="34" charset="0"/>
                <a:cs typeface="Arial" pitchFamily="34" charset="0"/>
              </a:rPr>
              <a:t>Must maintain NCQA Patient Centered Medical Home Recognition</a:t>
            </a:r>
          </a:p>
        </p:txBody>
      </p:sp>
      <p:grpSp>
        <p:nvGrpSpPr>
          <p:cNvPr id="5" name="Group 7"/>
          <p:cNvGrpSpPr>
            <a:grpSpLocks/>
          </p:cNvGrpSpPr>
          <p:nvPr/>
        </p:nvGrpSpPr>
        <p:grpSpPr bwMode="auto">
          <a:xfrm>
            <a:off x="152401" y="66675"/>
            <a:ext cx="1447800" cy="1228725"/>
            <a:chOff x="4800600" y="174234"/>
            <a:chExt cx="2362201" cy="2362201"/>
          </a:xfrm>
        </p:grpSpPr>
        <p:pic>
          <p:nvPicPr>
            <p:cNvPr id="6" name="Picture 5"/>
            <p:cNvPicPr>
              <a:picLocks noChangeAspect="1"/>
            </p:cNvPicPr>
            <p:nvPr/>
          </p:nvPicPr>
          <p:blipFill>
            <a:blip r:embed="rId3" cstate="print">
              <a:duotone>
                <a:prstClr val="black"/>
                <a:schemeClr val="accent6">
                  <a:tint val="45000"/>
                  <a:satMod val="400000"/>
                </a:schemeClr>
              </a:duotone>
              <a:extLst/>
            </a:blip>
            <a:stretch>
              <a:fillRect/>
            </a:stretch>
          </p:blipFill>
          <p:spPr>
            <a:xfrm>
              <a:off x="4800600" y="174234"/>
              <a:ext cx="2362201" cy="2362201"/>
            </a:xfrm>
            <a:prstGeom prst="rect">
              <a:avLst/>
            </a:prstGeom>
          </p:spPr>
        </p:pic>
        <p:pic>
          <p:nvPicPr>
            <p:cNvPr id="7" name="Picture 10"/>
            <p:cNvPicPr>
              <a:picLocks noChangeAspect="1"/>
            </p:cNvPicPr>
            <p:nvPr/>
          </p:nvPicPr>
          <p:blipFill>
            <a:blip r:embed="rId4"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122514157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81400" y="5384800"/>
            <a:ext cx="5029200" cy="1219200"/>
          </a:xfrm>
        </p:spPr>
        <p:txBody>
          <a:bodyPr rtlCol="0">
            <a:normAutofit/>
          </a:bodyPr>
          <a:lstStyle/>
          <a:p>
            <a:pPr algn="r"/>
            <a:r>
              <a:rPr lang="en-US" sz="2400" i="1" dirty="0">
                <a:latin typeface="Arial" panose="020B0604020202020204" pitchFamily="34" charset="0"/>
                <a:cs typeface="Arial" panose="020B0604020202020204" pitchFamily="34" charset="0"/>
              </a:rPr>
              <a:t>A1c, LDL, and Blood Pressure</a:t>
            </a:r>
          </a:p>
        </p:txBody>
      </p:sp>
      <p:sp>
        <p:nvSpPr>
          <p:cNvPr id="2" name="Title 1"/>
          <p:cNvSpPr>
            <a:spLocks noGrp="1"/>
          </p:cNvSpPr>
          <p:nvPr>
            <p:ph type="ctrTitle"/>
          </p:nvPr>
        </p:nvSpPr>
        <p:spPr>
          <a:xfrm>
            <a:off x="685800" y="2286000"/>
            <a:ext cx="7772400" cy="2743200"/>
          </a:xfrm>
        </p:spPr>
        <p:txBody>
          <a:bodyPr>
            <a:normAutofit/>
          </a:bodyPr>
          <a:lstStyle/>
          <a:p>
            <a:pPr>
              <a:spcAft>
                <a:spcPts val="600"/>
              </a:spcAft>
              <a:defRPr/>
            </a:pPr>
            <a:r>
              <a:rPr lang="en-US" sz="5400" dirty="0">
                <a:latin typeface="Arial Black" panose="020B0A04020102020204" pitchFamily="34" charset="0"/>
              </a:rPr>
              <a:t>Performance Progress</a:t>
            </a:r>
            <a:endParaRPr lang="en-US" sz="6600" b="1" spc="300" dirty="0">
              <a:latin typeface="Arial" pitchFamily="34" charset="0"/>
              <a:cs typeface="Arial" pitchFamily="34" charset="0"/>
            </a:endParaRPr>
          </a:p>
        </p:txBody>
      </p:sp>
      <p:grpSp>
        <p:nvGrpSpPr>
          <p:cNvPr id="16387" name="Group 8"/>
          <p:cNvGrpSpPr>
            <a:grpSpLocks/>
          </p:cNvGrpSpPr>
          <p:nvPr/>
        </p:nvGrpSpPr>
        <p:grpSpPr bwMode="auto">
          <a:xfrm>
            <a:off x="228600" y="84138"/>
            <a:ext cx="2719388" cy="2590800"/>
            <a:chOff x="4800600" y="174234"/>
            <a:chExt cx="2362201" cy="2362201"/>
          </a:xfrm>
        </p:grpSpPr>
        <p:pic>
          <p:nvPicPr>
            <p:cNvPr id="4" name="Picture 3"/>
            <p:cNvPicPr>
              <a:picLocks noChangeAspect="1"/>
            </p:cNvPicPr>
            <p:nvPr/>
          </p:nvPicPr>
          <p:blipFill>
            <a:blip r:embed="rId3" cstate="print">
              <a:duotone>
                <a:prstClr val="black"/>
                <a:schemeClr val="accent6">
                  <a:tint val="45000"/>
                  <a:satMod val="400000"/>
                </a:schemeClr>
              </a:duotone>
              <a:extLst/>
            </a:blip>
            <a:stretch>
              <a:fillRect/>
            </a:stretch>
          </p:blipFill>
          <p:spPr>
            <a:xfrm>
              <a:off x="4800600" y="174234"/>
              <a:ext cx="2362201" cy="2362201"/>
            </a:xfrm>
            <a:prstGeom prst="rect">
              <a:avLst/>
            </a:prstGeom>
          </p:spPr>
        </p:pic>
        <p:pic>
          <p:nvPicPr>
            <p:cNvPr id="16389" name="Picture 4"/>
            <p:cNvPicPr>
              <a:picLocks noChangeAspect="1"/>
            </p:cNvPicPr>
            <p:nvPr/>
          </p:nvPicPr>
          <p:blipFill>
            <a:blip r:embed="rId4"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352840760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458200" cy="1600200"/>
          </a:xfrm>
        </p:spPr>
        <p:txBody>
          <a:bodyPr/>
          <a:lstStyle/>
          <a:p>
            <a:pPr eaLnBrk="1" hangingPunct="1">
              <a:lnSpc>
                <a:spcPct val="80000"/>
              </a:lnSpc>
            </a:pPr>
            <a:r>
              <a:rPr lang="en-US" sz="4000" b="1" dirty="0" smtClean="0">
                <a:solidFill>
                  <a:schemeClr val="tx2">
                    <a:lumMod val="75000"/>
                  </a:schemeClr>
                </a:solidFill>
                <a:effectLst/>
                <a:latin typeface="Arial Black" panose="020B0A04020102020204" pitchFamily="34" charset="0"/>
              </a:rPr>
              <a:t>    </a:t>
            </a:r>
            <a:r>
              <a:rPr lang="en-US" sz="4000" b="1" dirty="0" smtClean="0">
                <a:effectLst/>
                <a:latin typeface="Arial Black" panose="020B0A04020102020204" pitchFamily="34" charset="0"/>
              </a:rPr>
              <a:t>Good news! Small </a:t>
            </a:r>
            <a:r>
              <a:rPr lang="en-US" sz="4000" b="1" dirty="0" smtClean="0">
                <a:latin typeface="Arial Black" panose="020B0A04020102020204" pitchFamily="34" charset="0"/>
              </a:rPr>
              <a:t>c</a:t>
            </a:r>
            <a:r>
              <a:rPr lang="en-US" sz="4000" b="1" dirty="0" smtClean="0">
                <a:effectLst/>
                <a:latin typeface="Arial Black" panose="020B0A04020102020204" pitchFamily="34" charset="0"/>
              </a:rPr>
              <a:t>hanges</a:t>
            </a:r>
            <a:br>
              <a:rPr lang="en-US" sz="4000" b="1" dirty="0" smtClean="0">
                <a:effectLst/>
                <a:latin typeface="Arial Black" panose="020B0A04020102020204" pitchFamily="34" charset="0"/>
              </a:rPr>
            </a:br>
            <a:r>
              <a:rPr lang="en-US" sz="4000" b="1" dirty="0" smtClean="0">
                <a:effectLst/>
                <a:latin typeface="Arial Black" panose="020B0A04020102020204" pitchFamily="34" charset="0"/>
              </a:rPr>
              <a:t>        </a:t>
            </a:r>
            <a:r>
              <a:rPr lang="en-US" sz="4000" b="1" dirty="0" smtClean="0">
                <a:latin typeface="Arial Black" panose="020B0A04020102020204" pitchFamily="34" charset="0"/>
              </a:rPr>
              <a:t>m</a:t>
            </a:r>
            <a:r>
              <a:rPr lang="en-US" sz="4000" b="1" dirty="0" smtClean="0">
                <a:effectLst/>
                <a:latin typeface="Arial Black" panose="020B0A04020102020204" pitchFamily="34" charset="0"/>
              </a:rPr>
              <a:t>ake </a:t>
            </a:r>
            <a:r>
              <a:rPr lang="en-US" sz="4000" b="1" dirty="0">
                <a:effectLst/>
                <a:latin typeface="Arial Black" panose="020B0A04020102020204" pitchFamily="34" charset="0"/>
              </a:rPr>
              <a:t>a </a:t>
            </a:r>
            <a:r>
              <a:rPr lang="en-US" sz="4000" b="1" dirty="0" smtClean="0">
                <a:effectLst/>
                <a:latin typeface="Arial Black" panose="020B0A04020102020204" pitchFamily="34" charset="0"/>
              </a:rPr>
              <a:t>big </a:t>
            </a:r>
            <a:r>
              <a:rPr lang="en-US" sz="4000" b="1" dirty="0">
                <a:latin typeface="Arial Black" panose="020B0A04020102020204" pitchFamily="34" charset="0"/>
              </a:rPr>
              <a:t>d</a:t>
            </a:r>
            <a:r>
              <a:rPr lang="en-US" sz="4000" b="1" dirty="0" smtClean="0">
                <a:effectLst/>
                <a:latin typeface="Arial Black" panose="020B0A04020102020204" pitchFamily="34" charset="0"/>
              </a:rPr>
              <a:t>ifference</a:t>
            </a:r>
            <a:endParaRPr lang="en-US" sz="4000" b="1" dirty="0">
              <a:effectLst/>
              <a:latin typeface="Arial Black" panose="020B0A04020102020204" pitchFamily="34" charset="0"/>
            </a:endParaRPr>
          </a:p>
        </p:txBody>
      </p:sp>
      <p:sp>
        <p:nvSpPr>
          <p:cNvPr id="3" name="Content Placeholder 2"/>
          <p:cNvSpPr>
            <a:spLocks noGrp="1"/>
          </p:cNvSpPr>
          <p:nvPr>
            <p:ph sz="quarter" idx="1"/>
          </p:nvPr>
        </p:nvSpPr>
        <p:spPr>
          <a:xfrm>
            <a:off x="76200" y="1752600"/>
            <a:ext cx="8839200" cy="4267200"/>
          </a:xfrm>
        </p:spPr>
        <p:txBody>
          <a:bodyPr/>
          <a:lstStyle/>
          <a:p>
            <a:pPr marL="457200" indent="-457200">
              <a:buSzPct val="100000"/>
              <a:buFont typeface="Wingdings" panose="05000000000000000000" pitchFamily="2" charset="2"/>
              <a:buChar char="§"/>
            </a:pPr>
            <a:r>
              <a:rPr lang="en-GB" sz="2400" b="1" dirty="0">
                <a:latin typeface="Arial" panose="020B0604020202020204" pitchFamily="34" charset="0"/>
                <a:cs typeface="Arial" panose="020B0604020202020204" pitchFamily="34" charset="0"/>
              </a:rPr>
              <a:t>Blood cholesterol </a:t>
            </a:r>
          </a:p>
          <a:p>
            <a:pPr marL="919163" lvl="1" indent="-347663">
              <a:buClr>
                <a:schemeClr val="tx2"/>
              </a:buClr>
              <a:buSzPct val="100000"/>
              <a:buFont typeface="Arial" panose="020B0604020202020204" pitchFamily="34" charset="0"/>
              <a:buChar char="–"/>
            </a:pPr>
            <a:r>
              <a:rPr lang="en-GB" sz="2000" dirty="0" smtClean="0">
                <a:solidFill>
                  <a:schemeClr val="tx1"/>
                </a:solidFill>
                <a:latin typeface="Arial" panose="020B0604020202020204" pitchFamily="34" charset="0"/>
                <a:ea typeface="ＭＳ Ｐゴシック" pitchFamily="34" charset="-128"/>
                <a:cs typeface="Arial" panose="020B0604020202020204" pitchFamily="34" charset="0"/>
              </a:rPr>
              <a:t>10% </a:t>
            </a:r>
            <a:r>
              <a:rPr lang="en-GB" sz="2000" dirty="0" smtClean="0">
                <a:solidFill>
                  <a:schemeClr val="tx1"/>
                </a:solidFill>
                <a:latin typeface="Arial" panose="020B0604020202020204" pitchFamily="34" charset="0"/>
                <a:ea typeface="ＭＳ Ｐゴシック" pitchFamily="34" charset="-128"/>
                <a:cs typeface="Arial" panose="020B0604020202020204" pitchFamily="34" charset="0"/>
                <a:sym typeface="Symbol" pitchFamily="18" charset="2"/>
              </a:rPr>
              <a:t> = 30%  in CVD (120-100)</a:t>
            </a:r>
          </a:p>
          <a:p>
            <a:pPr lvl="1"/>
            <a:endParaRPr lang="en-GB" sz="800" dirty="0" smtClean="0">
              <a:solidFill>
                <a:schemeClr val="tx1"/>
              </a:solidFill>
              <a:latin typeface="Arial" panose="020B0604020202020204" pitchFamily="34" charset="0"/>
              <a:ea typeface="ＭＳ Ｐゴシック" pitchFamily="34" charset="-128"/>
              <a:cs typeface="Arial" panose="020B0604020202020204" pitchFamily="34" charset="0"/>
              <a:sym typeface="Symbol" pitchFamily="18" charset="2"/>
            </a:endParaRPr>
          </a:p>
          <a:p>
            <a:pPr marL="458788" indent="-458788">
              <a:buSzPct val="100000"/>
              <a:buFont typeface="Wingdings" panose="05000000000000000000" pitchFamily="2" charset="2"/>
              <a:buChar char="§"/>
            </a:pPr>
            <a:r>
              <a:rPr lang="en-GB" sz="2400" b="1" dirty="0">
                <a:latin typeface="Arial" panose="020B0604020202020204" pitchFamily="34" charset="0"/>
                <a:cs typeface="Arial" panose="020B0604020202020204" pitchFamily="34" charset="0"/>
                <a:sym typeface="Symbol" pitchFamily="18" charset="2"/>
              </a:rPr>
              <a:t>High blood pressure </a:t>
            </a:r>
            <a:r>
              <a:rPr lang="en-GB" sz="2400" b="1" dirty="0" smtClean="0">
                <a:solidFill>
                  <a:schemeClr val="tx1"/>
                </a:solidFill>
                <a:latin typeface="Arial" panose="020B0604020202020204" pitchFamily="34" charset="0"/>
                <a:ea typeface="ＭＳ Ｐゴシック" pitchFamily="34" charset="-128"/>
                <a:cs typeface="Arial" panose="020B0604020202020204" pitchFamily="34" charset="0"/>
                <a:sym typeface="Symbol" pitchFamily="18" charset="2"/>
              </a:rPr>
              <a:t>(&gt; 140 SBP, 90 DBP)</a:t>
            </a:r>
          </a:p>
          <a:p>
            <a:pPr marL="919163" lvl="1" indent="-347663">
              <a:buClr>
                <a:schemeClr val="tx2"/>
              </a:buClr>
              <a:buSzPct val="100000"/>
              <a:buFont typeface="Arial" panose="020B0604020202020204" pitchFamily="34" charset="0"/>
              <a:buChar char="–"/>
            </a:pPr>
            <a:r>
              <a:rPr lang="en-GB" sz="2000" dirty="0" smtClean="0">
                <a:latin typeface="Arial" panose="020B0604020202020204" pitchFamily="34" charset="0"/>
                <a:ea typeface="ＭＳ Ｐゴシック" pitchFamily="34" charset="-128"/>
                <a:cs typeface="Arial" panose="020B0604020202020204" pitchFamily="34" charset="0"/>
                <a:sym typeface="Symbol" pitchFamily="18" charset="2"/>
              </a:rPr>
              <a:t>6 </a:t>
            </a:r>
            <a:r>
              <a:rPr lang="en-GB" sz="2000" dirty="0">
                <a:latin typeface="Arial" panose="020B0604020202020204" pitchFamily="34" charset="0"/>
                <a:ea typeface="ＭＳ Ｐゴシック" pitchFamily="34" charset="-128"/>
                <a:cs typeface="Arial" panose="020B0604020202020204" pitchFamily="34" charset="0"/>
                <a:sym typeface="Symbol" pitchFamily="18" charset="2"/>
              </a:rPr>
              <a:t>mm Hg  = 16%  in </a:t>
            </a:r>
            <a:r>
              <a:rPr lang="en-GB" sz="2000" dirty="0" smtClean="0">
                <a:latin typeface="Arial" panose="020B0604020202020204" pitchFamily="34" charset="0"/>
                <a:ea typeface="ＭＳ Ｐゴシック" pitchFamily="34" charset="-128"/>
                <a:cs typeface="Arial" panose="020B0604020202020204" pitchFamily="34" charset="0"/>
                <a:sym typeface="Symbol" pitchFamily="18" charset="2"/>
              </a:rPr>
              <a:t>CVD,  </a:t>
            </a:r>
            <a:r>
              <a:rPr lang="en-GB" sz="2000" dirty="0">
                <a:latin typeface="Arial" panose="020B0604020202020204" pitchFamily="34" charset="0"/>
                <a:ea typeface="ＭＳ Ｐゴシック" pitchFamily="34" charset="-128"/>
                <a:cs typeface="Arial" panose="020B0604020202020204" pitchFamily="34" charset="0"/>
                <a:sym typeface="Symbol" pitchFamily="18" charset="2"/>
              </a:rPr>
              <a:t>42%  in stroke</a:t>
            </a:r>
          </a:p>
          <a:p>
            <a:pPr lvl="1"/>
            <a:endParaRPr lang="en-GB" sz="800" dirty="0" smtClean="0">
              <a:solidFill>
                <a:schemeClr val="tx1"/>
              </a:solidFill>
              <a:latin typeface="Arial" panose="020B0604020202020204" pitchFamily="34" charset="0"/>
              <a:ea typeface="ＭＳ Ｐゴシック" pitchFamily="34" charset="-128"/>
              <a:cs typeface="Arial" panose="020B0604020202020204" pitchFamily="34" charset="0"/>
              <a:sym typeface="Symbol" pitchFamily="18" charset="2"/>
            </a:endParaRPr>
          </a:p>
          <a:p>
            <a:pPr marL="458788" indent="-458788">
              <a:buSzPct val="100000"/>
              <a:buFont typeface="Wingdings" panose="05000000000000000000" pitchFamily="2" charset="2"/>
              <a:buChar char="§"/>
            </a:pPr>
            <a:r>
              <a:rPr lang="en-GB" sz="2400" b="1" dirty="0">
                <a:latin typeface="Arial" panose="020B0604020202020204" pitchFamily="34" charset="0"/>
                <a:cs typeface="Arial" panose="020B0604020202020204" pitchFamily="34" charset="0"/>
                <a:sym typeface="Symbol" pitchFamily="18" charset="2"/>
              </a:rPr>
              <a:t>Diabetes</a:t>
            </a:r>
            <a:r>
              <a:rPr lang="en-GB" sz="2400" b="1" dirty="0" smtClean="0">
                <a:solidFill>
                  <a:schemeClr val="tx1"/>
                </a:solidFill>
                <a:latin typeface="Arial" panose="020B0604020202020204" pitchFamily="34" charset="0"/>
                <a:ea typeface="ＭＳ Ｐゴシック" pitchFamily="34" charset="-128"/>
                <a:cs typeface="Arial" panose="020B0604020202020204" pitchFamily="34" charset="0"/>
                <a:sym typeface="Symbol" pitchFamily="18" charset="2"/>
              </a:rPr>
              <a:t> (HbA1c &gt; 7)</a:t>
            </a:r>
          </a:p>
          <a:p>
            <a:pPr marL="919163" lvl="1" indent="-347663">
              <a:buClr>
                <a:schemeClr val="tx2"/>
              </a:buClr>
              <a:buSzPct val="100000"/>
              <a:buFont typeface="Arial" panose="020B0604020202020204" pitchFamily="34" charset="0"/>
              <a:buChar char="–"/>
            </a:pPr>
            <a:r>
              <a:rPr lang="en-GB" sz="2000" dirty="0" smtClean="0">
                <a:solidFill>
                  <a:schemeClr val="tx1"/>
                </a:solidFill>
                <a:latin typeface="Arial" panose="020B0604020202020204" pitchFamily="34" charset="0"/>
                <a:ea typeface="ＭＳ Ｐゴシック" pitchFamily="34" charset="-128"/>
                <a:cs typeface="Arial" panose="020B0604020202020204" pitchFamily="34" charset="0"/>
                <a:sym typeface="Symbol" pitchFamily="18" charset="2"/>
              </a:rPr>
              <a:t>1%  HbA1c = 21% decline in DM related deaths, 14% decrease in MI, 37% decline in microvascular complications</a:t>
            </a:r>
          </a:p>
          <a:p>
            <a:endParaRPr lang="en-US" dirty="0"/>
          </a:p>
        </p:txBody>
      </p:sp>
      <p:sp>
        <p:nvSpPr>
          <p:cNvPr id="7" name="TextBox 6"/>
          <p:cNvSpPr txBox="1"/>
          <p:nvPr/>
        </p:nvSpPr>
        <p:spPr>
          <a:xfrm>
            <a:off x="3962400" y="6019800"/>
            <a:ext cx="5105400" cy="738664"/>
          </a:xfrm>
          <a:prstGeom prst="rect">
            <a:avLst/>
          </a:prstGeom>
          <a:noFill/>
        </p:spPr>
        <p:txBody>
          <a:bodyPr wrap="square" rtlCol="0">
            <a:spAutoFit/>
          </a:bodyPr>
          <a:lstStyle/>
          <a:p>
            <a:pPr marL="0" indent="0" algn="r">
              <a:buNone/>
            </a:pPr>
            <a:r>
              <a:rPr lang="en-US" sz="1050" dirty="0" smtClean="0">
                <a:latin typeface="Arial Narrow" panose="020B0606020202030204" pitchFamily="34" charset="0"/>
              </a:rPr>
              <a:t>Stratton, et al, BMJ 2000</a:t>
            </a:r>
          </a:p>
          <a:p>
            <a:pPr marL="0" indent="0" algn="r">
              <a:buNone/>
            </a:pPr>
            <a:r>
              <a:rPr lang="en-US" sz="1050" dirty="0" err="1" smtClean="0">
                <a:latin typeface="Arial Narrow" panose="020B0606020202030204" pitchFamily="34" charset="0"/>
              </a:rPr>
              <a:t>Hennekens</a:t>
            </a:r>
            <a:r>
              <a:rPr lang="en-US" sz="1050" dirty="0" smtClean="0">
                <a:latin typeface="Arial Narrow" panose="020B0606020202030204" pitchFamily="34" charset="0"/>
              </a:rPr>
              <a:t> CH. </a:t>
            </a:r>
            <a:r>
              <a:rPr lang="en-US" sz="1050" i="1" dirty="0" smtClean="0">
                <a:latin typeface="Arial Narrow" panose="020B0606020202030204" pitchFamily="34" charset="0"/>
              </a:rPr>
              <a:t>Circulation</a:t>
            </a:r>
            <a:r>
              <a:rPr lang="en-US" sz="1050" dirty="0" smtClean="0">
                <a:latin typeface="Arial Narrow" panose="020B0606020202030204" pitchFamily="34" charset="0"/>
              </a:rPr>
              <a:t> 1998;97:1095-1102. </a:t>
            </a:r>
          </a:p>
          <a:p>
            <a:pPr marL="0" indent="0" algn="r">
              <a:buNone/>
            </a:pPr>
            <a:r>
              <a:rPr lang="en-US" sz="1050" dirty="0" smtClean="0">
                <a:latin typeface="Arial Narrow" panose="020B0606020202030204" pitchFamily="34" charset="0"/>
              </a:rPr>
              <a:t>Rich-Edwards JW, et al. </a:t>
            </a:r>
            <a:r>
              <a:rPr lang="en-US" sz="1050" i="1" dirty="0" smtClean="0">
                <a:latin typeface="Arial Narrow" panose="020B0606020202030204" pitchFamily="34" charset="0"/>
              </a:rPr>
              <a:t>N </a:t>
            </a:r>
            <a:r>
              <a:rPr lang="en-US" sz="1050" i="1" dirty="0" err="1" smtClean="0">
                <a:latin typeface="Arial Narrow" panose="020B0606020202030204" pitchFamily="34" charset="0"/>
              </a:rPr>
              <a:t>Engl</a:t>
            </a:r>
            <a:r>
              <a:rPr lang="en-US" sz="1050" i="1" dirty="0" smtClean="0">
                <a:latin typeface="Arial Narrow" panose="020B0606020202030204" pitchFamily="34" charset="0"/>
              </a:rPr>
              <a:t> J Med </a:t>
            </a:r>
            <a:r>
              <a:rPr lang="en-US" sz="1050" dirty="0" smtClean="0">
                <a:latin typeface="Arial Narrow" panose="020B0606020202030204" pitchFamily="34" charset="0"/>
              </a:rPr>
              <a:t>1995;332:1758-1766.</a:t>
            </a:r>
          </a:p>
          <a:p>
            <a:pPr marL="0" indent="0" algn="r">
              <a:buNone/>
            </a:pPr>
            <a:r>
              <a:rPr lang="en-US" sz="1050" dirty="0" err="1" smtClean="0">
                <a:latin typeface="Arial Narrow" panose="020B0606020202030204" pitchFamily="34" charset="0"/>
              </a:rPr>
              <a:t>Bassuk</a:t>
            </a:r>
            <a:r>
              <a:rPr lang="en-US" sz="1050" dirty="0" smtClean="0">
                <a:latin typeface="Arial Narrow" panose="020B0606020202030204" pitchFamily="34" charset="0"/>
              </a:rPr>
              <a:t> SS, Manson JE. </a:t>
            </a:r>
            <a:r>
              <a:rPr lang="en-US" sz="1050" i="1" dirty="0" smtClean="0">
                <a:latin typeface="Arial Narrow" panose="020B0606020202030204" pitchFamily="34" charset="0"/>
              </a:rPr>
              <a:t>J </a:t>
            </a:r>
            <a:r>
              <a:rPr lang="en-US" sz="1050" i="1" dirty="0" err="1" smtClean="0">
                <a:latin typeface="Arial Narrow" panose="020B0606020202030204" pitchFamily="34" charset="0"/>
              </a:rPr>
              <a:t>Appl</a:t>
            </a:r>
            <a:r>
              <a:rPr lang="en-US" sz="1050" i="1" dirty="0" smtClean="0">
                <a:latin typeface="Arial Narrow" panose="020B0606020202030204" pitchFamily="34" charset="0"/>
              </a:rPr>
              <a:t> </a:t>
            </a:r>
            <a:r>
              <a:rPr lang="en-US" sz="1050" i="1" dirty="0" err="1" smtClean="0">
                <a:latin typeface="Arial Narrow" panose="020B0606020202030204" pitchFamily="34" charset="0"/>
              </a:rPr>
              <a:t>Physiol</a:t>
            </a:r>
            <a:r>
              <a:rPr lang="en-US" sz="1050" i="1" dirty="0" smtClean="0">
                <a:latin typeface="Arial Narrow" panose="020B0606020202030204" pitchFamily="34" charset="0"/>
              </a:rPr>
              <a:t> </a:t>
            </a:r>
            <a:r>
              <a:rPr lang="en-US" sz="1050" dirty="0" smtClean="0">
                <a:latin typeface="Arial Narrow" panose="020B0606020202030204" pitchFamily="34" charset="0"/>
              </a:rPr>
              <a:t>2005;99:1193-1204</a:t>
            </a:r>
            <a:endParaRPr lang="en-GB" sz="1050" dirty="0">
              <a:latin typeface="Arial Narrow" panose="020B0606020202030204" pitchFamily="34" charset="0"/>
              <a:ea typeface="ＭＳ Ｐゴシック" pitchFamily="34" charset="-128"/>
              <a:sym typeface="Symbol" pitchFamily="18" charset="2"/>
            </a:endParaRPr>
          </a:p>
        </p:txBody>
      </p:sp>
      <p:grpSp>
        <p:nvGrpSpPr>
          <p:cNvPr id="5" name="Group 8"/>
          <p:cNvGrpSpPr>
            <a:grpSpLocks/>
          </p:cNvGrpSpPr>
          <p:nvPr/>
        </p:nvGrpSpPr>
        <p:grpSpPr bwMode="auto">
          <a:xfrm>
            <a:off x="152400" y="93052"/>
            <a:ext cx="1528763" cy="1524000"/>
            <a:chOff x="4800600" y="174234"/>
            <a:chExt cx="2362201" cy="2362201"/>
          </a:xfrm>
        </p:grpSpPr>
        <p:pic>
          <p:nvPicPr>
            <p:cNvPr id="6" name="Picture 5"/>
            <p:cNvPicPr>
              <a:picLocks noChangeAspect="1"/>
            </p:cNvPicPr>
            <p:nvPr/>
          </p:nvPicPr>
          <p:blipFill>
            <a:blip r:embed="rId3" cstate="print">
              <a:duotone>
                <a:prstClr val="black"/>
                <a:schemeClr val="accent6">
                  <a:tint val="45000"/>
                  <a:satMod val="400000"/>
                </a:schemeClr>
              </a:duotone>
              <a:extLst/>
            </a:blip>
            <a:stretch>
              <a:fillRect/>
            </a:stretch>
          </p:blipFill>
          <p:spPr>
            <a:xfrm>
              <a:off x="4800600" y="174234"/>
              <a:ext cx="2362201" cy="2362201"/>
            </a:xfrm>
            <a:prstGeom prst="rect">
              <a:avLst/>
            </a:prstGeom>
          </p:spPr>
        </p:pic>
        <p:pic>
          <p:nvPicPr>
            <p:cNvPr id="8" name="Picture 10"/>
            <p:cNvPicPr>
              <a:picLocks noChangeAspect="1"/>
            </p:cNvPicPr>
            <p:nvPr/>
          </p:nvPicPr>
          <p:blipFill>
            <a:blip r:embed="rId4"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3246371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838200"/>
            <a:ext cx="7924800" cy="762000"/>
          </a:xfrm>
        </p:spPr>
        <p:txBody>
          <a:bodyPr>
            <a:normAutofit fontScale="90000"/>
          </a:bodyPr>
          <a:lstStyle/>
          <a:p>
            <a:r>
              <a:rPr lang="en-US" b="1" dirty="0" smtClean="0">
                <a:solidFill>
                  <a:schemeClr val="tx2">
                    <a:lumMod val="75000"/>
                  </a:schemeClr>
                </a:solidFill>
                <a:effectLst/>
                <a:latin typeface="Arial Black" panose="020B0A04020102020204" pitchFamily="34" charset="0"/>
              </a:rPr>
              <a:t>	</a:t>
            </a:r>
            <a:r>
              <a:rPr lang="en-US" b="1" dirty="0" smtClean="0">
                <a:effectLst/>
                <a:latin typeface="Arial Black" panose="020B0A04020102020204" pitchFamily="34" charset="0"/>
              </a:rPr>
              <a:t>A1C </a:t>
            </a:r>
            <a:r>
              <a:rPr lang="en-US" b="1" dirty="0">
                <a:effectLst/>
                <a:latin typeface="Arial Black" panose="020B0A04020102020204" pitchFamily="34" charset="0"/>
              </a:rPr>
              <a:t>Levels Over Time</a:t>
            </a:r>
            <a:r>
              <a:rPr lang="en-US" dirty="0" smtClean="0">
                <a:latin typeface="Arial Black" panose="020B0A04020102020204" pitchFamily="34" charset="0"/>
              </a:rPr>
              <a:t>		</a:t>
            </a:r>
            <a:endParaRPr lang="en-US" dirty="0">
              <a:latin typeface="Arial Black" panose="020B0A04020102020204" pitchFamily="34" charset="0"/>
            </a:endParaRPr>
          </a:p>
        </p:txBody>
      </p:sp>
      <p:graphicFrame>
        <p:nvGraphicFramePr>
          <p:cNvPr id="11" name="Content Placeholder 10"/>
          <p:cNvGraphicFramePr>
            <a:graphicFrameLocks noGrp="1"/>
          </p:cNvGraphicFramePr>
          <p:nvPr>
            <p:ph sz="quarter" idx="2"/>
            <p:extLst>
              <p:ext uri="{D42A27DB-BD31-4B8C-83A1-F6EECF244321}">
                <p14:modId xmlns:p14="http://schemas.microsoft.com/office/powerpoint/2010/main" val="1280546117"/>
              </p:ext>
            </p:extLst>
          </p:nvPr>
        </p:nvGraphicFramePr>
        <p:xfrm>
          <a:off x="4876800" y="2915653"/>
          <a:ext cx="3851275" cy="337592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p:nvPr>
            <p:extLst>
              <p:ext uri="{D42A27DB-BD31-4B8C-83A1-F6EECF244321}">
                <p14:modId xmlns:p14="http://schemas.microsoft.com/office/powerpoint/2010/main" val="3344265128"/>
              </p:ext>
            </p:extLst>
          </p:nvPr>
        </p:nvGraphicFramePr>
        <p:xfrm>
          <a:off x="457200" y="2876490"/>
          <a:ext cx="3886200" cy="3409890"/>
        </p:xfrm>
        <a:graphic>
          <a:graphicData uri="http://schemas.openxmlformats.org/drawingml/2006/chart">
            <c:chart xmlns:c="http://schemas.openxmlformats.org/drawingml/2006/chart" xmlns:r="http://schemas.openxmlformats.org/officeDocument/2006/relationships" r:id="rId4"/>
          </a:graphicData>
        </a:graphic>
      </p:graphicFrame>
      <p:sp>
        <p:nvSpPr>
          <p:cNvPr id="10" name="Pentagon 9"/>
          <p:cNvSpPr/>
          <p:nvPr/>
        </p:nvSpPr>
        <p:spPr>
          <a:xfrm>
            <a:off x="0" y="1604427"/>
            <a:ext cx="4800600" cy="1138773"/>
          </a:xfrm>
          <a:prstGeom prst="homePlate">
            <a:avLst/>
          </a:prstGeom>
          <a:solidFill>
            <a:schemeClr val="bg2"/>
          </a:solidFill>
          <a:effectLst/>
        </p:spPr>
        <p:txBody>
          <a:bodyPr wrap="square">
            <a:spAutoFit/>
          </a:bodyPr>
          <a:lstStyle/>
          <a:p>
            <a:pPr marL="393700" indent="-285750">
              <a:spcAft>
                <a:spcPts val="0"/>
              </a:spcAft>
              <a:buClr>
                <a:schemeClr val="tx2">
                  <a:lumMod val="50000"/>
                </a:schemeClr>
              </a:buClr>
            </a:pPr>
            <a:r>
              <a:rPr lang="en-US" sz="1700" b="1" u="sng" dirty="0" smtClean="0">
                <a:solidFill>
                  <a:schemeClr val="tx2">
                    <a:lumMod val="50000"/>
                  </a:schemeClr>
                </a:solidFill>
                <a:latin typeface="Arial" panose="020B0604020202020204" pitchFamily="34" charset="0"/>
                <a:cs typeface="Arial" panose="020B0604020202020204" pitchFamily="34" charset="0"/>
              </a:rPr>
              <a:t>1 point drop in A1c</a:t>
            </a:r>
          </a:p>
          <a:p>
            <a:pPr marL="393700" indent="-285750">
              <a:spcAft>
                <a:spcPts val="0"/>
              </a:spcAft>
              <a:buClr>
                <a:schemeClr val="tx2">
                  <a:lumMod val="50000"/>
                </a:schemeClr>
              </a:buClr>
            </a:pPr>
            <a:endParaRPr lang="en-US" sz="200" b="1" cap="all" dirty="0" smtClean="0">
              <a:solidFill>
                <a:schemeClr val="tx2">
                  <a:lumMod val="50000"/>
                </a:schemeClr>
              </a:solidFill>
              <a:latin typeface="Arial Narrow" panose="020B0606020202030204" pitchFamily="34" charset="0"/>
            </a:endParaRPr>
          </a:p>
          <a:p>
            <a:pPr marL="393700" indent="-285750">
              <a:spcAft>
                <a:spcPts val="0"/>
              </a:spcAft>
              <a:buClr>
                <a:schemeClr val="tx2">
                  <a:lumMod val="50000"/>
                </a:schemeClr>
              </a:buClr>
              <a:buFont typeface="Wingdings" panose="05000000000000000000" pitchFamily="2" charset="2"/>
              <a:buChar char="§"/>
            </a:pPr>
            <a:r>
              <a:rPr lang="en-US" sz="1600" b="1" dirty="0" smtClean="0">
                <a:solidFill>
                  <a:schemeClr val="tx2">
                    <a:lumMod val="50000"/>
                  </a:schemeClr>
                </a:solidFill>
                <a:latin typeface="Arial" panose="020B0604020202020204" pitchFamily="34" charset="0"/>
                <a:cs typeface="Arial" panose="020B0604020202020204" pitchFamily="34" charset="0"/>
              </a:rPr>
              <a:t>21% ↓ in diabetes-related deaths</a:t>
            </a:r>
          </a:p>
          <a:p>
            <a:pPr marL="393700" indent="-285750">
              <a:spcAft>
                <a:spcPts val="0"/>
              </a:spcAft>
              <a:buClr>
                <a:schemeClr val="tx2">
                  <a:lumMod val="50000"/>
                </a:schemeClr>
              </a:buClr>
              <a:buFont typeface="Wingdings" panose="05000000000000000000" pitchFamily="2" charset="2"/>
              <a:buChar char="§"/>
            </a:pPr>
            <a:r>
              <a:rPr lang="en-US" sz="1600" b="1" dirty="0" smtClean="0">
                <a:solidFill>
                  <a:schemeClr val="tx2">
                    <a:lumMod val="50000"/>
                  </a:schemeClr>
                </a:solidFill>
                <a:latin typeface="Arial" panose="020B0604020202020204" pitchFamily="34" charset="0"/>
                <a:cs typeface="Arial" panose="020B0604020202020204" pitchFamily="34" charset="0"/>
              </a:rPr>
              <a:t>14% ↓ in heart attack</a:t>
            </a:r>
          </a:p>
          <a:p>
            <a:pPr marL="393700" indent="-285750">
              <a:spcAft>
                <a:spcPts val="0"/>
              </a:spcAft>
              <a:buClr>
                <a:schemeClr val="tx2">
                  <a:lumMod val="50000"/>
                </a:schemeClr>
              </a:buClr>
              <a:buFont typeface="Wingdings" panose="05000000000000000000" pitchFamily="2" charset="2"/>
              <a:buChar char="§"/>
            </a:pPr>
            <a:r>
              <a:rPr lang="en-US" sz="1600" b="1" dirty="0" smtClean="0">
                <a:solidFill>
                  <a:schemeClr val="tx2">
                    <a:lumMod val="50000"/>
                  </a:schemeClr>
                </a:solidFill>
                <a:latin typeface="Arial" panose="020B0604020202020204" pitchFamily="34" charset="0"/>
                <a:cs typeface="Arial" panose="020B0604020202020204" pitchFamily="34" charset="0"/>
              </a:rPr>
              <a:t>31% ↓ in microvascular complications</a:t>
            </a:r>
            <a:endParaRPr lang="en-US" sz="1600" b="1" dirty="0">
              <a:solidFill>
                <a:schemeClr val="tx2">
                  <a:lumMod val="50000"/>
                </a:schemeClr>
              </a:solidFill>
              <a:latin typeface="Arial" panose="020B0604020202020204" pitchFamily="34" charset="0"/>
              <a:cs typeface="Arial" panose="020B0604020202020204" pitchFamily="34" charset="0"/>
            </a:endParaRPr>
          </a:p>
        </p:txBody>
      </p:sp>
      <p:sp>
        <p:nvSpPr>
          <p:cNvPr id="2" name="TextBox 1"/>
          <p:cNvSpPr txBox="1"/>
          <p:nvPr/>
        </p:nvSpPr>
        <p:spPr>
          <a:xfrm>
            <a:off x="1295400" y="2876490"/>
            <a:ext cx="2514600" cy="400110"/>
          </a:xfrm>
          <a:prstGeom prst="rect">
            <a:avLst/>
          </a:prstGeom>
          <a:noFill/>
        </p:spPr>
        <p:txBody>
          <a:bodyPr wrap="square" rtlCol="0">
            <a:spAutoFit/>
          </a:bodyPr>
          <a:lstStyle/>
          <a:p>
            <a:pPr algn="ctr"/>
            <a:r>
              <a:rPr lang="en-US" sz="2000" b="1" u="sng" dirty="0" smtClean="0">
                <a:solidFill>
                  <a:schemeClr val="accent1">
                    <a:lumMod val="75000"/>
                  </a:schemeClr>
                </a:solidFill>
              </a:rPr>
              <a:t>CMHC-HHs</a:t>
            </a:r>
            <a:endParaRPr lang="en-US" sz="2000" b="1" u="sng" dirty="0">
              <a:solidFill>
                <a:schemeClr val="accent1">
                  <a:lumMod val="75000"/>
                </a:schemeClr>
              </a:solidFill>
            </a:endParaRPr>
          </a:p>
        </p:txBody>
      </p:sp>
      <p:sp>
        <p:nvSpPr>
          <p:cNvPr id="13" name="TextBox 12"/>
          <p:cNvSpPr txBox="1"/>
          <p:nvPr/>
        </p:nvSpPr>
        <p:spPr>
          <a:xfrm>
            <a:off x="5715000" y="2876490"/>
            <a:ext cx="2514600" cy="400110"/>
          </a:xfrm>
          <a:prstGeom prst="rect">
            <a:avLst/>
          </a:prstGeom>
          <a:noFill/>
        </p:spPr>
        <p:txBody>
          <a:bodyPr wrap="square" rtlCol="0">
            <a:spAutoFit/>
          </a:bodyPr>
          <a:lstStyle/>
          <a:p>
            <a:pPr algn="ctr"/>
            <a:r>
              <a:rPr lang="en-US" sz="2000" b="1" u="sng" dirty="0" smtClean="0">
                <a:solidFill>
                  <a:schemeClr val="accent2">
                    <a:lumMod val="75000"/>
                  </a:schemeClr>
                </a:solidFill>
              </a:rPr>
              <a:t>PCHHs</a:t>
            </a:r>
            <a:endParaRPr lang="en-US" sz="2000" b="1" u="sng" dirty="0">
              <a:solidFill>
                <a:schemeClr val="accent2">
                  <a:lumMod val="75000"/>
                </a:schemeClr>
              </a:solidFill>
            </a:endParaRPr>
          </a:p>
        </p:txBody>
      </p:sp>
      <p:grpSp>
        <p:nvGrpSpPr>
          <p:cNvPr id="8" name="Group 8"/>
          <p:cNvGrpSpPr>
            <a:grpSpLocks/>
          </p:cNvGrpSpPr>
          <p:nvPr/>
        </p:nvGrpSpPr>
        <p:grpSpPr bwMode="auto">
          <a:xfrm>
            <a:off x="152400" y="66675"/>
            <a:ext cx="1528763" cy="1524000"/>
            <a:chOff x="4800600" y="174234"/>
            <a:chExt cx="2362201" cy="2362201"/>
          </a:xfrm>
        </p:grpSpPr>
        <p:pic>
          <p:nvPicPr>
            <p:cNvPr id="12" name="Picture 11"/>
            <p:cNvPicPr>
              <a:picLocks noChangeAspect="1"/>
            </p:cNvPicPr>
            <p:nvPr/>
          </p:nvPicPr>
          <p:blipFill>
            <a:blip r:embed="rId5" cstate="print">
              <a:duotone>
                <a:prstClr val="black"/>
                <a:schemeClr val="accent6">
                  <a:tint val="45000"/>
                  <a:satMod val="400000"/>
                </a:schemeClr>
              </a:duotone>
              <a:extLst/>
            </a:blip>
            <a:stretch>
              <a:fillRect/>
            </a:stretch>
          </p:blipFill>
          <p:spPr>
            <a:xfrm>
              <a:off x="4800600" y="174234"/>
              <a:ext cx="2362201" cy="2362201"/>
            </a:xfrm>
            <a:prstGeom prst="rect">
              <a:avLst/>
            </a:prstGeom>
          </p:spPr>
        </p:pic>
        <p:pic>
          <p:nvPicPr>
            <p:cNvPr id="14" name="Picture 10"/>
            <p:cNvPicPr>
              <a:picLocks noChangeAspect="1"/>
            </p:cNvPicPr>
            <p:nvPr/>
          </p:nvPicPr>
          <p:blipFill>
            <a:blip r:embed="rId6"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4223439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153400" cy="990600"/>
          </a:xfrm>
        </p:spPr>
        <p:txBody>
          <a:bodyPr>
            <a:noAutofit/>
          </a:bodyPr>
          <a:lstStyle/>
          <a:p>
            <a:r>
              <a:rPr lang="en-US" b="1" dirty="0" smtClean="0">
                <a:solidFill>
                  <a:schemeClr val="tx2">
                    <a:lumMod val="75000"/>
                  </a:schemeClr>
                </a:solidFill>
                <a:effectLst/>
                <a:latin typeface="Arial Black" panose="020B0A04020102020204" pitchFamily="34" charset="0"/>
              </a:rPr>
              <a:t>        </a:t>
            </a:r>
            <a:r>
              <a:rPr lang="en-US" b="1" dirty="0" smtClean="0">
                <a:effectLst/>
                <a:latin typeface="Arial Black" panose="020B0A04020102020204" pitchFamily="34" charset="0"/>
              </a:rPr>
              <a:t>Conclusions</a:t>
            </a:r>
            <a:r>
              <a:rPr lang="en-US" sz="4300" b="1" dirty="0" smtClean="0">
                <a:latin typeface="Arial Black" panose="020B0A04020102020204" pitchFamily="34" charset="0"/>
              </a:rPr>
              <a:t>—</a:t>
            </a:r>
            <a:r>
              <a:rPr lang="en-US" sz="4300" b="1" dirty="0" smtClean="0">
                <a:effectLst/>
                <a:latin typeface="Arial Black" panose="020B0A04020102020204" pitchFamily="34" charset="0"/>
              </a:rPr>
              <a:t>LDL</a:t>
            </a:r>
            <a:endParaRPr lang="en-US" sz="4300" b="1" dirty="0">
              <a:effectLst/>
              <a:latin typeface="Arial Black" panose="020B0A04020102020204" pitchFamily="34" charset="0"/>
            </a:endParaRPr>
          </a:p>
        </p:txBody>
      </p:sp>
      <p:sp>
        <p:nvSpPr>
          <p:cNvPr id="3" name="Content Placeholder 2"/>
          <p:cNvSpPr>
            <a:spLocks noGrp="1"/>
          </p:cNvSpPr>
          <p:nvPr>
            <p:ph sz="quarter" idx="1"/>
          </p:nvPr>
        </p:nvSpPr>
        <p:spPr>
          <a:xfrm>
            <a:off x="152400" y="1600200"/>
            <a:ext cx="8686800" cy="4724400"/>
          </a:xfrm>
        </p:spPr>
        <p:txBody>
          <a:bodyPr>
            <a:normAutofit/>
          </a:bodyPr>
          <a:lstStyle/>
          <a:p>
            <a:endParaRPr lang="en-US" sz="700" dirty="0">
              <a:latin typeface="+mj-lt"/>
            </a:endParaRPr>
          </a:p>
          <a:p>
            <a:pPr marL="458788" indent="-458788" eaLnBrk="1" hangingPunct="1">
              <a:buSzPct val="100000"/>
              <a:buFont typeface="Wingdings" panose="05000000000000000000" pitchFamily="2" charset="2"/>
              <a:buChar char="§"/>
            </a:pPr>
            <a:r>
              <a:rPr lang="en-US" sz="2400" dirty="0">
                <a:latin typeface="Arial" panose="020B0604020202020204" pitchFamily="34" charset="0"/>
                <a:cs typeface="Arial" panose="020B0604020202020204" pitchFamily="34" charset="0"/>
              </a:rPr>
              <a:t>About 45% had uncontrolled LDL levels</a:t>
            </a:r>
          </a:p>
          <a:p>
            <a:pPr marL="458788" indent="-458788" eaLnBrk="1" hangingPunct="1">
              <a:buSzPct val="100000"/>
              <a:buFont typeface="Wingdings" panose="05000000000000000000" pitchFamily="2" charset="2"/>
              <a:buChar char="§"/>
            </a:pPr>
            <a:r>
              <a:rPr lang="en-US" sz="2400" dirty="0">
                <a:latin typeface="Arial" panose="020B0604020202020204" pitchFamily="34" charset="0"/>
                <a:cs typeface="Arial" panose="020B0604020202020204" pitchFamily="34" charset="0"/>
              </a:rPr>
              <a:t>Cohorts with elevated LDL levels showed more than a 10% reduction</a:t>
            </a:r>
          </a:p>
          <a:p>
            <a:pPr marL="458788" indent="-458788" eaLnBrk="1" hangingPunct="1">
              <a:buSzPct val="100000"/>
              <a:buFont typeface="Wingdings" panose="05000000000000000000" pitchFamily="2" charset="2"/>
              <a:buChar char="§"/>
            </a:pPr>
            <a:r>
              <a:rPr lang="en-US" sz="2400" dirty="0">
                <a:latin typeface="Arial" panose="020B0604020202020204" pitchFamily="34" charset="0"/>
                <a:cs typeface="Arial" panose="020B0604020202020204" pitchFamily="34" charset="0"/>
              </a:rPr>
              <a:t>Cohorts with normal LDL levels increased by 7 to 8 points but remained in the low 80’s</a:t>
            </a:r>
          </a:p>
          <a:p>
            <a:pPr>
              <a:buSzPct val="100000"/>
              <a:buFont typeface="Wingdings" panose="05000000000000000000" pitchFamily="2" charset="2"/>
              <a:buChar char="§"/>
            </a:pPr>
            <a:endParaRPr lang="en-US" sz="2400" dirty="0">
              <a:latin typeface="Arial" panose="020B0604020202020204" pitchFamily="34" charset="0"/>
              <a:cs typeface="Arial" panose="020B0604020202020204" pitchFamily="34" charset="0"/>
            </a:endParaRPr>
          </a:p>
        </p:txBody>
      </p:sp>
      <p:grpSp>
        <p:nvGrpSpPr>
          <p:cNvPr id="4" name="Group 8"/>
          <p:cNvGrpSpPr>
            <a:grpSpLocks/>
          </p:cNvGrpSpPr>
          <p:nvPr/>
        </p:nvGrpSpPr>
        <p:grpSpPr bwMode="auto">
          <a:xfrm>
            <a:off x="152400" y="66675"/>
            <a:ext cx="1528763" cy="1524000"/>
            <a:chOff x="4800600" y="174234"/>
            <a:chExt cx="2362201" cy="2362201"/>
          </a:xfrm>
        </p:grpSpPr>
        <p:pic>
          <p:nvPicPr>
            <p:cNvPr id="5" name="Picture 4"/>
            <p:cNvPicPr>
              <a:picLocks noChangeAspect="1"/>
            </p:cNvPicPr>
            <p:nvPr/>
          </p:nvPicPr>
          <p:blipFill>
            <a:blip r:embed="rId3" cstate="print">
              <a:duotone>
                <a:prstClr val="black"/>
                <a:schemeClr val="accent6">
                  <a:tint val="45000"/>
                  <a:satMod val="400000"/>
                </a:schemeClr>
              </a:duotone>
              <a:extLst/>
            </a:blip>
            <a:stretch>
              <a:fillRect/>
            </a:stretch>
          </p:blipFill>
          <p:spPr>
            <a:xfrm>
              <a:off x="4800600" y="174234"/>
              <a:ext cx="2362201" cy="2362201"/>
            </a:xfrm>
            <a:prstGeom prst="rect">
              <a:avLst/>
            </a:prstGeom>
          </p:spPr>
        </p:pic>
        <p:pic>
          <p:nvPicPr>
            <p:cNvPr id="6" name="Picture 10"/>
            <p:cNvPicPr>
              <a:picLocks noChangeAspect="1"/>
            </p:cNvPicPr>
            <p:nvPr/>
          </p:nvPicPr>
          <p:blipFill>
            <a:blip r:embed="rId4"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38966424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838200"/>
            <a:ext cx="7924800" cy="762000"/>
          </a:xfrm>
        </p:spPr>
        <p:txBody>
          <a:bodyPr>
            <a:normAutofit fontScale="90000"/>
          </a:bodyPr>
          <a:lstStyle/>
          <a:p>
            <a:r>
              <a:rPr lang="en-US" b="1" dirty="0" smtClean="0">
                <a:solidFill>
                  <a:schemeClr val="tx2">
                    <a:lumMod val="75000"/>
                  </a:schemeClr>
                </a:solidFill>
                <a:effectLst/>
                <a:latin typeface="Arial Black" panose="020B0A04020102020204" pitchFamily="34" charset="0"/>
              </a:rPr>
              <a:t>     </a:t>
            </a:r>
            <a:r>
              <a:rPr lang="en-US" b="1" dirty="0" smtClean="0">
                <a:effectLst/>
                <a:latin typeface="Arial Black" panose="020B0A04020102020204" pitchFamily="34" charset="0"/>
              </a:rPr>
              <a:t>LDL Levels </a:t>
            </a:r>
            <a:r>
              <a:rPr lang="en-US" b="1" dirty="0">
                <a:effectLst/>
                <a:latin typeface="Arial Black" panose="020B0A04020102020204" pitchFamily="34" charset="0"/>
              </a:rPr>
              <a:t>Over Time</a:t>
            </a:r>
            <a:r>
              <a:rPr lang="en-US" dirty="0" smtClean="0">
                <a:latin typeface="Arial Black" panose="020B0A04020102020204" pitchFamily="34" charset="0"/>
              </a:rPr>
              <a:t>		</a:t>
            </a:r>
            <a:endParaRPr lang="en-US" dirty="0">
              <a:latin typeface="Arial Black" panose="020B0A04020102020204" pitchFamily="34" charset="0"/>
            </a:endParaRPr>
          </a:p>
        </p:txBody>
      </p:sp>
      <p:graphicFrame>
        <p:nvGraphicFramePr>
          <p:cNvPr id="14" name="Content Placeholder 13"/>
          <p:cNvGraphicFramePr>
            <a:graphicFrameLocks noGrp="1"/>
          </p:cNvGraphicFramePr>
          <p:nvPr>
            <p:ph sz="quarter" idx="2"/>
            <p:extLst>
              <p:ext uri="{D42A27DB-BD31-4B8C-83A1-F6EECF244321}">
                <p14:modId xmlns:p14="http://schemas.microsoft.com/office/powerpoint/2010/main" val="1365026282"/>
              </p:ext>
            </p:extLst>
          </p:nvPr>
        </p:nvGraphicFramePr>
        <p:xfrm>
          <a:off x="5029200" y="3048000"/>
          <a:ext cx="3963987" cy="3505200"/>
        </p:xfrm>
        <a:graphic>
          <a:graphicData uri="http://schemas.openxmlformats.org/drawingml/2006/chart">
            <c:chart xmlns:c="http://schemas.openxmlformats.org/drawingml/2006/chart" xmlns:r="http://schemas.openxmlformats.org/officeDocument/2006/relationships" r:id="rId3"/>
          </a:graphicData>
        </a:graphic>
      </p:graphicFrame>
      <p:sp>
        <p:nvSpPr>
          <p:cNvPr id="10" name="Pentagon 9"/>
          <p:cNvSpPr/>
          <p:nvPr/>
        </p:nvSpPr>
        <p:spPr>
          <a:xfrm>
            <a:off x="0" y="1559004"/>
            <a:ext cx="4724400" cy="615553"/>
          </a:xfrm>
          <a:prstGeom prst="homePlate">
            <a:avLst/>
          </a:prstGeom>
          <a:solidFill>
            <a:schemeClr val="bg2"/>
          </a:solidFill>
          <a:effectLst/>
        </p:spPr>
        <p:txBody>
          <a:bodyPr wrap="square">
            <a:spAutoFit/>
          </a:bodyPr>
          <a:lstStyle/>
          <a:p>
            <a:pPr marL="393700" indent="-285750">
              <a:spcAft>
                <a:spcPts val="0"/>
              </a:spcAft>
              <a:buClr>
                <a:schemeClr val="tx2">
                  <a:lumMod val="50000"/>
                </a:schemeClr>
              </a:buClr>
            </a:pPr>
            <a:endParaRPr lang="en-US" sz="200" b="1" cap="all" dirty="0" smtClean="0">
              <a:solidFill>
                <a:schemeClr val="tx2">
                  <a:lumMod val="50000"/>
                </a:schemeClr>
              </a:solidFill>
              <a:latin typeface="Arial Narrow" panose="020B0606020202030204" pitchFamily="34" charset="0"/>
            </a:endParaRPr>
          </a:p>
          <a:p>
            <a:pPr marL="393700" indent="-285750">
              <a:spcAft>
                <a:spcPts val="0"/>
              </a:spcAft>
              <a:buClr>
                <a:schemeClr val="tx2">
                  <a:lumMod val="50000"/>
                </a:schemeClr>
              </a:buClr>
              <a:buFont typeface="Wingdings" panose="05000000000000000000" pitchFamily="2" charset="2"/>
              <a:buChar char="§"/>
            </a:pPr>
            <a:r>
              <a:rPr lang="en-US" sz="1600" b="1" dirty="0" smtClean="0">
                <a:solidFill>
                  <a:schemeClr val="tx2">
                    <a:lumMod val="50000"/>
                  </a:schemeClr>
                </a:solidFill>
                <a:latin typeface="Arial" panose="020B0604020202020204" pitchFamily="34" charset="0"/>
                <a:cs typeface="Arial" panose="020B0604020202020204" pitchFamily="34" charset="0"/>
              </a:rPr>
              <a:t>10% ↓ in LDL level</a:t>
            </a:r>
          </a:p>
          <a:p>
            <a:pPr marL="393700" indent="-285750">
              <a:spcAft>
                <a:spcPts val="0"/>
              </a:spcAft>
              <a:buClr>
                <a:schemeClr val="tx2">
                  <a:lumMod val="50000"/>
                </a:schemeClr>
              </a:buClr>
              <a:buFont typeface="Wingdings" panose="05000000000000000000" pitchFamily="2" charset="2"/>
              <a:buChar char="§"/>
            </a:pPr>
            <a:r>
              <a:rPr lang="en-US" sz="1600" b="1" dirty="0" smtClean="0">
                <a:solidFill>
                  <a:schemeClr val="tx2">
                    <a:lumMod val="50000"/>
                  </a:schemeClr>
                </a:solidFill>
                <a:latin typeface="Arial" panose="020B0604020202020204" pitchFamily="34" charset="0"/>
                <a:cs typeface="Arial" panose="020B0604020202020204" pitchFamily="34" charset="0"/>
              </a:rPr>
              <a:t>30% ↓ in cardiovascular disease</a:t>
            </a:r>
          </a:p>
        </p:txBody>
      </p:sp>
      <p:sp>
        <p:nvSpPr>
          <p:cNvPr id="2" name="TextBox 1"/>
          <p:cNvSpPr txBox="1"/>
          <p:nvPr/>
        </p:nvSpPr>
        <p:spPr>
          <a:xfrm>
            <a:off x="1066800" y="2667000"/>
            <a:ext cx="2514600" cy="400110"/>
          </a:xfrm>
          <a:prstGeom prst="rect">
            <a:avLst/>
          </a:prstGeom>
          <a:noFill/>
        </p:spPr>
        <p:txBody>
          <a:bodyPr wrap="square" rtlCol="0">
            <a:spAutoFit/>
          </a:bodyPr>
          <a:lstStyle/>
          <a:p>
            <a:pPr algn="ctr"/>
            <a:r>
              <a:rPr lang="en-US" sz="2000" b="1" u="sng" dirty="0" smtClean="0">
                <a:solidFill>
                  <a:schemeClr val="accent1">
                    <a:lumMod val="75000"/>
                  </a:schemeClr>
                </a:solidFill>
              </a:rPr>
              <a:t>CMHC-HHs</a:t>
            </a:r>
            <a:endParaRPr lang="en-US" sz="2000" b="1" u="sng" dirty="0">
              <a:solidFill>
                <a:schemeClr val="accent1">
                  <a:lumMod val="75000"/>
                </a:schemeClr>
              </a:solidFill>
            </a:endParaRPr>
          </a:p>
        </p:txBody>
      </p:sp>
      <p:sp>
        <p:nvSpPr>
          <p:cNvPr id="13" name="TextBox 12"/>
          <p:cNvSpPr txBox="1"/>
          <p:nvPr/>
        </p:nvSpPr>
        <p:spPr>
          <a:xfrm>
            <a:off x="5715000" y="2743200"/>
            <a:ext cx="2514600" cy="400110"/>
          </a:xfrm>
          <a:prstGeom prst="rect">
            <a:avLst/>
          </a:prstGeom>
          <a:noFill/>
        </p:spPr>
        <p:txBody>
          <a:bodyPr wrap="square" rtlCol="0">
            <a:spAutoFit/>
          </a:bodyPr>
          <a:lstStyle/>
          <a:p>
            <a:pPr algn="ctr"/>
            <a:r>
              <a:rPr lang="en-US" sz="2000" b="1" u="sng" dirty="0" smtClean="0">
                <a:solidFill>
                  <a:schemeClr val="accent2">
                    <a:lumMod val="75000"/>
                  </a:schemeClr>
                </a:solidFill>
              </a:rPr>
              <a:t>PCHHs</a:t>
            </a:r>
            <a:endParaRPr lang="en-US" sz="2000" b="1" u="sng" dirty="0">
              <a:solidFill>
                <a:schemeClr val="accent2">
                  <a:lumMod val="75000"/>
                </a:schemeClr>
              </a:solidFill>
            </a:endParaRPr>
          </a:p>
        </p:txBody>
      </p:sp>
      <p:graphicFrame>
        <p:nvGraphicFramePr>
          <p:cNvPr id="12" name="Chart 11"/>
          <p:cNvGraphicFramePr/>
          <p:nvPr>
            <p:extLst>
              <p:ext uri="{D42A27DB-BD31-4B8C-83A1-F6EECF244321}">
                <p14:modId xmlns:p14="http://schemas.microsoft.com/office/powerpoint/2010/main" val="2745437674"/>
              </p:ext>
            </p:extLst>
          </p:nvPr>
        </p:nvGraphicFramePr>
        <p:xfrm>
          <a:off x="266700" y="2943255"/>
          <a:ext cx="4000500" cy="3581400"/>
        </p:xfrm>
        <a:graphic>
          <a:graphicData uri="http://schemas.openxmlformats.org/drawingml/2006/chart">
            <c:chart xmlns:c="http://schemas.openxmlformats.org/drawingml/2006/chart" xmlns:r="http://schemas.openxmlformats.org/officeDocument/2006/relationships" r:id="rId4"/>
          </a:graphicData>
        </a:graphic>
      </p:graphicFrame>
      <p:grpSp>
        <p:nvGrpSpPr>
          <p:cNvPr id="8" name="Group 8"/>
          <p:cNvGrpSpPr>
            <a:grpSpLocks/>
          </p:cNvGrpSpPr>
          <p:nvPr/>
        </p:nvGrpSpPr>
        <p:grpSpPr bwMode="auto">
          <a:xfrm>
            <a:off x="152400" y="66675"/>
            <a:ext cx="1528763" cy="1524000"/>
            <a:chOff x="4800600" y="174234"/>
            <a:chExt cx="2362201" cy="2362201"/>
          </a:xfrm>
        </p:grpSpPr>
        <p:pic>
          <p:nvPicPr>
            <p:cNvPr id="9" name="Picture 8"/>
            <p:cNvPicPr>
              <a:picLocks noChangeAspect="1"/>
            </p:cNvPicPr>
            <p:nvPr/>
          </p:nvPicPr>
          <p:blipFill>
            <a:blip r:embed="rId5" cstate="print">
              <a:duotone>
                <a:prstClr val="black"/>
                <a:schemeClr val="accent6">
                  <a:tint val="45000"/>
                  <a:satMod val="400000"/>
                </a:schemeClr>
              </a:duotone>
              <a:extLst/>
            </a:blip>
            <a:stretch>
              <a:fillRect/>
            </a:stretch>
          </p:blipFill>
          <p:spPr>
            <a:xfrm>
              <a:off x="4800600" y="174234"/>
              <a:ext cx="2362201" cy="2362201"/>
            </a:xfrm>
            <a:prstGeom prst="rect">
              <a:avLst/>
            </a:prstGeom>
          </p:spPr>
        </p:pic>
        <p:pic>
          <p:nvPicPr>
            <p:cNvPr id="11" name="Picture 10"/>
            <p:cNvPicPr>
              <a:picLocks noChangeAspect="1"/>
            </p:cNvPicPr>
            <p:nvPr/>
          </p:nvPicPr>
          <p:blipFill>
            <a:blip r:embed="rId6"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1932933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http://doctormurray.com/wp-content/uploads/2014/03/highbloodpressure.jp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4326" y="2057400"/>
            <a:ext cx="3609474" cy="3657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2" name="Title 1"/>
          <p:cNvSpPr>
            <a:spLocks noGrp="1"/>
          </p:cNvSpPr>
          <p:nvPr>
            <p:ph type="title"/>
          </p:nvPr>
        </p:nvSpPr>
        <p:spPr>
          <a:xfrm>
            <a:off x="533400" y="304800"/>
            <a:ext cx="8382000" cy="990600"/>
          </a:xfrm>
        </p:spPr>
        <p:txBody>
          <a:bodyPr>
            <a:noAutofit/>
          </a:bodyPr>
          <a:lstStyle/>
          <a:p>
            <a:pPr>
              <a:lnSpc>
                <a:spcPct val="80000"/>
              </a:lnSpc>
            </a:pPr>
            <a:r>
              <a:rPr lang="en-US" b="1" dirty="0" smtClean="0">
                <a:solidFill>
                  <a:schemeClr val="tx2">
                    <a:lumMod val="75000"/>
                  </a:schemeClr>
                </a:solidFill>
                <a:effectLst/>
                <a:latin typeface="Arial Black" panose="020B0A04020102020204" pitchFamily="34" charset="0"/>
              </a:rPr>
              <a:t>                   </a:t>
            </a:r>
            <a:r>
              <a:rPr lang="en-US" b="1" dirty="0" smtClean="0">
                <a:effectLst/>
                <a:latin typeface="Arial Black" panose="020B0A04020102020204" pitchFamily="34" charset="0"/>
              </a:rPr>
              <a:t>Conclusions</a:t>
            </a:r>
            <a:br>
              <a:rPr lang="en-US" b="1" dirty="0" smtClean="0">
                <a:effectLst/>
                <a:latin typeface="Arial Black" panose="020B0A04020102020204" pitchFamily="34" charset="0"/>
              </a:rPr>
            </a:br>
            <a:r>
              <a:rPr lang="en-US" b="1" dirty="0" smtClean="0">
                <a:effectLst/>
                <a:latin typeface="Arial Black" panose="020B0A04020102020204" pitchFamily="34" charset="0"/>
              </a:rPr>
              <a:t>                 Blood Pressure</a:t>
            </a:r>
            <a:endParaRPr lang="en-US" b="1" dirty="0">
              <a:effectLst/>
              <a:latin typeface="Arial Black" panose="020B0A04020102020204" pitchFamily="34" charset="0"/>
            </a:endParaRPr>
          </a:p>
        </p:txBody>
      </p:sp>
      <p:sp>
        <p:nvSpPr>
          <p:cNvPr id="3" name="Content Placeholder 2"/>
          <p:cNvSpPr>
            <a:spLocks noGrp="1"/>
          </p:cNvSpPr>
          <p:nvPr>
            <p:ph sz="quarter" idx="1"/>
          </p:nvPr>
        </p:nvSpPr>
        <p:spPr>
          <a:xfrm>
            <a:off x="3886200" y="1676400"/>
            <a:ext cx="5177588" cy="5029200"/>
          </a:xfrm>
        </p:spPr>
        <p:txBody>
          <a:bodyPr>
            <a:normAutofit/>
          </a:bodyPr>
          <a:lstStyle/>
          <a:p>
            <a:endParaRPr lang="en-US" sz="600" dirty="0">
              <a:latin typeface="Arial" panose="020B0604020202020204" pitchFamily="34" charset="0"/>
              <a:cs typeface="Arial" panose="020B0604020202020204" pitchFamily="34" charset="0"/>
            </a:endParaRPr>
          </a:p>
          <a:p>
            <a:pPr>
              <a:spcBef>
                <a:spcPts val="0"/>
              </a:spcBef>
              <a:spcAft>
                <a:spcPts val="1200"/>
              </a:spcAft>
              <a:buSzPct val="100000"/>
              <a:buFont typeface="Wingdings" panose="05000000000000000000" pitchFamily="2" charset="2"/>
              <a:buChar char="§"/>
            </a:pPr>
            <a:r>
              <a:rPr lang="en-US" sz="1800" dirty="0" smtClean="0">
                <a:latin typeface="Arial" panose="020B0604020202020204" pitchFamily="34" charset="0"/>
                <a:cs typeface="Arial" panose="020B0604020202020204" pitchFamily="34" charset="0"/>
              </a:rPr>
              <a:t>20-24% </a:t>
            </a:r>
            <a:r>
              <a:rPr lang="en-US" sz="1800" dirty="0">
                <a:latin typeface="Arial" panose="020B0604020202020204" pitchFamily="34" charset="0"/>
                <a:cs typeface="Arial" panose="020B0604020202020204" pitchFamily="34" charset="0"/>
              </a:rPr>
              <a:t>had uncontrolled b</a:t>
            </a:r>
            <a:r>
              <a:rPr lang="en-US" sz="1800" dirty="0" smtClean="0">
                <a:latin typeface="Arial" panose="020B0604020202020204" pitchFamily="34" charset="0"/>
                <a:cs typeface="Arial" panose="020B0604020202020204" pitchFamily="34" charset="0"/>
              </a:rPr>
              <a:t>lood </a:t>
            </a:r>
            <a:r>
              <a:rPr lang="en-US" sz="1800" dirty="0">
                <a:latin typeface="Arial" panose="020B0604020202020204" pitchFamily="34" charset="0"/>
                <a:cs typeface="Arial" panose="020B0604020202020204" pitchFamily="34" charset="0"/>
              </a:rPr>
              <a:t>p</a:t>
            </a:r>
            <a:r>
              <a:rPr lang="en-US" sz="1800" dirty="0" smtClean="0">
                <a:latin typeface="Arial" panose="020B0604020202020204" pitchFamily="34" charset="0"/>
                <a:cs typeface="Arial" panose="020B0604020202020204" pitchFamily="34" charset="0"/>
              </a:rPr>
              <a:t>ressure levels</a:t>
            </a:r>
          </a:p>
          <a:p>
            <a:pPr>
              <a:spcBef>
                <a:spcPts val="0"/>
              </a:spcBef>
              <a:spcAft>
                <a:spcPts val="1200"/>
              </a:spcAft>
              <a:buSzPct val="100000"/>
              <a:buFont typeface="Wingdings" panose="05000000000000000000" pitchFamily="2" charset="2"/>
              <a:buChar char="§"/>
            </a:pPr>
            <a:r>
              <a:rPr lang="en-US" sz="1800" dirty="0" smtClean="0">
                <a:latin typeface="Arial" panose="020B0604020202020204" pitchFamily="34" charset="0"/>
                <a:cs typeface="Arial" panose="020B0604020202020204" pitchFamily="34" charset="0"/>
              </a:rPr>
              <a:t>Cohorts </a:t>
            </a:r>
            <a:r>
              <a:rPr lang="en-US" sz="1800" dirty="0">
                <a:latin typeface="Arial" panose="020B0604020202020204" pitchFamily="34" charset="0"/>
                <a:cs typeface="Arial" panose="020B0604020202020204" pitchFamily="34" charset="0"/>
              </a:rPr>
              <a:t>with elevated </a:t>
            </a:r>
            <a:r>
              <a:rPr lang="en-US" sz="1800" dirty="0" smtClean="0">
                <a:latin typeface="Arial" panose="020B0604020202020204" pitchFamily="34" charset="0"/>
                <a:cs typeface="Arial" panose="020B0604020202020204" pitchFamily="34" charset="0"/>
              </a:rPr>
              <a:t>blood </a:t>
            </a:r>
            <a:r>
              <a:rPr lang="en-US" sz="1800" dirty="0">
                <a:latin typeface="Arial" panose="020B0604020202020204" pitchFamily="34" charset="0"/>
                <a:cs typeface="Arial" panose="020B0604020202020204" pitchFamily="34" charset="0"/>
              </a:rPr>
              <a:t>p</a:t>
            </a:r>
            <a:r>
              <a:rPr lang="en-US" sz="1800" dirty="0" smtClean="0">
                <a:latin typeface="Arial" panose="020B0604020202020204" pitchFamily="34" charset="0"/>
                <a:cs typeface="Arial" panose="020B0604020202020204" pitchFamily="34" charset="0"/>
              </a:rPr>
              <a:t>ressure </a:t>
            </a:r>
            <a:r>
              <a:rPr lang="en-US" sz="1800" dirty="0">
                <a:latin typeface="Arial" panose="020B0604020202020204" pitchFamily="34" charset="0"/>
                <a:cs typeface="Arial" panose="020B0604020202020204" pitchFamily="34" charset="0"/>
              </a:rPr>
              <a:t>levels showed more than a </a:t>
            </a:r>
            <a:r>
              <a:rPr lang="en-US" sz="1800" dirty="0" smtClean="0">
                <a:latin typeface="Arial" panose="020B0604020202020204" pitchFamily="34" charset="0"/>
                <a:cs typeface="Arial" panose="020B0604020202020204" pitchFamily="34" charset="0"/>
              </a:rPr>
              <a:t>6 point drop in both systolic and diastolic pressure</a:t>
            </a:r>
          </a:p>
          <a:p>
            <a:pPr>
              <a:spcBef>
                <a:spcPts val="0"/>
              </a:spcBef>
              <a:spcAft>
                <a:spcPts val="1200"/>
              </a:spcAft>
              <a:buSzPct val="100000"/>
              <a:buFont typeface="Wingdings" panose="05000000000000000000" pitchFamily="2" charset="2"/>
              <a:buChar char="§"/>
            </a:pPr>
            <a:r>
              <a:rPr lang="en-US" sz="1800" dirty="0" smtClean="0">
                <a:latin typeface="Arial" panose="020B0604020202020204" pitchFamily="34" charset="0"/>
                <a:cs typeface="Arial" panose="020B0604020202020204" pitchFamily="34" charset="0"/>
              </a:rPr>
              <a:t>Systolic and diastolic pressure increased 1 to 5 points in cohorts with normal blood </a:t>
            </a:r>
            <a:r>
              <a:rPr lang="en-US" sz="1800" dirty="0">
                <a:latin typeface="Arial" panose="020B0604020202020204" pitchFamily="34" charset="0"/>
                <a:cs typeface="Arial" panose="020B0604020202020204" pitchFamily="34" charset="0"/>
              </a:rPr>
              <a:t>p</a:t>
            </a:r>
            <a:r>
              <a:rPr lang="en-US" sz="1800" dirty="0" smtClean="0">
                <a:latin typeface="Arial" panose="020B0604020202020204" pitchFamily="34" charset="0"/>
                <a:cs typeface="Arial" panose="020B0604020202020204" pitchFamily="34" charset="0"/>
              </a:rPr>
              <a:t>ressure levels, with systolic pressure averaging in the low 120’s and diastolic pressure averaging in the mid 70’s</a:t>
            </a:r>
            <a:endParaRPr lang="en-US" sz="1800" dirty="0">
              <a:latin typeface="Arial" panose="020B0604020202020204" pitchFamily="34" charset="0"/>
              <a:cs typeface="Arial" panose="020B0604020202020204" pitchFamily="34" charset="0"/>
            </a:endParaRPr>
          </a:p>
          <a:p>
            <a:endParaRPr lang="en-US" dirty="0"/>
          </a:p>
        </p:txBody>
      </p:sp>
      <p:grpSp>
        <p:nvGrpSpPr>
          <p:cNvPr id="5" name="Group 8"/>
          <p:cNvGrpSpPr>
            <a:grpSpLocks/>
          </p:cNvGrpSpPr>
          <p:nvPr/>
        </p:nvGrpSpPr>
        <p:grpSpPr bwMode="auto">
          <a:xfrm>
            <a:off x="152400" y="66675"/>
            <a:ext cx="1528763" cy="1524000"/>
            <a:chOff x="4800600" y="174234"/>
            <a:chExt cx="2362201" cy="2362201"/>
          </a:xfrm>
        </p:grpSpPr>
        <p:pic>
          <p:nvPicPr>
            <p:cNvPr id="6" name="Picture 5"/>
            <p:cNvPicPr>
              <a:picLocks noChangeAspect="1"/>
            </p:cNvPicPr>
            <p:nvPr/>
          </p:nvPicPr>
          <p:blipFill>
            <a:blip r:embed="rId5" cstate="print">
              <a:duotone>
                <a:prstClr val="black"/>
                <a:schemeClr val="accent6">
                  <a:tint val="45000"/>
                  <a:satMod val="400000"/>
                </a:schemeClr>
              </a:duotone>
              <a:extLst/>
            </a:blip>
            <a:stretch>
              <a:fillRect/>
            </a:stretch>
          </p:blipFill>
          <p:spPr>
            <a:xfrm>
              <a:off x="4800600" y="174234"/>
              <a:ext cx="2362201" cy="2362201"/>
            </a:xfrm>
            <a:prstGeom prst="rect">
              <a:avLst/>
            </a:prstGeom>
          </p:spPr>
        </p:pic>
        <p:pic>
          <p:nvPicPr>
            <p:cNvPr id="7" name="Picture 10"/>
            <p:cNvPicPr>
              <a:picLocks noChangeAspect="1"/>
            </p:cNvPicPr>
            <p:nvPr/>
          </p:nvPicPr>
          <p:blipFill>
            <a:blip r:embed="rId6"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3647955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57400" y="228600"/>
            <a:ext cx="6629400" cy="1254125"/>
          </a:xfrm>
        </p:spPr>
        <p:txBody>
          <a:bodyPr>
            <a:normAutofit/>
          </a:bodyPr>
          <a:lstStyle/>
          <a:p>
            <a:pPr eaLnBrk="1" fontAlgn="auto" hangingPunct="1">
              <a:lnSpc>
                <a:spcPct val="100000"/>
              </a:lnSpc>
              <a:spcAft>
                <a:spcPts val="0"/>
              </a:spcAft>
              <a:defRPr/>
            </a:pPr>
            <a:r>
              <a:rPr lang="en-US" sz="4000" b="1" dirty="0" smtClean="0">
                <a:latin typeface="Arial" pitchFamily="34" charset="0"/>
                <a:cs typeface="Arial" pitchFamily="34" charset="0"/>
              </a:rPr>
              <a:t>Participating Sites</a:t>
            </a:r>
            <a:endParaRPr lang="en-US" sz="4000" b="1" dirty="0">
              <a:latin typeface="Arial" pitchFamily="34" charset="0"/>
              <a:cs typeface="Arial" pitchFamily="34" charset="0"/>
            </a:endParaRPr>
          </a:p>
        </p:txBody>
      </p:sp>
      <p:sp>
        <p:nvSpPr>
          <p:cNvPr id="3" name="Content Placeholder 2"/>
          <p:cNvSpPr>
            <a:spLocks noGrp="1"/>
          </p:cNvSpPr>
          <p:nvPr>
            <p:ph idx="1"/>
          </p:nvPr>
        </p:nvSpPr>
        <p:spPr>
          <a:xfrm>
            <a:off x="457200" y="1371600"/>
            <a:ext cx="7848600" cy="4754563"/>
          </a:xfrm>
        </p:spPr>
        <p:txBody>
          <a:bodyPr>
            <a:noAutofit/>
          </a:bodyPr>
          <a:lstStyle/>
          <a:p>
            <a:pPr>
              <a:buSzPct val="100000"/>
            </a:pPr>
            <a:r>
              <a:rPr lang="en-US" sz="2400" dirty="0" smtClean="0">
                <a:latin typeface="Arial" panose="020B0604020202020204" pitchFamily="34" charset="0"/>
                <a:cs typeface="Arial" pitchFamily="34" charset="0"/>
              </a:rPr>
              <a:t>Initial participating sites:</a:t>
            </a:r>
          </a:p>
          <a:p>
            <a:pPr marL="573088" lvl="1" indent="-231775">
              <a:buSzPct val="100000"/>
              <a:buFont typeface="Arial" panose="020B0604020202020204" pitchFamily="34" charset="0"/>
              <a:buChar char="•"/>
            </a:pPr>
            <a:r>
              <a:rPr lang="en-US" sz="2400" dirty="0" smtClean="0">
                <a:latin typeface="Arial" panose="020B0604020202020204" pitchFamily="34" charset="0"/>
                <a:cs typeface="Arial" pitchFamily="34" charset="0"/>
              </a:rPr>
              <a:t>18 FQHCs and 6 Hospital Affiliated Providers</a:t>
            </a:r>
          </a:p>
          <a:p>
            <a:pPr>
              <a:buSzPct val="100000"/>
            </a:pPr>
            <a:r>
              <a:rPr lang="en-US" sz="2400" dirty="0" smtClean="0">
                <a:latin typeface="Arial" panose="020B0604020202020204" pitchFamily="34" charset="0"/>
                <a:cs typeface="Arial" pitchFamily="34" charset="0"/>
              </a:rPr>
              <a:t>Expansion during the Spring 2014 legislative session</a:t>
            </a:r>
          </a:p>
          <a:p>
            <a:pPr>
              <a:buSzPct val="100000"/>
            </a:pPr>
            <a:r>
              <a:rPr lang="en-US" sz="2400" dirty="0" smtClean="0">
                <a:latin typeface="Arial" panose="020B0604020202020204" pitchFamily="34" charset="0"/>
                <a:cs typeface="Arial" pitchFamily="34" charset="0"/>
              </a:rPr>
              <a:t>Expansion during the Spring 2016 legislative session</a:t>
            </a:r>
          </a:p>
          <a:p>
            <a:pPr marL="0" marR="0" algn="just">
              <a:lnSpc>
                <a:spcPct val="115000"/>
              </a:lnSpc>
              <a:spcBef>
                <a:spcPts val="0"/>
              </a:spcBef>
              <a:spcAft>
                <a:spcPts val="0"/>
              </a:spcAft>
            </a:pPr>
            <a:r>
              <a:rPr lang="en-US" sz="2400" dirty="0" smtClean="0">
                <a:latin typeface="Arial" panose="020B0604020202020204" pitchFamily="34" charset="0"/>
                <a:ea typeface="Calibri"/>
                <a:cs typeface="Arial" panose="020B0604020202020204" pitchFamily="34" charset="0"/>
              </a:rPr>
              <a:t>Current Participating Organizations:</a:t>
            </a:r>
            <a:endParaRPr lang="en-US" sz="2400" dirty="0">
              <a:latin typeface="Arial" panose="020B0604020202020204" pitchFamily="34" charset="0"/>
              <a:ea typeface="Calibri"/>
              <a:cs typeface="Arial" panose="020B0604020202020204" pitchFamily="34" charset="0"/>
            </a:endParaRPr>
          </a:p>
          <a:p>
            <a:pPr marL="573088" lvl="0" indent="-231775" algn="just">
              <a:spcBef>
                <a:spcPts val="0"/>
              </a:spcBef>
              <a:buFont typeface="Arial"/>
              <a:buChar char="•"/>
              <a:tabLst>
                <a:tab pos="573088" algn="l"/>
              </a:tabLst>
            </a:pPr>
            <a:r>
              <a:rPr lang="en-US" sz="2400" dirty="0" smtClean="0">
                <a:latin typeface="Arial" panose="020B0604020202020204" pitchFamily="34" charset="0"/>
                <a:ea typeface="Times New Roman"/>
                <a:cs typeface="Arial" panose="020B0604020202020204" pitchFamily="34" charset="0"/>
              </a:rPr>
              <a:t>25 FQHCs (two have delayed implementation)</a:t>
            </a:r>
            <a:endParaRPr lang="en-US" sz="2400" dirty="0">
              <a:latin typeface="Arial" panose="020B0604020202020204" pitchFamily="34" charset="0"/>
              <a:ea typeface="Times New Roman"/>
              <a:cs typeface="Arial" panose="020B0604020202020204" pitchFamily="34" charset="0"/>
            </a:endParaRPr>
          </a:p>
          <a:p>
            <a:pPr marL="573088" lvl="0" indent="-231775" algn="just">
              <a:spcBef>
                <a:spcPts val="0"/>
              </a:spcBef>
              <a:buFont typeface="Arial"/>
              <a:buChar char="•"/>
              <a:tabLst>
                <a:tab pos="573088" algn="l"/>
              </a:tabLst>
            </a:pPr>
            <a:r>
              <a:rPr lang="en-US" sz="2400" dirty="0" smtClean="0">
                <a:latin typeface="Arial" panose="020B0604020202020204" pitchFamily="34" charset="0"/>
                <a:ea typeface="Times New Roman"/>
                <a:cs typeface="Arial" panose="020B0604020202020204" pitchFamily="34" charset="0"/>
              </a:rPr>
              <a:t>11Hospital Affiliated Providers </a:t>
            </a:r>
            <a:endParaRPr lang="en-US" sz="2400" dirty="0">
              <a:latin typeface="Arial" panose="020B0604020202020204" pitchFamily="34" charset="0"/>
              <a:ea typeface="Times New Roman"/>
              <a:cs typeface="Arial" panose="020B0604020202020204" pitchFamily="34" charset="0"/>
            </a:endParaRPr>
          </a:p>
          <a:p>
            <a:pPr marL="573088" lvl="0" indent="-231775" algn="just">
              <a:spcBef>
                <a:spcPts val="0"/>
              </a:spcBef>
              <a:buFont typeface="Arial"/>
              <a:buChar char="•"/>
              <a:tabLst>
                <a:tab pos="573088" algn="l"/>
              </a:tabLst>
            </a:pPr>
            <a:r>
              <a:rPr lang="en-US" sz="2400" dirty="0">
                <a:latin typeface="Arial" panose="020B0604020202020204" pitchFamily="34" charset="0"/>
                <a:ea typeface="Times New Roman"/>
                <a:cs typeface="Arial" panose="020B0604020202020204" pitchFamily="34" charset="0"/>
              </a:rPr>
              <a:t>2 Clinics</a:t>
            </a:r>
          </a:p>
          <a:p>
            <a:pPr marL="0" indent="0">
              <a:buSzPct val="100000"/>
              <a:buNone/>
            </a:pPr>
            <a:endParaRPr lang="en-US" sz="2400" dirty="0" smtClean="0">
              <a:latin typeface="Arial" pitchFamily="34" charset="0"/>
              <a:cs typeface="Arial" pitchFamily="34" charset="0"/>
            </a:endParaRPr>
          </a:p>
          <a:p>
            <a:pPr marL="0" indent="0">
              <a:buSzPct val="100000"/>
              <a:buNone/>
            </a:pPr>
            <a:endParaRPr lang="en-US" sz="2400" dirty="0" smtClean="0">
              <a:latin typeface="Arial" pitchFamily="34" charset="0"/>
              <a:cs typeface="Arial" pitchFamily="34" charset="0"/>
            </a:endParaRPr>
          </a:p>
          <a:p>
            <a:pPr>
              <a:buSzPct val="100000"/>
            </a:pPr>
            <a:endParaRPr lang="en-US" sz="2400" dirty="0" smtClean="0">
              <a:latin typeface="Arial" pitchFamily="34" charset="0"/>
              <a:cs typeface="Arial" pitchFamily="34" charset="0"/>
            </a:endParaRPr>
          </a:p>
          <a:p>
            <a:pPr>
              <a:buSzPct val="100000"/>
            </a:pPr>
            <a:endParaRPr lang="en-US" sz="2400" dirty="0" smtClean="0">
              <a:latin typeface="Arial" pitchFamily="34" charset="0"/>
              <a:cs typeface="Arial" pitchFamily="34" charset="0"/>
            </a:endParaRPr>
          </a:p>
          <a:p>
            <a:pPr>
              <a:buSzPct val="100000"/>
            </a:pPr>
            <a:endParaRPr lang="en-US" sz="2400" dirty="0" smtClean="0">
              <a:latin typeface="Arial" pitchFamily="34" charset="0"/>
              <a:cs typeface="Arial" pitchFamily="34" charset="0"/>
            </a:endParaRPr>
          </a:p>
          <a:p>
            <a:pPr lvl="1">
              <a:buFont typeface="Arial" pitchFamily="34" charset="0"/>
              <a:buChar char="•"/>
            </a:pPr>
            <a:r>
              <a:rPr lang="en-US" sz="2400" dirty="0" smtClean="0">
                <a:latin typeface="Arial" pitchFamily="34" charset="0"/>
                <a:cs typeface="Arial" pitchFamily="34" charset="0"/>
              </a:rPr>
              <a:t>Medicaid/Uninsured Threshold</a:t>
            </a:r>
          </a:p>
          <a:p>
            <a:pPr lvl="1">
              <a:buFont typeface="Arial" pitchFamily="34" charset="0"/>
              <a:buChar char="•"/>
            </a:pPr>
            <a:r>
              <a:rPr lang="en-US" sz="2400" dirty="0" smtClean="0">
                <a:latin typeface="Arial" pitchFamily="34" charset="0"/>
                <a:cs typeface="Arial" pitchFamily="34" charset="0"/>
              </a:rPr>
              <a:t>Using EMR for six months</a:t>
            </a:r>
          </a:p>
          <a:p>
            <a:pPr lvl="1">
              <a:buFont typeface="Arial" pitchFamily="34" charset="0"/>
              <a:buChar char="•"/>
            </a:pPr>
            <a:r>
              <a:rPr lang="en-US" sz="2400" dirty="0" smtClean="0">
                <a:latin typeface="Arial" pitchFamily="34" charset="0"/>
                <a:cs typeface="Arial" pitchFamily="34" charset="0"/>
              </a:rPr>
              <a:t>Apply for National Committee for Quality Assurance (NCQA) Patient Centered Medical Home Recognition within 18 months</a:t>
            </a:r>
          </a:p>
          <a:p>
            <a:pPr marL="346075" indent="-228600" algn="just"/>
            <a:r>
              <a:rPr lang="en-US" sz="2400" dirty="0" smtClean="0">
                <a:latin typeface="Arial" pitchFamily="34" charset="0"/>
                <a:cs typeface="Arial" pitchFamily="34" charset="0"/>
              </a:rPr>
              <a:t>Organizations Selected to Participate (initial)</a:t>
            </a:r>
          </a:p>
          <a:p>
            <a:pPr marL="746125" lvl="1" indent="-228600" algn="just">
              <a:buNone/>
              <a:tabLst>
                <a:tab pos="2171700" algn="l"/>
              </a:tabLst>
            </a:pPr>
            <a:r>
              <a:rPr lang="en-US" sz="2000" dirty="0" smtClean="0">
                <a:latin typeface="Arial" pitchFamily="34" charset="0"/>
                <a:cs typeface="Arial" pitchFamily="34" charset="0"/>
              </a:rPr>
              <a:t>	18 FQHCs	6 Hospitals</a:t>
            </a:r>
          </a:p>
          <a:p>
            <a:pPr indent="-228600" algn="just"/>
            <a:r>
              <a:rPr lang="en-US" sz="2400" dirty="0" smtClean="0">
                <a:latin typeface="Arial" pitchFamily="34" charset="0"/>
                <a:cs typeface="Arial" pitchFamily="34" charset="0"/>
              </a:rPr>
              <a:t>Organizations Selected to Participate (expansion)</a:t>
            </a:r>
          </a:p>
          <a:p>
            <a:pPr lvl="1" indent="-228600" algn="just">
              <a:buNone/>
              <a:tabLst>
                <a:tab pos="2171700" algn="l"/>
                <a:tab pos="4000500" algn="l"/>
                <a:tab pos="5429250" algn="l"/>
              </a:tabLst>
            </a:pPr>
            <a:r>
              <a:rPr lang="en-US" sz="2000" dirty="0" smtClean="0">
                <a:latin typeface="Arial" pitchFamily="34" charset="0"/>
                <a:cs typeface="Arial" pitchFamily="34" charset="0"/>
              </a:rPr>
              <a:t>	4 FQHCs	4 Hospitals	2 Clinics	1 Health Dept</a:t>
            </a:r>
          </a:p>
          <a:p>
            <a:pPr marL="798513" indent="-230188" algn="just"/>
            <a:endParaRPr lang="en-US" sz="2400" dirty="0" smtClean="0">
              <a:latin typeface="Arial" pitchFamily="34" charset="0"/>
              <a:cs typeface="Arial" pitchFamily="34" charset="0"/>
            </a:endParaRPr>
          </a:p>
        </p:txBody>
      </p:sp>
      <p:grpSp>
        <p:nvGrpSpPr>
          <p:cNvPr id="2" name="Group 8"/>
          <p:cNvGrpSpPr>
            <a:grpSpLocks/>
          </p:cNvGrpSpPr>
          <p:nvPr/>
        </p:nvGrpSpPr>
        <p:grpSpPr bwMode="auto">
          <a:xfrm>
            <a:off x="152400" y="66675"/>
            <a:ext cx="1528763" cy="1304925"/>
            <a:chOff x="4800600" y="174234"/>
            <a:chExt cx="2362201" cy="2362201"/>
          </a:xfrm>
        </p:grpSpPr>
        <p:pic>
          <p:nvPicPr>
            <p:cNvPr id="10" name="Picture 9"/>
            <p:cNvPicPr>
              <a:picLocks noChangeAspect="1"/>
            </p:cNvPicPr>
            <p:nvPr/>
          </p:nvPicPr>
          <p:blipFill>
            <a:blip r:embed="rId3" cstate="print">
              <a:duotone>
                <a:prstClr val="black"/>
                <a:schemeClr val="accent6">
                  <a:tint val="45000"/>
                  <a:satMod val="400000"/>
                </a:schemeClr>
              </a:duotone>
              <a:extLst/>
            </a:blip>
            <a:stretch>
              <a:fillRect/>
            </a:stretch>
          </p:blipFill>
          <p:spPr>
            <a:xfrm>
              <a:off x="4800600" y="174234"/>
              <a:ext cx="2362201" cy="2362201"/>
            </a:xfrm>
            <a:prstGeom prst="rect">
              <a:avLst/>
            </a:prstGeom>
          </p:spPr>
        </p:pic>
        <p:pic>
          <p:nvPicPr>
            <p:cNvPr id="17414" name="Picture 10"/>
            <p:cNvPicPr>
              <a:picLocks noChangeAspect="1"/>
            </p:cNvPicPr>
            <p:nvPr/>
          </p:nvPicPr>
          <p:blipFill>
            <a:blip r:embed="rId4"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59635398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381000"/>
            <a:ext cx="7924800" cy="762000"/>
          </a:xfrm>
        </p:spPr>
        <p:txBody>
          <a:bodyPr>
            <a:normAutofit fontScale="90000"/>
          </a:bodyPr>
          <a:lstStyle/>
          <a:p>
            <a:pPr>
              <a:lnSpc>
                <a:spcPct val="80000"/>
              </a:lnSpc>
            </a:pPr>
            <a:r>
              <a:rPr lang="en-US" sz="4000" b="1" dirty="0">
                <a:solidFill>
                  <a:schemeClr val="tx2">
                    <a:lumMod val="75000"/>
                  </a:schemeClr>
                </a:solidFill>
                <a:latin typeface="Arial Black" panose="020B0A04020102020204" pitchFamily="34" charset="0"/>
              </a:rPr>
              <a:t> </a:t>
            </a:r>
            <a:r>
              <a:rPr lang="en-US" sz="4000" b="1" dirty="0" smtClean="0">
                <a:solidFill>
                  <a:schemeClr val="tx2">
                    <a:lumMod val="75000"/>
                  </a:schemeClr>
                </a:solidFill>
                <a:latin typeface="Arial Black" panose="020B0A04020102020204" pitchFamily="34" charset="0"/>
              </a:rPr>
              <a:t>    </a:t>
            </a:r>
            <a:r>
              <a:rPr lang="en-US" sz="4000" b="1" dirty="0" smtClean="0">
                <a:effectLst/>
                <a:latin typeface="Arial Black" panose="020B0A04020102020204" pitchFamily="34" charset="0"/>
              </a:rPr>
              <a:t>Blood Pressure Changes</a:t>
            </a:r>
            <a:br>
              <a:rPr lang="en-US" sz="4000" b="1" dirty="0" smtClean="0">
                <a:effectLst/>
                <a:latin typeface="Arial Black" panose="020B0A04020102020204" pitchFamily="34" charset="0"/>
              </a:rPr>
            </a:br>
            <a:r>
              <a:rPr lang="en-US" sz="4000" b="1" dirty="0" smtClean="0">
                <a:effectLst/>
                <a:latin typeface="Arial Black" panose="020B0A04020102020204" pitchFamily="34" charset="0"/>
              </a:rPr>
              <a:t>          Over </a:t>
            </a:r>
            <a:r>
              <a:rPr lang="en-US" sz="4000" b="1" dirty="0">
                <a:effectLst/>
                <a:latin typeface="Arial Black" panose="020B0A04020102020204" pitchFamily="34" charset="0"/>
              </a:rPr>
              <a:t>Time</a:t>
            </a:r>
            <a:r>
              <a:rPr lang="en-US" sz="4000" dirty="0" smtClean="0">
                <a:latin typeface="Arial Black" panose="020B0A04020102020204" pitchFamily="34" charset="0"/>
              </a:rPr>
              <a:t>		</a:t>
            </a:r>
            <a:endParaRPr lang="en-US" sz="4000" dirty="0">
              <a:latin typeface="Arial Black" panose="020B0A04020102020204" pitchFamily="34" charset="0"/>
            </a:endParaRPr>
          </a:p>
        </p:txBody>
      </p:sp>
      <p:graphicFrame>
        <p:nvGraphicFramePr>
          <p:cNvPr id="8" name="Content Placeholder 8"/>
          <p:cNvGraphicFramePr>
            <a:graphicFrameLocks noGrp="1"/>
          </p:cNvGraphicFramePr>
          <p:nvPr>
            <p:ph sz="quarter" idx="2"/>
            <p:extLst>
              <p:ext uri="{D42A27DB-BD31-4B8C-83A1-F6EECF244321}">
                <p14:modId xmlns:p14="http://schemas.microsoft.com/office/powerpoint/2010/main" val="2920721829"/>
              </p:ext>
            </p:extLst>
          </p:nvPr>
        </p:nvGraphicFramePr>
        <p:xfrm>
          <a:off x="419100" y="3048000"/>
          <a:ext cx="3962400" cy="350519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ontent Placeholder 9"/>
          <p:cNvGraphicFramePr>
            <a:graphicFrameLocks noGrp="1"/>
          </p:cNvGraphicFramePr>
          <p:nvPr>
            <p:ph sz="quarter" idx="4"/>
            <p:extLst>
              <p:ext uri="{D42A27DB-BD31-4B8C-83A1-F6EECF244321}">
                <p14:modId xmlns:p14="http://schemas.microsoft.com/office/powerpoint/2010/main" val="518719722"/>
              </p:ext>
            </p:extLst>
          </p:nvPr>
        </p:nvGraphicFramePr>
        <p:xfrm>
          <a:off x="5029200" y="3200400"/>
          <a:ext cx="3886200" cy="3432539"/>
        </p:xfrm>
        <a:graphic>
          <a:graphicData uri="http://schemas.openxmlformats.org/drawingml/2006/chart">
            <c:chart xmlns:c="http://schemas.openxmlformats.org/drawingml/2006/chart" xmlns:r="http://schemas.openxmlformats.org/officeDocument/2006/relationships" r:id="rId4"/>
          </a:graphicData>
        </a:graphic>
      </p:graphicFrame>
      <p:sp>
        <p:nvSpPr>
          <p:cNvPr id="10" name="Pentagon 9"/>
          <p:cNvSpPr/>
          <p:nvPr/>
        </p:nvSpPr>
        <p:spPr>
          <a:xfrm>
            <a:off x="0" y="1576626"/>
            <a:ext cx="3962400" cy="877163"/>
          </a:xfrm>
          <a:prstGeom prst="homePlate">
            <a:avLst/>
          </a:prstGeom>
          <a:solidFill>
            <a:schemeClr val="bg2"/>
          </a:solidFill>
          <a:effectLst/>
        </p:spPr>
        <p:txBody>
          <a:bodyPr wrap="square">
            <a:spAutoFit/>
          </a:bodyPr>
          <a:lstStyle/>
          <a:p>
            <a:pPr marL="393700" indent="-285750">
              <a:spcAft>
                <a:spcPts val="0"/>
              </a:spcAft>
              <a:buClr>
                <a:schemeClr val="tx2">
                  <a:lumMod val="50000"/>
                </a:schemeClr>
              </a:buClr>
            </a:pPr>
            <a:endParaRPr lang="en-US" sz="200" b="1" cap="all" dirty="0" smtClean="0">
              <a:solidFill>
                <a:schemeClr val="tx2">
                  <a:lumMod val="50000"/>
                </a:schemeClr>
              </a:solidFill>
              <a:latin typeface="Arial Narrow" panose="020B0606020202030204" pitchFamily="34" charset="0"/>
            </a:endParaRPr>
          </a:p>
          <a:p>
            <a:pPr marL="107950">
              <a:spcAft>
                <a:spcPts val="0"/>
              </a:spcAft>
              <a:buClr>
                <a:schemeClr val="tx2">
                  <a:lumMod val="50000"/>
                </a:schemeClr>
              </a:buClr>
            </a:pPr>
            <a:r>
              <a:rPr lang="en-US" sz="1700" b="1" u="sng" dirty="0" smtClean="0">
                <a:solidFill>
                  <a:schemeClr val="tx2">
                    <a:lumMod val="50000"/>
                  </a:schemeClr>
                </a:solidFill>
                <a:latin typeface="Arial" panose="020B0604020202020204" pitchFamily="34" charset="0"/>
                <a:cs typeface="Arial" panose="020B0604020202020204" pitchFamily="34" charset="0"/>
              </a:rPr>
              <a:t>6 point drop in blood pressure</a:t>
            </a:r>
          </a:p>
          <a:p>
            <a:pPr marL="393700" indent="-285750">
              <a:spcAft>
                <a:spcPts val="0"/>
              </a:spcAft>
              <a:buClr>
                <a:schemeClr val="tx2">
                  <a:lumMod val="50000"/>
                </a:schemeClr>
              </a:buClr>
              <a:buFont typeface="Wingdings" panose="05000000000000000000" pitchFamily="2" charset="2"/>
              <a:buChar char="§"/>
            </a:pPr>
            <a:r>
              <a:rPr lang="en-US" sz="1600" b="1" dirty="0" smtClean="0">
                <a:solidFill>
                  <a:schemeClr val="tx2">
                    <a:lumMod val="50000"/>
                  </a:schemeClr>
                </a:solidFill>
                <a:latin typeface="Arial" panose="020B0604020202020204" pitchFamily="34" charset="0"/>
                <a:cs typeface="Arial" panose="020B0604020202020204" pitchFamily="34" charset="0"/>
              </a:rPr>
              <a:t>16% ↓ in cardiovascular disease</a:t>
            </a:r>
          </a:p>
          <a:p>
            <a:pPr marL="393700" indent="-285750">
              <a:spcAft>
                <a:spcPts val="0"/>
              </a:spcAft>
              <a:buClr>
                <a:schemeClr val="tx2">
                  <a:lumMod val="50000"/>
                </a:schemeClr>
              </a:buClr>
              <a:buFont typeface="Wingdings" panose="05000000000000000000" pitchFamily="2" charset="2"/>
              <a:buChar char="§"/>
            </a:pPr>
            <a:r>
              <a:rPr lang="en-US" sz="1600" b="1" dirty="0" smtClean="0">
                <a:solidFill>
                  <a:schemeClr val="tx2">
                    <a:lumMod val="50000"/>
                  </a:schemeClr>
                </a:solidFill>
                <a:latin typeface="Arial" panose="020B0604020202020204" pitchFamily="34" charset="0"/>
                <a:cs typeface="Arial" panose="020B0604020202020204" pitchFamily="34" charset="0"/>
              </a:rPr>
              <a:t>42% ↓ in stroke</a:t>
            </a:r>
          </a:p>
        </p:txBody>
      </p:sp>
      <p:sp>
        <p:nvSpPr>
          <p:cNvPr id="2" name="TextBox 1"/>
          <p:cNvSpPr txBox="1"/>
          <p:nvPr/>
        </p:nvSpPr>
        <p:spPr>
          <a:xfrm>
            <a:off x="1143000" y="2647890"/>
            <a:ext cx="2514600" cy="400110"/>
          </a:xfrm>
          <a:prstGeom prst="rect">
            <a:avLst/>
          </a:prstGeom>
          <a:noFill/>
        </p:spPr>
        <p:txBody>
          <a:bodyPr wrap="square" rtlCol="0">
            <a:spAutoFit/>
          </a:bodyPr>
          <a:lstStyle/>
          <a:p>
            <a:pPr algn="ctr"/>
            <a:r>
              <a:rPr lang="en-US" sz="2000" b="1" u="sng" dirty="0" smtClean="0">
                <a:solidFill>
                  <a:schemeClr val="accent1">
                    <a:lumMod val="75000"/>
                  </a:schemeClr>
                </a:solidFill>
              </a:rPr>
              <a:t>CMHC-HHs</a:t>
            </a:r>
            <a:endParaRPr lang="en-US" sz="2000" b="1" u="sng" dirty="0">
              <a:solidFill>
                <a:schemeClr val="accent1">
                  <a:lumMod val="75000"/>
                </a:schemeClr>
              </a:solidFill>
            </a:endParaRPr>
          </a:p>
        </p:txBody>
      </p:sp>
      <p:sp>
        <p:nvSpPr>
          <p:cNvPr id="13" name="TextBox 12"/>
          <p:cNvSpPr txBox="1"/>
          <p:nvPr/>
        </p:nvSpPr>
        <p:spPr>
          <a:xfrm>
            <a:off x="5715000" y="2647890"/>
            <a:ext cx="2514600" cy="400110"/>
          </a:xfrm>
          <a:prstGeom prst="rect">
            <a:avLst/>
          </a:prstGeom>
          <a:noFill/>
        </p:spPr>
        <p:txBody>
          <a:bodyPr wrap="square" rtlCol="0">
            <a:spAutoFit/>
          </a:bodyPr>
          <a:lstStyle/>
          <a:p>
            <a:pPr algn="ctr"/>
            <a:r>
              <a:rPr lang="en-US" sz="2000" b="1" u="sng" dirty="0" smtClean="0">
                <a:solidFill>
                  <a:schemeClr val="accent2">
                    <a:lumMod val="75000"/>
                  </a:schemeClr>
                </a:solidFill>
              </a:rPr>
              <a:t>PCHHs</a:t>
            </a:r>
            <a:endParaRPr lang="en-US" sz="2000" b="1" u="sng" dirty="0">
              <a:solidFill>
                <a:schemeClr val="accent2">
                  <a:lumMod val="75000"/>
                </a:schemeClr>
              </a:solidFill>
            </a:endParaRPr>
          </a:p>
        </p:txBody>
      </p:sp>
      <p:grpSp>
        <p:nvGrpSpPr>
          <p:cNvPr id="9" name="Group 8"/>
          <p:cNvGrpSpPr>
            <a:grpSpLocks/>
          </p:cNvGrpSpPr>
          <p:nvPr/>
        </p:nvGrpSpPr>
        <p:grpSpPr bwMode="auto">
          <a:xfrm>
            <a:off x="152400" y="66675"/>
            <a:ext cx="1528763" cy="1524000"/>
            <a:chOff x="4800600" y="174234"/>
            <a:chExt cx="2362201" cy="2362201"/>
          </a:xfrm>
        </p:grpSpPr>
        <p:pic>
          <p:nvPicPr>
            <p:cNvPr id="12" name="Picture 11"/>
            <p:cNvPicPr>
              <a:picLocks noChangeAspect="1"/>
            </p:cNvPicPr>
            <p:nvPr/>
          </p:nvPicPr>
          <p:blipFill>
            <a:blip r:embed="rId5" cstate="print">
              <a:duotone>
                <a:prstClr val="black"/>
                <a:schemeClr val="accent6">
                  <a:tint val="45000"/>
                  <a:satMod val="400000"/>
                </a:schemeClr>
              </a:duotone>
              <a:extLst/>
            </a:blip>
            <a:stretch>
              <a:fillRect/>
            </a:stretch>
          </p:blipFill>
          <p:spPr>
            <a:xfrm>
              <a:off x="4800600" y="174234"/>
              <a:ext cx="2362201" cy="2362201"/>
            </a:xfrm>
            <a:prstGeom prst="rect">
              <a:avLst/>
            </a:prstGeom>
          </p:spPr>
        </p:pic>
        <p:pic>
          <p:nvPicPr>
            <p:cNvPr id="14" name="Picture 10"/>
            <p:cNvPicPr>
              <a:picLocks noChangeAspect="1"/>
            </p:cNvPicPr>
            <p:nvPr/>
          </p:nvPicPr>
          <p:blipFill>
            <a:blip r:embed="rId6"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2314272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6675"/>
            <a:ext cx="8305800" cy="1457325"/>
          </a:xfrm>
        </p:spPr>
        <p:txBody>
          <a:bodyPr>
            <a:noAutofit/>
          </a:bodyPr>
          <a:lstStyle/>
          <a:p>
            <a:r>
              <a:rPr lang="en-US" sz="4000" b="1" dirty="0" smtClean="0">
                <a:solidFill>
                  <a:schemeClr val="tx2">
                    <a:lumMod val="75000"/>
                  </a:schemeClr>
                </a:solidFill>
                <a:effectLst/>
                <a:latin typeface="Arial Black" panose="020B0A04020102020204" pitchFamily="34" charset="0"/>
              </a:rPr>
              <a:t>                </a:t>
            </a:r>
            <a:r>
              <a:rPr lang="en-US" sz="4000" b="1" dirty="0" smtClean="0">
                <a:effectLst/>
                <a:latin typeface="Arial Black" panose="020B0A04020102020204" pitchFamily="34" charset="0"/>
              </a:rPr>
              <a:t>PCHH-Reduction </a:t>
            </a:r>
            <a:r>
              <a:rPr lang="en-US" sz="4000" b="1" dirty="0">
                <a:effectLst/>
                <a:latin typeface="Arial Black" panose="020B0A04020102020204" pitchFamily="34" charset="0"/>
              </a:rPr>
              <a:t>in </a:t>
            </a:r>
            <a:r>
              <a:rPr lang="en-US" sz="4000" b="1" dirty="0" smtClean="0">
                <a:effectLst/>
                <a:latin typeface="Arial Black" panose="020B0A04020102020204" pitchFamily="34" charset="0"/>
              </a:rPr>
              <a:t/>
            </a:r>
            <a:br>
              <a:rPr lang="en-US" sz="4000" b="1" dirty="0" smtClean="0">
                <a:effectLst/>
                <a:latin typeface="Arial Black" panose="020B0A04020102020204" pitchFamily="34" charset="0"/>
              </a:rPr>
            </a:br>
            <a:r>
              <a:rPr lang="en-US" sz="4000" b="1" dirty="0">
                <a:latin typeface="Arial Black" panose="020B0A04020102020204" pitchFamily="34" charset="0"/>
              </a:rPr>
              <a:t>	</a:t>
            </a:r>
            <a:r>
              <a:rPr lang="en-US" sz="4000" b="1" dirty="0" smtClean="0">
                <a:latin typeface="Arial Black" panose="020B0A04020102020204" pitchFamily="34" charset="0"/>
              </a:rPr>
              <a:t>		</a:t>
            </a:r>
            <a:r>
              <a:rPr lang="en-US" sz="4000" b="1" dirty="0" smtClean="0">
                <a:effectLst/>
                <a:latin typeface="Arial Black" panose="020B0A04020102020204" pitchFamily="34" charset="0"/>
              </a:rPr>
              <a:t>Blood Pressure</a:t>
            </a:r>
            <a:endParaRPr lang="en-US" sz="4000" b="1" dirty="0">
              <a:effectLst/>
              <a:latin typeface="Arial Black" panose="020B0A04020102020204" pitchFamily="34" charset="0"/>
            </a:endParaRPr>
          </a:p>
        </p:txBody>
      </p:sp>
      <p:sp>
        <p:nvSpPr>
          <p:cNvPr id="9" name="Pentagon 8"/>
          <p:cNvSpPr/>
          <p:nvPr/>
        </p:nvSpPr>
        <p:spPr>
          <a:xfrm>
            <a:off x="0" y="1561237"/>
            <a:ext cx="3934326" cy="877163"/>
          </a:xfrm>
          <a:prstGeom prst="homePlate">
            <a:avLst/>
          </a:prstGeom>
          <a:solidFill>
            <a:schemeClr val="bg2"/>
          </a:solidFill>
          <a:effectLst/>
        </p:spPr>
        <p:txBody>
          <a:bodyPr wrap="square">
            <a:spAutoFit/>
          </a:bodyPr>
          <a:lstStyle/>
          <a:p>
            <a:pPr marL="393700" indent="-285750">
              <a:spcAft>
                <a:spcPts val="0"/>
              </a:spcAft>
              <a:buClr>
                <a:schemeClr val="tx2">
                  <a:lumMod val="50000"/>
                </a:schemeClr>
              </a:buClr>
            </a:pPr>
            <a:endParaRPr lang="en-US" sz="200" b="1" cap="all" dirty="0" smtClean="0">
              <a:solidFill>
                <a:schemeClr val="tx2">
                  <a:lumMod val="50000"/>
                </a:schemeClr>
              </a:solidFill>
              <a:latin typeface="Arial Narrow" panose="020B0606020202030204" pitchFamily="34" charset="0"/>
            </a:endParaRPr>
          </a:p>
          <a:p>
            <a:pPr marL="107950">
              <a:spcAft>
                <a:spcPts val="0"/>
              </a:spcAft>
              <a:buClr>
                <a:schemeClr val="tx2">
                  <a:lumMod val="50000"/>
                </a:schemeClr>
              </a:buClr>
            </a:pPr>
            <a:r>
              <a:rPr lang="en-US" sz="1700" b="1" u="sng" dirty="0" smtClean="0">
                <a:solidFill>
                  <a:schemeClr val="tx2">
                    <a:lumMod val="50000"/>
                  </a:schemeClr>
                </a:solidFill>
                <a:latin typeface="Arial" panose="020B0604020202020204" pitchFamily="34" charset="0"/>
                <a:cs typeface="Arial" panose="020B0604020202020204" pitchFamily="34" charset="0"/>
              </a:rPr>
              <a:t>6 point drop in blood pressure</a:t>
            </a:r>
          </a:p>
          <a:p>
            <a:pPr marL="393700" indent="-285750">
              <a:spcAft>
                <a:spcPts val="0"/>
              </a:spcAft>
              <a:buClr>
                <a:schemeClr val="tx2">
                  <a:lumMod val="50000"/>
                </a:schemeClr>
              </a:buClr>
              <a:buFont typeface="Wingdings" panose="05000000000000000000" pitchFamily="2" charset="2"/>
              <a:buChar char="§"/>
            </a:pPr>
            <a:r>
              <a:rPr lang="en-US" sz="1600" b="1" dirty="0" smtClean="0">
                <a:solidFill>
                  <a:schemeClr val="tx2">
                    <a:lumMod val="50000"/>
                  </a:schemeClr>
                </a:solidFill>
                <a:latin typeface="Arial" panose="020B0604020202020204" pitchFamily="34" charset="0"/>
                <a:cs typeface="Arial" panose="020B0604020202020204" pitchFamily="34" charset="0"/>
              </a:rPr>
              <a:t>16% ↓ in cardiovascular disease</a:t>
            </a:r>
          </a:p>
          <a:p>
            <a:pPr marL="393700" indent="-285750">
              <a:spcAft>
                <a:spcPts val="0"/>
              </a:spcAft>
              <a:buClr>
                <a:schemeClr val="tx2">
                  <a:lumMod val="50000"/>
                </a:schemeClr>
              </a:buClr>
              <a:buFont typeface="Wingdings" panose="05000000000000000000" pitchFamily="2" charset="2"/>
              <a:buChar char="§"/>
            </a:pPr>
            <a:r>
              <a:rPr lang="en-US" sz="1600" b="1" dirty="0" smtClean="0">
                <a:solidFill>
                  <a:schemeClr val="tx2">
                    <a:lumMod val="50000"/>
                  </a:schemeClr>
                </a:solidFill>
                <a:latin typeface="Arial" panose="020B0604020202020204" pitchFamily="34" charset="0"/>
                <a:cs typeface="Arial" panose="020B0604020202020204" pitchFamily="34" charset="0"/>
              </a:rPr>
              <a:t>42% ↓ in stroke</a:t>
            </a:r>
          </a:p>
        </p:txBody>
      </p:sp>
      <p:graphicFrame>
        <p:nvGraphicFramePr>
          <p:cNvPr id="8" name="Content Placeholder 9"/>
          <p:cNvGraphicFramePr>
            <a:graphicFrameLocks noGrp="1"/>
          </p:cNvGraphicFramePr>
          <p:nvPr>
            <p:ph sz="quarter" idx="1"/>
            <p:extLst>
              <p:ext uri="{D42A27DB-BD31-4B8C-83A1-F6EECF244321}">
                <p14:modId xmlns:p14="http://schemas.microsoft.com/office/powerpoint/2010/main" val="1062318149"/>
              </p:ext>
            </p:extLst>
          </p:nvPr>
        </p:nvGraphicFramePr>
        <p:xfrm>
          <a:off x="457200" y="2590800"/>
          <a:ext cx="7318375" cy="3657600"/>
        </p:xfrm>
        <a:graphic>
          <a:graphicData uri="http://schemas.openxmlformats.org/drawingml/2006/chart">
            <c:chart xmlns:c="http://schemas.openxmlformats.org/drawingml/2006/chart" xmlns:r="http://schemas.openxmlformats.org/officeDocument/2006/relationships" r:id="rId3"/>
          </a:graphicData>
        </a:graphic>
      </p:graphicFrame>
      <p:grpSp>
        <p:nvGrpSpPr>
          <p:cNvPr id="10" name="Group 8"/>
          <p:cNvGrpSpPr>
            <a:grpSpLocks/>
          </p:cNvGrpSpPr>
          <p:nvPr/>
        </p:nvGrpSpPr>
        <p:grpSpPr bwMode="auto">
          <a:xfrm>
            <a:off x="152400" y="66675"/>
            <a:ext cx="1528763" cy="1524000"/>
            <a:chOff x="4800600" y="174234"/>
            <a:chExt cx="2362201" cy="2362201"/>
          </a:xfrm>
        </p:grpSpPr>
        <p:pic>
          <p:nvPicPr>
            <p:cNvPr id="11" name="Picture 10"/>
            <p:cNvPicPr>
              <a:picLocks noChangeAspect="1"/>
            </p:cNvPicPr>
            <p:nvPr/>
          </p:nvPicPr>
          <p:blipFill>
            <a:blip r:embed="rId4" cstate="print">
              <a:duotone>
                <a:prstClr val="black"/>
                <a:schemeClr val="accent6">
                  <a:tint val="45000"/>
                  <a:satMod val="400000"/>
                </a:schemeClr>
              </a:duotone>
              <a:extLst/>
            </a:blip>
            <a:stretch>
              <a:fillRect/>
            </a:stretch>
          </p:blipFill>
          <p:spPr>
            <a:xfrm>
              <a:off x="4800600" y="174234"/>
              <a:ext cx="2362201" cy="2362201"/>
            </a:xfrm>
            <a:prstGeom prst="rect">
              <a:avLst/>
            </a:prstGeom>
          </p:spPr>
        </p:pic>
        <p:pic>
          <p:nvPicPr>
            <p:cNvPr id="12" name="Picture 11"/>
            <p:cNvPicPr>
              <a:picLocks noChangeAspect="1"/>
            </p:cNvPicPr>
            <p:nvPr/>
          </p:nvPicPr>
          <p:blipFill>
            <a:blip r:embed="rId5"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1110820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90600"/>
          </a:xfrm>
        </p:spPr>
        <p:txBody>
          <a:bodyPr>
            <a:noAutofit/>
          </a:bodyPr>
          <a:lstStyle/>
          <a:p>
            <a:pPr>
              <a:lnSpc>
                <a:spcPct val="80000"/>
              </a:lnSpc>
              <a:defRPr lang="en-US" sz="3900" b="1" i="0" u="none" strike="noStrike" kern="1200" baseline="0">
                <a:solidFill>
                  <a:srgbClr val="775F55">
                    <a:lumMod val="75000"/>
                  </a:srgbClr>
                </a:solidFill>
                <a:effectLst>
                  <a:outerShdw blurRad="38100" dist="38100" dir="2700000" algn="tl">
                    <a:srgbClr val="000000">
                      <a:alpha val="43137"/>
                    </a:srgbClr>
                  </a:outerShdw>
                </a:effectLst>
                <a:latin typeface="Arial Black" panose="020B0A04020102020204" pitchFamily="34" charset="0"/>
                <a:ea typeface="ＭＳ Ｐゴシック" pitchFamily="-111" charset="-128"/>
                <a:cs typeface="+mj-cs"/>
              </a:defRPr>
            </a:pPr>
            <a:r>
              <a:rPr lang="en-US" sz="4000" b="1" dirty="0" smtClean="0">
                <a:solidFill>
                  <a:schemeClr val="tx2">
                    <a:lumMod val="75000"/>
                  </a:schemeClr>
                </a:solidFill>
                <a:effectLst/>
                <a:latin typeface="Arial Black" panose="020B0A04020102020204" pitchFamily="34" charset="0"/>
              </a:rPr>
              <a:t>          </a:t>
            </a:r>
            <a:r>
              <a:rPr lang="en-US" sz="4000" b="1" dirty="0" smtClean="0">
                <a:effectLst/>
                <a:latin typeface="Arial Black" panose="020B0A04020102020204" pitchFamily="34" charset="0"/>
              </a:rPr>
              <a:t>Outcomes:</a:t>
            </a:r>
            <a:r>
              <a:rPr lang="en-US" sz="4000" b="1" dirty="0">
                <a:effectLst/>
                <a:latin typeface="Arial Black" panose="020B0A04020102020204" pitchFamily="34" charset="0"/>
              </a:rPr>
              <a:t/>
            </a:r>
            <a:br>
              <a:rPr lang="en-US" sz="4000" b="1" dirty="0">
                <a:effectLst/>
                <a:latin typeface="Arial Black" panose="020B0A04020102020204" pitchFamily="34" charset="0"/>
              </a:rPr>
            </a:br>
            <a:r>
              <a:rPr lang="en-US" sz="4000" b="1" dirty="0" smtClean="0">
                <a:effectLst/>
                <a:latin typeface="Arial Black" panose="020B0A04020102020204" pitchFamily="34" charset="0"/>
              </a:rPr>
              <a:t>      Reducing </a:t>
            </a:r>
            <a:r>
              <a:rPr lang="en-US" sz="4000" b="1" dirty="0">
                <a:effectLst/>
                <a:latin typeface="Arial Black" panose="020B0A04020102020204" pitchFamily="34" charset="0"/>
              </a:rPr>
              <a:t>Hospitalization</a:t>
            </a: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3300332024"/>
              </p:ext>
            </p:extLst>
          </p:nvPr>
        </p:nvGraphicFramePr>
        <p:xfrm>
          <a:off x="381000" y="1600200"/>
          <a:ext cx="8382000" cy="4876800"/>
        </p:xfrm>
        <a:graphic>
          <a:graphicData uri="http://schemas.openxmlformats.org/drawingml/2006/chart">
            <c:chart xmlns:c="http://schemas.openxmlformats.org/drawingml/2006/chart" xmlns:r="http://schemas.openxmlformats.org/officeDocument/2006/relationships" r:id="rId3"/>
          </a:graphicData>
        </a:graphic>
      </p:graphicFrame>
      <p:grpSp>
        <p:nvGrpSpPr>
          <p:cNvPr id="6" name="Group 8"/>
          <p:cNvGrpSpPr>
            <a:grpSpLocks/>
          </p:cNvGrpSpPr>
          <p:nvPr/>
        </p:nvGrpSpPr>
        <p:grpSpPr bwMode="auto">
          <a:xfrm>
            <a:off x="152400" y="66675"/>
            <a:ext cx="1528763" cy="1524000"/>
            <a:chOff x="4800600" y="174234"/>
            <a:chExt cx="2362201" cy="2362201"/>
          </a:xfrm>
        </p:grpSpPr>
        <p:pic>
          <p:nvPicPr>
            <p:cNvPr id="7" name="Picture 6"/>
            <p:cNvPicPr>
              <a:picLocks noChangeAspect="1"/>
            </p:cNvPicPr>
            <p:nvPr/>
          </p:nvPicPr>
          <p:blipFill>
            <a:blip r:embed="rId4" cstate="print">
              <a:duotone>
                <a:prstClr val="black"/>
                <a:schemeClr val="accent6">
                  <a:tint val="45000"/>
                  <a:satMod val="400000"/>
                </a:schemeClr>
              </a:duotone>
              <a:extLst/>
            </a:blip>
            <a:stretch>
              <a:fillRect/>
            </a:stretch>
          </p:blipFill>
          <p:spPr>
            <a:xfrm>
              <a:off x="4800600" y="174234"/>
              <a:ext cx="2362201" cy="2362201"/>
            </a:xfrm>
            <a:prstGeom prst="rect">
              <a:avLst/>
            </a:prstGeom>
          </p:spPr>
        </p:pic>
        <p:pic>
          <p:nvPicPr>
            <p:cNvPr id="8" name="Picture 7"/>
            <p:cNvPicPr>
              <a:picLocks noChangeAspect="1"/>
            </p:cNvPicPr>
            <p:nvPr/>
          </p:nvPicPr>
          <p:blipFill>
            <a:blip r:embed="rId5"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3096021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990600"/>
          </a:xfrm>
        </p:spPr>
        <p:txBody>
          <a:bodyPr>
            <a:noAutofit/>
          </a:bodyPr>
          <a:lstStyle/>
          <a:p>
            <a:pPr>
              <a:lnSpc>
                <a:spcPct val="80000"/>
              </a:lnSpc>
              <a:defRPr lang="en-US" sz="3900" b="1" i="0" u="none" strike="noStrike" kern="1200" baseline="0">
                <a:solidFill>
                  <a:srgbClr val="775F55">
                    <a:lumMod val="75000"/>
                  </a:srgbClr>
                </a:solidFill>
                <a:effectLst>
                  <a:outerShdw blurRad="38100" dist="38100" dir="2700000" algn="tl">
                    <a:srgbClr val="000000">
                      <a:alpha val="43137"/>
                    </a:srgbClr>
                  </a:outerShdw>
                </a:effectLst>
                <a:latin typeface="Arial Black" panose="020B0A04020102020204" pitchFamily="34" charset="0"/>
                <a:ea typeface="ＭＳ Ｐゴシック" pitchFamily="-111" charset="-128"/>
                <a:cs typeface="+mj-cs"/>
              </a:defRPr>
            </a:pPr>
            <a:r>
              <a:rPr lang="en-US" sz="4000" b="1" dirty="0" smtClean="0">
                <a:solidFill>
                  <a:schemeClr val="tx2">
                    <a:lumMod val="75000"/>
                  </a:schemeClr>
                </a:solidFill>
                <a:effectLst/>
                <a:latin typeface="Arial Black" panose="020B0A04020102020204" pitchFamily="34" charset="0"/>
              </a:rPr>
              <a:t>          </a:t>
            </a:r>
            <a:r>
              <a:rPr lang="en-US" sz="4000" b="1" dirty="0" smtClean="0">
                <a:effectLst/>
                <a:latin typeface="Arial Black" panose="020B0A04020102020204" pitchFamily="34" charset="0"/>
              </a:rPr>
              <a:t>Initial </a:t>
            </a:r>
            <a:r>
              <a:rPr lang="en-US" sz="4000" b="1" dirty="0">
                <a:effectLst/>
                <a:latin typeface="Arial Black" panose="020B0A04020102020204" pitchFamily="34" charset="0"/>
              </a:rPr>
              <a:t>Estimated Cost </a:t>
            </a:r>
            <a:r>
              <a:rPr lang="en-US" sz="4000" b="1" dirty="0" smtClean="0">
                <a:effectLst/>
                <a:latin typeface="Arial Black" panose="020B0A04020102020204" pitchFamily="34" charset="0"/>
              </a:rPr>
              <a:t/>
            </a:r>
            <a:br>
              <a:rPr lang="en-US" sz="4000" b="1" dirty="0" smtClean="0">
                <a:effectLst/>
                <a:latin typeface="Arial Black" panose="020B0A04020102020204" pitchFamily="34" charset="0"/>
              </a:rPr>
            </a:br>
            <a:r>
              <a:rPr lang="en-US" sz="4000" b="1" dirty="0">
                <a:latin typeface="Arial Black" panose="020B0A04020102020204" pitchFamily="34" charset="0"/>
              </a:rPr>
              <a:t> </a:t>
            </a:r>
            <a:r>
              <a:rPr lang="en-US" sz="4000" b="1" dirty="0" smtClean="0">
                <a:latin typeface="Arial Black" panose="020B0A04020102020204" pitchFamily="34" charset="0"/>
              </a:rPr>
              <a:t>     </a:t>
            </a:r>
            <a:r>
              <a:rPr lang="en-US" sz="4000" b="1" dirty="0" smtClean="0">
                <a:effectLst/>
                <a:latin typeface="Arial Black" panose="020B0A04020102020204" pitchFamily="34" charset="0"/>
              </a:rPr>
              <a:t> Savings </a:t>
            </a:r>
            <a:r>
              <a:rPr lang="en-US" sz="4000" b="1" dirty="0">
                <a:effectLst/>
                <a:latin typeface="Arial Black" panose="020B0A04020102020204" pitchFamily="34" charset="0"/>
              </a:rPr>
              <a:t>after 18 Months</a:t>
            </a:r>
          </a:p>
        </p:txBody>
      </p:sp>
      <p:sp>
        <p:nvSpPr>
          <p:cNvPr id="56323" name="Content Placeholder 2"/>
          <p:cNvSpPr>
            <a:spLocks noGrp="1"/>
          </p:cNvSpPr>
          <p:nvPr>
            <p:ph sz="quarter" idx="4294967295"/>
          </p:nvPr>
        </p:nvSpPr>
        <p:spPr>
          <a:xfrm>
            <a:off x="152400" y="1676400"/>
            <a:ext cx="7620000" cy="4484688"/>
          </a:xfrm>
        </p:spPr>
        <p:txBody>
          <a:bodyPr>
            <a:normAutofit/>
          </a:bodyPr>
          <a:lstStyle/>
          <a:p>
            <a:pPr marL="458788" indent="-458788" eaLnBrk="1" hangingPunct="1">
              <a:buSzPct val="100000"/>
              <a:buFont typeface="Wingdings" panose="05000000000000000000" pitchFamily="2" charset="2"/>
              <a:buChar char="§"/>
            </a:pPr>
            <a:r>
              <a:rPr lang="en-US" sz="2400" dirty="0">
                <a:latin typeface="Arial" panose="020B0604020202020204" pitchFamily="34" charset="0"/>
                <a:cs typeface="Arial" panose="020B0604020202020204" pitchFamily="34" charset="0"/>
              </a:rPr>
              <a:t>CMHC Health Homes</a:t>
            </a:r>
          </a:p>
          <a:p>
            <a:pPr marL="919163" lvl="1" indent="-347663" eaLnBrk="1" hangingPunct="1">
              <a:buClr>
                <a:schemeClr val="tx2"/>
              </a:buClr>
              <a:buSzPct val="100000"/>
              <a:buFont typeface="Arial" panose="020B0604020202020204" pitchFamily="34" charset="0"/>
              <a:buChar char="–"/>
            </a:pPr>
            <a:r>
              <a:rPr lang="en-US" sz="2000" dirty="0">
                <a:latin typeface="Arial" panose="020B0604020202020204" pitchFamily="34" charset="0"/>
                <a:cs typeface="Arial" panose="020B0604020202020204" pitchFamily="34" charset="0"/>
              </a:rPr>
              <a:t>20,031 persons total served (includes dual eligibles)</a:t>
            </a:r>
          </a:p>
          <a:p>
            <a:pPr marL="919163" lvl="1" indent="-347663" eaLnBrk="1" hangingPunct="1">
              <a:buClr>
                <a:schemeClr val="tx2"/>
              </a:buClr>
              <a:buSzPct val="100000"/>
              <a:buFont typeface="Arial" panose="020B0604020202020204" pitchFamily="34" charset="0"/>
              <a:buChar char="–"/>
            </a:pPr>
            <a:r>
              <a:rPr lang="en-US" sz="2000" dirty="0">
                <a:latin typeface="Arial" panose="020B0604020202020204" pitchFamily="34" charset="0"/>
                <a:cs typeface="Arial" panose="020B0604020202020204" pitchFamily="34" charset="0"/>
              </a:rPr>
              <a:t>Cost decreased by $76.33 PMPM</a:t>
            </a:r>
          </a:p>
          <a:p>
            <a:pPr marL="919163" lvl="1" indent="-347663" eaLnBrk="1" hangingPunct="1">
              <a:buClr>
                <a:schemeClr val="tx2"/>
              </a:buClr>
              <a:buSzPct val="100000"/>
              <a:buFont typeface="Arial" panose="020B0604020202020204" pitchFamily="34" charset="0"/>
              <a:buChar char="–"/>
            </a:pPr>
            <a:r>
              <a:rPr lang="en-US" sz="2000" dirty="0">
                <a:latin typeface="Arial" panose="020B0604020202020204" pitchFamily="34" charset="0"/>
                <a:cs typeface="Arial" panose="020B0604020202020204" pitchFamily="34" charset="0"/>
              </a:rPr>
              <a:t>Total cost reduction $15.7 M </a:t>
            </a:r>
          </a:p>
          <a:p>
            <a:pPr lvl="1" eaLnBrk="1" hangingPunct="1"/>
            <a:endParaRPr lang="en-US" sz="1600" dirty="0" smtClean="0"/>
          </a:p>
          <a:p>
            <a:pPr marL="458788" indent="-458788" eaLnBrk="1" hangingPunct="1">
              <a:buSzPct val="100000"/>
              <a:buFont typeface="Wingdings" panose="05000000000000000000" pitchFamily="2" charset="2"/>
              <a:buChar char="§"/>
            </a:pPr>
            <a:r>
              <a:rPr lang="en-US" sz="2400" dirty="0">
                <a:latin typeface="Arial" panose="020B0604020202020204" pitchFamily="34" charset="0"/>
                <a:cs typeface="Arial" panose="020B0604020202020204" pitchFamily="34" charset="0"/>
              </a:rPr>
              <a:t>PC Health Homes</a:t>
            </a:r>
          </a:p>
          <a:p>
            <a:pPr marL="919163" lvl="1" indent="-347663" eaLnBrk="1" hangingPunct="1">
              <a:buClr>
                <a:schemeClr val="tx2"/>
              </a:buClr>
              <a:buSzPct val="100000"/>
              <a:buFont typeface="Arial" panose="020B0604020202020204" pitchFamily="34" charset="0"/>
              <a:buChar char="–"/>
            </a:pPr>
            <a:r>
              <a:rPr lang="en-US" sz="2000" dirty="0">
                <a:latin typeface="Arial" panose="020B0604020202020204" pitchFamily="34" charset="0"/>
                <a:cs typeface="Arial" panose="020B0604020202020204" pitchFamily="34" charset="0"/>
              </a:rPr>
              <a:t>23,354 persons total served (includes dual eligibles)</a:t>
            </a:r>
          </a:p>
          <a:p>
            <a:pPr marL="919163" lvl="1" indent="-347663" eaLnBrk="1" hangingPunct="1">
              <a:buClr>
                <a:schemeClr val="tx2"/>
              </a:buClr>
              <a:buSzPct val="100000"/>
              <a:buFont typeface="Arial" panose="020B0604020202020204" pitchFamily="34" charset="0"/>
              <a:buChar char="–"/>
            </a:pPr>
            <a:r>
              <a:rPr lang="en-US" sz="2000" dirty="0">
                <a:latin typeface="Arial" panose="020B0604020202020204" pitchFamily="34" charset="0"/>
                <a:cs typeface="Arial" panose="020B0604020202020204" pitchFamily="34" charset="0"/>
              </a:rPr>
              <a:t>Cost decreased by $30.79 PMPM</a:t>
            </a:r>
          </a:p>
          <a:p>
            <a:pPr marL="919163" lvl="1" indent="-347663" eaLnBrk="1" hangingPunct="1">
              <a:buClr>
                <a:schemeClr val="tx2"/>
              </a:buClr>
              <a:buSzPct val="100000"/>
              <a:buFont typeface="Arial" panose="020B0604020202020204" pitchFamily="34" charset="0"/>
              <a:buChar char="–"/>
            </a:pPr>
            <a:r>
              <a:rPr lang="en-US" sz="2000" dirty="0">
                <a:latin typeface="Arial" panose="020B0604020202020204" pitchFamily="34" charset="0"/>
                <a:cs typeface="Arial" panose="020B0604020202020204" pitchFamily="34" charset="0"/>
              </a:rPr>
              <a:t>Total cost reduction $7.4 M</a:t>
            </a:r>
          </a:p>
        </p:txBody>
      </p:sp>
      <p:grpSp>
        <p:nvGrpSpPr>
          <p:cNvPr id="4" name="Group 8"/>
          <p:cNvGrpSpPr>
            <a:grpSpLocks/>
          </p:cNvGrpSpPr>
          <p:nvPr/>
        </p:nvGrpSpPr>
        <p:grpSpPr bwMode="auto">
          <a:xfrm>
            <a:off x="152400" y="66675"/>
            <a:ext cx="1528763" cy="1524000"/>
            <a:chOff x="4800600" y="174234"/>
            <a:chExt cx="2362201" cy="2362201"/>
          </a:xfrm>
        </p:grpSpPr>
        <p:pic>
          <p:nvPicPr>
            <p:cNvPr id="5" name="Picture 4"/>
            <p:cNvPicPr>
              <a:picLocks noChangeAspect="1"/>
            </p:cNvPicPr>
            <p:nvPr/>
          </p:nvPicPr>
          <p:blipFill>
            <a:blip r:embed="rId3" cstate="print">
              <a:duotone>
                <a:prstClr val="black"/>
                <a:schemeClr val="accent6">
                  <a:tint val="45000"/>
                  <a:satMod val="400000"/>
                </a:schemeClr>
              </a:duotone>
              <a:extLst/>
            </a:blip>
            <a:stretch>
              <a:fillRect/>
            </a:stretch>
          </p:blipFill>
          <p:spPr>
            <a:xfrm>
              <a:off x="4800600" y="174234"/>
              <a:ext cx="2362201" cy="2362201"/>
            </a:xfrm>
            <a:prstGeom prst="rect">
              <a:avLst/>
            </a:prstGeom>
          </p:spPr>
        </p:pic>
        <p:pic>
          <p:nvPicPr>
            <p:cNvPr id="6" name="Picture 5"/>
            <p:cNvPicPr>
              <a:picLocks noChangeAspect="1"/>
            </p:cNvPicPr>
            <p:nvPr/>
          </p:nvPicPr>
          <p:blipFill>
            <a:blip r:embed="rId4"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3770109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990600"/>
          </a:xfrm>
        </p:spPr>
        <p:txBody>
          <a:bodyPr>
            <a:noAutofit/>
          </a:bodyPr>
          <a:lstStyle/>
          <a:p>
            <a:pPr>
              <a:lnSpc>
                <a:spcPct val="80000"/>
              </a:lnSpc>
              <a:defRPr lang="en-US" sz="3900" b="1" i="0" u="none" strike="noStrike" kern="1200" baseline="0">
                <a:solidFill>
                  <a:srgbClr val="775F55">
                    <a:lumMod val="75000"/>
                  </a:srgbClr>
                </a:solidFill>
                <a:effectLst>
                  <a:outerShdw blurRad="38100" dist="38100" dir="2700000" algn="tl">
                    <a:srgbClr val="000000">
                      <a:alpha val="43137"/>
                    </a:srgbClr>
                  </a:outerShdw>
                </a:effectLst>
                <a:latin typeface="Arial Black" panose="020B0A04020102020204" pitchFamily="34" charset="0"/>
                <a:ea typeface="ＭＳ Ｐゴシック" pitchFamily="-111" charset="-128"/>
                <a:cs typeface="+mj-cs"/>
              </a:defRPr>
            </a:pPr>
            <a:r>
              <a:rPr lang="en-US" sz="4000" b="1" dirty="0" smtClean="0">
                <a:solidFill>
                  <a:schemeClr val="tx2">
                    <a:lumMod val="75000"/>
                  </a:schemeClr>
                </a:solidFill>
                <a:effectLst/>
                <a:latin typeface="Arial Black" panose="020B0A04020102020204" pitchFamily="34" charset="0"/>
              </a:rPr>
              <a:t>          </a:t>
            </a:r>
            <a:r>
              <a:rPr lang="en-US" sz="4000" b="1" dirty="0" smtClean="0">
                <a:effectLst/>
                <a:latin typeface="Arial Black" panose="020B0A04020102020204" pitchFamily="34" charset="0"/>
              </a:rPr>
              <a:t>Community Health Pilot Project</a:t>
            </a:r>
            <a:endParaRPr lang="en-US" sz="4000" b="1" dirty="0">
              <a:effectLst/>
              <a:latin typeface="Arial Black" panose="020B0A04020102020204" pitchFamily="34" charset="0"/>
            </a:endParaRPr>
          </a:p>
        </p:txBody>
      </p:sp>
      <p:sp>
        <p:nvSpPr>
          <p:cNvPr id="56323" name="Content Placeholder 2"/>
          <p:cNvSpPr>
            <a:spLocks noGrp="1"/>
          </p:cNvSpPr>
          <p:nvPr>
            <p:ph sz="quarter" idx="4294967295"/>
          </p:nvPr>
        </p:nvSpPr>
        <p:spPr>
          <a:xfrm>
            <a:off x="152400" y="1676400"/>
            <a:ext cx="7620000" cy="4484688"/>
          </a:xfrm>
        </p:spPr>
        <p:txBody>
          <a:bodyPr>
            <a:normAutofit lnSpcReduction="10000"/>
          </a:bodyPr>
          <a:lstStyle/>
          <a:p>
            <a:pPr marL="458788" indent="-458788" eaLnBrk="1" hangingPunct="1">
              <a:buSzPct val="100000"/>
              <a:buFont typeface="Wingdings" panose="05000000000000000000" pitchFamily="2" charset="2"/>
              <a:buChar char="§"/>
            </a:pPr>
            <a:r>
              <a:rPr lang="en-US" sz="2400" dirty="0" smtClean="0">
                <a:latin typeface="Arial" panose="020B0604020202020204" pitchFamily="34" charset="0"/>
                <a:cs typeface="Arial" panose="020B0604020202020204" pitchFamily="34" charset="0"/>
              </a:rPr>
              <a:t>Pilot adding community health workers to PCHH team</a:t>
            </a:r>
            <a:endParaRPr lang="en-US" sz="2400" dirty="0">
              <a:latin typeface="Arial" panose="020B0604020202020204" pitchFamily="34" charset="0"/>
              <a:cs typeface="Arial" panose="020B0604020202020204" pitchFamily="34" charset="0"/>
            </a:endParaRPr>
          </a:p>
          <a:p>
            <a:pPr marL="919163" lvl="1" indent="-347663" eaLnBrk="1" hangingPunct="1">
              <a:buClr>
                <a:schemeClr val="tx2"/>
              </a:buClr>
              <a:buSzPct val="1000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Kansas City and southwest Missouri area</a:t>
            </a:r>
            <a:endParaRPr lang="en-US" sz="2000" dirty="0">
              <a:latin typeface="Arial" panose="020B0604020202020204" pitchFamily="34" charset="0"/>
              <a:cs typeface="Arial" panose="020B0604020202020204" pitchFamily="34" charset="0"/>
            </a:endParaRPr>
          </a:p>
          <a:p>
            <a:pPr marL="919163" lvl="1" indent="-347663" eaLnBrk="1" hangingPunct="1">
              <a:buClr>
                <a:schemeClr val="tx2"/>
              </a:buClr>
              <a:buSzPct val="1000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Funded by two health foundations in Missouri and portion of PMPM payment</a:t>
            </a:r>
            <a:endParaRPr lang="en-US" sz="2000" dirty="0">
              <a:latin typeface="Arial" panose="020B0604020202020204" pitchFamily="34" charset="0"/>
              <a:cs typeface="Arial" panose="020B0604020202020204" pitchFamily="34" charset="0"/>
            </a:endParaRPr>
          </a:p>
          <a:p>
            <a:pPr marL="919163" lvl="1" indent="-347663" eaLnBrk="1" hangingPunct="1">
              <a:buClr>
                <a:schemeClr val="tx2"/>
              </a:buClr>
              <a:buSzPct val="1000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Original end date June 30, 2017 – requesting extensions</a:t>
            </a:r>
          </a:p>
          <a:p>
            <a:pPr marL="919163" lvl="1" indent="-347663" eaLnBrk="1" hangingPunct="1">
              <a:buClr>
                <a:schemeClr val="tx2"/>
              </a:buClr>
              <a:buSzPct val="1000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Looking into sustaining CHWs in health homes and broader Medicaid population</a:t>
            </a:r>
            <a:endParaRPr lang="en-US" sz="2000" dirty="0">
              <a:latin typeface="Arial" panose="020B0604020202020204" pitchFamily="34" charset="0"/>
              <a:cs typeface="Arial" panose="020B0604020202020204" pitchFamily="34" charset="0"/>
            </a:endParaRPr>
          </a:p>
          <a:p>
            <a:pPr>
              <a:buSzPct val="100000"/>
              <a:buFont typeface="Wingdings" panose="05000000000000000000" pitchFamily="2" charset="2"/>
              <a:buChar char="§"/>
            </a:pPr>
            <a:r>
              <a:rPr lang="en-US" sz="2400" dirty="0" smtClean="0">
                <a:latin typeface="Arial" panose="020B0604020202020204" pitchFamily="34" charset="0"/>
                <a:cs typeface="Arial" panose="020B0604020202020204" pitchFamily="34" charset="0"/>
              </a:rPr>
              <a:t>Working with MO Dept. of Health and Senior Services on statewide CHW Advisory Group</a:t>
            </a:r>
            <a:endParaRPr lang="en-US" sz="2400" dirty="0">
              <a:latin typeface="Arial" panose="020B0604020202020204" pitchFamily="34" charset="0"/>
              <a:cs typeface="Arial" panose="020B0604020202020204" pitchFamily="34" charset="0"/>
            </a:endParaRPr>
          </a:p>
          <a:p>
            <a:pPr marL="919163" lvl="1" indent="-347663" eaLnBrk="1" hangingPunct="1">
              <a:buClr>
                <a:schemeClr val="tx2"/>
              </a:buClr>
              <a:buSzPct val="1000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Developing core competencies, training requirements</a:t>
            </a:r>
            <a:endParaRPr lang="en-US" sz="2000" dirty="0">
              <a:latin typeface="Arial" panose="020B0604020202020204" pitchFamily="34" charset="0"/>
              <a:cs typeface="Arial" panose="020B0604020202020204" pitchFamily="34" charset="0"/>
            </a:endParaRPr>
          </a:p>
          <a:p>
            <a:pPr marL="919163" lvl="1" indent="-347663" eaLnBrk="1" hangingPunct="1">
              <a:buClr>
                <a:schemeClr val="tx2"/>
              </a:buClr>
              <a:buSzPct val="100000"/>
              <a:buFont typeface="Arial" panose="020B0604020202020204" pitchFamily="34" charset="0"/>
              <a:buChar char="–"/>
            </a:pPr>
            <a:r>
              <a:rPr lang="en-US" sz="2000" dirty="0">
                <a:latin typeface="Arial" panose="020B0604020202020204" pitchFamily="34" charset="0"/>
                <a:cs typeface="Arial" panose="020B0604020202020204" pitchFamily="34" charset="0"/>
              </a:rPr>
              <a:t>Cost decreased by $30.79 PMPM</a:t>
            </a:r>
          </a:p>
          <a:p>
            <a:pPr marL="919163" lvl="1" indent="-347663" eaLnBrk="1" hangingPunct="1">
              <a:buClr>
                <a:schemeClr val="tx2"/>
              </a:buClr>
              <a:buSzPct val="100000"/>
              <a:buFont typeface="Arial" panose="020B0604020202020204" pitchFamily="34" charset="0"/>
              <a:buChar char="–"/>
            </a:pPr>
            <a:r>
              <a:rPr lang="en-US" sz="2000" dirty="0">
                <a:latin typeface="Arial" panose="020B0604020202020204" pitchFamily="34" charset="0"/>
                <a:cs typeface="Arial" panose="020B0604020202020204" pitchFamily="34" charset="0"/>
              </a:rPr>
              <a:t>Total cost reduction $7.4 </a:t>
            </a:r>
            <a:r>
              <a:rPr lang="en-US" sz="2000" dirty="0" smtClean="0">
                <a:latin typeface="Arial" panose="020B0604020202020204" pitchFamily="34" charset="0"/>
                <a:cs typeface="Arial" panose="020B0604020202020204" pitchFamily="34" charset="0"/>
              </a:rPr>
              <a:t>M</a:t>
            </a:r>
            <a:endParaRPr lang="en-US" sz="2000" dirty="0">
              <a:latin typeface="Arial" panose="020B0604020202020204" pitchFamily="34" charset="0"/>
              <a:cs typeface="Arial" panose="020B0604020202020204" pitchFamily="34" charset="0"/>
            </a:endParaRPr>
          </a:p>
          <a:p>
            <a:pPr marL="403225" lvl="1" indent="-403225" eaLnBrk="1" hangingPunct="1">
              <a:buClr>
                <a:schemeClr val="tx2"/>
              </a:buClr>
              <a:buSzPct val="1000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lvl="1" indent="-342900">
              <a:buClr>
                <a:schemeClr val="tx2"/>
              </a:buClr>
              <a:buSzPct val="100000"/>
              <a:buFont typeface="Wingdings" panose="05000000000000000000" pitchFamily="2" charset="2"/>
              <a:buChar char="§"/>
            </a:pPr>
            <a:endParaRPr lang="en-US" sz="2000" dirty="0" smtClean="0">
              <a:latin typeface="Arial" panose="020B0604020202020204" pitchFamily="34" charset="0"/>
              <a:cs typeface="Arial" panose="020B0604020202020204" pitchFamily="34" charset="0"/>
            </a:endParaRPr>
          </a:p>
        </p:txBody>
      </p:sp>
      <p:grpSp>
        <p:nvGrpSpPr>
          <p:cNvPr id="4" name="Group 8"/>
          <p:cNvGrpSpPr>
            <a:grpSpLocks/>
          </p:cNvGrpSpPr>
          <p:nvPr/>
        </p:nvGrpSpPr>
        <p:grpSpPr bwMode="auto">
          <a:xfrm>
            <a:off x="152400" y="66675"/>
            <a:ext cx="1528763" cy="1524000"/>
            <a:chOff x="4800600" y="174234"/>
            <a:chExt cx="2362201" cy="2362201"/>
          </a:xfrm>
        </p:grpSpPr>
        <p:pic>
          <p:nvPicPr>
            <p:cNvPr id="5" name="Picture 4"/>
            <p:cNvPicPr>
              <a:picLocks noChangeAspect="1"/>
            </p:cNvPicPr>
            <p:nvPr/>
          </p:nvPicPr>
          <p:blipFill>
            <a:blip r:embed="rId3" cstate="print">
              <a:duotone>
                <a:prstClr val="black"/>
                <a:schemeClr val="accent6">
                  <a:tint val="45000"/>
                  <a:satMod val="400000"/>
                </a:schemeClr>
              </a:duotone>
              <a:extLst/>
            </a:blip>
            <a:stretch>
              <a:fillRect/>
            </a:stretch>
          </p:blipFill>
          <p:spPr>
            <a:xfrm>
              <a:off x="4800600" y="174234"/>
              <a:ext cx="2362201" cy="2362201"/>
            </a:xfrm>
            <a:prstGeom prst="rect">
              <a:avLst/>
            </a:prstGeom>
          </p:spPr>
        </p:pic>
        <p:pic>
          <p:nvPicPr>
            <p:cNvPr id="6" name="Picture 5"/>
            <p:cNvPicPr>
              <a:picLocks noChangeAspect="1"/>
            </p:cNvPicPr>
            <p:nvPr/>
          </p:nvPicPr>
          <p:blipFill>
            <a:blip r:embed="rId4"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655133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219200"/>
            <a:ext cx="7086600" cy="990600"/>
          </a:xfrm>
        </p:spPr>
        <p:txBody>
          <a:bodyPr>
            <a:normAutofit fontScale="90000"/>
          </a:bodyPr>
          <a:lstStyle/>
          <a:p>
            <a:r>
              <a:rPr lang="en-US" sz="3600" b="1" dirty="0" smtClean="0">
                <a:latin typeface="Arial" panose="020B0604020202020204" pitchFamily="34" charset="0"/>
                <a:cs typeface="Arial" panose="020B0604020202020204" pitchFamily="34" charset="0"/>
              </a:rPr>
              <a:t>MO HealthNet Primary Care Health Home Initiative Contact Information </a:t>
            </a:r>
            <a:endParaRPr lang="en-US" sz="3600" b="1" dirty="0">
              <a:latin typeface="Arial" panose="020B0604020202020204" pitchFamily="34" charset="0"/>
              <a:cs typeface="Arial" panose="020B0604020202020204" pitchFamily="34" charset="0"/>
            </a:endParaRPr>
          </a:p>
        </p:txBody>
      </p:sp>
      <p:sp>
        <p:nvSpPr>
          <p:cNvPr id="3" name="Rectangle 2"/>
          <p:cNvSpPr/>
          <p:nvPr/>
        </p:nvSpPr>
        <p:spPr>
          <a:xfrm>
            <a:off x="253464" y="1447800"/>
            <a:ext cx="8738135" cy="215444"/>
          </a:xfrm>
          <a:prstGeom prst="rect">
            <a:avLst/>
          </a:prstGeom>
        </p:spPr>
        <p:txBody>
          <a:bodyPr wrap="square">
            <a:spAutoFit/>
          </a:bodyPr>
          <a:lstStyle/>
          <a:p>
            <a:endParaRPr lang="en-US" sz="800" dirty="0">
              <a:solidFill>
                <a:prstClr val="black"/>
              </a:solidFill>
            </a:endParaRPr>
          </a:p>
        </p:txBody>
      </p:sp>
      <p:grpSp>
        <p:nvGrpSpPr>
          <p:cNvPr id="4" name="Group 8"/>
          <p:cNvGrpSpPr>
            <a:grpSpLocks/>
          </p:cNvGrpSpPr>
          <p:nvPr/>
        </p:nvGrpSpPr>
        <p:grpSpPr bwMode="auto">
          <a:xfrm>
            <a:off x="152401" y="66675"/>
            <a:ext cx="1447800" cy="1228725"/>
            <a:chOff x="4800600" y="174234"/>
            <a:chExt cx="2362201" cy="2362201"/>
          </a:xfrm>
        </p:grpSpPr>
        <p:pic>
          <p:nvPicPr>
            <p:cNvPr id="5" name="Picture 4"/>
            <p:cNvPicPr>
              <a:picLocks noChangeAspect="1"/>
            </p:cNvPicPr>
            <p:nvPr/>
          </p:nvPicPr>
          <p:blipFill>
            <a:blip r:embed="rId3" cstate="print">
              <a:duotone>
                <a:prstClr val="black"/>
                <a:schemeClr val="accent6">
                  <a:tint val="45000"/>
                  <a:satMod val="400000"/>
                </a:schemeClr>
              </a:duotone>
              <a:extLst/>
            </a:blip>
            <a:stretch>
              <a:fillRect/>
            </a:stretch>
          </p:blipFill>
          <p:spPr>
            <a:xfrm>
              <a:off x="4800600" y="174234"/>
              <a:ext cx="2362201" cy="2362201"/>
            </a:xfrm>
            <a:prstGeom prst="rect">
              <a:avLst/>
            </a:prstGeom>
          </p:spPr>
        </p:pic>
        <p:pic>
          <p:nvPicPr>
            <p:cNvPr id="6" name="Picture 10"/>
            <p:cNvPicPr>
              <a:picLocks noChangeAspect="1"/>
            </p:cNvPicPr>
            <p:nvPr/>
          </p:nvPicPr>
          <p:blipFill>
            <a:blip r:embed="rId4" cstate="print"/>
            <a:srcRect/>
            <a:stretch>
              <a:fillRect/>
            </a:stretch>
          </p:blipFill>
          <p:spPr bwMode="auto">
            <a:xfrm>
              <a:off x="4800600" y="936463"/>
              <a:ext cx="1599972" cy="1599972"/>
            </a:xfrm>
            <a:prstGeom prst="rect">
              <a:avLst/>
            </a:prstGeom>
            <a:noFill/>
            <a:ln w="9525">
              <a:noFill/>
              <a:miter lim="800000"/>
              <a:headEnd/>
              <a:tailEnd/>
            </a:ln>
          </p:spPr>
        </p:pic>
      </p:grpSp>
      <p:sp>
        <p:nvSpPr>
          <p:cNvPr id="7" name="Rectangle 6"/>
          <p:cNvSpPr/>
          <p:nvPr/>
        </p:nvSpPr>
        <p:spPr>
          <a:xfrm>
            <a:off x="685800" y="2438400"/>
            <a:ext cx="8001000" cy="2677656"/>
          </a:xfrm>
          <a:prstGeom prst="rect">
            <a:avLst/>
          </a:prstGeom>
        </p:spPr>
        <p:txBody>
          <a:bodyPr wrap="square">
            <a:spAutoFit/>
          </a:bodyPr>
          <a:lstStyle/>
          <a:p>
            <a:pPr eaLnBrk="0" fontAlgn="base" hangingPunct="0">
              <a:spcAft>
                <a:spcPct val="0"/>
              </a:spcAft>
              <a:buFont typeface="Arial" charset="0"/>
              <a:buChar char="•"/>
            </a:pPr>
            <a:r>
              <a:rPr lang="en-US" sz="2400" dirty="0">
                <a:solidFill>
                  <a:prstClr val="black"/>
                </a:solidFill>
                <a:latin typeface="Arial" panose="020B0604020202020204" pitchFamily="34" charset="0"/>
                <a:cs typeface="Arial" pitchFamily="34" charset="0"/>
              </a:rPr>
              <a:t>Dr. Samar Muzaffar, MO HealthNet Medical Director</a:t>
            </a:r>
          </a:p>
          <a:p>
            <a:pPr lvl="1" eaLnBrk="0" fontAlgn="base" hangingPunct="0">
              <a:spcAft>
                <a:spcPct val="0"/>
              </a:spcAft>
              <a:buFont typeface="Arial" charset="0"/>
              <a:buChar char="•"/>
            </a:pPr>
            <a:r>
              <a:rPr lang="en-US" sz="2400" dirty="0">
                <a:solidFill>
                  <a:prstClr val="black"/>
                </a:solidFill>
                <a:latin typeface="Arial" panose="020B0604020202020204" pitchFamily="34" charset="0"/>
                <a:cs typeface="Arial" pitchFamily="34" charset="0"/>
                <a:hlinkClick r:id="rId5"/>
              </a:rPr>
              <a:t>Samar.muzaffar@dss.mo.gov</a:t>
            </a:r>
            <a:endParaRPr lang="en-US" sz="2400" dirty="0">
              <a:solidFill>
                <a:prstClr val="black"/>
              </a:solidFill>
              <a:latin typeface="Arial" panose="020B0604020202020204" pitchFamily="34" charset="0"/>
              <a:cs typeface="Arial" pitchFamily="34" charset="0"/>
            </a:endParaRPr>
          </a:p>
          <a:p>
            <a:pPr lvl="1" eaLnBrk="0" fontAlgn="base" hangingPunct="0">
              <a:spcAft>
                <a:spcPct val="0"/>
              </a:spcAft>
              <a:buFont typeface="Arial" charset="0"/>
              <a:buChar char="•"/>
            </a:pPr>
            <a:r>
              <a:rPr lang="en-US" sz="2400" dirty="0">
                <a:solidFill>
                  <a:prstClr val="black"/>
                </a:solidFill>
                <a:latin typeface="Arial" panose="020B0604020202020204" pitchFamily="34" charset="0"/>
                <a:cs typeface="Arial" pitchFamily="34" charset="0"/>
              </a:rPr>
              <a:t>573-751-7179</a:t>
            </a:r>
          </a:p>
          <a:p>
            <a:pPr lvl="1" eaLnBrk="0" fontAlgn="base" hangingPunct="0">
              <a:spcAft>
                <a:spcPct val="0"/>
              </a:spcAft>
              <a:buFont typeface="Arial" charset="0"/>
              <a:buChar char="•"/>
            </a:pPr>
            <a:endParaRPr lang="en-US" sz="2400" dirty="0">
              <a:solidFill>
                <a:prstClr val="black"/>
              </a:solidFill>
              <a:latin typeface="Arial" panose="020B0604020202020204" pitchFamily="34" charset="0"/>
              <a:cs typeface="Arial" pitchFamily="34" charset="0"/>
            </a:endParaRPr>
          </a:p>
          <a:p>
            <a:pPr eaLnBrk="0" fontAlgn="base" hangingPunct="0">
              <a:spcAft>
                <a:spcPct val="0"/>
              </a:spcAft>
              <a:buFont typeface="Arial" charset="0"/>
              <a:buChar char="•"/>
            </a:pPr>
            <a:r>
              <a:rPr lang="en-US" sz="2400" dirty="0">
                <a:solidFill>
                  <a:prstClr val="black"/>
                </a:solidFill>
                <a:latin typeface="Arial" panose="020B0604020202020204" pitchFamily="34" charset="0"/>
                <a:cs typeface="Arial" pitchFamily="34" charset="0"/>
              </a:rPr>
              <a:t>Kathy Brown, PCHH Program Manager</a:t>
            </a:r>
          </a:p>
          <a:p>
            <a:pPr lvl="1" eaLnBrk="0" fontAlgn="base" hangingPunct="0">
              <a:spcAft>
                <a:spcPct val="0"/>
              </a:spcAft>
              <a:buFont typeface="Arial" charset="0"/>
              <a:buChar char="•"/>
            </a:pPr>
            <a:r>
              <a:rPr lang="en-US" sz="2400" dirty="0">
                <a:solidFill>
                  <a:prstClr val="black"/>
                </a:solidFill>
                <a:latin typeface="Arial" panose="020B0604020202020204" pitchFamily="34" charset="0"/>
                <a:cs typeface="Arial" pitchFamily="34" charset="0"/>
                <a:hlinkClick r:id="rId6"/>
              </a:rPr>
              <a:t>Kathy.brown@dmh.mo.gov</a:t>
            </a:r>
            <a:endParaRPr lang="en-US" sz="2400" dirty="0">
              <a:solidFill>
                <a:prstClr val="black"/>
              </a:solidFill>
              <a:latin typeface="Arial" panose="020B0604020202020204" pitchFamily="34" charset="0"/>
              <a:cs typeface="Arial" pitchFamily="34" charset="0"/>
            </a:endParaRPr>
          </a:p>
          <a:p>
            <a:pPr lvl="1" eaLnBrk="0" fontAlgn="base" hangingPunct="0">
              <a:spcAft>
                <a:spcPct val="0"/>
              </a:spcAft>
              <a:buFont typeface="Arial" charset="0"/>
              <a:buChar char="•"/>
            </a:pPr>
            <a:r>
              <a:rPr lang="en-US" sz="2400">
                <a:solidFill>
                  <a:prstClr val="black"/>
                </a:solidFill>
                <a:latin typeface="Arial" panose="020B0604020202020204" pitchFamily="34" charset="0"/>
                <a:cs typeface="Arial" pitchFamily="34" charset="0"/>
              </a:rPr>
              <a:t>573-751-5542</a:t>
            </a:r>
            <a:endParaRPr lang="en-US" sz="2400" dirty="0">
              <a:solidFill>
                <a:prstClr val="black"/>
              </a:solidFill>
              <a:latin typeface="Arial" panose="020B0604020202020204" pitchFamily="34" charset="0"/>
              <a:cs typeface="Arial" pitchFamily="34" charset="0"/>
            </a:endParaRPr>
          </a:p>
        </p:txBody>
      </p:sp>
    </p:spTree>
    <p:extLst>
      <p:ext uri="{BB962C8B-B14F-4D97-AF65-F5344CB8AC3E}">
        <p14:creationId xmlns:p14="http://schemas.microsoft.com/office/powerpoint/2010/main" val="19261152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1752599" y="122238"/>
            <a:ext cx="7128641" cy="639762"/>
          </a:xfrm>
        </p:spPr>
        <p:txBody>
          <a:bodyPr/>
          <a:lstStyle/>
          <a:p>
            <a:r>
              <a:rPr lang="en-US" dirty="0" smtClean="0">
                <a:solidFill>
                  <a:schemeClr val="tx1"/>
                </a:solidFill>
                <a:latin typeface="Arial" panose="020B0604020202020204" pitchFamily="34" charset="0"/>
                <a:cs typeface="Arial" panose="020B0604020202020204" pitchFamily="34" charset="0"/>
              </a:rPr>
              <a:t>MPCA Quality Coaches</a:t>
            </a:r>
            <a:endParaRPr lang="en-US" dirty="0">
              <a:solidFill>
                <a:schemeClr val="tx1"/>
              </a:solidFill>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lstStyle/>
          <a:p>
            <a:pPr marL="0" indent="0">
              <a:buNone/>
            </a:pPr>
            <a:r>
              <a:rPr lang="en-US" dirty="0" smtClean="0">
                <a:latin typeface="Arial" panose="020B0604020202020204" pitchFamily="34" charset="0"/>
              </a:rPr>
              <a:t>3325 Emerald Lane</a:t>
            </a:r>
          </a:p>
          <a:p>
            <a:pPr marL="0" indent="0">
              <a:buNone/>
            </a:pPr>
            <a:r>
              <a:rPr lang="en-US" dirty="0" smtClean="0">
                <a:latin typeface="Arial" panose="020B0604020202020204" pitchFamily="34" charset="0"/>
              </a:rPr>
              <a:t>Jefferson City, MO 65109</a:t>
            </a:r>
          </a:p>
          <a:p>
            <a:pPr marL="0" indent="0">
              <a:buNone/>
            </a:pPr>
            <a:r>
              <a:rPr lang="en-US" dirty="0" smtClean="0">
                <a:latin typeface="Arial" panose="020B0604020202020204" pitchFamily="34" charset="0"/>
              </a:rPr>
              <a:t>573-636-4222</a:t>
            </a:r>
          </a:p>
          <a:p>
            <a:pPr>
              <a:buClrTx/>
              <a:buSzPct val="100000"/>
              <a:buFont typeface="Arial" panose="020B0604020202020204" pitchFamily="34" charset="0"/>
              <a:buChar char="•"/>
            </a:pPr>
            <a:r>
              <a:rPr lang="en-US" dirty="0" smtClean="0">
                <a:latin typeface="Arial" panose="020B0604020202020204" pitchFamily="34" charset="0"/>
              </a:rPr>
              <a:t>Angela Herman-Nestor: </a:t>
            </a:r>
            <a:r>
              <a:rPr lang="en-US" dirty="0" smtClean="0">
                <a:latin typeface="Arial" panose="020B0604020202020204" pitchFamily="34" charset="0"/>
                <a:hlinkClick r:id="rId3"/>
              </a:rPr>
              <a:t>aherman@mo-pca.org</a:t>
            </a:r>
            <a:r>
              <a:rPr lang="en-US" dirty="0">
                <a:latin typeface="Arial" panose="020B0604020202020204" pitchFamily="34" charset="0"/>
              </a:rPr>
              <a:t> </a:t>
            </a:r>
            <a:r>
              <a:rPr lang="en-US" dirty="0" smtClean="0">
                <a:latin typeface="Arial" panose="020B0604020202020204" pitchFamily="34" charset="0"/>
              </a:rPr>
              <a:t> </a:t>
            </a:r>
          </a:p>
          <a:p>
            <a:pPr>
              <a:spcBef>
                <a:spcPts val="0"/>
              </a:spcBef>
              <a:buClrTx/>
              <a:buSzPct val="100000"/>
              <a:buFont typeface="Arial" panose="020B0604020202020204" pitchFamily="34" charset="0"/>
              <a:buChar char="•"/>
            </a:pPr>
            <a:r>
              <a:rPr lang="en-US" dirty="0" smtClean="0">
                <a:latin typeface="Arial" panose="020B0604020202020204" pitchFamily="34" charset="0"/>
              </a:rPr>
              <a:t>Kathy Davenport: </a:t>
            </a:r>
            <a:r>
              <a:rPr lang="en-US" dirty="0" smtClean="0">
                <a:latin typeface="Arial" panose="020B0604020202020204" pitchFamily="34" charset="0"/>
                <a:hlinkClick r:id="rId4"/>
              </a:rPr>
              <a:t>kdavenport@mo-pca.org</a:t>
            </a:r>
            <a:r>
              <a:rPr lang="en-US" dirty="0" smtClean="0">
                <a:latin typeface="Arial" panose="020B0604020202020204" pitchFamily="34" charset="0"/>
              </a:rPr>
              <a:t> </a:t>
            </a:r>
          </a:p>
          <a:p>
            <a:pPr>
              <a:spcBef>
                <a:spcPts val="0"/>
              </a:spcBef>
              <a:buClrTx/>
              <a:buSzPct val="100000"/>
              <a:buFont typeface="Arial" panose="020B0604020202020204" pitchFamily="34" charset="0"/>
              <a:buChar char="•"/>
            </a:pPr>
            <a:r>
              <a:rPr lang="en-US" dirty="0" smtClean="0">
                <a:latin typeface="Arial" panose="020B0604020202020204" pitchFamily="34" charset="0"/>
              </a:rPr>
              <a:t>Noelle Parker: </a:t>
            </a:r>
            <a:r>
              <a:rPr lang="en-US" dirty="0" smtClean="0">
                <a:latin typeface="Arial" panose="020B0604020202020204" pitchFamily="34" charset="0"/>
                <a:hlinkClick r:id="rId5"/>
              </a:rPr>
              <a:t>nparker@mo-pca.org</a:t>
            </a:r>
            <a:r>
              <a:rPr lang="en-US" dirty="0" smtClean="0">
                <a:latin typeface="Arial" panose="020B0604020202020204" pitchFamily="34" charset="0"/>
              </a:rPr>
              <a:t> </a:t>
            </a:r>
          </a:p>
          <a:p>
            <a:pPr>
              <a:spcBef>
                <a:spcPts val="0"/>
              </a:spcBef>
              <a:spcAft>
                <a:spcPts val="600"/>
              </a:spcAft>
              <a:buClrTx/>
              <a:buSzPct val="100000"/>
              <a:buFont typeface="Arial" panose="020B0604020202020204" pitchFamily="34" charset="0"/>
              <a:buChar char="•"/>
            </a:pPr>
            <a:r>
              <a:rPr lang="en-US" dirty="0" smtClean="0">
                <a:latin typeface="Arial" panose="020B0604020202020204" pitchFamily="34" charset="0"/>
              </a:rPr>
              <a:t>Machelle Dykstra: </a:t>
            </a:r>
            <a:r>
              <a:rPr lang="en-US" dirty="0" smtClean="0">
                <a:latin typeface="Arial" panose="020B0604020202020204" pitchFamily="34" charset="0"/>
                <a:hlinkClick r:id="rId6"/>
              </a:rPr>
              <a:t>mdykstra@mo-pca.org</a:t>
            </a:r>
            <a:r>
              <a:rPr lang="en-US" dirty="0" smtClean="0">
                <a:latin typeface="Arial" panose="020B0604020202020204" pitchFamily="34" charset="0"/>
              </a:rPr>
              <a:t> </a:t>
            </a:r>
          </a:p>
          <a:p>
            <a:pPr marL="0" indent="0">
              <a:spcBef>
                <a:spcPts val="0"/>
              </a:spcBef>
              <a:spcAft>
                <a:spcPts val="600"/>
              </a:spcAft>
              <a:buClrTx/>
              <a:buSzPct val="100000"/>
              <a:buNone/>
            </a:pPr>
            <a:endParaRPr lang="en-US" dirty="0" smtClean="0">
              <a:latin typeface="Arial" panose="020B0604020202020204" pitchFamily="34" charset="0"/>
            </a:endParaRPr>
          </a:p>
          <a:p>
            <a:pPr>
              <a:buClrTx/>
              <a:buSzPct val="100000"/>
              <a:buFont typeface="Arial" panose="020B0604020202020204" pitchFamily="34" charset="0"/>
              <a:buChar char="•"/>
            </a:pPr>
            <a:r>
              <a:rPr lang="en-US" dirty="0" smtClean="0">
                <a:latin typeface="Arial" panose="020B0604020202020204" pitchFamily="34" charset="0"/>
              </a:rPr>
              <a:t>Data Analyst: Tim Wittmann </a:t>
            </a:r>
            <a:r>
              <a:rPr lang="en-US" dirty="0" smtClean="0">
                <a:latin typeface="Arial" panose="020B0604020202020204" pitchFamily="34" charset="0"/>
                <a:hlinkClick r:id="rId7"/>
              </a:rPr>
              <a:t>twittmann@mo-pca.org</a:t>
            </a:r>
            <a:r>
              <a:rPr lang="en-US" dirty="0" smtClean="0">
                <a:latin typeface="Arial" panose="020B0604020202020204" pitchFamily="34" charset="0"/>
              </a:rPr>
              <a:t> </a:t>
            </a:r>
          </a:p>
          <a:p>
            <a:pPr>
              <a:buSzPct val="100000"/>
            </a:pPr>
            <a:r>
              <a:rPr lang="en-US" dirty="0" smtClean="0">
                <a:latin typeface="Arial" panose="020B0604020202020204" pitchFamily="34" charset="0"/>
              </a:rPr>
              <a:t>Center for Health Care Quality Director:</a:t>
            </a:r>
          </a:p>
          <a:p>
            <a:pPr indent="0">
              <a:buSzPct val="100000"/>
              <a:buNone/>
            </a:pPr>
            <a:r>
              <a:rPr lang="en-US" sz="2800" dirty="0" smtClean="0">
                <a:latin typeface="Arial" panose="020B0604020202020204" pitchFamily="34" charset="0"/>
              </a:rPr>
              <a:t>Sam Joseph: </a:t>
            </a:r>
            <a:r>
              <a:rPr lang="en-US" sz="2800" dirty="0" smtClean="0">
                <a:latin typeface="Arial" panose="020B0604020202020204" pitchFamily="34" charset="0"/>
                <a:hlinkClick r:id="rId8"/>
              </a:rPr>
              <a:t>sjoseph@mo-pca.org</a:t>
            </a:r>
            <a:r>
              <a:rPr lang="en-US" sz="2800" dirty="0" smtClean="0">
                <a:latin typeface="Arial" panose="020B0604020202020204" pitchFamily="34" charset="0"/>
              </a:rPr>
              <a:t> </a:t>
            </a:r>
          </a:p>
          <a:p>
            <a:pPr marL="0" indent="0">
              <a:buNone/>
            </a:pPr>
            <a:endParaRPr lang="en-US" dirty="0"/>
          </a:p>
        </p:txBody>
      </p:sp>
      <p:pic>
        <p:nvPicPr>
          <p:cNvPr id="12291"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3077" y="8792"/>
            <a:ext cx="1002323"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885194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4800" b="1" dirty="0" smtClean="0">
                <a:latin typeface="Arial" panose="020B0604020202020204" pitchFamily="34" charset="0"/>
                <a:cs typeface="Arial" panose="020B0604020202020204" pitchFamily="34" charset="0"/>
              </a:rPr>
              <a:t>What Questions </a:t>
            </a:r>
          </a:p>
          <a:p>
            <a:pPr marL="0" indent="0" algn="ctr">
              <a:buNone/>
            </a:pPr>
            <a:r>
              <a:rPr lang="en-US" sz="4800" b="1" dirty="0" smtClean="0">
                <a:latin typeface="Arial" panose="020B0604020202020204" pitchFamily="34" charset="0"/>
                <a:cs typeface="Arial" panose="020B0604020202020204" pitchFamily="34" charset="0"/>
              </a:rPr>
              <a:t>Do You Have?</a:t>
            </a:r>
            <a:endParaRPr lang="en-US" sz="4800" b="1" dirty="0">
              <a:latin typeface="Arial" panose="020B0604020202020204" pitchFamily="34" charset="0"/>
              <a:cs typeface="Arial" panose="020B0604020202020204" pitchFamily="34" charset="0"/>
            </a:endParaRPr>
          </a:p>
        </p:txBody>
      </p:sp>
      <p:grpSp>
        <p:nvGrpSpPr>
          <p:cNvPr id="4" name="Group 7"/>
          <p:cNvGrpSpPr>
            <a:grpSpLocks/>
          </p:cNvGrpSpPr>
          <p:nvPr/>
        </p:nvGrpSpPr>
        <p:grpSpPr bwMode="auto">
          <a:xfrm>
            <a:off x="152400" y="66675"/>
            <a:ext cx="1752599" cy="1685925"/>
            <a:chOff x="4800600" y="174234"/>
            <a:chExt cx="2362201" cy="2362201"/>
          </a:xfrm>
        </p:grpSpPr>
        <p:pic>
          <p:nvPicPr>
            <p:cNvPr id="5" name="Picture 4"/>
            <p:cNvPicPr>
              <a:picLocks noChangeAspect="1"/>
            </p:cNvPicPr>
            <p:nvPr/>
          </p:nvPicPr>
          <p:blipFill>
            <a:blip r:embed="rId3" cstate="print">
              <a:duotone>
                <a:prstClr val="black"/>
                <a:schemeClr val="accent6">
                  <a:tint val="45000"/>
                  <a:satMod val="400000"/>
                </a:schemeClr>
              </a:duotone>
              <a:extLst/>
            </a:blip>
            <a:stretch>
              <a:fillRect/>
            </a:stretch>
          </p:blipFill>
          <p:spPr>
            <a:xfrm>
              <a:off x="4800600" y="174234"/>
              <a:ext cx="2362201" cy="2362201"/>
            </a:xfrm>
            <a:prstGeom prst="rect">
              <a:avLst/>
            </a:prstGeom>
          </p:spPr>
        </p:pic>
        <p:pic>
          <p:nvPicPr>
            <p:cNvPr id="6" name="Picture 10"/>
            <p:cNvPicPr>
              <a:picLocks noChangeAspect="1"/>
            </p:cNvPicPr>
            <p:nvPr/>
          </p:nvPicPr>
          <p:blipFill>
            <a:blip r:embed="rId4"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2333987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1143000"/>
          </a:xfrm>
        </p:spPr>
        <p:txBody>
          <a:bodyPr>
            <a:normAutofit fontScale="90000"/>
          </a:bodyPr>
          <a:lstStyle/>
          <a:p>
            <a:pPr algn="ctr"/>
            <a:r>
              <a:rPr lang="en-US" sz="3600" b="1" dirty="0" smtClean="0">
                <a:latin typeface="Arial" pitchFamily="34" charset="0"/>
                <a:cs typeface="Arial" pitchFamily="34" charset="0"/>
              </a:rPr>
              <a:t>Goals of the Primary Care Health Home Initiative</a:t>
            </a:r>
            <a:endParaRPr lang="en-US" sz="3600" b="1" dirty="0">
              <a:latin typeface="Arial" pitchFamily="34" charset="0"/>
              <a:cs typeface="Arial" pitchFamily="34" charset="0"/>
            </a:endParaRPr>
          </a:p>
        </p:txBody>
      </p:sp>
      <p:sp>
        <p:nvSpPr>
          <p:cNvPr id="3" name="Rectangle 2"/>
          <p:cNvSpPr/>
          <p:nvPr/>
        </p:nvSpPr>
        <p:spPr>
          <a:xfrm>
            <a:off x="253464" y="1447800"/>
            <a:ext cx="8738135" cy="5401479"/>
          </a:xfrm>
          <a:prstGeom prst="rect">
            <a:avLst/>
          </a:prstGeom>
        </p:spPr>
        <p:txBody>
          <a:bodyPr wrap="square">
            <a:spAutoFit/>
          </a:bodyPr>
          <a:lstStyle/>
          <a:p>
            <a:pPr marL="514350" indent="-514350">
              <a:buAutoNum type="arabicPeriod"/>
            </a:pPr>
            <a:endParaRPr lang="en-US" sz="800" dirty="0" smtClean="0">
              <a:latin typeface="Calibri" pitchFamily="34" charset="0"/>
            </a:endParaRPr>
          </a:p>
          <a:p>
            <a:pPr marL="514350" indent="-514350">
              <a:buFont typeface="Arial" pitchFamily="34" charset="0"/>
              <a:buChar char="•"/>
            </a:pPr>
            <a:r>
              <a:rPr lang="en-US" sz="2400" dirty="0" smtClean="0">
                <a:latin typeface="Arial" pitchFamily="34" charset="0"/>
                <a:cs typeface="Arial" pitchFamily="34" charset="0"/>
              </a:rPr>
              <a:t>Reduce inpatient hospitalization, readmissions and inappropriate emergency room visits</a:t>
            </a:r>
          </a:p>
          <a:p>
            <a:pPr marL="514350" indent="-514350">
              <a:spcBef>
                <a:spcPts val="600"/>
              </a:spcBef>
              <a:buFont typeface="Arial" pitchFamily="34" charset="0"/>
              <a:buChar char="•"/>
            </a:pPr>
            <a:r>
              <a:rPr lang="en-US" sz="2400" dirty="0" smtClean="0">
                <a:latin typeface="Arial" pitchFamily="34" charset="0"/>
                <a:cs typeface="Arial" pitchFamily="34" charset="0"/>
              </a:rPr>
              <a:t>Improve coordination and transitions of care</a:t>
            </a:r>
          </a:p>
          <a:p>
            <a:pPr marL="514350" indent="-514350">
              <a:spcBef>
                <a:spcPts val="600"/>
              </a:spcBef>
              <a:buFont typeface="Arial" pitchFamily="34" charset="0"/>
              <a:buChar char="•"/>
            </a:pPr>
            <a:r>
              <a:rPr lang="en-US" sz="2400" dirty="0" smtClean="0">
                <a:latin typeface="Arial" pitchFamily="34" charset="0"/>
                <a:cs typeface="Arial" pitchFamily="34" charset="0"/>
              </a:rPr>
              <a:t>Improve clinical indicators ( e.g. A1C, LDL, blood pressure)</a:t>
            </a:r>
          </a:p>
          <a:p>
            <a:pPr marL="514350" indent="-514350">
              <a:spcBef>
                <a:spcPts val="600"/>
              </a:spcBef>
              <a:buFont typeface="Arial" pitchFamily="34" charset="0"/>
              <a:buChar char="•"/>
            </a:pPr>
            <a:r>
              <a:rPr lang="en-US" sz="2400" dirty="0" smtClean="0">
                <a:latin typeface="Arial" pitchFamily="34" charset="0"/>
                <a:cs typeface="Arial" pitchFamily="34" charset="0"/>
              </a:rPr>
              <a:t>Implement and evaluate the Health Home model as a way to achieve accessible, high quality primary health care and behavioral health care; </a:t>
            </a:r>
            <a:endParaRPr lang="en-US" sz="800" dirty="0" smtClean="0">
              <a:latin typeface="Arial" pitchFamily="34" charset="0"/>
              <a:cs typeface="Arial" pitchFamily="34" charset="0"/>
            </a:endParaRPr>
          </a:p>
          <a:p>
            <a:pPr marL="514350" lvl="1" indent="-514350">
              <a:spcBef>
                <a:spcPts val="600"/>
              </a:spcBef>
              <a:buFont typeface="Arial" pitchFamily="34" charset="0"/>
              <a:buChar char="•"/>
            </a:pPr>
            <a:r>
              <a:rPr lang="en-US" sz="2400" dirty="0" smtClean="0">
                <a:latin typeface="Arial" pitchFamily="34" charset="0"/>
                <a:cs typeface="Arial" pitchFamily="34" charset="0"/>
              </a:rPr>
              <a:t>Demonstrate cost-effectiveness in order to justify and support the sustainability and spread of the model; and </a:t>
            </a:r>
            <a:endParaRPr lang="en-US" sz="800" dirty="0" smtClean="0">
              <a:latin typeface="Arial" pitchFamily="34" charset="0"/>
              <a:cs typeface="Arial" pitchFamily="34" charset="0"/>
            </a:endParaRPr>
          </a:p>
          <a:p>
            <a:pPr marL="514350" indent="-514350">
              <a:spcBef>
                <a:spcPts val="600"/>
              </a:spcBef>
              <a:buFont typeface="Arial" pitchFamily="34" charset="0"/>
              <a:buChar char="•"/>
            </a:pPr>
            <a:r>
              <a:rPr lang="en-US" sz="2400" dirty="0" smtClean="0">
                <a:latin typeface="Arial" pitchFamily="34" charset="0"/>
                <a:cs typeface="Arial" pitchFamily="34" charset="0"/>
              </a:rPr>
              <a:t>Support primary care and behavioral care practice sites by increasing available resources and improving care coordination to result in improved quality of clinician work life and patient outcomes. </a:t>
            </a:r>
          </a:p>
        </p:txBody>
      </p:sp>
      <p:grpSp>
        <p:nvGrpSpPr>
          <p:cNvPr id="4" name="Group 8"/>
          <p:cNvGrpSpPr>
            <a:grpSpLocks/>
          </p:cNvGrpSpPr>
          <p:nvPr/>
        </p:nvGrpSpPr>
        <p:grpSpPr bwMode="auto">
          <a:xfrm>
            <a:off x="152401" y="66675"/>
            <a:ext cx="1447800" cy="1228725"/>
            <a:chOff x="4800600" y="174234"/>
            <a:chExt cx="2362201" cy="2362201"/>
          </a:xfrm>
        </p:grpSpPr>
        <p:pic>
          <p:nvPicPr>
            <p:cNvPr id="5" name="Picture 4"/>
            <p:cNvPicPr>
              <a:picLocks noChangeAspect="1"/>
            </p:cNvPicPr>
            <p:nvPr/>
          </p:nvPicPr>
          <p:blipFill>
            <a:blip r:embed="rId3" cstate="print">
              <a:duotone>
                <a:prstClr val="black"/>
                <a:schemeClr val="accent6">
                  <a:tint val="45000"/>
                  <a:satMod val="400000"/>
                </a:schemeClr>
              </a:duotone>
              <a:extLst/>
            </a:blip>
            <a:stretch>
              <a:fillRect/>
            </a:stretch>
          </p:blipFill>
          <p:spPr>
            <a:xfrm>
              <a:off x="4800600" y="174234"/>
              <a:ext cx="2362201" cy="2362201"/>
            </a:xfrm>
            <a:prstGeom prst="rect">
              <a:avLst/>
            </a:prstGeom>
          </p:spPr>
        </p:pic>
        <p:pic>
          <p:nvPicPr>
            <p:cNvPr id="6" name="Picture 10"/>
            <p:cNvPicPr>
              <a:picLocks noChangeAspect="1"/>
            </p:cNvPicPr>
            <p:nvPr/>
          </p:nvPicPr>
          <p:blipFill>
            <a:blip r:embed="rId4" cstate="print"/>
            <a:srcRect/>
            <a:stretch>
              <a:fillRect/>
            </a:stretch>
          </p:blipFill>
          <p:spPr bwMode="auto">
            <a:xfrm>
              <a:off x="4800600" y="936463"/>
              <a:ext cx="1599972" cy="1599972"/>
            </a:xfrm>
            <a:prstGeom prst="rect">
              <a:avLst/>
            </a:prstGeom>
            <a:noFill/>
            <a:ln w="9525">
              <a:noFill/>
              <a:miter lim="800000"/>
              <a:headEnd/>
              <a:tailEnd/>
            </a:ln>
          </p:spPr>
        </p:pic>
      </p:grpSp>
    </p:spTree>
    <p:extLst>
      <p:ext uri="{BB962C8B-B14F-4D97-AF65-F5344CB8AC3E}">
        <p14:creationId xmlns:p14="http://schemas.microsoft.com/office/powerpoint/2010/main" val="3375473306"/>
      </p:ext>
    </p:extLst>
  </p:cSld>
  <p:clrMapOvr>
    <a:masterClrMapping/>
  </p:clrMapOvr>
  <p:timing>
    <p:tnLst>
      <p:par>
        <p:cTn id="1" dur="indefinite" restart="never" nodeType="tmRoot"/>
      </p:par>
    </p:tnLst>
  </p:timing>
</p:sld>
</file>

<file path=ppt/theme/_rels/theme8.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rcadia - Black">
  <a:themeElements>
    <a:clrScheme name="Custom 1">
      <a:dk1>
        <a:sysClr val="windowText" lastClr="000000"/>
      </a:dk1>
      <a:lt1>
        <a:srgbClr val="FFFFFF"/>
      </a:lt1>
      <a:dk2>
        <a:srgbClr val="404040"/>
      </a:dk2>
      <a:lt2>
        <a:srgbClr val="EEECE1"/>
      </a:lt2>
      <a:accent1>
        <a:srgbClr val="005C84"/>
      </a:accent1>
      <a:accent2>
        <a:srgbClr val="E36C09"/>
      </a:accent2>
      <a:accent3>
        <a:srgbClr val="7BC55C"/>
      </a:accent3>
      <a:accent4>
        <a:srgbClr val="EFB32F"/>
      </a:accent4>
      <a:accent5>
        <a:srgbClr val="4F81BD"/>
      </a:accent5>
      <a:accent6>
        <a:srgbClr val="8064A2"/>
      </a:accent6>
      <a:hlink>
        <a:srgbClr val="4BACC6"/>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a:ln>
      </a:spPr>
      <a:bodyPr anchor="ctr"/>
      <a:lstStyle>
        <a:defPPr algn="ctr">
          <a:defRPr sz="1200" dirty="0">
            <a:solidFill>
              <a:schemeClr val="dk1"/>
            </a:solidFill>
            <a:latin typeface="+mn-lt"/>
            <a:ea typeface="+mn-ea"/>
            <a:cs typeface="+mn-cs"/>
          </a:defRPr>
        </a:defPPr>
      </a:lstStyle>
      <a:style>
        <a:lnRef idx="1">
          <a:schemeClr val="accent5"/>
        </a:lnRef>
        <a:fillRef idx="2">
          <a:schemeClr val="accent5"/>
        </a:fillRef>
        <a:effectRef idx="1">
          <a:schemeClr val="accent5"/>
        </a:effectRef>
        <a:fontRef idx="minor">
          <a:schemeClr val="dk1"/>
        </a:fontRef>
      </a:style>
    </a:sp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Arcadia - Black">
  <a:themeElements>
    <a:clrScheme name="Arcadia">
      <a:dk1>
        <a:sysClr val="windowText" lastClr="000000"/>
      </a:dk1>
      <a:lt1>
        <a:sysClr val="window" lastClr="FFFFFF"/>
      </a:lt1>
      <a:dk2>
        <a:srgbClr val="404040"/>
      </a:dk2>
      <a:lt2>
        <a:srgbClr val="EEECE1"/>
      </a:lt2>
      <a:accent1>
        <a:srgbClr val="005C84"/>
      </a:accent1>
      <a:accent2>
        <a:srgbClr val="E36C09"/>
      </a:accent2>
      <a:accent3>
        <a:srgbClr val="7BC55C"/>
      </a:accent3>
      <a:accent4>
        <a:srgbClr val="EFB32F"/>
      </a:accent4>
      <a:accent5>
        <a:srgbClr val="4F81BD"/>
      </a:accent5>
      <a:accent6>
        <a:srgbClr val="8064A2"/>
      </a:accent6>
      <a:hlink>
        <a:srgbClr val="4BACC6"/>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a:ln>
      </a:spPr>
      <a:bodyPr anchor="ctr"/>
      <a:lstStyle>
        <a:defPPr algn="ctr">
          <a:defRPr sz="1200" dirty="0">
            <a:solidFill>
              <a:schemeClr val="dk1"/>
            </a:solidFill>
            <a:latin typeface="+mn-lt"/>
            <a:ea typeface="+mn-ea"/>
            <a:cs typeface="+mn-cs"/>
          </a:defRPr>
        </a:defPPr>
      </a:lstStyle>
      <a:style>
        <a:lnRef idx="1">
          <a:schemeClr val="accent5"/>
        </a:lnRef>
        <a:fillRef idx="2">
          <a:schemeClr val="accent5"/>
        </a:fillRef>
        <a:effectRef idx="1">
          <a:schemeClr val="accent5"/>
        </a:effectRef>
        <a:fontRef idx="minor">
          <a:schemeClr val="dk1"/>
        </a:fontRef>
      </a:style>
    </a:spDef>
  </a:objectDefaults>
  <a:extraClrSchemeLst/>
</a:theme>
</file>

<file path=ppt/theme/theme5.xml><?xml version="1.0" encoding="utf-8"?>
<a:theme xmlns:a="http://schemas.openxmlformats.org/drawingml/2006/main" name="1_Arcadia - Black">
  <a:themeElements>
    <a:clrScheme name="Arcadia">
      <a:dk1>
        <a:sysClr val="windowText" lastClr="000000"/>
      </a:dk1>
      <a:lt1>
        <a:sysClr val="window" lastClr="FFFFFF"/>
      </a:lt1>
      <a:dk2>
        <a:srgbClr val="404040"/>
      </a:dk2>
      <a:lt2>
        <a:srgbClr val="EEECE1"/>
      </a:lt2>
      <a:accent1>
        <a:srgbClr val="005C84"/>
      </a:accent1>
      <a:accent2>
        <a:srgbClr val="E36C09"/>
      </a:accent2>
      <a:accent3>
        <a:srgbClr val="7BC55C"/>
      </a:accent3>
      <a:accent4>
        <a:srgbClr val="EFB32F"/>
      </a:accent4>
      <a:accent5>
        <a:srgbClr val="4F81BD"/>
      </a:accent5>
      <a:accent6>
        <a:srgbClr val="8064A2"/>
      </a:accent6>
      <a:hlink>
        <a:srgbClr val="4BACC6"/>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a:ln>
      </a:spPr>
      <a:bodyPr anchor="ctr"/>
      <a:lstStyle>
        <a:defPPr algn="ctr">
          <a:defRPr sz="1200" dirty="0">
            <a:solidFill>
              <a:schemeClr val="dk1"/>
            </a:solidFill>
            <a:latin typeface="+mn-lt"/>
            <a:ea typeface="+mn-ea"/>
            <a:cs typeface="+mn-cs"/>
          </a:defRPr>
        </a:defPPr>
      </a:lstStyle>
      <a:style>
        <a:lnRef idx="1">
          <a:schemeClr val="accent5"/>
        </a:lnRef>
        <a:fillRef idx="2">
          <a:schemeClr val="accent5"/>
        </a:fillRef>
        <a:effectRef idx="1">
          <a:schemeClr val="accent5"/>
        </a:effectRef>
        <a:fontRef idx="minor">
          <a:schemeClr val="dk1"/>
        </a:fontRef>
      </a:style>
    </a:spDef>
  </a:objectDefaults>
  <a:extraClrSchemeLst/>
</a:theme>
</file>

<file path=ppt/theme/theme6.xml><?xml version="1.0" encoding="utf-8"?>
<a:theme xmlns:a="http://schemas.openxmlformats.org/drawingml/2006/main" name="1_Office Theme">
  <a:themeElements>
    <a:clrScheme name="Arcadia">
      <a:dk1>
        <a:sysClr val="windowText" lastClr="000000"/>
      </a:dk1>
      <a:lt1>
        <a:sysClr val="window" lastClr="FFFFFF"/>
      </a:lt1>
      <a:dk2>
        <a:srgbClr val="1F497D"/>
      </a:dk2>
      <a:lt2>
        <a:srgbClr val="EEECE1"/>
      </a:lt2>
      <a:accent1>
        <a:srgbClr val="4F81BD"/>
      </a:accent1>
      <a:accent2>
        <a:srgbClr val="C0504D"/>
      </a:accent2>
      <a:accent3>
        <a:srgbClr val="73B749"/>
      </a:accent3>
      <a:accent4>
        <a:srgbClr val="135373"/>
      </a:accent4>
      <a:accent5>
        <a:srgbClr val="8064A2"/>
      </a:accent5>
      <a:accent6>
        <a:srgbClr val="B7AE4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3_Arcadia - Black">
  <a:themeElements>
    <a:clrScheme name="Custom 1">
      <a:dk1>
        <a:sysClr val="windowText" lastClr="000000"/>
      </a:dk1>
      <a:lt1>
        <a:srgbClr val="FFFFFF"/>
      </a:lt1>
      <a:dk2>
        <a:srgbClr val="404040"/>
      </a:dk2>
      <a:lt2>
        <a:srgbClr val="EEECE1"/>
      </a:lt2>
      <a:accent1>
        <a:srgbClr val="005C84"/>
      </a:accent1>
      <a:accent2>
        <a:srgbClr val="E36C09"/>
      </a:accent2>
      <a:accent3>
        <a:srgbClr val="7BC55C"/>
      </a:accent3>
      <a:accent4>
        <a:srgbClr val="EFB32F"/>
      </a:accent4>
      <a:accent5>
        <a:srgbClr val="4F81BD"/>
      </a:accent5>
      <a:accent6>
        <a:srgbClr val="8064A2"/>
      </a:accent6>
      <a:hlink>
        <a:srgbClr val="4BACC6"/>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a:ln>
      </a:spPr>
      <a:bodyPr anchor="ctr"/>
      <a:lstStyle>
        <a:defPPr algn="ctr">
          <a:defRPr sz="1200" dirty="0">
            <a:solidFill>
              <a:schemeClr val="dk1"/>
            </a:solidFill>
            <a:latin typeface="+mn-lt"/>
            <a:ea typeface="+mn-ea"/>
            <a:cs typeface="+mn-cs"/>
          </a:defRPr>
        </a:defPPr>
      </a:lstStyle>
      <a:style>
        <a:lnRef idx="1">
          <a:schemeClr val="accent5"/>
        </a:lnRef>
        <a:fillRef idx="2">
          <a:schemeClr val="accent5"/>
        </a:fillRef>
        <a:effectRef idx="1">
          <a:schemeClr val="accent5"/>
        </a:effectRef>
        <a:fontRef idx="minor">
          <a:schemeClr val="dk1"/>
        </a:fontRef>
      </a:style>
    </a:spDef>
  </a:objectDefaults>
  <a:extraClrSchemeLst/>
</a:theme>
</file>

<file path=ppt/theme/theme8.xml><?xml version="1.0" encoding="utf-8"?>
<a:theme xmlns:a="http://schemas.openxmlformats.org/drawingml/2006/main" name="1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9.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28515</TotalTime>
  <Words>7706</Words>
  <Application>Microsoft Office PowerPoint</Application>
  <PresentationFormat>On-screen Show (4:3)</PresentationFormat>
  <Paragraphs>978</Paragraphs>
  <Slides>87</Slides>
  <Notes>87</Notes>
  <HiddenSlides>0</HiddenSlides>
  <MMClips>0</MMClips>
  <ScaleCrop>false</ScaleCrop>
  <HeadingPairs>
    <vt:vector size="6" baseType="variant">
      <vt:variant>
        <vt:lpstr>Fonts Used</vt:lpstr>
      </vt:variant>
      <vt:variant>
        <vt:i4>14</vt:i4>
      </vt:variant>
      <vt:variant>
        <vt:lpstr>Theme</vt:lpstr>
      </vt:variant>
      <vt:variant>
        <vt:i4>9</vt:i4>
      </vt:variant>
      <vt:variant>
        <vt:lpstr>Slide Titles</vt:lpstr>
      </vt:variant>
      <vt:variant>
        <vt:i4>87</vt:i4>
      </vt:variant>
    </vt:vector>
  </HeadingPairs>
  <TitlesOfParts>
    <vt:vector size="110" baseType="lpstr">
      <vt:lpstr>Arial</vt:lpstr>
      <vt:lpstr>Arial Black</vt:lpstr>
      <vt:lpstr>Arial Narrow</vt:lpstr>
      <vt:lpstr>Calibri</vt:lpstr>
      <vt:lpstr>Garamond</vt:lpstr>
      <vt:lpstr>Lucida Grande</vt:lpstr>
      <vt:lpstr>ＭＳ Ｐゴシック</vt:lpstr>
      <vt:lpstr>ＭＳ Ｐゴシック</vt:lpstr>
      <vt:lpstr>News Gothic MT</vt:lpstr>
      <vt:lpstr>Rockwell</vt:lpstr>
      <vt:lpstr>Symbol</vt:lpstr>
      <vt:lpstr>Times New Roman</vt:lpstr>
      <vt:lpstr>Wingdings</vt:lpstr>
      <vt:lpstr>Wingdings 2</vt:lpstr>
      <vt:lpstr>Office Theme</vt:lpstr>
      <vt:lpstr>Arcadia - Black</vt:lpstr>
      <vt:lpstr>2_Office Theme</vt:lpstr>
      <vt:lpstr>2_Arcadia - Black</vt:lpstr>
      <vt:lpstr>1_Arcadia - Black</vt:lpstr>
      <vt:lpstr>1_Office Theme</vt:lpstr>
      <vt:lpstr>3_Arcadia - Black</vt:lpstr>
      <vt:lpstr>1_Clarity</vt:lpstr>
      <vt:lpstr>3_Office Theme</vt:lpstr>
      <vt:lpstr>Missouri Primary Care Health Home Initiative</vt:lpstr>
      <vt:lpstr>Agenda</vt:lpstr>
      <vt:lpstr>What is a Medical Home?</vt:lpstr>
      <vt:lpstr>Section 2703 of the   Affordable Care Act</vt:lpstr>
      <vt:lpstr>Missouri’s Health Homes</vt:lpstr>
      <vt:lpstr>Missouri PCHH Original Qualifying Conditions</vt:lpstr>
      <vt:lpstr>Missouri PCHH Updated Qualifying Conditions</vt:lpstr>
      <vt:lpstr>Participating Sites</vt:lpstr>
      <vt:lpstr>Goals of the Primary Care Health Home Initiative</vt:lpstr>
      <vt:lpstr>PowerPoint Presentation</vt:lpstr>
      <vt:lpstr>Use of Health Information Technology to Link Services</vt:lpstr>
      <vt:lpstr>Reports</vt:lpstr>
      <vt:lpstr>Health Home Services (“Touches”)</vt:lpstr>
      <vt:lpstr>Health Home Services:  Comprehensive Care Management</vt:lpstr>
      <vt:lpstr>Health Home Services:  Care Coordination</vt:lpstr>
      <vt:lpstr>Health Home Services:  Health Promotion</vt:lpstr>
      <vt:lpstr>Health Home Services:  Comprehensive Transitional Care</vt:lpstr>
      <vt:lpstr>Health Home Services:  Patient and Family Support</vt:lpstr>
      <vt:lpstr>Health Home Services:  Referral to Community and  Support Services</vt:lpstr>
      <vt:lpstr>Payment Method</vt:lpstr>
      <vt:lpstr>Enrollment Eligibility</vt:lpstr>
      <vt:lpstr>Current Enrollment Process</vt:lpstr>
      <vt:lpstr>Care Team</vt:lpstr>
      <vt:lpstr>Health Home Team Members</vt:lpstr>
      <vt:lpstr>Health Home Director</vt:lpstr>
      <vt:lpstr>Nurse Care Manager</vt:lpstr>
      <vt:lpstr>Behavioral Health Consultant</vt:lpstr>
      <vt:lpstr>Care Coordinator</vt:lpstr>
      <vt:lpstr>Physician Champion</vt:lpstr>
      <vt:lpstr>FAQs and “Rules of Thumb”</vt:lpstr>
      <vt:lpstr>Importance of Communication </vt:lpstr>
      <vt:lpstr>Medical Home Neighborhood Partnerships </vt:lpstr>
      <vt:lpstr>Data Management and Analytics </vt:lpstr>
      <vt:lpstr>PowerPoint Presentation</vt:lpstr>
      <vt:lpstr>Data Flow Process </vt:lpstr>
      <vt:lpstr>FQHC Technical Overview</vt:lpstr>
      <vt:lpstr>Non-FQHC Technical Overview</vt:lpstr>
      <vt:lpstr>Performance Goals and Measures</vt:lpstr>
      <vt:lpstr>Primary Care Health Home  Performance Measures</vt:lpstr>
      <vt:lpstr>EHR &amp; PMS Data Collection</vt:lpstr>
      <vt:lpstr>Structured vs. Unstructured Data</vt:lpstr>
      <vt:lpstr>Key Components</vt:lpstr>
      <vt:lpstr>Care Coordination </vt:lpstr>
      <vt:lpstr>Childhood Weight Assessment  and Counseling</vt:lpstr>
      <vt:lpstr>Depression Screening and Follow-up</vt:lpstr>
      <vt:lpstr>SBIRT Screening and Follow-up</vt:lpstr>
      <vt:lpstr>PowerPoint Presentation</vt:lpstr>
      <vt:lpstr>SBIRT Prescreen Scoring</vt:lpstr>
      <vt:lpstr>BMI Ages 18-64 and &gt;=65</vt:lpstr>
      <vt:lpstr>Performance Measure Outreach</vt:lpstr>
      <vt:lpstr>Final dates for accessing FQHC reports                 and PCC data submission</vt:lpstr>
      <vt:lpstr>Role and Importance of Data Quality </vt:lpstr>
      <vt:lpstr>Data Quality is Essential</vt:lpstr>
      <vt:lpstr>Common Data Quality Issues</vt:lpstr>
      <vt:lpstr>Using Data for Performance Improvement</vt:lpstr>
      <vt:lpstr>Ongoing Data Hygiene</vt:lpstr>
      <vt:lpstr>Training and Technical Assistance</vt:lpstr>
      <vt:lpstr>Training and Technical Assistance</vt:lpstr>
      <vt:lpstr>PowerPoint Presentation</vt:lpstr>
      <vt:lpstr>PCH</vt:lpstr>
      <vt:lpstr>PowerPoint Presentation</vt:lpstr>
      <vt:lpstr>PowerPoint Presentation</vt:lpstr>
      <vt:lpstr>PowerPoint Presentation</vt:lpstr>
      <vt:lpstr>Missouri Primary Care Association Center for Health Care Quality Team</vt:lpstr>
      <vt:lpstr>Care Team Forums</vt:lpstr>
      <vt:lpstr>Behavioral Health and Primary Care Integration</vt:lpstr>
      <vt:lpstr>Initial BHC Training</vt:lpstr>
      <vt:lpstr>Screening, Brief Intervention, and Referral to Treatment (SBIRT) </vt:lpstr>
      <vt:lpstr>SBIRT Required Training/Certification </vt:lpstr>
      <vt:lpstr>SBIRT Training/Certification Contact </vt:lpstr>
      <vt:lpstr>National Committee for Quality Assurance (NCQA)  Patient Centered Medical Home Recognition</vt:lpstr>
      <vt:lpstr>Payers are Driving PCMH Recognition, Performance and Practice Transformation</vt:lpstr>
      <vt:lpstr>National Committee for Quality Assurance (NCQA) Patient Centered Medical Home Recognition</vt:lpstr>
      <vt:lpstr>Performance Progress</vt:lpstr>
      <vt:lpstr>    Good news! Small changes         make a big difference</vt:lpstr>
      <vt:lpstr> A1C Levels Over Time  </vt:lpstr>
      <vt:lpstr>        Conclusions—LDL</vt:lpstr>
      <vt:lpstr>     LDL Levels Over Time  </vt:lpstr>
      <vt:lpstr>                   Conclusions                  Blood Pressure</vt:lpstr>
      <vt:lpstr>     Blood Pressure Changes           Over Time  </vt:lpstr>
      <vt:lpstr>                PCHH-Reduction in     Blood Pressure</vt:lpstr>
      <vt:lpstr>          Outcomes:       Reducing Hospitalization</vt:lpstr>
      <vt:lpstr>          Initial Estimated Cost         Savings after 18 Months</vt:lpstr>
      <vt:lpstr>          Community Health Pilot Project</vt:lpstr>
      <vt:lpstr>MO HealthNet Primary Care Health Home Initiative Contact Information </vt:lpstr>
      <vt:lpstr>MPCA Quality Coaches</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Missouri Primary Care  Health Home Initiative</dc:title>
  <dc:creator>Angela Herman</dc:creator>
  <cp:lastModifiedBy>Jessica Wright</cp:lastModifiedBy>
  <cp:revision>180</cp:revision>
  <cp:lastPrinted>2015-04-08T19:56:41Z</cp:lastPrinted>
  <dcterms:created xsi:type="dcterms:W3CDTF">2012-01-06T15:27:29Z</dcterms:created>
  <dcterms:modified xsi:type="dcterms:W3CDTF">2017-06-21T23:15:28Z</dcterms:modified>
</cp:coreProperties>
</file>