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3" r:id="rId3"/>
    <p:sldId id="258" r:id="rId4"/>
    <p:sldId id="257" r:id="rId5"/>
    <p:sldId id="259" r:id="rId6"/>
    <p:sldId id="262" r:id="rId7"/>
    <p:sldId id="264" r:id="rId8"/>
    <p:sldId id="265" r:id="rId9"/>
    <p:sldId id="261"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8" d="100"/>
          <a:sy n="78" d="100"/>
        </p:scale>
        <p:origin x="60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3D75BC-017F-4492-B2C4-AEC12A0905F3}" type="datetimeFigureOut">
              <a:rPr lang="en-US" smtClean="0"/>
              <a:t>6/22/2017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30BD84-C2F3-41E3-9602-716C7B8BDCEE}" type="slidenum">
              <a:rPr lang="en-US" smtClean="0"/>
              <a:t>‹#›</a:t>
            </a:fld>
            <a:endParaRPr lang="en-US"/>
          </a:p>
        </p:txBody>
      </p:sp>
    </p:spTree>
    <p:extLst>
      <p:ext uri="{BB962C8B-B14F-4D97-AF65-F5344CB8AC3E}">
        <p14:creationId xmlns:p14="http://schemas.microsoft.com/office/powerpoint/2010/main" val="2317990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Kathy B</a:t>
            </a:r>
            <a:endParaRPr lang="en-US" dirty="0"/>
          </a:p>
        </p:txBody>
      </p:sp>
      <p:sp>
        <p:nvSpPr>
          <p:cNvPr id="4" name="Slide Number Placeholder 3"/>
          <p:cNvSpPr>
            <a:spLocks noGrp="1"/>
          </p:cNvSpPr>
          <p:nvPr>
            <p:ph type="sldNum" sz="quarter" idx="10"/>
          </p:nvPr>
        </p:nvSpPr>
        <p:spPr/>
        <p:txBody>
          <a:bodyPr/>
          <a:lstStyle/>
          <a:p>
            <a:pPr>
              <a:defRPr/>
            </a:pPr>
            <a:fld id="{374E99A0-393A-43AB-8AC0-33CD305639A4}" type="slidenum">
              <a:rPr lang="en-US" smtClean="0"/>
              <a:pPr>
                <a:defRPr/>
              </a:pPr>
              <a:t>2</a:t>
            </a:fld>
            <a:endParaRPr lang="en-US" dirty="0"/>
          </a:p>
        </p:txBody>
      </p:sp>
    </p:spTree>
    <p:extLst>
      <p:ext uri="{BB962C8B-B14F-4D97-AF65-F5344CB8AC3E}">
        <p14:creationId xmlns:p14="http://schemas.microsoft.com/office/powerpoint/2010/main" val="3474753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26E6B7E-03F3-49B5-821F-04CD472E5AA2}"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5D8A8-9B8E-41CB-AFE5-4BD13C85712E}" type="slidenum">
              <a:rPr lang="en-US" smtClean="0"/>
              <a:t>‹#›</a:t>
            </a:fld>
            <a:endParaRPr lang="en-US"/>
          </a:p>
        </p:txBody>
      </p:sp>
    </p:spTree>
    <p:extLst>
      <p:ext uri="{BB962C8B-B14F-4D97-AF65-F5344CB8AC3E}">
        <p14:creationId xmlns:p14="http://schemas.microsoft.com/office/powerpoint/2010/main" val="1709488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6E6B7E-03F3-49B5-821F-04CD472E5AA2}" type="datetimeFigureOut">
              <a:rPr lang="en-US" smtClean="0"/>
              <a:t>6/22/2017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05D8A8-9B8E-41CB-AFE5-4BD13C85712E}" type="slidenum">
              <a:rPr lang="en-US" smtClean="0"/>
              <a:t>‹#›</a:t>
            </a:fld>
            <a:endParaRPr lang="en-US"/>
          </a:p>
        </p:txBody>
      </p:sp>
    </p:spTree>
    <p:extLst>
      <p:ext uri="{BB962C8B-B14F-4D97-AF65-F5344CB8AC3E}">
        <p14:creationId xmlns:p14="http://schemas.microsoft.com/office/powerpoint/2010/main" val="2242026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6E6B7E-03F3-49B5-821F-04CD472E5AA2}"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5D8A8-9B8E-41CB-AFE5-4BD13C85712E}" type="slidenum">
              <a:rPr lang="en-US" smtClean="0"/>
              <a:t>‹#›</a:t>
            </a:fld>
            <a:endParaRPr lang="en-US"/>
          </a:p>
        </p:txBody>
      </p:sp>
    </p:spTree>
    <p:extLst>
      <p:ext uri="{BB962C8B-B14F-4D97-AF65-F5344CB8AC3E}">
        <p14:creationId xmlns:p14="http://schemas.microsoft.com/office/powerpoint/2010/main" val="2786366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6E6B7E-03F3-49B5-821F-04CD472E5AA2}"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5D8A8-9B8E-41CB-AFE5-4BD13C85712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31756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6E6B7E-03F3-49B5-821F-04CD472E5AA2}"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5D8A8-9B8E-41CB-AFE5-4BD13C85712E}" type="slidenum">
              <a:rPr lang="en-US" smtClean="0"/>
              <a:t>‹#›</a:t>
            </a:fld>
            <a:endParaRPr lang="en-US"/>
          </a:p>
        </p:txBody>
      </p:sp>
    </p:spTree>
    <p:extLst>
      <p:ext uri="{BB962C8B-B14F-4D97-AF65-F5344CB8AC3E}">
        <p14:creationId xmlns:p14="http://schemas.microsoft.com/office/powerpoint/2010/main" val="28381941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26E6B7E-03F3-49B5-821F-04CD472E5AA2}" type="datetimeFigureOut">
              <a:rPr lang="en-US" smtClean="0"/>
              <a:t>6/22/2017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5D8A8-9B8E-41CB-AFE5-4BD13C85712E}" type="slidenum">
              <a:rPr lang="en-US" smtClean="0"/>
              <a:t>‹#›</a:t>
            </a:fld>
            <a:endParaRPr lang="en-US"/>
          </a:p>
        </p:txBody>
      </p:sp>
    </p:spTree>
    <p:extLst>
      <p:ext uri="{BB962C8B-B14F-4D97-AF65-F5344CB8AC3E}">
        <p14:creationId xmlns:p14="http://schemas.microsoft.com/office/powerpoint/2010/main" val="2872418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26E6B7E-03F3-49B5-821F-04CD472E5AA2}" type="datetimeFigureOut">
              <a:rPr lang="en-US" smtClean="0"/>
              <a:t>6/22/2017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5D8A8-9B8E-41CB-AFE5-4BD13C85712E}" type="slidenum">
              <a:rPr lang="en-US" smtClean="0"/>
              <a:t>‹#›</a:t>
            </a:fld>
            <a:endParaRPr lang="en-US"/>
          </a:p>
        </p:txBody>
      </p:sp>
    </p:spTree>
    <p:extLst>
      <p:ext uri="{BB962C8B-B14F-4D97-AF65-F5344CB8AC3E}">
        <p14:creationId xmlns:p14="http://schemas.microsoft.com/office/powerpoint/2010/main" val="2818511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6E6B7E-03F3-49B5-821F-04CD472E5AA2}"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5D8A8-9B8E-41CB-AFE5-4BD13C85712E}" type="slidenum">
              <a:rPr lang="en-US" smtClean="0"/>
              <a:t>‹#›</a:t>
            </a:fld>
            <a:endParaRPr lang="en-US"/>
          </a:p>
        </p:txBody>
      </p:sp>
    </p:spTree>
    <p:extLst>
      <p:ext uri="{BB962C8B-B14F-4D97-AF65-F5344CB8AC3E}">
        <p14:creationId xmlns:p14="http://schemas.microsoft.com/office/powerpoint/2010/main" val="32998728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6E6B7E-03F3-49B5-821F-04CD472E5AA2}"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5D8A8-9B8E-41CB-AFE5-4BD13C85712E}" type="slidenum">
              <a:rPr lang="en-US" smtClean="0"/>
              <a:t>‹#›</a:t>
            </a:fld>
            <a:endParaRPr lang="en-US"/>
          </a:p>
        </p:txBody>
      </p:sp>
    </p:spTree>
    <p:extLst>
      <p:ext uri="{BB962C8B-B14F-4D97-AF65-F5344CB8AC3E}">
        <p14:creationId xmlns:p14="http://schemas.microsoft.com/office/powerpoint/2010/main" val="256777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26E6B7E-03F3-49B5-821F-04CD472E5AA2}"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5D8A8-9B8E-41CB-AFE5-4BD13C85712E}" type="slidenum">
              <a:rPr lang="en-US" smtClean="0"/>
              <a:t>‹#›</a:t>
            </a:fld>
            <a:endParaRPr lang="en-US"/>
          </a:p>
        </p:txBody>
      </p:sp>
    </p:spTree>
    <p:extLst>
      <p:ext uri="{BB962C8B-B14F-4D97-AF65-F5344CB8AC3E}">
        <p14:creationId xmlns:p14="http://schemas.microsoft.com/office/powerpoint/2010/main" val="2615324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6E6B7E-03F3-49B5-821F-04CD472E5AA2}"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5D8A8-9B8E-41CB-AFE5-4BD13C85712E}" type="slidenum">
              <a:rPr lang="en-US" smtClean="0"/>
              <a:t>‹#›</a:t>
            </a:fld>
            <a:endParaRPr lang="en-US"/>
          </a:p>
        </p:txBody>
      </p:sp>
    </p:spTree>
    <p:extLst>
      <p:ext uri="{BB962C8B-B14F-4D97-AF65-F5344CB8AC3E}">
        <p14:creationId xmlns:p14="http://schemas.microsoft.com/office/powerpoint/2010/main" val="233570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6E6B7E-03F3-49B5-821F-04CD472E5AA2}" type="datetimeFigureOut">
              <a:rPr lang="en-US" smtClean="0"/>
              <a:t>6/22/2017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05D8A8-9B8E-41CB-AFE5-4BD13C85712E}" type="slidenum">
              <a:rPr lang="en-US" smtClean="0"/>
              <a:t>‹#›</a:t>
            </a:fld>
            <a:endParaRPr lang="en-US"/>
          </a:p>
        </p:txBody>
      </p:sp>
    </p:spTree>
    <p:extLst>
      <p:ext uri="{BB962C8B-B14F-4D97-AF65-F5344CB8AC3E}">
        <p14:creationId xmlns:p14="http://schemas.microsoft.com/office/powerpoint/2010/main" val="1338511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6E6B7E-03F3-49B5-821F-04CD472E5AA2}" type="datetimeFigureOut">
              <a:rPr lang="en-US" smtClean="0"/>
              <a:t>6/22/2017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05D8A8-9B8E-41CB-AFE5-4BD13C85712E}" type="slidenum">
              <a:rPr lang="en-US" smtClean="0"/>
              <a:t>‹#›</a:t>
            </a:fld>
            <a:endParaRPr lang="en-US"/>
          </a:p>
        </p:txBody>
      </p:sp>
    </p:spTree>
    <p:extLst>
      <p:ext uri="{BB962C8B-B14F-4D97-AF65-F5344CB8AC3E}">
        <p14:creationId xmlns:p14="http://schemas.microsoft.com/office/powerpoint/2010/main" val="3589137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26E6B7E-03F3-49B5-821F-04CD472E5AA2}" type="datetimeFigureOut">
              <a:rPr lang="en-US" smtClean="0"/>
              <a:t>6/22/2017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F05D8A8-9B8E-41CB-AFE5-4BD13C85712E}" type="slidenum">
              <a:rPr lang="en-US" smtClean="0"/>
              <a:t>‹#›</a:t>
            </a:fld>
            <a:endParaRPr lang="en-US"/>
          </a:p>
        </p:txBody>
      </p:sp>
    </p:spTree>
    <p:extLst>
      <p:ext uri="{BB962C8B-B14F-4D97-AF65-F5344CB8AC3E}">
        <p14:creationId xmlns:p14="http://schemas.microsoft.com/office/powerpoint/2010/main" val="98599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26E6B7E-03F3-49B5-821F-04CD472E5AA2}" type="datetimeFigureOut">
              <a:rPr lang="en-US" smtClean="0"/>
              <a:t>6/22/2017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F05D8A8-9B8E-41CB-AFE5-4BD13C85712E}" type="slidenum">
              <a:rPr lang="en-US" smtClean="0"/>
              <a:t>‹#›</a:t>
            </a:fld>
            <a:endParaRPr lang="en-US"/>
          </a:p>
        </p:txBody>
      </p:sp>
    </p:spTree>
    <p:extLst>
      <p:ext uri="{BB962C8B-B14F-4D97-AF65-F5344CB8AC3E}">
        <p14:creationId xmlns:p14="http://schemas.microsoft.com/office/powerpoint/2010/main" val="3050503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26E6B7E-03F3-49B5-821F-04CD472E5AA2}" type="datetimeFigureOut">
              <a:rPr lang="en-US" smtClean="0"/>
              <a:t>6/22/2017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F05D8A8-9B8E-41CB-AFE5-4BD13C85712E}" type="slidenum">
              <a:rPr lang="en-US" smtClean="0"/>
              <a:t>‹#›</a:t>
            </a:fld>
            <a:endParaRPr lang="en-US"/>
          </a:p>
        </p:txBody>
      </p:sp>
    </p:spTree>
    <p:extLst>
      <p:ext uri="{BB962C8B-B14F-4D97-AF65-F5344CB8AC3E}">
        <p14:creationId xmlns:p14="http://schemas.microsoft.com/office/powerpoint/2010/main" val="3560332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6E6B7E-03F3-49B5-821F-04CD472E5AA2}" type="datetimeFigureOut">
              <a:rPr lang="en-US" smtClean="0"/>
              <a:t>6/22/2017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05D8A8-9B8E-41CB-AFE5-4BD13C85712E}" type="slidenum">
              <a:rPr lang="en-US" smtClean="0"/>
              <a:t>‹#›</a:t>
            </a:fld>
            <a:endParaRPr lang="en-US"/>
          </a:p>
        </p:txBody>
      </p:sp>
    </p:spTree>
    <p:extLst>
      <p:ext uri="{BB962C8B-B14F-4D97-AF65-F5344CB8AC3E}">
        <p14:creationId xmlns:p14="http://schemas.microsoft.com/office/powerpoint/2010/main" val="3284769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26E6B7E-03F3-49B5-821F-04CD472E5AA2}" type="datetimeFigureOut">
              <a:rPr lang="en-US" smtClean="0"/>
              <a:t>6/22/2017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F05D8A8-9B8E-41CB-AFE5-4BD13C85712E}" type="slidenum">
              <a:rPr lang="en-US" smtClean="0"/>
              <a:t>‹#›</a:t>
            </a:fld>
            <a:endParaRPr lang="en-US"/>
          </a:p>
        </p:txBody>
      </p:sp>
    </p:spTree>
    <p:extLst>
      <p:ext uri="{BB962C8B-B14F-4D97-AF65-F5344CB8AC3E}">
        <p14:creationId xmlns:p14="http://schemas.microsoft.com/office/powerpoint/2010/main" val="345707013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PCHH – Azara Data Project Overview </a:t>
            </a:r>
            <a:endParaRPr lang="en-US" dirty="0"/>
          </a:p>
        </p:txBody>
      </p:sp>
      <p:sp>
        <p:nvSpPr>
          <p:cNvPr id="3" name="Subtitle 2"/>
          <p:cNvSpPr>
            <a:spLocks noGrp="1"/>
          </p:cNvSpPr>
          <p:nvPr>
            <p:ph type="subTitle" idx="1"/>
          </p:nvPr>
        </p:nvSpPr>
        <p:spPr/>
        <p:txBody>
          <a:bodyPr/>
          <a:lstStyle/>
          <a:p>
            <a:r>
              <a:rPr lang="en-US" dirty="0" smtClean="0"/>
              <a:t>June 2017</a:t>
            </a:r>
            <a:endParaRPr lang="en-US" dirty="0"/>
          </a:p>
        </p:txBody>
      </p:sp>
    </p:spTree>
    <p:extLst>
      <p:ext uri="{BB962C8B-B14F-4D97-AF65-F5344CB8AC3E}">
        <p14:creationId xmlns:p14="http://schemas.microsoft.com/office/powerpoint/2010/main" val="980444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995" y="230297"/>
            <a:ext cx="10107828" cy="1400530"/>
          </a:xfrm>
        </p:spPr>
        <p:txBody>
          <a:bodyPr/>
          <a:lstStyle/>
          <a:p>
            <a:r>
              <a:rPr lang="en-US" dirty="0" smtClean="0"/>
              <a:t>Project </a:t>
            </a:r>
            <a:r>
              <a:rPr lang="en-US" dirty="0" smtClean="0"/>
              <a:t>Status </a:t>
            </a:r>
            <a:r>
              <a:rPr lang="en-US" dirty="0" smtClean="0"/>
              <a:t>as of 6/21/17 and </a:t>
            </a:r>
            <a:r>
              <a:rPr lang="en-US" dirty="0" smtClean="0"/>
              <a:t>Goals </a:t>
            </a:r>
            <a:r>
              <a:rPr lang="en-US" dirty="0" smtClean="0"/>
              <a:t>to be </a:t>
            </a:r>
            <a:r>
              <a:rPr lang="en-US" dirty="0" smtClean="0"/>
              <a:t>Accomplished </a:t>
            </a:r>
            <a:r>
              <a:rPr lang="en-US" dirty="0" smtClean="0"/>
              <a:t>by 8/21/17</a:t>
            </a:r>
            <a:endParaRPr lang="en-US" dirty="0"/>
          </a:p>
        </p:txBody>
      </p:sp>
      <p:sp>
        <p:nvSpPr>
          <p:cNvPr id="3" name="Content Placeholder 2"/>
          <p:cNvSpPr>
            <a:spLocks noGrp="1"/>
          </p:cNvSpPr>
          <p:nvPr>
            <p:ph idx="1"/>
          </p:nvPr>
        </p:nvSpPr>
        <p:spPr>
          <a:xfrm>
            <a:off x="551935" y="1764593"/>
            <a:ext cx="10676237" cy="4702109"/>
          </a:xfrm>
        </p:spPr>
        <p:txBody>
          <a:bodyPr>
            <a:normAutofit fontScale="92500" lnSpcReduction="10000"/>
          </a:bodyPr>
          <a:lstStyle/>
          <a:p>
            <a:r>
              <a:rPr lang="en-US" dirty="0" smtClean="0"/>
              <a:t>OCH’s current data generator (MS Access) tools have undergone major modifications in April 2017. All data from 1/1/16 – 4/30/17 has been resubmitted to Azara with a new primary key system.</a:t>
            </a:r>
          </a:p>
          <a:p>
            <a:pPr lvl="1"/>
            <a:r>
              <a:rPr lang="en-US" dirty="0" smtClean="0"/>
              <a:t>The resubmitted data was reported to Azara before OCH was provided the Azara value sets </a:t>
            </a:r>
            <a:r>
              <a:rPr lang="en-US" dirty="0"/>
              <a:t>(e.g., which </a:t>
            </a:r>
            <a:r>
              <a:rPr lang="en-US" dirty="0" smtClean="0"/>
              <a:t>CPT codes determine a qualifying encounter, which diagnosis codes determine a qualifying diagnosis, etc.).</a:t>
            </a:r>
          </a:p>
          <a:p>
            <a:pPr lvl="1"/>
            <a:r>
              <a:rPr lang="en-US" dirty="0" smtClean="0"/>
              <a:t>The Azara value sets were made available to OCH on 6/19/17.  Future report generators should capture and report data that is compatible with those value sets.</a:t>
            </a:r>
          </a:p>
          <a:p>
            <a:r>
              <a:rPr lang="en-US" dirty="0" smtClean="0"/>
              <a:t>The </a:t>
            </a:r>
            <a:r>
              <a:rPr lang="en-US" dirty="0"/>
              <a:t>OCH data team built an in-house Scorecard generator that provides the numerators, denominators, and exclusions to calculate results for each of the Scorecard measures</a:t>
            </a:r>
            <a:r>
              <a:rPr lang="en-US" dirty="0" smtClean="0"/>
              <a:t>. The OCH scorecards and Azara scorecards are currently producing conflicting results. Objectives include improving the accuracy of OCH’s scorecard generator as well as increasing predictive reporting capabilities.</a:t>
            </a:r>
          </a:p>
          <a:p>
            <a:r>
              <a:rPr lang="en-US" dirty="0" smtClean="0"/>
              <a:t>Our data should reflect the level of quality care that our PCHH program provides. The overall goal is to improve the Azara data collection, analysis, and reporting process and ultimately improve the Azara Scorecard results.</a:t>
            </a:r>
          </a:p>
          <a:p>
            <a:endParaRPr lang="en-US" dirty="0"/>
          </a:p>
        </p:txBody>
      </p:sp>
    </p:spTree>
    <p:extLst>
      <p:ext uri="{BB962C8B-B14F-4D97-AF65-F5344CB8AC3E}">
        <p14:creationId xmlns:p14="http://schemas.microsoft.com/office/powerpoint/2010/main" val="3975774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928" y="296199"/>
            <a:ext cx="9404723" cy="1400530"/>
          </a:xfrm>
        </p:spPr>
        <p:txBody>
          <a:bodyPr/>
          <a:lstStyle/>
          <a:p>
            <a:r>
              <a:rPr lang="en-US" sz="4400" dirty="0" smtClean="0"/>
              <a:t>Project </a:t>
            </a:r>
            <a:r>
              <a:rPr lang="en-US" sz="4400" dirty="0"/>
              <a:t>C</a:t>
            </a:r>
            <a:r>
              <a:rPr lang="en-US" sz="4400" dirty="0" smtClean="0"/>
              <a:t>hallenges</a:t>
            </a:r>
            <a:endParaRPr lang="en-US" sz="4400" dirty="0"/>
          </a:p>
        </p:txBody>
      </p:sp>
      <p:sp>
        <p:nvSpPr>
          <p:cNvPr id="3" name="Content Placeholder 2"/>
          <p:cNvSpPr>
            <a:spLocks noGrp="1"/>
          </p:cNvSpPr>
          <p:nvPr>
            <p:ph idx="1"/>
          </p:nvPr>
        </p:nvSpPr>
        <p:spPr>
          <a:xfrm>
            <a:off x="642553" y="1243913"/>
            <a:ext cx="9868928" cy="5321644"/>
          </a:xfrm>
        </p:spPr>
        <p:txBody>
          <a:bodyPr>
            <a:normAutofit fontScale="92500" lnSpcReduction="10000"/>
          </a:bodyPr>
          <a:lstStyle/>
          <a:p>
            <a:r>
              <a:rPr lang="en-US" dirty="0" smtClean="0"/>
              <a:t>Not all clinics enrolled in the PCHH program maintain patient records electronically. The data is only stored in a paper chart, and thus is excluded from the data submitted to Azara</a:t>
            </a:r>
          </a:p>
          <a:p>
            <a:r>
              <a:rPr lang="en-US" dirty="0" smtClean="0"/>
              <a:t>The Evident software creates a host of difficulties/inefficiencies</a:t>
            </a:r>
          </a:p>
          <a:p>
            <a:pPr lvl="1"/>
            <a:r>
              <a:rPr lang="en-US" dirty="0" smtClean="0"/>
              <a:t>Not all data elements can be extracted on an Evident ad hoc report</a:t>
            </a:r>
          </a:p>
          <a:p>
            <a:pPr lvl="1"/>
            <a:r>
              <a:rPr lang="en-US" dirty="0" smtClean="0"/>
              <a:t>Each ad hoc report is limited regarding the data elements it can include</a:t>
            </a:r>
          </a:p>
          <a:p>
            <a:pPr lvl="2"/>
            <a:r>
              <a:rPr lang="en-US" dirty="0" smtClean="0"/>
              <a:t>This requires extra steps to link the tables in MS Access. The tables often lack the necessary primary and foreign keys</a:t>
            </a:r>
          </a:p>
          <a:p>
            <a:pPr lvl="1"/>
            <a:r>
              <a:rPr lang="en-US" dirty="0" smtClean="0"/>
              <a:t>Because four separate Evident modules contain relevant data, the ad hoc reports must be pulled four times each (once for each module)</a:t>
            </a:r>
          </a:p>
          <a:p>
            <a:pPr lvl="2"/>
            <a:r>
              <a:rPr lang="en-US" dirty="0"/>
              <a:t>Each module uses a unique coding system. For example, item numbers, insurance codes, department codes, etc. vary across modules. Resultantly, each code must be translated by module. This requires continual maintenance of four dictionaries for each code for each module because the codes are continually updated in Evident</a:t>
            </a:r>
            <a:r>
              <a:rPr lang="en-US" dirty="0" smtClean="0"/>
              <a:t>.</a:t>
            </a:r>
          </a:p>
          <a:p>
            <a:pPr lvl="1"/>
            <a:r>
              <a:rPr lang="en-US" dirty="0" smtClean="0"/>
              <a:t>Azara Scorecard results seem inaccurate</a:t>
            </a:r>
          </a:p>
          <a:p>
            <a:pPr lvl="2"/>
            <a:r>
              <a:rPr lang="en-US" dirty="0" smtClean="0"/>
              <a:t>Include patients not in the PCHH program</a:t>
            </a:r>
          </a:p>
          <a:p>
            <a:pPr lvl="2"/>
            <a:r>
              <a:rPr lang="en-US" dirty="0" smtClean="0"/>
              <a:t>Include other data errors such as incorrect patient </a:t>
            </a:r>
            <a:r>
              <a:rPr lang="en-US" dirty="0" err="1" smtClean="0"/>
              <a:t>MRN</a:t>
            </a:r>
            <a:r>
              <a:rPr lang="en-US" dirty="0" smtClean="0"/>
              <a:t> numbers, incorrectly diagnosing patients, etc.</a:t>
            </a:r>
          </a:p>
          <a:p>
            <a:pPr lvl="2"/>
            <a:endParaRPr lang="en-US" dirty="0" smtClean="0"/>
          </a:p>
        </p:txBody>
      </p:sp>
    </p:spTree>
    <p:extLst>
      <p:ext uri="{BB962C8B-B14F-4D97-AF65-F5344CB8AC3E}">
        <p14:creationId xmlns:p14="http://schemas.microsoft.com/office/powerpoint/2010/main" val="2480998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928" y="296199"/>
            <a:ext cx="9404723" cy="1400530"/>
          </a:xfrm>
        </p:spPr>
        <p:txBody>
          <a:bodyPr/>
          <a:lstStyle/>
          <a:p>
            <a:r>
              <a:rPr lang="en-US" sz="4400" dirty="0" smtClean="0"/>
              <a:t>Plans </a:t>
            </a:r>
            <a:r>
              <a:rPr lang="en-US" sz="4400" dirty="0" smtClean="0"/>
              <a:t>to Overcome Challenges and </a:t>
            </a:r>
            <a:r>
              <a:rPr lang="en-US" sz="4400" dirty="0" smtClean="0"/>
              <a:t>Achieve Goals</a:t>
            </a:r>
            <a:endParaRPr lang="en-US" sz="4400" dirty="0"/>
          </a:p>
        </p:txBody>
      </p:sp>
      <p:sp>
        <p:nvSpPr>
          <p:cNvPr id="3" name="Content Placeholder 2"/>
          <p:cNvSpPr>
            <a:spLocks noGrp="1"/>
          </p:cNvSpPr>
          <p:nvPr>
            <p:ph idx="1"/>
          </p:nvPr>
        </p:nvSpPr>
        <p:spPr>
          <a:xfrm>
            <a:off x="832023" y="1968576"/>
            <a:ext cx="9218812" cy="4218039"/>
          </a:xfrm>
        </p:spPr>
        <p:txBody>
          <a:bodyPr>
            <a:normAutofit fontScale="92500" lnSpcReduction="20000"/>
          </a:bodyPr>
          <a:lstStyle/>
          <a:p>
            <a:r>
              <a:rPr lang="en-US" dirty="0" smtClean="0"/>
              <a:t>Option 1: Utilize new-to-OCH, sophisticated data software (e.g., RStudio) that can reduce the time requirements of the data collection and reporting process as well as produce more accurate reports</a:t>
            </a:r>
          </a:p>
          <a:p>
            <a:r>
              <a:rPr lang="en-US" dirty="0" smtClean="0"/>
              <a:t>Option 2: Continue using current data software (MS Access), but improve using the newly acquired Azara value sets</a:t>
            </a:r>
          </a:p>
          <a:p>
            <a:endParaRPr lang="en-US" dirty="0"/>
          </a:p>
          <a:p>
            <a:r>
              <a:rPr lang="en-US" dirty="0" smtClean="0"/>
              <a:t>Both options could be enhanced by utilizing the newly acquired FlySpeed software to extract data from Evident </a:t>
            </a:r>
            <a:r>
              <a:rPr lang="en-US" dirty="0"/>
              <a:t>more </a:t>
            </a:r>
            <a:r>
              <a:rPr lang="en-US" dirty="0" smtClean="0"/>
              <a:t>efficiently.</a:t>
            </a:r>
          </a:p>
          <a:p>
            <a:r>
              <a:rPr lang="en-US" dirty="0" smtClean="0"/>
              <a:t>Both options include employing an OCH in-house Scorecard generator to calculate measure results and provide predictive reports identifying patients that will be due for a particular healthcare service in the near future.</a:t>
            </a:r>
          </a:p>
          <a:p>
            <a:r>
              <a:rPr lang="en-US" dirty="0" smtClean="0"/>
              <a:t>Coordinate with Azara to resolve the apparent inaccuracies in their scorecard results</a:t>
            </a:r>
          </a:p>
          <a:p>
            <a:endParaRPr lang="en-US" dirty="0" smtClean="0"/>
          </a:p>
          <a:p>
            <a:endParaRPr lang="en-US" dirty="0" smtClean="0"/>
          </a:p>
        </p:txBody>
      </p:sp>
    </p:spTree>
    <p:extLst>
      <p:ext uri="{BB962C8B-B14F-4D97-AF65-F5344CB8AC3E}">
        <p14:creationId xmlns:p14="http://schemas.microsoft.com/office/powerpoint/2010/main" val="4027322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latin typeface="Arial" pitchFamily="34" charset="0"/>
                <a:cs typeface="Arial" pitchFamily="34" charset="0"/>
              </a:rPr>
              <a:t>Agenda</a:t>
            </a:r>
          </a:p>
        </p:txBody>
      </p:sp>
      <p:sp>
        <p:nvSpPr>
          <p:cNvPr id="3" name="Content Placeholder 2"/>
          <p:cNvSpPr>
            <a:spLocks noGrp="1"/>
          </p:cNvSpPr>
          <p:nvPr>
            <p:ph idx="1"/>
          </p:nvPr>
        </p:nvSpPr>
        <p:spPr>
          <a:xfrm>
            <a:off x="1104293" y="1425146"/>
            <a:ext cx="8946541" cy="5111577"/>
          </a:xfrm>
        </p:spPr>
        <p:txBody>
          <a:bodyPr>
            <a:normAutofit fontScale="92500"/>
          </a:bodyPr>
          <a:lstStyle/>
          <a:p>
            <a:r>
              <a:rPr lang="en-US" sz="2400" dirty="0"/>
              <a:t>What is Medicaid</a:t>
            </a:r>
            <a:r>
              <a:rPr lang="en-US" sz="2400" dirty="0" smtClean="0"/>
              <a:t>?</a:t>
            </a:r>
          </a:p>
          <a:p>
            <a:r>
              <a:rPr lang="en-US" sz="2400" dirty="0"/>
              <a:t>What is </a:t>
            </a:r>
            <a:r>
              <a:rPr lang="en-US" sz="2400" dirty="0" smtClean="0"/>
              <a:t>PCHH/Integrated Care?</a:t>
            </a:r>
          </a:p>
          <a:p>
            <a:r>
              <a:rPr lang="en-US" sz="2400" dirty="0"/>
              <a:t>Why does the PCHH program require OCH to submit data? </a:t>
            </a:r>
            <a:endParaRPr lang="en-US" sz="2400" dirty="0" smtClean="0"/>
          </a:p>
          <a:p>
            <a:r>
              <a:rPr lang="en-US" sz="2400" dirty="0" smtClean="0"/>
              <a:t>Who does OCH submit </a:t>
            </a:r>
            <a:r>
              <a:rPr lang="en-US" sz="2400" dirty="0"/>
              <a:t>the data to? </a:t>
            </a:r>
            <a:endParaRPr lang="en-US" sz="2400" dirty="0" smtClean="0"/>
          </a:p>
          <a:p>
            <a:r>
              <a:rPr lang="en-US" sz="2400" dirty="0" smtClean="0"/>
              <a:t>How does Azara use OCH data?</a:t>
            </a:r>
          </a:p>
          <a:p>
            <a:r>
              <a:rPr lang="en-US" sz="2200" dirty="0" smtClean="0"/>
              <a:t>Azara Scorecard Example</a:t>
            </a:r>
          </a:p>
          <a:p>
            <a:r>
              <a:rPr lang="en-US" sz="2400" dirty="0" smtClean="0"/>
              <a:t>How </a:t>
            </a:r>
            <a:r>
              <a:rPr lang="en-US" sz="2400" dirty="0"/>
              <a:t>is the data captured, analyzed, and </a:t>
            </a:r>
            <a:r>
              <a:rPr lang="en-US" sz="2400" dirty="0" smtClean="0"/>
              <a:t>submitted?</a:t>
            </a:r>
          </a:p>
          <a:p>
            <a:r>
              <a:rPr lang="en-US" sz="2400" dirty="0"/>
              <a:t>Project Status as of 6/21/17 and goals to be accomplished by </a:t>
            </a:r>
            <a:r>
              <a:rPr lang="en-US" sz="2400" dirty="0" smtClean="0"/>
              <a:t>8/21/17</a:t>
            </a:r>
          </a:p>
          <a:p>
            <a:r>
              <a:rPr lang="en-US" sz="2400" dirty="0" smtClean="0"/>
              <a:t>Project </a:t>
            </a:r>
            <a:r>
              <a:rPr lang="en-US" sz="2400" dirty="0" smtClean="0"/>
              <a:t>challenges</a:t>
            </a:r>
            <a:endParaRPr lang="en-US" sz="2400" dirty="0" smtClean="0"/>
          </a:p>
          <a:p>
            <a:r>
              <a:rPr lang="en-US" sz="2400" dirty="0" smtClean="0"/>
              <a:t>Plans to </a:t>
            </a:r>
            <a:r>
              <a:rPr lang="en-US" sz="2400" dirty="0" smtClean="0"/>
              <a:t>overcome challenges and achieve </a:t>
            </a:r>
            <a:r>
              <a:rPr lang="en-US" sz="2400" dirty="0" smtClean="0"/>
              <a:t>goals</a:t>
            </a:r>
          </a:p>
          <a:p>
            <a:pPr marL="0" indent="0">
              <a:buNone/>
            </a:pPr>
            <a:endParaRPr lang="en-US" sz="2400" dirty="0">
              <a:latin typeface="Calibri" pitchFamily="34" charset="0"/>
            </a:endParaRPr>
          </a:p>
        </p:txBody>
      </p:sp>
    </p:spTree>
    <p:extLst>
      <p:ext uri="{BB962C8B-B14F-4D97-AF65-F5344CB8AC3E}">
        <p14:creationId xmlns:p14="http://schemas.microsoft.com/office/powerpoint/2010/main" val="8515463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Medicaid?</a:t>
            </a:r>
            <a:endParaRPr lang="en-US" dirty="0"/>
          </a:p>
        </p:txBody>
      </p:sp>
      <p:sp>
        <p:nvSpPr>
          <p:cNvPr id="3" name="Content Placeholder 2"/>
          <p:cNvSpPr>
            <a:spLocks noGrp="1"/>
          </p:cNvSpPr>
          <p:nvPr>
            <p:ph idx="1"/>
          </p:nvPr>
        </p:nvSpPr>
        <p:spPr/>
        <p:txBody>
          <a:bodyPr/>
          <a:lstStyle/>
          <a:p>
            <a:r>
              <a:rPr lang="en-US" b="1" dirty="0"/>
              <a:t>Medicaid</a:t>
            </a:r>
            <a:r>
              <a:rPr lang="en-US" dirty="0"/>
              <a:t> is a jointly funded, Federal-State health insurance program for low-income and needy people. It covers children, the aged, blind, and/or disabled and other people who are eligible to receive federally assisted income maintenance payments.</a:t>
            </a:r>
          </a:p>
        </p:txBody>
      </p:sp>
    </p:spTree>
    <p:extLst>
      <p:ext uri="{BB962C8B-B14F-4D97-AF65-F5344CB8AC3E}">
        <p14:creationId xmlns:p14="http://schemas.microsoft.com/office/powerpoint/2010/main" val="3677029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PCHH/Integrated Care?</a:t>
            </a:r>
            <a:endParaRPr lang="en-US" dirty="0"/>
          </a:p>
        </p:txBody>
      </p:sp>
      <p:sp>
        <p:nvSpPr>
          <p:cNvPr id="3" name="Content Placeholder 2"/>
          <p:cNvSpPr>
            <a:spLocks noGrp="1"/>
          </p:cNvSpPr>
          <p:nvPr>
            <p:ph idx="1"/>
          </p:nvPr>
        </p:nvSpPr>
        <p:spPr>
          <a:xfrm>
            <a:off x="1104293" y="1391928"/>
            <a:ext cx="8946541" cy="4802925"/>
          </a:xfrm>
        </p:spPr>
        <p:txBody>
          <a:bodyPr>
            <a:normAutofit lnSpcReduction="10000"/>
          </a:bodyPr>
          <a:lstStyle/>
          <a:p>
            <a:pPr fontAlgn="base"/>
            <a:r>
              <a:rPr lang="en-US" dirty="0" smtClean="0"/>
              <a:t>Primary </a:t>
            </a:r>
            <a:r>
              <a:rPr lang="en-US" dirty="0"/>
              <a:t>Care Health Home (PCHH) </a:t>
            </a:r>
            <a:r>
              <a:rPr lang="en-US" dirty="0" smtClean="0"/>
              <a:t>is a Medicaid program that </a:t>
            </a:r>
            <a:r>
              <a:rPr lang="en-US" dirty="0"/>
              <a:t>strives to provide intensive care coordination and care management as well as address social determinants of health for a medically complex population. One aspect of the program includes the implementation and evaluation of the Patient Centered Medical Home (</a:t>
            </a:r>
            <a:r>
              <a:rPr lang="en-US" dirty="0" err="1"/>
              <a:t>PCMH</a:t>
            </a:r>
            <a:r>
              <a:rPr lang="en-US" dirty="0"/>
              <a:t>) model as a means to:</a:t>
            </a:r>
          </a:p>
          <a:p>
            <a:pPr fontAlgn="base"/>
            <a:r>
              <a:rPr lang="en-US" dirty="0"/>
              <a:t>achieve accessible, high quality primary care;</a:t>
            </a:r>
          </a:p>
          <a:p>
            <a:pPr fontAlgn="base"/>
            <a:r>
              <a:rPr lang="en-US" dirty="0"/>
              <a:t>demonstrate cost-effectiveness in order to validate and support the sustainability and spread of the model, and</a:t>
            </a:r>
          </a:p>
          <a:p>
            <a:pPr fontAlgn="base"/>
            <a:r>
              <a:rPr lang="en-US" dirty="0"/>
              <a:t>support primary care practices by increasing available resources and improving care coordination thus improving the quality of clinician work life and patient outcomes</a:t>
            </a:r>
            <a:r>
              <a:rPr lang="en-US" dirty="0" smtClean="0"/>
              <a:t>.</a:t>
            </a:r>
          </a:p>
          <a:p>
            <a:pPr fontAlgn="base"/>
            <a:r>
              <a:rPr lang="en-US" dirty="0" smtClean="0"/>
              <a:t>OCH’s Integrated Care department was created as a means to participate in the PCHH program</a:t>
            </a:r>
            <a:endParaRPr lang="en-US" dirty="0"/>
          </a:p>
          <a:p>
            <a:endParaRPr lang="en-US" dirty="0"/>
          </a:p>
        </p:txBody>
      </p:sp>
    </p:spTree>
    <p:extLst>
      <p:ext uri="{BB962C8B-B14F-4D97-AF65-F5344CB8AC3E}">
        <p14:creationId xmlns:p14="http://schemas.microsoft.com/office/powerpoint/2010/main" val="4027824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409067" cy="1722071"/>
          </a:xfrm>
        </p:spPr>
        <p:txBody>
          <a:bodyPr/>
          <a:lstStyle/>
          <a:p>
            <a:r>
              <a:rPr lang="en-US" dirty="0" smtClean="0"/>
              <a:t>Why </a:t>
            </a:r>
            <a:r>
              <a:rPr lang="en-US" dirty="0" smtClean="0"/>
              <a:t>Does </a:t>
            </a:r>
            <a:r>
              <a:rPr lang="en-US" dirty="0" smtClean="0"/>
              <a:t>the PCHH </a:t>
            </a:r>
            <a:r>
              <a:rPr lang="en-US" dirty="0" smtClean="0"/>
              <a:t>Program </a:t>
            </a:r>
            <a:r>
              <a:rPr lang="en-US" dirty="0"/>
              <a:t>R</a:t>
            </a:r>
            <a:r>
              <a:rPr lang="en-US" dirty="0" smtClean="0"/>
              <a:t>equire </a:t>
            </a:r>
            <a:r>
              <a:rPr lang="en-US" dirty="0" smtClean="0"/>
              <a:t>OCH to submit data?</a:t>
            </a:r>
            <a:br>
              <a:rPr lang="en-US" dirty="0" smtClean="0"/>
            </a:br>
            <a:r>
              <a:rPr lang="en-US" dirty="0" smtClean="0"/>
              <a:t/>
            </a:r>
            <a:br>
              <a:rPr lang="en-US" dirty="0" smtClean="0"/>
            </a:br>
            <a:r>
              <a:rPr lang="en-US" dirty="0" smtClean="0"/>
              <a:t/>
            </a:r>
            <a:br>
              <a:rPr lang="en-US" dirty="0" smtClean="0"/>
            </a:br>
            <a:endParaRPr lang="en-US" dirty="0"/>
          </a:p>
        </p:txBody>
      </p:sp>
      <p:sp>
        <p:nvSpPr>
          <p:cNvPr id="4" name="Content Placeholder 2"/>
          <p:cNvSpPr>
            <a:spLocks noGrp="1"/>
          </p:cNvSpPr>
          <p:nvPr>
            <p:ph idx="1"/>
          </p:nvPr>
        </p:nvSpPr>
        <p:spPr>
          <a:xfrm>
            <a:off x="1103312" y="2052918"/>
            <a:ext cx="8946541" cy="4195481"/>
          </a:xfrm>
        </p:spPr>
        <p:txBody>
          <a:bodyPr>
            <a:normAutofit/>
          </a:bodyPr>
          <a:lstStyle/>
          <a:p>
            <a:r>
              <a:rPr lang="en-US" dirty="0" smtClean="0"/>
              <a:t>Generally speaking, the Medicaid program collects data on Medicaid patients for a variety of reasons, including to inform key program decisions. </a:t>
            </a:r>
          </a:p>
          <a:p>
            <a:r>
              <a:rPr lang="en-US" dirty="0" smtClean="0"/>
              <a:t>OCH submits data for all outpatient primary care patients seen at an OCH primary care site participating in the PCHH program that Medicaid is a payer (primary or secondary). </a:t>
            </a:r>
          </a:p>
          <a:p>
            <a:r>
              <a:rPr lang="en-US" dirty="0" smtClean="0"/>
              <a:t>This data is used to help evaluate the effectiveness of the PCHH program as well as provide a comparison between programs at different health care systems.</a:t>
            </a:r>
          </a:p>
          <a:p>
            <a:endParaRPr lang="en-US" dirty="0"/>
          </a:p>
        </p:txBody>
      </p:sp>
    </p:spTree>
    <p:extLst>
      <p:ext uri="{BB962C8B-B14F-4D97-AF65-F5344CB8AC3E}">
        <p14:creationId xmlns:p14="http://schemas.microsoft.com/office/powerpoint/2010/main" val="3478551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409067" cy="1030093"/>
          </a:xfrm>
        </p:spPr>
        <p:txBody>
          <a:bodyPr/>
          <a:lstStyle/>
          <a:p>
            <a:r>
              <a:rPr lang="en-US" dirty="0" smtClean="0"/>
              <a:t>Who does OCH submit the data to?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930318" y="1754660"/>
            <a:ext cx="8946541" cy="2269523"/>
          </a:xfrm>
        </p:spPr>
        <p:txBody>
          <a:bodyPr>
            <a:normAutofit/>
          </a:bodyPr>
          <a:lstStyle/>
          <a:p>
            <a:r>
              <a:rPr lang="en-US" dirty="0" smtClean="0"/>
              <a:t>Azara Healthcare is the third-party provider of data reporting and analytics.</a:t>
            </a:r>
          </a:p>
          <a:p>
            <a:r>
              <a:rPr lang="en-US" dirty="0"/>
              <a:t>Azara’s solutions empower </a:t>
            </a:r>
            <a:r>
              <a:rPr lang="en-US" dirty="0" smtClean="0"/>
              <a:t>Primary </a:t>
            </a:r>
            <a:r>
              <a:rPr lang="en-US" dirty="0"/>
              <a:t>Care </a:t>
            </a:r>
            <a:r>
              <a:rPr lang="en-US" dirty="0" smtClean="0"/>
              <a:t>Associations to </a:t>
            </a:r>
            <a:r>
              <a:rPr lang="en-US" dirty="0"/>
              <a:t>improve quality and efficiency in all aspects of their care delivery through actionable data.</a:t>
            </a:r>
            <a:endParaRPr lang="en-US" dirty="0" smtClean="0"/>
          </a:p>
          <a:p>
            <a:endParaRPr lang="en-US" dirty="0"/>
          </a:p>
        </p:txBody>
      </p:sp>
    </p:spTree>
    <p:extLst>
      <p:ext uri="{BB962C8B-B14F-4D97-AF65-F5344CB8AC3E}">
        <p14:creationId xmlns:p14="http://schemas.microsoft.com/office/powerpoint/2010/main" val="3482906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409067" cy="1186612"/>
          </a:xfrm>
        </p:spPr>
        <p:txBody>
          <a:bodyPr/>
          <a:lstStyle/>
          <a:p>
            <a:r>
              <a:rPr lang="en-US" dirty="0" smtClean="0"/>
              <a:t>How </a:t>
            </a:r>
            <a:r>
              <a:rPr lang="en-US" dirty="0" smtClean="0"/>
              <a:t>Does </a:t>
            </a:r>
            <a:r>
              <a:rPr lang="en-US" dirty="0" smtClean="0"/>
              <a:t>Azara use OCH </a:t>
            </a:r>
            <a:r>
              <a:rPr lang="en-US" dirty="0" smtClean="0"/>
              <a:t>Data</a:t>
            </a:r>
            <a:r>
              <a:rPr lang="en-US" dirty="0" smtClean="0"/>
              <a:t>?</a:t>
            </a:r>
            <a:br>
              <a:rPr lang="en-US" dirty="0" smtClean="0"/>
            </a:br>
            <a:r>
              <a:rPr lang="en-US" dirty="0" smtClean="0"/>
              <a:t/>
            </a:r>
            <a:br>
              <a:rPr lang="en-US" dirty="0" smtClean="0"/>
            </a:br>
            <a:endParaRPr lang="en-US" dirty="0"/>
          </a:p>
        </p:txBody>
      </p:sp>
      <p:sp>
        <p:nvSpPr>
          <p:cNvPr id="4" name="Content Placeholder 3"/>
          <p:cNvSpPr>
            <a:spLocks noGrp="1"/>
          </p:cNvSpPr>
          <p:nvPr>
            <p:ph idx="1"/>
          </p:nvPr>
        </p:nvSpPr>
        <p:spPr/>
        <p:txBody>
          <a:bodyPr>
            <a:normAutofit lnSpcReduction="10000"/>
          </a:bodyPr>
          <a:lstStyle/>
          <a:p>
            <a:r>
              <a:rPr lang="en-US" dirty="0" smtClean="0"/>
              <a:t>Azara receives data for OCH’s entire* Medicaid population</a:t>
            </a:r>
          </a:p>
          <a:p>
            <a:r>
              <a:rPr lang="en-US" dirty="0" smtClean="0"/>
              <a:t>That large dataset is then filtered down to capture only the Medicaid patients in the PCHH program</a:t>
            </a:r>
          </a:p>
          <a:p>
            <a:r>
              <a:rPr lang="en-US" dirty="0" smtClean="0"/>
              <a:t>Using the filtered data, Azara generates a scorecard which comprises 23 measures as of 6/21/17</a:t>
            </a:r>
          </a:p>
          <a:p>
            <a:r>
              <a:rPr lang="en-US" dirty="0" smtClean="0"/>
              <a:t>These measures currently do not affect reimbursement, but could potentially in the future</a:t>
            </a:r>
          </a:p>
          <a:p>
            <a:endParaRPr lang="en-US" dirty="0"/>
          </a:p>
          <a:p>
            <a:pPr marL="0" indent="0">
              <a:buNone/>
            </a:pPr>
            <a:endParaRPr lang="en-US" dirty="0"/>
          </a:p>
          <a:p>
            <a:pPr marL="0" indent="0">
              <a:buNone/>
            </a:pPr>
            <a:r>
              <a:rPr lang="en-US" dirty="0" smtClean="0"/>
              <a:t>* Some restrictions apply (e.g., the visit must be a qualifying visit at a     site participating in the PCHH program)</a:t>
            </a:r>
            <a:endParaRPr lang="en-US" dirty="0"/>
          </a:p>
        </p:txBody>
      </p:sp>
    </p:spTree>
    <p:extLst>
      <p:ext uri="{BB962C8B-B14F-4D97-AF65-F5344CB8AC3E}">
        <p14:creationId xmlns:p14="http://schemas.microsoft.com/office/powerpoint/2010/main" val="490823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219" y="0"/>
            <a:ext cx="9404723" cy="1400530"/>
          </a:xfrm>
        </p:spPr>
        <p:txBody>
          <a:bodyPr/>
          <a:lstStyle/>
          <a:p>
            <a:r>
              <a:rPr lang="en-US" dirty="0" smtClean="0"/>
              <a:t>Azara </a:t>
            </a:r>
            <a:br>
              <a:rPr lang="en-US" dirty="0" smtClean="0"/>
            </a:br>
            <a:r>
              <a:rPr lang="en-US" dirty="0" smtClean="0"/>
              <a:t>Score Card </a:t>
            </a:r>
            <a:br>
              <a:rPr lang="en-US" dirty="0" smtClean="0"/>
            </a:br>
            <a:r>
              <a:rPr lang="en-US" dirty="0" smtClean="0"/>
              <a:t>Example</a:t>
            </a:r>
            <a:endParaRPr lang="en-US" dirty="0"/>
          </a:p>
        </p:txBody>
      </p:sp>
      <p:pic>
        <p:nvPicPr>
          <p:cNvPr id="4" name="Picture 3"/>
          <p:cNvPicPr>
            <a:picLocks noChangeAspect="1"/>
          </p:cNvPicPr>
          <p:nvPr/>
        </p:nvPicPr>
        <p:blipFill>
          <a:blip r:embed="rId2"/>
          <a:stretch>
            <a:fillRect/>
          </a:stretch>
        </p:blipFill>
        <p:spPr>
          <a:xfrm>
            <a:off x="3735218" y="60486"/>
            <a:ext cx="6364371" cy="6675801"/>
          </a:xfrm>
          <a:prstGeom prst="rect">
            <a:avLst/>
          </a:prstGeom>
        </p:spPr>
      </p:pic>
    </p:spTree>
    <p:extLst>
      <p:ext uri="{BB962C8B-B14F-4D97-AF65-F5344CB8AC3E}">
        <p14:creationId xmlns:p14="http://schemas.microsoft.com/office/powerpoint/2010/main" val="156520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0"/>
            <a:ext cx="10166051" cy="445206"/>
          </a:xfrm>
        </p:spPr>
        <p:txBody>
          <a:bodyPr/>
          <a:lstStyle/>
          <a:p>
            <a:r>
              <a:rPr lang="en-US" dirty="0" smtClean="0"/>
              <a:t>How is the </a:t>
            </a:r>
            <a:r>
              <a:rPr lang="en-US" dirty="0" smtClean="0"/>
              <a:t>Data </a:t>
            </a:r>
            <a:r>
              <a:rPr lang="en-US" dirty="0" smtClean="0"/>
              <a:t>currently </a:t>
            </a:r>
            <a:r>
              <a:rPr lang="en-US" dirty="0" smtClean="0"/>
              <a:t>Captured</a:t>
            </a:r>
            <a:r>
              <a:rPr lang="en-US" dirty="0" smtClean="0"/>
              <a:t>, </a:t>
            </a:r>
            <a:r>
              <a:rPr lang="en-US" dirty="0" smtClean="0"/>
              <a:t>Analyzed</a:t>
            </a:r>
            <a:r>
              <a:rPr lang="en-US" dirty="0" smtClean="0"/>
              <a:t>, and </a:t>
            </a:r>
            <a:r>
              <a:rPr lang="en-US" dirty="0" smtClean="0"/>
              <a:t>Submitted</a:t>
            </a:r>
            <a:r>
              <a:rPr lang="en-US" dirty="0" smtClean="0"/>
              <a:t>?</a:t>
            </a:r>
            <a:endParaRPr lang="en-US" dirty="0"/>
          </a:p>
        </p:txBody>
      </p:sp>
      <p:sp>
        <p:nvSpPr>
          <p:cNvPr id="4" name="Content Placeholder 2"/>
          <p:cNvSpPr>
            <a:spLocks noGrp="1"/>
          </p:cNvSpPr>
          <p:nvPr>
            <p:ph idx="1"/>
          </p:nvPr>
        </p:nvSpPr>
        <p:spPr>
          <a:xfrm>
            <a:off x="555495" y="1664045"/>
            <a:ext cx="10256667" cy="5774724"/>
          </a:xfrm>
        </p:spPr>
        <p:txBody>
          <a:bodyPr>
            <a:normAutofit/>
          </a:bodyPr>
          <a:lstStyle/>
          <a:p>
            <a:pPr lvl="1"/>
            <a:r>
              <a:rPr lang="en-US" sz="1800" dirty="0" smtClean="0"/>
              <a:t>OCH </a:t>
            </a:r>
            <a:r>
              <a:rPr lang="en-US" sz="1800" dirty="0"/>
              <a:t>uses Evident software for patient accounting, inventory tracking, data storage/reporting, and a variety of other purposes. Most of the PCHH data is stored in this system</a:t>
            </a:r>
            <a:r>
              <a:rPr lang="en-US" sz="1800" dirty="0" smtClean="0"/>
              <a:t>.</a:t>
            </a:r>
          </a:p>
          <a:p>
            <a:pPr lvl="1"/>
            <a:r>
              <a:rPr lang="en-US" dirty="0"/>
              <a:t>The Azara data is currently extracted from 4 Evident modules using ad-hoc </a:t>
            </a:r>
            <a:r>
              <a:rPr lang="en-US" dirty="0" smtClean="0"/>
              <a:t>reports</a:t>
            </a:r>
          </a:p>
          <a:p>
            <a:pPr lvl="2"/>
            <a:r>
              <a:rPr lang="en-US" sz="1400" dirty="0"/>
              <a:t>Evident modules (AKA, facilities) include: 01, 33, 38, and </a:t>
            </a:r>
            <a:r>
              <a:rPr lang="en-US" sz="1400" dirty="0" smtClean="0"/>
              <a:t>46</a:t>
            </a:r>
            <a:endParaRPr lang="en-US" sz="1400" dirty="0"/>
          </a:p>
          <a:p>
            <a:pPr lvl="1"/>
            <a:r>
              <a:rPr lang="en-US" sz="1800" dirty="0" smtClean="0"/>
              <a:t>In-house </a:t>
            </a:r>
            <a:r>
              <a:rPr lang="en-US" sz="1800" dirty="0"/>
              <a:t>databases designed specifically for Integrated Care contain additional information not stored in Evident (such as monthly </a:t>
            </a:r>
            <a:r>
              <a:rPr lang="en-US" sz="1800" dirty="0" smtClean="0"/>
              <a:t>touches). However, this information is not used for reporting.</a:t>
            </a:r>
          </a:p>
          <a:p>
            <a:pPr lvl="1"/>
            <a:r>
              <a:rPr lang="en-US" dirty="0" smtClean="0"/>
              <a:t>Once extracted, the data is saved in MS Excel to later be imported into MS Access for manipulation. </a:t>
            </a:r>
          </a:p>
          <a:p>
            <a:pPr lvl="1"/>
            <a:r>
              <a:rPr lang="en-US" dirty="0" smtClean="0"/>
              <a:t>Once processed in MS Access, the data is then exported to XML files and submitted to Azara using FileZilla, a software for transferring files over the internet.</a:t>
            </a:r>
          </a:p>
          <a:p>
            <a:pPr lvl="1"/>
            <a:r>
              <a:rPr lang="en-US" dirty="0" smtClean="0"/>
              <a:t>FlySpeed is a newly acquired database tool expected to improve efficiency by enabling data extraction from all four Evident modules simultaneously rather than the current method of extracting data from one module at a time.</a:t>
            </a:r>
          </a:p>
          <a:p>
            <a:pPr marL="457200" lvl="1" indent="0">
              <a:buNone/>
            </a:pPr>
            <a:endParaRPr lang="en-US" dirty="0" smtClean="0"/>
          </a:p>
        </p:txBody>
      </p:sp>
    </p:spTree>
    <p:extLst>
      <p:ext uri="{BB962C8B-B14F-4D97-AF65-F5344CB8AC3E}">
        <p14:creationId xmlns:p14="http://schemas.microsoft.com/office/powerpoint/2010/main" val="9316285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126</TotalTime>
  <Words>1165</Words>
  <Application>Microsoft Office PowerPoint</Application>
  <PresentationFormat>Widescreen</PresentationFormat>
  <Paragraphs>71</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Ion</vt:lpstr>
      <vt:lpstr>PCHH – Azara Data Project Overview </vt:lpstr>
      <vt:lpstr>Agenda</vt:lpstr>
      <vt:lpstr>What is Medicaid?</vt:lpstr>
      <vt:lpstr>What is PCHH/Integrated Care?</vt:lpstr>
      <vt:lpstr>Why Does the PCHH Program Require OCH to submit data?   </vt:lpstr>
      <vt:lpstr>Who does OCH submit the data to?   </vt:lpstr>
      <vt:lpstr>How Does Azara use OCH Data?  </vt:lpstr>
      <vt:lpstr>Azara  Score Card  Example</vt:lpstr>
      <vt:lpstr>How is the Data currently Captured, Analyzed, and Submitted?</vt:lpstr>
      <vt:lpstr>Project Status as of 6/21/17 and Goals to be Accomplished by 8/21/17</vt:lpstr>
      <vt:lpstr>Project Challenges</vt:lpstr>
      <vt:lpstr>Plans to Overcome Challenges and Achieve Goals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PCHH – Data Project Summary</dc:title>
  <dc:creator>Jessica Wright</dc:creator>
  <cp:lastModifiedBy>Jessica Wright</cp:lastModifiedBy>
  <cp:revision>20</cp:revision>
  <dcterms:created xsi:type="dcterms:W3CDTF">2017-06-21T23:08:34Z</dcterms:created>
  <dcterms:modified xsi:type="dcterms:W3CDTF">2017-06-22T19:41:56Z</dcterms:modified>
</cp:coreProperties>
</file>